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60"/>
  </p:notesMasterIdLst>
  <p:handoutMasterIdLst>
    <p:handoutMasterId r:id="rId61"/>
  </p:handoutMasterIdLst>
  <p:sldIdLst>
    <p:sldId id="337" r:id="rId2"/>
    <p:sldId id="385" r:id="rId3"/>
    <p:sldId id="331" r:id="rId4"/>
    <p:sldId id="332" r:id="rId5"/>
    <p:sldId id="333" r:id="rId6"/>
    <p:sldId id="322" r:id="rId7"/>
    <p:sldId id="390" r:id="rId8"/>
    <p:sldId id="391" r:id="rId9"/>
    <p:sldId id="393" r:id="rId10"/>
    <p:sldId id="394" r:id="rId11"/>
    <p:sldId id="395" r:id="rId12"/>
    <p:sldId id="338" r:id="rId13"/>
    <p:sldId id="339" r:id="rId14"/>
    <p:sldId id="326" r:id="rId15"/>
    <p:sldId id="398" r:id="rId16"/>
    <p:sldId id="397" r:id="rId17"/>
    <p:sldId id="329" r:id="rId18"/>
    <p:sldId id="399" r:id="rId19"/>
    <p:sldId id="387" r:id="rId20"/>
    <p:sldId id="330" r:id="rId21"/>
    <p:sldId id="386" r:id="rId22"/>
    <p:sldId id="341" r:id="rId23"/>
    <p:sldId id="401" r:id="rId24"/>
    <p:sldId id="400" r:id="rId25"/>
    <p:sldId id="402" r:id="rId26"/>
    <p:sldId id="343" r:id="rId27"/>
    <p:sldId id="344" r:id="rId28"/>
    <p:sldId id="403" r:id="rId29"/>
    <p:sldId id="345" r:id="rId30"/>
    <p:sldId id="346" r:id="rId31"/>
    <p:sldId id="347" r:id="rId32"/>
    <p:sldId id="348" r:id="rId33"/>
    <p:sldId id="379" r:id="rId34"/>
    <p:sldId id="380" r:id="rId35"/>
    <p:sldId id="381" r:id="rId36"/>
    <p:sldId id="382" r:id="rId37"/>
    <p:sldId id="349" r:id="rId38"/>
    <p:sldId id="350" r:id="rId39"/>
    <p:sldId id="378" r:id="rId40"/>
    <p:sldId id="354" r:id="rId41"/>
    <p:sldId id="355" r:id="rId42"/>
    <p:sldId id="356" r:id="rId43"/>
    <p:sldId id="357" r:id="rId44"/>
    <p:sldId id="405" r:id="rId45"/>
    <p:sldId id="408" r:id="rId46"/>
    <p:sldId id="409" r:id="rId47"/>
    <p:sldId id="410" r:id="rId48"/>
    <p:sldId id="358" r:id="rId49"/>
    <p:sldId id="359" r:id="rId50"/>
    <p:sldId id="373" r:id="rId51"/>
    <p:sldId id="360" r:id="rId52"/>
    <p:sldId id="361" r:id="rId53"/>
    <p:sldId id="388" r:id="rId54"/>
    <p:sldId id="389" r:id="rId55"/>
    <p:sldId id="362" r:id="rId56"/>
    <p:sldId id="364" r:id="rId57"/>
    <p:sldId id="374" r:id="rId58"/>
    <p:sldId id="366" r:id="rId5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C3"/>
    <a:srgbClr val="CC0000"/>
    <a:srgbClr val="000000"/>
    <a:srgbClr val="FF6600"/>
    <a:srgbClr val="9393FF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4" autoAdjust="0"/>
    <p:restoredTop sz="91566" autoAdjust="0"/>
  </p:normalViewPr>
  <p:slideViewPr>
    <p:cSldViewPr>
      <p:cViewPr varScale="1">
        <p:scale>
          <a:sx n="83" d="100"/>
          <a:sy n="83" d="100"/>
        </p:scale>
        <p:origin x="116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040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w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10" Type="http://schemas.openxmlformats.org/officeDocument/2006/relationships/image" Target="../media/image87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wmf"/><Relationship Id="rId1" Type="http://schemas.openxmlformats.org/officeDocument/2006/relationships/image" Target="../media/image133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image" Target="../media/image138.emf"/><Relationship Id="rId7" Type="http://schemas.openxmlformats.org/officeDocument/2006/relationships/image" Target="../media/image142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6" Type="http://schemas.openxmlformats.org/officeDocument/2006/relationships/image" Target="../media/image141.emf"/><Relationship Id="rId11" Type="http://schemas.openxmlformats.org/officeDocument/2006/relationships/image" Target="../media/image146.emf"/><Relationship Id="rId5" Type="http://schemas.openxmlformats.org/officeDocument/2006/relationships/image" Target="../media/image140.emf"/><Relationship Id="rId10" Type="http://schemas.openxmlformats.org/officeDocument/2006/relationships/image" Target="../media/image145.emf"/><Relationship Id="rId4" Type="http://schemas.openxmlformats.org/officeDocument/2006/relationships/image" Target="../media/image139.emf"/><Relationship Id="rId9" Type="http://schemas.openxmlformats.org/officeDocument/2006/relationships/image" Target="../media/image14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5" Type="http://schemas.openxmlformats.org/officeDocument/2006/relationships/image" Target="../media/image173.emf"/><Relationship Id="rId4" Type="http://schemas.openxmlformats.org/officeDocument/2006/relationships/image" Target="../media/image17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4" Type="http://schemas.openxmlformats.org/officeDocument/2006/relationships/image" Target="../media/image18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image" Target="../media/image199.e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12" Type="http://schemas.openxmlformats.org/officeDocument/2006/relationships/image" Target="../media/image198.emf"/><Relationship Id="rId2" Type="http://schemas.openxmlformats.org/officeDocument/2006/relationships/image" Target="../media/image188.emf"/><Relationship Id="rId16" Type="http://schemas.openxmlformats.org/officeDocument/2006/relationships/image" Target="../media/image202.emf"/><Relationship Id="rId1" Type="http://schemas.openxmlformats.org/officeDocument/2006/relationships/image" Target="../media/image187.emf"/><Relationship Id="rId6" Type="http://schemas.openxmlformats.org/officeDocument/2006/relationships/image" Target="../media/image192.emf"/><Relationship Id="rId11" Type="http://schemas.openxmlformats.org/officeDocument/2006/relationships/image" Target="../media/image197.emf"/><Relationship Id="rId5" Type="http://schemas.openxmlformats.org/officeDocument/2006/relationships/image" Target="../media/image191.emf"/><Relationship Id="rId15" Type="http://schemas.openxmlformats.org/officeDocument/2006/relationships/image" Target="../media/image201.emf"/><Relationship Id="rId10" Type="http://schemas.openxmlformats.org/officeDocument/2006/relationships/image" Target="../media/image196.emf"/><Relationship Id="rId4" Type="http://schemas.openxmlformats.org/officeDocument/2006/relationships/image" Target="../media/image190.emf"/><Relationship Id="rId9" Type="http://schemas.openxmlformats.org/officeDocument/2006/relationships/image" Target="../media/image195.emf"/><Relationship Id="rId14" Type="http://schemas.openxmlformats.org/officeDocument/2006/relationships/image" Target="../media/image200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4" Type="http://schemas.openxmlformats.org/officeDocument/2006/relationships/image" Target="../media/image206.emf"/><Relationship Id="rId9" Type="http://schemas.openxmlformats.org/officeDocument/2006/relationships/image" Target="../media/image21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image" Target="../media/image215.emf"/><Relationship Id="rId7" Type="http://schemas.openxmlformats.org/officeDocument/2006/relationships/image" Target="../media/image219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6" Type="http://schemas.openxmlformats.org/officeDocument/2006/relationships/image" Target="../media/image218.emf"/><Relationship Id="rId5" Type="http://schemas.openxmlformats.org/officeDocument/2006/relationships/image" Target="../media/image217.emf"/><Relationship Id="rId4" Type="http://schemas.openxmlformats.org/officeDocument/2006/relationships/image" Target="../media/image216.emf"/><Relationship Id="rId9" Type="http://schemas.openxmlformats.org/officeDocument/2006/relationships/image" Target="../media/image221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3" Type="http://schemas.openxmlformats.org/officeDocument/2006/relationships/image" Target="../media/image224.emf"/><Relationship Id="rId7" Type="http://schemas.openxmlformats.org/officeDocument/2006/relationships/image" Target="../media/image228.e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Relationship Id="rId6" Type="http://schemas.openxmlformats.org/officeDocument/2006/relationships/image" Target="../media/image227.emf"/><Relationship Id="rId5" Type="http://schemas.openxmlformats.org/officeDocument/2006/relationships/image" Target="../media/image226.emf"/><Relationship Id="rId10" Type="http://schemas.openxmlformats.org/officeDocument/2006/relationships/image" Target="../media/image231.emf"/><Relationship Id="rId4" Type="http://schemas.openxmlformats.org/officeDocument/2006/relationships/image" Target="../media/image225.emf"/><Relationship Id="rId9" Type="http://schemas.openxmlformats.org/officeDocument/2006/relationships/image" Target="../media/image230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3" Type="http://schemas.openxmlformats.org/officeDocument/2006/relationships/image" Target="../media/image234.emf"/><Relationship Id="rId7" Type="http://schemas.openxmlformats.org/officeDocument/2006/relationships/image" Target="../media/image238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10" Type="http://schemas.openxmlformats.org/officeDocument/2006/relationships/image" Target="../media/image241.emf"/><Relationship Id="rId4" Type="http://schemas.openxmlformats.org/officeDocument/2006/relationships/image" Target="../media/image235.emf"/><Relationship Id="rId9" Type="http://schemas.openxmlformats.org/officeDocument/2006/relationships/image" Target="../media/image240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e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3" Type="http://schemas.openxmlformats.org/officeDocument/2006/relationships/image" Target="../media/image250.emf"/><Relationship Id="rId7" Type="http://schemas.openxmlformats.org/officeDocument/2006/relationships/image" Target="../media/image254.emf"/><Relationship Id="rId2" Type="http://schemas.openxmlformats.org/officeDocument/2006/relationships/image" Target="../media/image249.emf"/><Relationship Id="rId1" Type="http://schemas.openxmlformats.org/officeDocument/2006/relationships/image" Target="../media/image248.emf"/><Relationship Id="rId6" Type="http://schemas.openxmlformats.org/officeDocument/2006/relationships/image" Target="../media/image253.emf"/><Relationship Id="rId5" Type="http://schemas.openxmlformats.org/officeDocument/2006/relationships/image" Target="../media/image252.emf"/><Relationship Id="rId4" Type="http://schemas.openxmlformats.org/officeDocument/2006/relationships/image" Target="../media/image251.emf"/><Relationship Id="rId9" Type="http://schemas.openxmlformats.org/officeDocument/2006/relationships/image" Target="../media/image256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5" Type="http://schemas.openxmlformats.org/officeDocument/2006/relationships/image" Target="../media/image261.emf"/><Relationship Id="rId4" Type="http://schemas.openxmlformats.org/officeDocument/2006/relationships/image" Target="../media/image26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emf"/><Relationship Id="rId2" Type="http://schemas.openxmlformats.org/officeDocument/2006/relationships/image" Target="../media/image263.emf"/><Relationship Id="rId1" Type="http://schemas.openxmlformats.org/officeDocument/2006/relationships/image" Target="../media/image262.emf"/><Relationship Id="rId6" Type="http://schemas.openxmlformats.org/officeDocument/2006/relationships/image" Target="../media/image267.emf"/><Relationship Id="rId5" Type="http://schemas.openxmlformats.org/officeDocument/2006/relationships/image" Target="../media/image266.emf"/><Relationship Id="rId4" Type="http://schemas.openxmlformats.org/officeDocument/2006/relationships/image" Target="../media/image265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2" Type="http://schemas.openxmlformats.org/officeDocument/2006/relationships/image" Target="../media/image269.wmf"/><Relationship Id="rId1" Type="http://schemas.openxmlformats.org/officeDocument/2006/relationships/image" Target="../media/image268.e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10" Type="http://schemas.openxmlformats.org/officeDocument/2006/relationships/image" Target="../media/image277.wmf"/><Relationship Id="rId4" Type="http://schemas.openxmlformats.org/officeDocument/2006/relationships/image" Target="../media/image271.wmf"/><Relationship Id="rId9" Type="http://schemas.openxmlformats.org/officeDocument/2006/relationships/image" Target="../media/image27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13" Type="http://schemas.openxmlformats.org/officeDocument/2006/relationships/image" Target="../media/image290.emf"/><Relationship Id="rId3" Type="http://schemas.openxmlformats.org/officeDocument/2006/relationships/image" Target="../media/image280.emf"/><Relationship Id="rId7" Type="http://schemas.openxmlformats.org/officeDocument/2006/relationships/image" Target="../media/image284.emf"/><Relationship Id="rId12" Type="http://schemas.openxmlformats.org/officeDocument/2006/relationships/image" Target="../media/image289.emf"/><Relationship Id="rId2" Type="http://schemas.openxmlformats.org/officeDocument/2006/relationships/image" Target="../media/image279.emf"/><Relationship Id="rId1" Type="http://schemas.openxmlformats.org/officeDocument/2006/relationships/image" Target="../media/image278.emf"/><Relationship Id="rId6" Type="http://schemas.openxmlformats.org/officeDocument/2006/relationships/image" Target="../media/image283.emf"/><Relationship Id="rId11" Type="http://schemas.openxmlformats.org/officeDocument/2006/relationships/image" Target="../media/image288.emf"/><Relationship Id="rId5" Type="http://schemas.openxmlformats.org/officeDocument/2006/relationships/image" Target="../media/image282.emf"/><Relationship Id="rId10" Type="http://schemas.openxmlformats.org/officeDocument/2006/relationships/image" Target="../media/image287.emf"/><Relationship Id="rId4" Type="http://schemas.openxmlformats.org/officeDocument/2006/relationships/image" Target="../media/image281.emf"/><Relationship Id="rId9" Type="http://schemas.openxmlformats.org/officeDocument/2006/relationships/image" Target="../media/image286.emf"/><Relationship Id="rId14" Type="http://schemas.openxmlformats.org/officeDocument/2006/relationships/image" Target="../media/image291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emf"/><Relationship Id="rId13" Type="http://schemas.openxmlformats.org/officeDocument/2006/relationships/image" Target="../media/image304.emf"/><Relationship Id="rId3" Type="http://schemas.openxmlformats.org/officeDocument/2006/relationships/image" Target="../media/image294.emf"/><Relationship Id="rId7" Type="http://schemas.openxmlformats.org/officeDocument/2006/relationships/image" Target="../media/image298.emf"/><Relationship Id="rId12" Type="http://schemas.openxmlformats.org/officeDocument/2006/relationships/image" Target="../media/image303.emf"/><Relationship Id="rId2" Type="http://schemas.openxmlformats.org/officeDocument/2006/relationships/image" Target="../media/image293.emf"/><Relationship Id="rId1" Type="http://schemas.openxmlformats.org/officeDocument/2006/relationships/image" Target="../media/image292.emf"/><Relationship Id="rId6" Type="http://schemas.openxmlformats.org/officeDocument/2006/relationships/image" Target="../media/image297.emf"/><Relationship Id="rId11" Type="http://schemas.openxmlformats.org/officeDocument/2006/relationships/image" Target="../media/image302.emf"/><Relationship Id="rId5" Type="http://schemas.openxmlformats.org/officeDocument/2006/relationships/image" Target="../media/image296.emf"/><Relationship Id="rId10" Type="http://schemas.openxmlformats.org/officeDocument/2006/relationships/image" Target="../media/image301.emf"/><Relationship Id="rId4" Type="http://schemas.openxmlformats.org/officeDocument/2006/relationships/image" Target="../media/image295.emf"/><Relationship Id="rId9" Type="http://schemas.openxmlformats.org/officeDocument/2006/relationships/image" Target="../media/image300.emf"/><Relationship Id="rId14" Type="http://schemas.openxmlformats.org/officeDocument/2006/relationships/image" Target="../media/image305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emf"/><Relationship Id="rId13" Type="http://schemas.openxmlformats.org/officeDocument/2006/relationships/image" Target="../media/image318.emf"/><Relationship Id="rId3" Type="http://schemas.openxmlformats.org/officeDocument/2006/relationships/image" Target="../media/image308.emf"/><Relationship Id="rId7" Type="http://schemas.openxmlformats.org/officeDocument/2006/relationships/image" Target="../media/image312.emf"/><Relationship Id="rId12" Type="http://schemas.openxmlformats.org/officeDocument/2006/relationships/image" Target="../media/image317.emf"/><Relationship Id="rId2" Type="http://schemas.openxmlformats.org/officeDocument/2006/relationships/image" Target="../media/image307.emf"/><Relationship Id="rId1" Type="http://schemas.openxmlformats.org/officeDocument/2006/relationships/image" Target="../media/image306.emf"/><Relationship Id="rId6" Type="http://schemas.openxmlformats.org/officeDocument/2006/relationships/image" Target="../media/image311.emf"/><Relationship Id="rId11" Type="http://schemas.openxmlformats.org/officeDocument/2006/relationships/image" Target="../media/image316.emf"/><Relationship Id="rId5" Type="http://schemas.openxmlformats.org/officeDocument/2006/relationships/image" Target="../media/image310.emf"/><Relationship Id="rId10" Type="http://schemas.openxmlformats.org/officeDocument/2006/relationships/image" Target="../media/image315.emf"/><Relationship Id="rId4" Type="http://schemas.openxmlformats.org/officeDocument/2006/relationships/image" Target="../media/image309.emf"/><Relationship Id="rId9" Type="http://schemas.openxmlformats.org/officeDocument/2006/relationships/image" Target="../media/image314.emf"/><Relationship Id="rId14" Type="http://schemas.openxmlformats.org/officeDocument/2006/relationships/image" Target="../media/image319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emf"/><Relationship Id="rId3" Type="http://schemas.openxmlformats.org/officeDocument/2006/relationships/image" Target="../media/image322.emf"/><Relationship Id="rId7" Type="http://schemas.openxmlformats.org/officeDocument/2006/relationships/image" Target="../media/image326.emf"/><Relationship Id="rId2" Type="http://schemas.openxmlformats.org/officeDocument/2006/relationships/image" Target="../media/image321.emf"/><Relationship Id="rId1" Type="http://schemas.openxmlformats.org/officeDocument/2006/relationships/image" Target="../media/image320.emf"/><Relationship Id="rId6" Type="http://schemas.openxmlformats.org/officeDocument/2006/relationships/image" Target="../media/image325.emf"/><Relationship Id="rId5" Type="http://schemas.openxmlformats.org/officeDocument/2006/relationships/image" Target="../media/image324.emf"/><Relationship Id="rId4" Type="http://schemas.openxmlformats.org/officeDocument/2006/relationships/image" Target="../media/image323.emf"/><Relationship Id="rId9" Type="http://schemas.openxmlformats.org/officeDocument/2006/relationships/image" Target="../media/image328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emf"/><Relationship Id="rId3" Type="http://schemas.openxmlformats.org/officeDocument/2006/relationships/image" Target="../media/image331.emf"/><Relationship Id="rId7" Type="http://schemas.openxmlformats.org/officeDocument/2006/relationships/image" Target="../media/image335.emf"/><Relationship Id="rId2" Type="http://schemas.openxmlformats.org/officeDocument/2006/relationships/image" Target="../media/image330.emf"/><Relationship Id="rId1" Type="http://schemas.openxmlformats.org/officeDocument/2006/relationships/image" Target="../media/image329.emf"/><Relationship Id="rId6" Type="http://schemas.openxmlformats.org/officeDocument/2006/relationships/image" Target="../media/image334.emf"/><Relationship Id="rId11" Type="http://schemas.openxmlformats.org/officeDocument/2006/relationships/image" Target="../media/image339.emf"/><Relationship Id="rId5" Type="http://schemas.openxmlformats.org/officeDocument/2006/relationships/image" Target="../media/image333.emf"/><Relationship Id="rId10" Type="http://schemas.openxmlformats.org/officeDocument/2006/relationships/image" Target="../media/image338.emf"/><Relationship Id="rId4" Type="http://schemas.openxmlformats.org/officeDocument/2006/relationships/image" Target="../media/image332.emf"/><Relationship Id="rId9" Type="http://schemas.openxmlformats.org/officeDocument/2006/relationships/image" Target="../media/image33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0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image" Target="../media/image344.wmf"/><Relationship Id="rId7" Type="http://schemas.openxmlformats.org/officeDocument/2006/relationships/image" Target="../media/image348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emf"/><Relationship Id="rId3" Type="http://schemas.openxmlformats.org/officeDocument/2006/relationships/image" Target="../media/image352.emf"/><Relationship Id="rId7" Type="http://schemas.openxmlformats.org/officeDocument/2006/relationships/image" Target="../media/image356.emf"/><Relationship Id="rId12" Type="http://schemas.openxmlformats.org/officeDocument/2006/relationships/image" Target="../media/image361.emf"/><Relationship Id="rId2" Type="http://schemas.openxmlformats.org/officeDocument/2006/relationships/image" Target="../media/image351.emf"/><Relationship Id="rId1" Type="http://schemas.openxmlformats.org/officeDocument/2006/relationships/image" Target="../media/image350.emf"/><Relationship Id="rId6" Type="http://schemas.openxmlformats.org/officeDocument/2006/relationships/image" Target="../media/image355.emf"/><Relationship Id="rId11" Type="http://schemas.openxmlformats.org/officeDocument/2006/relationships/image" Target="../media/image360.emf"/><Relationship Id="rId5" Type="http://schemas.openxmlformats.org/officeDocument/2006/relationships/image" Target="../media/image354.emf"/><Relationship Id="rId10" Type="http://schemas.openxmlformats.org/officeDocument/2006/relationships/image" Target="../media/image359.emf"/><Relationship Id="rId4" Type="http://schemas.openxmlformats.org/officeDocument/2006/relationships/image" Target="../media/image353.emf"/><Relationship Id="rId9" Type="http://schemas.openxmlformats.org/officeDocument/2006/relationships/image" Target="../media/image35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emf"/><Relationship Id="rId3" Type="http://schemas.openxmlformats.org/officeDocument/2006/relationships/image" Target="../media/image364.emf"/><Relationship Id="rId7" Type="http://schemas.openxmlformats.org/officeDocument/2006/relationships/image" Target="../media/image368.emf"/><Relationship Id="rId2" Type="http://schemas.openxmlformats.org/officeDocument/2006/relationships/image" Target="../media/image363.emf"/><Relationship Id="rId1" Type="http://schemas.openxmlformats.org/officeDocument/2006/relationships/image" Target="../media/image362.emf"/><Relationship Id="rId6" Type="http://schemas.openxmlformats.org/officeDocument/2006/relationships/image" Target="../media/image367.emf"/><Relationship Id="rId5" Type="http://schemas.openxmlformats.org/officeDocument/2006/relationships/image" Target="../media/image366.emf"/><Relationship Id="rId4" Type="http://schemas.openxmlformats.org/officeDocument/2006/relationships/image" Target="../media/image36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5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53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57.e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r>
              <a:rPr lang="en-US" altLang="zh-CN"/>
              <a:t>Fundamentals of Advanced Mathematics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r>
              <a:rPr lang="en-US" altLang="zh-CN"/>
              <a:t>BUPT                     Jianhua Yuan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E7920113-4FFB-4CD4-A75F-8EB19C50DA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452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fld id="{D4A3D3F5-EADF-42C6-A60D-2BC60BD2C7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441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F2BE4-767C-470F-BCE8-D7CF6068B0B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02C32-BFC4-40D7-A444-2D8FBC50238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02C32-BFC4-40D7-A444-2D8FBC502386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908B2-5078-4136-8BD4-04E197EF0585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04CA1-9A24-4FFB-B9F1-3BA1178FBA19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FBD9C-D2D5-47FA-B443-533A6A80E4D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50E04-27F4-4A01-892E-AE540686F168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15FD3-A325-49C0-AED9-A89E91A5CF4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759FB-B01E-4931-A64E-8D09FE1A7531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1440D-68EE-4B6C-98D7-1B9850314B1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Continuity.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8431AC-2180-40D0-AABB-5E697E131917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5CC79-4FE0-497E-B24C-4FF8F71981EA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A31F4-9295-4126-9442-663C8C1E2A2E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A31F4-9295-4126-9442-663C8C1E2A2E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0B874-83C3-4487-B1ED-39B07CAFEF2C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29D26-A443-47DF-990F-2DBE853FE3F7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067CE-0938-4C45-8D24-976B32C7FED9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Discontinuity.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268B5-DAF9-492E-96E5-9B3191425951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Discontinuity.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5E6B6-E589-46DA-99F2-E019DEDC443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8ACF2-E376-4AF0-B254-F1658076DDF3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8CABD-A532-4BD3-9A90-DEB627E5224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F64F3-E844-425A-B1CC-9D74E06DF8D8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BB522-3C26-472E-B9C7-E151B667474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AE64C-B406-4E76-B6B6-B613DB9A5894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F4C1C-2455-4948-87D6-F367D4928AB7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A42E6-4B15-4551-9C4E-DFADDE503266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17EC7-E0D9-4AA9-A75F-789A8ACCFB61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C6854-9FE5-4500-BFE3-295B1929CA37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85EE3-5FA8-455E-B1DA-46C9DF5F87AE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372B4-9474-45DC-8F3E-B4A0EEC84832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3BED6-6374-4947-9FCD-3C150473220A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5F010-0B0A-4343-A3CA-371192D5B43A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CCA88-FF54-472B-ABA3-EED784940D66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65FC7-BE19-4524-8024-6494CB8FEF1E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70648-3CBF-4433-B88A-F9DE51156C5F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8B742-19A6-4C31-9054-C21C345D3837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14A88-A067-4023-A52E-A237A9A2C431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897F1-4FAB-4C0E-9850-4A23B1B9022C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412303-4DC4-4710-90F8-A1C5B9B9EBF0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C26D8-796F-40FE-899C-CD1561A07D55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FE7E8-4BE2-4CC2-B2FD-EB9FF3091D52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EB862-B4AB-4BCF-A7AC-16196EF41DEC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4403F-7721-4D85-81E1-4CC5DB3DEEAD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B7B7D-2B4D-48E4-94B5-26BF45F62DC2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A9CD8-3315-49DE-989B-BEF97A7D4BB9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E4636-9C75-4F71-8AA1-2015971794DA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61138-3039-4384-925C-1E4D1C0A75DD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5048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F12FA-F1DA-42AE-ACD2-80653A18722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0A444-63C8-4972-A302-BE4B78B8B6F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491FE-736E-4818-AE6E-AD318EA69149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DB40E-883A-463B-BA2D-01A72BDD6348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1472" y="1142984"/>
            <a:ext cx="8215370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3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8001024" y="6215082"/>
            <a:ext cx="428628" cy="42862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858280" y="5715016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86842" y="5286388"/>
            <a:ext cx="54000" cy="54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01024" y="6143644"/>
            <a:ext cx="4619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15338" y="6060064"/>
            <a:ext cx="3674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76850" y="6131502"/>
            <a:ext cx="3385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8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</a:t>
            </a:r>
            <a:endParaRPr lang="zh-CN" altLang="en-US" sz="1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15338" y="6286520"/>
            <a:ext cx="64297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6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</a:t>
            </a:r>
            <a:endParaRPr lang="zh-CN" altLang="en-US" sz="2800" b="1" cap="none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929586" y="6750000"/>
            <a:ext cx="108000" cy="108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15338" y="5929330"/>
            <a:ext cx="90000" cy="9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4091991" y="1152276"/>
            <a:ext cx="4560970" cy="3648444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7232"/>
            <a:ext cx="3033706" cy="1902385"/>
          </a:xfrm>
        </p:spPr>
        <p:txBody>
          <a:bodyPr vert="horz" lIns="45720" tIns="45720" rIns="45720" bIns="45720" anchor="b">
            <a:noAutofit/>
          </a:bodyPr>
          <a:lstStyle>
            <a:lvl1pPr algn="l"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1472" y="2857496"/>
            <a:ext cx="3071834" cy="217932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CC293C-EA62-49AB-9752-D4C8ABA4C71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197218" y="1226105"/>
            <a:ext cx="3993777" cy="3472675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396335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36A3-46BE-43F3-BF35-D0D3C060B4C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063C7-05BE-4329-A6A7-7923206E0F4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46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8E26A140-398D-42FF-8011-F51C58B8D2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461DF751-1FD2-49EA-9BF8-D0CB14F43C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416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46088" y="1700213"/>
            <a:ext cx="4038600" cy="4321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37088" y="1700213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37088" y="3937000"/>
            <a:ext cx="4038600" cy="20843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3600" cy="252412"/>
          </a:xfrm>
        </p:spPr>
        <p:txBody>
          <a:bodyPr/>
          <a:lstStyle>
            <a:lvl1pPr>
              <a:defRPr/>
            </a:lvl1pPr>
          </a:lstStyle>
          <a:p>
            <a:fld id="{D422A55C-DFDB-47D2-9B37-C22632BF68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857256"/>
          </a:xfrm>
        </p:spPr>
        <p:txBody>
          <a:bodyPr tIns="0" anchor="ctr" anchorCtr="0">
            <a:normAutofit/>
          </a:bodyPr>
          <a:lstStyle>
            <a:lvl1pPr>
              <a:defRPr sz="4000" b="1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1800" b="0"/>
            </a:lvl4pPr>
            <a:lvl5pPr>
              <a:defRPr sz="1600" b="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6116" y="6356350"/>
            <a:ext cx="3352800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1966" y="6286520"/>
            <a:ext cx="762000" cy="365125"/>
          </a:xfrm>
        </p:spPr>
        <p:txBody>
          <a:bodyPr/>
          <a:lstStyle>
            <a:lvl1pPr>
              <a:defRPr sz="1400" b="1"/>
            </a:lvl1pPr>
          </a:lstStyle>
          <a:p>
            <a:fld id="{E2EA5DD8-227A-4ADF-9095-BCF22935A8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A55C-DFDB-47D2-9B37-C22632BF68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142984"/>
            <a:ext cx="7772400" cy="15362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7732-FB84-42EB-A1DA-6F052E1164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 tIns="0" anchor="ctr" anchorCtr="0"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7F67-22F0-46A1-B8F0-1F3399B3F56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 tIns="0" anchor="ctr" anchorCtr="0"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71612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76121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230964"/>
            <a:ext cx="4040188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30964"/>
            <a:ext cx="4041775" cy="3845720"/>
          </a:xfrm>
        </p:spPr>
        <p:txBody>
          <a:bodyPr tIns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0A05A-C1D3-48A3-9F1D-BCD693A2778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矩形 9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305800" cy="796086"/>
          </a:xfrm>
        </p:spPr>
        <p:txBody>
          <a:bodyPr vert="horz" tIns="0" bIns="0" anchor="ctr" anchorCtr="0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baseline="0">
                <a:ln>
                  <a:noFill/>
                </a:ln>
                <a:solidFill>
                  <a:srgbClr val="000066"/>
                </a:solidFill>
                <a:effectLst/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576-A9F0-45CE-AD32-F9B00FB78C5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EB1D-9CD3-4FD7-BEB7-638F120E8F6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62993-08A2-4F0A-AB80-858E6F04999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1144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BUPT</a:t>
            </a:r>
            <a:endParaRPr lang="zh-CN" altLang="en-US" sz="24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  <a:prstGeom prst="rect">
            <a:avLst/>
          </a:prstGeom>
        </p:spPr>
        <p:txBody>
          <a:bodyPr vert="horz" lIns="0" tIns="0" rIns="0" bIns="0" anchor="ctr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zh-CN" altLang="en-US"/>
              <a:t>9/18/2006</a:t>
            </a: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286116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4" name="椭圆 13"/>
          <p:cNvSpPr/>
          <p:nvPr/>
        </p:nvSpPr>
        <p:spPr>
          <a:xfrm>
            <a:off x="8286776" y="6246586"/>
            <a:ext cx="540000" cy="540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22A55C-DFDB-47D2-9B37-C22632BF68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8756432" y="6143644"/>
            <a:ext cx="244724" cy="254248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470680" y="6072206"/>
            <a:ext cx="101848" cy="111372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WordArt 40"/>
          <p:cNvSpPr>
            <a:spLocks noChangeArrowheads="1" noChangeShapeType="1" noTextEdit="1"/>
          </p:cNvSpPr>
          <p:nvPr userDrawn="1"/>
        </p:nvSpPr>
        <p:spPr bwMode="auto">
          <a:xfrm>
            <a:off x="8604250" y="115888"/>
            <a:ext cx="433388" cy="225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BUPT</a:t>
            </a:r>
            <a:endParaRPr lang="zh-CN" altLang="en-US" sz="3600" b="1" kern="1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 userDrawn="1"/>
        </p:nvSpPr>
        <p:spPr bwMode="auto">
          <a:xfrm>
            <a:off x="539750" y="59499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2400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0" kern="1200" baseline="0">
          <a:ln>
            <a:noFill/>
          </a:ln>
          <a:solidFill>
            <a:srgbClr val="000066"/>
          </a:solidFill>
          <a:effectLst/>
          <a:latin typeface="Comic Sans MS" pitchFamily="66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b="0" kern="1200" baseline="0">
          <a:solidFill>
            <a:srgbClr val="0000CC"/>
          </a:solidFill>
          <a:latin typeface="Times New Roman" pitchFamily="18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54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62.emf"/><Relationship Id="rId18" Type="http://schemas.openxmlformats.org/officeDocument/2006/relationships/oleObject" Target="../embeddings/oleObject74.bin"/><Relationship Id="rId26" Type="http://schemas.openxmlformats.org/officeDocument/2006/relationships/oleObject" Target="../embeddings/oleObject7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66.emf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64.emf"/><Relationship Id="rId25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1.emf"/><Relationship Id="rId24" Type="http://schemas.openxmlformats.org/officeDocument/2006/relationships/oleObject" Target="../embeddings/oleObject77.bin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23" Type="http://schemas.openxmlformats.org/officeDocument/2006/relationships/image" Target="../media/image67.e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65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72.bin"/><Relationship Id="rId22" Type="http://schemas.openxmlformats.org/officeDocument/2006/relationships/oleObject" Target="../embeddings/oleObject76.bin"/><Relationship Id="rId27" Type="http://schemas.openxmlformats.org/officeDocument/2006/relationships/image" Target="../media/image6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8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7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77.e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82.emf"/><Relationship Id="rId18" Type="http://schemas.openxmlformats.org/officeDocument/2006/relationships/oleObject" Target="../embeddings/oleObject94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86.emf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8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1.emf"/><Relationship Id="rId5" Type="http://schemas.openxmlformats.org/officeDocument/2006/relationships/image" Target="../media/image78.emf"/><Relationship Id="rId15" Type="http://schemas.openxmlformats.org/officeDocument/2006/relationships/image" Target="../media/image83.emf"/><Relationship Id="rId23" Type="http://schemas.openxmlformats.org/officeDocument/2006/relationships/image" Target="../media/image87.e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85.e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0.e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92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1.emf"/><Relationship Id="rId5" Type="http://schemas.openxmlformats.org/officeDocument/2006/relationships/image" Target="../media/image88.e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97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4.emf"/><Relationship Id="rId12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96.emf"/><Relationship Id="rId5" Type="http://schemas.openxmlformats.org/officeDocument/2006/relationships/image" Target="../media/image93.emf"/><Relationship Id="rId15" Type="http://schemas.openxmlformats.org/officeDocument/2006/relationships/image" Target="../media/image98.e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5.emf"/><Relationship Id="rId14" Type="http://schemas.openxmlformats.org/officeDocument/2006/relationships/oleObject" Target="../embeddings/oleObject10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99.emf"/><Relationship Id="rId4" Type="http://schemas.openxmlformats.org/officeDocument/2006/relationships/oleObject" Target="../embeddings/oleObject10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05.e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2.emf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04.emf"/><Relationship Id="rId5" Type="http://schemas.openxmlformats.org/officeDocument/2006/relationships/image" Target="../media/image101.e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oleObject" Target="../embeddings/oleObject119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0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08.emf"/><Relationship Id="rId4" Type="http://schemas.openxmlformats.org/officeDocument/2006/relationships/image" Target="../media/image112.png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7.bin"/><Relationship Id="rId26" Type="http://schemas.openxmlformats.org/officeDocument/2006/relationships/oleObject" Target="../embeddings/oleObject11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9.emf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7.emf"/><Relationship Id="rId25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14.emf"/><Relationship Id="rId24" Type="http://schemas.openxmlformats.org/officeDocument/2006/relationships/oleObject" Target="../embeddings/oleObject10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6.wmf"/><Relationship Id="rId23" Type="http://schemas.openxmlformats.org/officeDocument/2006/relationships/image" Target="../media/image10.emf"/><Relationship Id="rId10" Type="http://schemas.openxmlformats.org/officeDocument/2006/relationships/image" Target="../media/image4.emf"/><Relationship Id="rId19" Type="http://schemas.openxmlformats.org/officeDocument/2006/relationships/image" Target="../media/image8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Relationship Id="rId27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13.e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6.wmf"/><Relationship Id="rId9" Type="http://schemas.openxmlformats.org/officeDocument/2006/relationships/image" Target="../media/image11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24.e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1.e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3.emf"/><Relationship Id="rId5" Type="http://schemas.openxmlformats.org/officeDocument/2006/relationships/image" Target="../media/image120.emf"/><Relationship Id="rId15" Type="http://schemas.openxmlformats.org/officeDocument/2006/relationships/image" Target="../media/image125.e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22.emf"/><Relationship Id="rId14" Type="http://schemas.openxmlformats.org/officeDocument/2006/relationships/oleObject" Target="../embeddings/oleObject13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1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32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9.emf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31.emf"/><Relationship Id="rId5" Type="http://schemas.openxmlformats.org/officeDocument/2006/relationships/image" Target="../media/image128.e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5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40.emf"/><Relationship Id="rId18" Type="http://schemas.openxmlformats.org/officeDocument/2006/relationships/oleObject" Target="../embeddings/oleObject151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44.emf"/><Relationship Id="rId7" Type="http://schemas.openxmlformats.org/officeDocument/2006/relationships/image" Target="../media/image137.e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42.emf"/><Relationship Id="rId25" Type="http://schemas.openxmlformats.org/officeDocument/2006/relationships/image" Target="../media/image14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39.emf"/><Relationship Id="rId24" Type="http://schemas.openxmlformats.org/officeDocument/2006/relationships/oleObject" Target="../embeddings/oleObject154.bin"/><Relationship Id="rId5" Type="http://schemas.openxmlformats.org/officeDocument/2006/relationships/image" Target="../media/image136.emf"/><Relationship Id="rId15" Type="http://schemas.openxmlformats.org/officeDocument/2006/relationships/image" Target="../media/image141.emf"/><Relationship Id="rId23" Type="http://schemas.openxmlformats.org/officeDocument/2006/relationships/image" Target="../media/image145.e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43.e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38.e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51.e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48.emf"/><Relationship Id="rId12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50.emf"/><Relationship Id="rId5" Type="http://schemas.openxmlformats.org/officeDocument/2006/relationships/image" Target="../media/image147.e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49.emf"/><Relationship Id="rId14" Type="http://schemas.openxmlformats.org/officeDocument/2006/relationships/image" Target="../media/image1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oleObject" Target="../embeddings/oleObject164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54.emf"/><Relationship Id="rId12" Type="http://schemas.openxmlformats.org/officeDocument/2006/relationships/image" Target="../media/image15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e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56.emf"/><Relationship Id="rId5" Type="http://schemas.openxmlformats.org/officeDocument/2006/relationships/image" Target="../media/image153.emf"/><Relationship Id="rId15" Type="http://schemas.openxmlformats.org/officeDocument/2006/relationships/oleObject" Target="../embeddings/oleObject165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55.emf"/><Relationship Id="rId14" Type="http://schemas.openxmlformats.org/officeDocument/2006/relationships/image" Target="../media/image15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64.emf"/><Relationship Id="rId18" Type="http://schemas.openxmlformats.org/officeDocument/2006/relationships/oleObject" Target="../embeddings/oleObject173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68.emf"/><Relationship Id="rId7" Type="http://schemas.openxmlformats.org/officeDocument/2006/relationships/image" Target="../media/image161.e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6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63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67.e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2.emf"/><Relationship Id="rId14" Type="http://schemas.openxmlformats.org/officeDocument/2006/relationships/oleObject" Target="../embeddings/oleObject17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73.e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70.emf"/><Relationship Id="rId12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72.emf"/><Relationship Id="rId5" Type="http://schemas.openxmlformats.org/officeDocument/2006/relationships/image" Target="../media/image169.emf"/><Relationship Id="rId10" Type="http://schemas.openxmlformats.org/officeDocument/2006/relationships/oleObject" Target="../embeddings/oleObject178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7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7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81.bin"/><Relationship Id="rId5" Type="http://schemas.openxmlformats.org/officeDocument/2006/relationships/image" Target="../media/image174.emf"/><Relationship Id="rId10" Type="http://schemas.openxmlformats.org/officeDocument/2006/relationships/image" Target="../media/image177.png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76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2.png"/><Relationship Id="rId11" Type="http://schemas.openxmlformats.org/officeDocument/2006/relationships/oleObject" Target="../embeddings/oleObject186.bin"/><Relationship Id="rId5" Type="http://schemas.openxmlformats.org/officeDocument/2006/relationships/image" Target="../media/image178.emf"/><Relationship Id="rId10" Type="http://schemas.openxmlformats.org/officeDocument/2006/relationships/image" Target="../media/image180.emf"/><Relationship Id="rId4" Type="http://schemas.openxmlformats.org/officeDocument/2006/relationships/oleObject" Target="../embeddings/oleObject183.bin"/><Relationship Id="rId9" Type="http://schemas.openxmlformats.org/officeDocument/2006/relationships/oleObject" Target="../embeddings/oleObject18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83.emf"/><Relationship Id="rId10" Type="http://schemas.openxmlformats.org/officeDocument/2006/relationships/image" Target="../media/image185.emf"/><Relationship Id="rId4" Type="http://schemas.openxmlformats.org/officeDocument/2006/relationships/oleObject" Target="../embeddings/oleObject187.bin"/><Relationship Id="rId9" Type="http://schemas.openxmlformats.org/officeDocument/2006/relationships/oleObject" Target="../embeddings/oleObject189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emf"/><Relationship Id="rId18" Type="http://schemas.openxmlformats.org/officeDocument/2006/relationships/oleObject" Target="../embeddings/oleObject197.bin"/><Relationship Id="rId26" Type="http://schemas.openxmlformats.org/officeDocument/2006/relationships/oleObject" Target="../embeddings/oleObject201.bin"/><Relationship Id="rId3" Type="http://schemas.openxmlformats.org/officeDocument/2006/relationships/notesSlide" Target="../notesSlides/notesSlide30.xml"/><Relationship Id="rId21" Type="http://schemas.openxmlformats.org/officeDocument/2006/relationships/image" Target="../media/image195.emf"/><Relationship Id="rId34" Type="http://schemas.openxmlformats.org/officeDocument/2006/relationships/oleObject" Target="../embeddings/oleObject205.bin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194.bin"/><Relationship Id="rId17" Type="http://schemas.openxmlformats.org/officeDocument/2006/relationships/image" Target="../media/image193.emf"/><Relationship Id="rId25" Type="http://schemas.openxmlformats.org/officeDocument/2006/relationships/image" Target="../media/image197.emf"/><Relationship Id="rId33" Type="http://schemas.openxmlformats.org/officeDocument/2006/relationships/image" Target="../media/image20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6.bin"/><Relationship Id="rId20" Type="http://schemas.openxmlformats.org/officeDocument/2006/relationships/oleObject" Target="../embeddings/oleObject198.bin"/><Relationship Id="rId29" Type="http://schemas.openxmlformats.org/officeDocument/2006/relationships/image" Target="../media/image199.emf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90.emf"/><Relationship Id="rId24" Type="http://schemas.openxmlformats.org/officeDocument/2006/relationships/oleObject" Target="../embeddings/oleObject200.bin"/><Relationship Id="rId32" Type="http://schemas.openxmlformats.org/officeDocument/2006/relationships/oleObject" Target="../embeddings/oleObject204.bin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23" Type="http://schemas.openxmlformats.org/officeDocument/2006/relationships/image" Target="../media/image196.emf"/><Relationship Id="rId28" Type="http://schemas.openxmlformats.org/officeDocument/2006/relationships/oleObject" Target="../embeddings/oleObject202.bin"/><Relationship Id="rId10" Type="http://schemas.openxmlformats.org/officeDocument/2006/relationships/oleObject" Target="../embeddings/oleObject193.bin"/><Relationship Id="rId19" Type="http://schemas.openxmlformats.org/officeDocument/2006/relationships/image" Target="../media/image194.emf"/><Relationship Id="rId31" Type="http://schemas.openxmlformats.org/officeDocument/2006/relationships/image" Target="../media/image200.e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89.emf"/><Relationship Id="rId14" Type="http://schemas.openxmlformats.org/officeDocument/2006/relationships/oleObject" Target="../embeddings/oleObject195.bin"/><Relationship Id="rId22" Type="http://schemas.openxmlformats.org/officeDocument/2006/relationships/oleObject" Target="../embeddings/oleObject199.bin"/><Relationship Id="rId27" Type="http://schemas.openxmlformats.org/officeDocument/2006/relationships/image" Target="../media/image198.emf"/><Relationship Id="rId30" Type="http://schemas.openxmlformats.org/officeDocument/2006/relationships/oleObject" Target="../embeddings/oleObject203.bin"/><Relationship Id="rId35" Type="http://schemas.openxmlformats.org/officeDocument/2006/relationships/image" Target="../media/image202.emf"/><Relationship Id="rId8" Type="http://schemas.openxmlformats.org/officeDocument/2006/relationships/oleObject" Target="../embeddings/oleObject19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207.emf"/><Relationship Id="rId18" Type="http://schemas.openxmlformats.org/officeDocument/2006/relationships/oleObject" Target="../embeddings/oleObject213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211.emf"/><Relationship Id="rId7" Type="http://schemas.openxmlformats.org/officeDocument/2006/relationships/image" Target="../media/image204.emf"/><Relationship Id="rId12" Type="http://schemas.openxmlformats.org/officeDocument/2006/relationships/oleObject" Target="../embeddings/oleObject210.bin"/><Relationship Id="rId17" Type="http://schemas.openxmlformats.org/officeDocument/2006/relationships/image" Target="../media/image20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2.bin"/><Relationship Id="rId20" Type="http://schemas.openxmlformats.org/officeDocument/2006/relationships/oleObject" Target="../embeddings/oleObject214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206.emf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10" Type="http://schemas.openxmlformats.org/officeDocument/2006/relationships/oleObject" Target="../embeddings/oleObject209.bin"/><Relationship Id="rId19" Type="http://schemas.openxmlformats.org/officeDocument/2006/relationships/image" Target="../media/image210.emf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205.emf"/><Relationship Id="rId14" Type="http://schemas.openxmlformats.org/officeDocument/2006/relationships/oleObject" Target="../embeddings/oleObject21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9.emf"/><Relationship Id="rId18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3.e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emf"/><Relationship Id="rId24" Type="http://schemas.openxmlformats.org/officeDocument/2006/relationships/image" Target="../media/image25.gi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2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212.emf"/><Relationship Id="rId4" Type="http://schemas.openxmlformats.org/officeDocument/2006/relationships/oleObject" Target="../embeddings/oleObject21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217.emf"/><Relationship Id="rId18" Type="http://schemas.openxmlformats.org/officeDocument/2006/relationships/oleObject" Target="../embeddings/oleObject223.bin"/><Relationship Id="rId3" Type="http://schemas.openxmlformats.org/officeDocument/2006/relationships/notesSlide" Target="../notesSlides/notesSlide34.xml"/><Relationship Id="rId21" Type="http://schemas.openxmlformats.org/officeDocument/2006/relationships/image" Target="../media/image221.emf"/><Relationship Id="rId7" Type="http://schemas.openxmlformats.org/officeDocument/2006/relationships/image" Target="../media/image214.e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219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216.emf"/><Relationship Id="rId5" Type="http://schemas.openxmlformats.org/officeDocument/2006/relationships/image" Target="../media/image213.emf"/><Relationship Id="rId15" Type="http://schemas.openxmlformats.org/officeDocument/2006/relationships/image" Target="../media/image218.emf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220.emf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15.emf"/><Relationship Id="rId14" Type="http://schemas.openxmlformats.org/officeDocument/2006/relationships/oleObject" Target="../embeddings/oleObject22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26.emf"/><Relationship Id="rId18" Type="http://schemas.openxmlformats.org/officeDocument/2006/relationships/oleObject" Target="../embeddings/oleObject232.bin"/><Relationship Id="rId3" Type="http://schemas.openxmlformats.org/officeDocument/2006/relationships/notesSlide" Target="../notesSlides/notesSlide35.xml"/><Relationship Id="rId21" Type="http://schemas.openxmlformats.org/officeDocument/2006/relationships/image" Target="../media/image230.emf"/><Relationship Id="rId7" Type="http://schemas.openxmlformats.org/officeDocument/2006/relationships/image" Target="../media/image223.emf"/><Relationship Id="rId12" Type="http://schemas.openxmlformats.org/officeDocument/2006/relationships/oleObject" Target="../embeddings/oleObject229.bin"/><Relationship Id="rId17" Type="http://schemas.openxmlformats.org/officeDocument/2006/relationships/image" Target="../media/image228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31.bin"/><Relationship Id="rId20" Type="http://schemas.openxmlformats.org/officeDocument/2006/relationships/oleObject" Target="../embeddings/oleObject233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25.emf"/><Relationship Id="rId5" Type="http://schemas.openxmlformats.org/officeDocument/2006/relationships/image" Target="../media/image222.emf"/><Relationship Id="rId15" Type="http://schemas.openxmlformats.org/officeDocument/2006/relationships/image" Target="../media/image227.emf"/><Relationship Id="rId23" Type="http://schemas.openxmlformats.org/officeDocument/2006/relationships/image" Target="../media/image231.emf"/><Relationship Id="rId10" Type="http://schemas.openxmlformats.org/officeDocument/2006/relationships/oleObject" Target="../embeddings/oleObject228.bin"/><Relationship Id="rId19" Type="http://schemas.openxmlformats.org/officeDocument/2006/relationships/image" Target="../media/image229.emf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24.emf"/><Relationship Id="rId14" Type="http://schemas.openxmlformats.org/officeDocument/2006/relationships/oleObject" Target="../embeddings/oleObject230.bin"/><Relationship Id="rId22" Type="http://schemas.openxmlformats.org/officeDocument/2006/relationships/oleObject" Target="../embeddings/oleObject23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13" Type="http://schemas.openxmlformats.org/officeDocument/2006/relationships/image" Target="../media/image236.emf"/><Relationship Id="rId18" Type="http://schemas.openxmlformats.org/officeDocument/2006/relationships/oleObject" Target="../embeddings/oleObject242.bin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240.emf"/><Relationship Id="rId7" Type="http://schemas.openxmlformats.org/officeDocument/2006/relationships/image" Target="../media/image233.emf"/><Relationship Id="rId12" Type="http://schemas.openxmlformats.org/officeDocument/2006/relationships/oleObject" Target="../embeddings/oleObject239.bin"/><Relationship Id="rId17" Type="http://schemas.openxmlformats.org/officeDocument/2006/relationships/image" Target="../media/image23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1.bin"/><Relationship Id="rId20" Type="http://schemas.openxmlformats.org/officeDocument/2006/relationships/oleObject" Target="../embeddings/oleObject243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36.bin"/><Relationship Id="rId11" Type="http://schemas.openxmlformats.org/officeDocument/2006/relationships/image" Target="../media/image235.emf"/><Relationship Id="rId5" Type="http://schemas.openxmlformats.org/officeDocument/2006/relationships/image" Target="../media/image232.emf"/><Relationship Id="rId15" Type="http://schemas.openxmlformats.org/officeDocument/2006/relationships/image" Target="../media/image237.emf"/><Relationship Id="rId23" Type="http://schemas.openxmlformats.org/officeDocument/2006/relationships/image" Target="../media/image241.emf"/><Relationship Id="rId10" Type="http://schemas.openxmlformats.org/officeDocument/2006/relationships/oleObject" Target="../embeddings/oleObject238.bin"/><Relationship Id="rId19" Type="http://schemas.openxmlformats.org/officeDocument/2006/relationships/image" Target="../media/image239.emf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234.emf"/><Relationship Id="rId14" Type="http://schemas.openxmlformats.org/officeDocument/2006/relationships/oleObject" Target="../embeddings/oleObject240.bin"/><Relationship Id="rId22" Type="http://schemas.openxmlformats.org/officeDocument/2006/relationships/oleObject" Target="../embeddings/oleObject24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13" Type="http://schemas.openxmlformats.org/officeDocument/2006/relationships/image" Target="../media/image246.e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43.emf"/><Relationship Id="rId12" Type="http://schemas.openxmlformats.org/officeDocument/2006/relationships/oleObject" Target="../embeddings/oleObject2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46.bin"/><Relationship Id="rId11" Type="http://schemas.openxmlformats.org/officeDocument/2006/relationships/image" Target="../media/image245.emf"/><Relationship Id="rId5" Type="http://schemas.openxmlformats.org/officeDocument/2006/relationships/image" Target="../media/image242.emf"/><Relationship Id="rId15" Type="http://schemas.openxmlformats.org/officeDocument/2006/relationships/image" Target="../media/image247.emf"/><Relationship Id="rId10" Type="http://schemas.openxmlformats.org/officeDocument/2006/relationships/oleObject" Target="../embeddings/oleObject248.bin"/><Relationship Id="rId4" Type="http://schemas.openxmlformats.org/officeDocument/2006/relationships/oleObject" Target="../embeddings/oleObject245.bin"/><Relationship Id="rId9" Type="http://schemas.openxmlformats.org/officeDocument/2006/relationships/image" Target="../media/image244.emf"/><Relationship Id="rId14" Type="http://schemas.openxmlformats.org/officeDocument/2006/relationships/oleObject" Target="../embeddings/oleObject25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13" Type="http://schemas.openxmlformats.org/officeDocument/2006/relationships/image" Target="../media/image252.emf"/><Relationship Id="rId18" Type="http://schemas.openxmlformats.org/officeDocument/2006/relationships/oleObject" Target="../embeddings/oleObject258.bin"/><Relationship Id="rId3" Type="http://schemas.openxmlformats.org/officeDocument/2006/relationships/notesSlide" Target="../notesSlides/notesSlide38.xml"/><Relationship Id="rId21" Type="http://schemas.openxmlformats.org/officeDocument/2006/relationships/image" Target="../media/image256.emf"/><Relationship Id="rId7" Type="http://schemas.openxmlformats.org/officeDocument/2006/relationships/image" Target="../media/image249.emf"/><Relationship Id="rId12" Type="http://schemas.openxmlformats.org/officeDocument/2006/relationships/oleObject" Target="../embeddings/oleObject255.bin"/><Relationship Id="rId17" Type="http://schemas.openxmlformats.org/officeDocument/2006/relationships/image" Target="../media/image25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7.bin"/><Relationship Id="rId20" Type="http://schemas.openxmlformats.org/officeDocument/2006/relationships/oleObject" Target="../embeddings/oleObject259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251.emf"/><Relationship Id="rId5" Type="http://schemas.openxmlformats.org/officeDocument/2006/relationships/image" Target="../media/image248.emf"/><Relationship Id="rId15" Type="http://schemas.openxmlformats.org/officeDocument/2006/relationships/image" Target="../media/image253.emf"/><Relationship Id="rId10" Type="http://schemas.openxmlformats.org/officeDocument/2006/relationships/oleObject" Target="../embeddings/oleObject254.bin"/><Relationship Id="rId19" Type="http://schemas.openxmlformats.org/officeDocument/2006/relationships/image" Target="../media/image255.emf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50.emf"/><Relationship Id="rId14" Type="http://schemas.openxmlformats.org/officeDocument/2006/relationships/oleObject" Target="../embeddings/oleObject25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image" Target="../media/image261.e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58.emf"/><Relationship Id="rId12" Type="http://schemas.openxmlformats.org/officeDocument/2006/relationships/oleObject" Target="../embeddings/oleObject2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260.emf"/><Relationship Id="rId5" Type="http://schemas.openxmlformats.org/officeDocument/2006/relationships/image" Target="../media/image257.emf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259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image" Target="../media/image266.e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63.emf"/><Relationship Id="rId12" Type="http://schemas.openxmlformats.org/officeDocument/2006/relationships/oleObject" Target="../embeddings/oleObject2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65.emf"/><Relationship Id="rId5" Type="http://schemas.openxmlformats.org/officeDocument/2006/relationships/image" Target="../media/image262.emf"/><Relationship Id="rId15" Type="http://schemas.openxmlformats.org/officeDocument/2006/relationships/image" Target="../media/image267.emf"/><Relationship Id="rId10" Type="http://schemas.openxmlformats.org/officeDocument/2006/relationships/oleObject" Target="../embeddings/oleObject268.bin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264.emf"/><Relationship Id="rId14" Type="http://schemas.openxmlformats.org/officeDocument/2006/relationships/oleObject" Target="../embeddings/oleObject27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3.bin"/><Relationship Id="rId13" Type="http://schemas.openxmlformats.org/officeDocument/2006/relationships/image" Target="../media/image272.wmf"/><Relationship Id="rId18" Type="http://schemas.openxmlformats.org/officeDocument/2006/relationships/oleObject" Target="../embeddings/oleObject278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276.wmf"/><Relationship Id="rId7" Type="http://schemas.openxmlformats.org/officeDocument/2006/relationships/image" Target="../media/image269.wmf"/><Relationship Id="rId12" Type="http://schemas.openxmlformats.org/officeDocument/2006/relationships/oleObject" Target="../embeddings/oleObject275.bin"/><Relationship Id="rId17" Type="http://schemas.openxmlformats.org/officeDocument/2006/relationships/image" Target="../media/image27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7.bin"/><Relationship Id="rId20" Type="http://schemas.openxmlformats.org/officeDocument/2006/relationships/oleObject" Target="../embeddings/oleObject279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72.bin"/><Relationship Id="rId11" Type="http://schemas.openxmlformats.org/officeDocument/2006/relationships/image" Target="../media/image271.wmf"/><Relationship Id="rId5" Type="http://schemas.openxmlformats.org/officeDocument/2006/relationships/image" Target="../media/image268.emf"/><Relationship Id="rId15" Type="http://schemas.openxmlformats.org/officeDocument/2006/relationships/image" Target="../media/image273.wmf"/><Relationship Id="rId23" Type="http://schemas.openxmlformats.org/officeDocument/2006/relationships/image" Target="../media/image277.wmf"/><Relationship Id="rId10" Type="http://schemas.openxmlformats.org/officeDocument/2006/relationships/oleObject" Target="../embeddings/oleObject274.bin"/><Relationship Id="rId19" Type="http://schemas.openxmlformats.org/officeDocument/2006/relationships/image" Target="../media/image275.wmf"/><Relationship Id="rId4" Type="http://schemas.openxmlformats.org/officeDocument/2006/relationships/oleObject" Target="../embeddings/oleObject271.bin"/><Relationship Id="rId9" Type="http://schemas.openxmlformats.org/officeDocument/2006/relationships/image" Target="../media/image270.wmf"/><Relationship Id="rId14" Type="http://schemas.openxmlformats.org/officeDocument/2006/relationships/oleObject" Target="../embeddings/oleObject276.bin"/><Relationship Id="rId22" Type="http://schemas.openxmlformats.org/officeDocument/2006/relationships/oleObject" Target="../embeddings/oleObject28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image" Target="../media/image282.emf"/><Relationship Id="rId18" Type="http://schemas.openxmlformats.org/officeDocument/2006/relationships/oleObject" Target="../embeddings/oleObject288.bin"/><Relationship Id="rId26" Type="http://schemas.openxmlformats.org/officeDocument/2006/relationships/oleObject" Target="../embeddings/oleObject292.bin"/><Relationship Id="rId3" Type="http://schemas.openxmlformats.org/officeDocument/2006/relationships/notesSlide" Target="../notesSlides/notesSlide42.xml"/><Relationship Id="rId21" Type="http://schemas.openxmlformats.org/officeDocument/2006/relationships/image" Target="../media/image286.emf"/><Relationship Id="rId7" Type="http://schemas.openxmlformats.org/officeDocument/2006/relationships/image" Target="../media/image279.emf"/><Relationship Id="rId12" Type="http://schemas.openxmlformats.org/officeDocument/2006/relationships/oleObject" Target="../embeddings/oleObject285.bin"/><Relationship Id="rId17" Type="http://schemas.openxmlformats.org/officeDocument/2006/relationships/image" Target="../media/image284.emf"/><Relationship Id="rId25" Type="http://schemas.openxmlformats.org/officeDocument/2006/relationships/image" Target="../media/image28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7.bin"/><Relationship Id="rId20" Type="http://schemas.openxmlformats.org/officeDocument/2006/relationships/oleObject" Target="../embeddings/oleObject289.bin"/><Relationship Id="rId29" Type="http://schemas.openxmlformats.org/officeDocument/2006/relationships/image" Target="../media/image290.e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281.emf"/><Relationship Id="rId24" Type="http://schemas.openxmlformats.org/officeDocument/2006/relationships/oleObject" Target="../embeddings/oleObject291.bin"/><Relationship Id="rId5" Type="http://schemas.openxmlformats.org/officeDocument/2006/relationships/image" Target="../media/image278.emf"/><Relationship Id="rId15" Type="http://schemas.openxmlformats.org/officeDocument/2006/relationships/image" Target="../media/image283.emf"/><Relationship Id="rId23" Type="http://schemas.openxmlformats.org/officeDocument/2006/relationships/image" Target="../media/image287.emf"/><Relationship Id="rId28" Type="http://schemas.openxmlformats.org/officeDocument/2006/relationships/oleObject" Target="../embeddings/oleObject293.bin"/><Relationship Id="rId10" Type="http://schemas.openxmlformats.org/officeDocument/2006/relationships/oleObject" Target="../embeddings/oleObject284.bin"/><Relationship Id="rId19" Type="http://schemas.openxmlformats.org/officeDocument/2006/relationships/image" Target="../media/image285.emf"/><Relationship Id="rId31" Type="http://schemas.openxmlformats.org/officeDocument/2006/relationships/image" Target="../media/image291.emf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280.emf"/><Relationship Id="rId14" Type="http://schemas.openxmlformats.org/officeDocument/2006/relationships/oleObject" Target="../embeddings/oleObject286.bin"/><Relationship Id="rId22" Type="http://schemas.openxmlformats.org/officeDocument/2006/relationships/oleObject" Target="../embeddings/oleObject290.bin"/><Relationship Id="rId27" Type="http://schemas.openxmlformats.org/officeDocument/2006/relationships/image" Target="../media/image289.emf"/><Relationship Id="rId30" Type="http://schemas.openxmlformats.org/officeDocument/2006/relationships/oleObject" Target="../embeddings/oleObject29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7.bin"/><Relationship Id="rId13" Type="http://schemas.openxmlformats.org/officeDocument/2006/relationships/image" Target="../media/image296.emf"/><Relationship Id="rId18" Type="http://schemas.openxmlformats.org/officeDocument/2006/relationships/oleObject" Target="../embeddings/oleObject302.bin"/><Relationship Id="rId26" Type="http://schemas.openxmlformats.org/officeDocument/2006/relationships/oleObject" Target="../embeddings/oleObject306.bin"/><Relationship Id="rId3" Type="http://schemas.openxmlformats.org/officeDocument/2006/relationships/notesSlide" Target="../notesSlides/notesSlide43.xml"/><Relationship Id="rId21" Type="http://schemas.openxmlformats.org/officeDocument/2006/relationships/image" Target="../media/image300.emf"/><Relationship Id="rId7" Type="http://schemas.openxmlformats.org/officeDocument/2006/relationships/image" Target="../media/image293.emf"/><Relationship Id="rId12" Type="http://schemas.openxmlformats.org/officeDocument/2006/relationships/oleObject" Target="../embeddings/oleObject299.bin"/><Relationship Id="rId17" Type="http://schemas.openxmlformats.org/officeDocument/2006/relationships/image" Target="../media/image298.emf"/><Relationship Id="rId25" Type="http://schemas.openxmlformats.org/officeDocument/2006/relationships/image" Target="../media/image30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1.bin"/><Relationship Id="rId20" Type="http://schemas.openxmlformats.org/officeDocument/2006/relationships/oleObject" Target="../embeddings/oleObject303.bin"/><Relationship Id="rId29" Type="http://schemas.openxmlformats.org/officeDocument/2006/relationships/image" Target="../media/image304.emf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295.emf"/><Relationship Id="rId24" Type="http://schemas.openxmlformats.org/officeDocument/2006/relationships/oleObject" Target="../embeddings/oleObject305.bin"/><Relationship Id="rId5" Type="http://schemas.openxmlformats.org/officeDocument/2006/relationships/image" Target="../media/image292.emf"/><Relationship Id="rId15" Type="http://schemas.openxmlformats.org/officeDocument/2006/relationships/image" Target="../media/image297.emf"/><Relationship Id="rId23" Type="http://schemas.openxmlformats.org/officeDocument/2006/relationships/image" Target="../media/image301.emf"/><Relationship Id="rId28" Type="http://schemas.openxmlformats.org/officeDocument/2006/relationships/oleObject" Target="../embeddings/oleObject307.bin"/><Relationship Id="rId10" Type="http://schemas.openxmlformats.org/officeDocument/2006/relationships/oleObject" Target="../embeddings/oleObject298.bin"/><Relationship Id="rId19" Type="http://schemas.openxmlformats.org/officeDocument/2006/relationships/image" Target="../media/image299.emf"/><Relationship Id="rId31" Type="http://schemas.openxmlformats.org/officeDocument/2006/relationships/image" Target="../media/image305.emf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294.emf"/><Relationship Id="rId14" Type="http://schemas.openxmlformats.org/officeDocument/2006/relationships/oleObject" Target="../embeddings/oleObject300.bin"/><Relationship Id="rId22" Type="http://schemas.openxmlformats.org/officeDocument/2006/relationships/oleObject" Target="../embeddings/oleObject304.bin"/><Relationship Id="rId27" Type="http://schemas.openxmlformats.org/officeDocument/2006/relationships/image" Target="../media/image303.emf"/><Relationship Id="rId30" Type="http://schemas.openxmlformats.org/officeDocument/2006/relationships/oleObject" Target="../embeddings/oleObject308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13" Type="http://schemas.openxmlformats.org/officeDocument/2006/relationships/image" Target="../media/image310.emf"/><Relationship Id="rId18" Type="http://schemas.openxmlformats.org/officeDocument/2006/relationships/oleObject" Target="../embeddings/oleObject316.bin"/><Relationship Id="rId26" Type="http://schemas.openxmlformats.org/officeDocument/2006/relationships/oleObject" Target="../embeddings/oleObject320.bin"/><Relationship Id="rId3" Type="http://schemas.openxmlformats.org/officeDocument/2006/relationships/notesSlide" Target="../notesSlides/notesSlide44.xml"/><Relationship Id="rId21" Type="http://schemas.openxmlformats.org/officeDocument/2006/relationships/image" Target="../media/image314.emf"/><Relationship Id="rId7" Type="http://schemas.openxmlformats.org/officeDocument/2006/relationships/image" Target="../media/image307.emf"/><Relationship Id="rId12" Type="http://schemas.openxmlformats.org/officeDocument/2006/relationships/oleObject" Target="../embeddings/oleObject313.bin"/><Relationship Id="rId17" Type="http://schemas.openxmlformats.org/officeDocument/2006/relationships/image" Target="../media/image312.emf"/><Relationship Id="rId25" Type="http://schemas.openxmlformats.org/officeDocument/2006/relationships/image" Target="../media/image31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5.bin"/><Relationship Id="rId20" Type="http://schemas.openxmlformats.org/officeDocument/2006/relationships/oleObject" Target="../embeddings/oleObject317.bin"/><Relationship Id="rId29" Type="http://schemas.openxmlformats.org/officeDocument/2006/relationships/image" Target="../media/image318.emf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310.bin"/><Relationship Id="rId11" Type="http://schemas.openxmlformats.org/officeDocument/2006/relationships/image" Target="../media/image309.emf"/><Relationship Id="rId24" Type="http://schemas.openxmlformats.org/officeDocument/2006/relationships/oleObject" Target="../embeddings/oleObject319.bin"/><Relationship Id="rId5" Type="http://schemas.openxmlformats.org/officeDocument/2006/relationships/image" Target="../media/image306.emf"/><Relationship Id="rId15" Type="http://schemas.openxmlformats.org/officeDocument/2006/relationships/image" Target="../media/image311.emf"/><Relationship Id="rId23" Type="http://schemas.openxmlformats.org/officeDocument/2006/relationships/image" Target="../media/image315.emf"/><Relationship Id="rId28" Type="http://schemas.openxmlformats.org/officeDocument/2006/relationships/oleObject" Target="../embeddings/oleObject321.bin"/><Relationship Id="rId10" Type="http://schemas.openxmlformats.org/officeDocument/2006/relationships/oleObject" Target="../embeddings/oleObject312.bin"/><Relationship Id="rId19" Type="http://schemas.openxmlformats.org/officeDocument/2006/relationships/image" Target="../media/image313.emf"/><Relationship Id="rId31" Type="http://schemas.openxmlformats.org/officeDocument/2006/relationships/image" Target="../media/image319.emf"/><Relationship Id="rId4" Type="http://schemas.openxmlformats.org/officeDocument/2006/relationships/oleObject" Target="../embeddings/oleObject309.bin"/><Relationship Id="rId9" Type="http://schemas.openxmlformats.org/officeDocument/2006/relationships/image" Target="../media/image308.emf"/><Relationship Id="rId14" Type="http://schemas.openxmlformats.org/officeDocument/2006/relationships/oleObject" Target="../embeddings/oleObject314.bin"/><Relationship Id="rId22" Type="http://schemas.openxmlformats.org/officeDocument/2006/relationships/oleObject" Target="../embeddings/oleObject318.bin"/><Relationship Id="rId27" Type="http://schemas.openxmlformats.org/officeDocument/2006/relationships/image" Target="../media/image317.emf"/><Relationship Id="rId30" Type="http://schemas.openxmlformats.org/officeDocument/2006/relationships/oleObject" Target="../embeddings/oleObject32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13" Type="http://schemas.openxmlformats.org/officeDocument/2006/relationships/image" Target="../media/image324.emf"/><Relationship Id="rId18" Type="http://schemas.openxmlformats.org/officeDocument/2006/relationships/oleObject" Target="../embeddings/oleObject330.bin"/><Relationship Id="rId3" Type="http://schemas.openxmlformats.org/officeDocument/2006/relationships/notesSlide" Target="../notesSlides/notesSlide45.xml"/><Relationship Id="rId21" Type="http://schemas.openxmlformats.org/officeDocument/2006/relationships/image" Target="../media/image328.emf"/><Relationship Id="rId7" Type="http://schemas.openxmlformats.org/officeDocument/2006/relationships/image" Target="../media/image321.emf"/><Relationship Id="rId12" Type="http://schemas.openxmlformats.org/officeDocument/2006/relationships/oleObject" Target="../embeddings/oleObject327.bin"/><Relationship Id="rId17" Type="http://schemas.openxmlformats.org/officeDocument/2006/relationships/image" Target="../media/image32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9.bin"/><Relationship Id="rId20" Type="http://schemas.openxmlformats.org/officeDocument/2006/relationships/oleObject" Target="../embeddings/oleObject331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24.bin"/><Relationship Id="rId11" Type="http://schemas.openxmlformats.org/officeDocument/2006/relationships/image" Target="../media/image323.emf"/><Relationship Id="rId5" Type="http://schemas.openxmlformats.org/officeDocument/2006/relationships/image" Target="../media/image320.emf"/><Relationship Id="rId15" Type="http://schemas.openxmlformats.org/officeDocument/2006/relationships/image" Target="../media/image325.emf"/><Relationship Id="rId10" Type="http://schemas.openxmlformats.org/officeDocument/2006/relationships/oleObject" Target="../embeddings/oleObject326.bin"/><Relationship Id="rId19" Type="http://schemas.openxmlformats.org/officeDocument/2006/relationships/image" Target="../media/image327.emf"/><Relationship Id="rId4" Type="http://schemas.openxmlformats.org/officeDocument/2006/relationships/oleObject" Target="../embeddings/oleObject323.bin"/><Relationship Id="rId9" Type="http://schemas.openxmlformats.org/officeDocument/2006/relationships/image" Target="../media/image322.emf"/><Relationship Id="rId14" Type="http://schemas.openxmlformats.org/officeDocument/2006/relationships/oleObject" Target="../embeddings/oleObject328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333.emf"/><Relationship Id="rId18" Type="http://schemas.openxmlformats.org/officeDocument/2006/relationships/oleObject" Target="../embeddings/oleObject339.bin"/><Relationship Id="rId3" Type="http://schemas.openxmlformats.org/officeDocument/2006/relationships/notesSlide" Target="../notesSlides/notesSlide46.xml"/><Relationship Id="rId21" Type="http://schemas.openxmlformats.org/officeDocument/2006/relationships/image" Target="../media/image337.emf"/><Relationship Id="rId7" Type="http://schemas.openxmlformats.org/officeDocument/2006/relationships/image" Target="../media/image330.e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335.emf"/><Relationship Id="rId25" Type="http://schemas.openxmlformats.org/officeDocument/2006/relationships/image" Target="../media/image33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8.bin"/><Relationship Id="rId20" Type="http://schemas.openxmlformats.org/officeDocument/2006/relationships/oleObject" Target="../embeddings/oleObject340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332.emf"/><Relationship Id="rId24" Type="http://schemas.openxmlformats.org/officeDocument/2006/relationships/oleObject" Target="../embeddings/oleObject342.bin"/><Relationship Id="rId5" Type="http://schemas.openxmlformats.org/officeDocument/2006/relationships/image" Target="../media/image329.emf"/><Relationship Id="rId15" Type="http://schemas.openxmlformats.org/officeDocument/2006/relationships/image" Target="../media/image334.emf"/><Relationship Id="rId23" Type="http://schemas.openxmlformats.org/officeDocument/2006/relationships/image" Target="../media/image338.emf"/><Relationship Id="rId10" Type="http://schemas.openxmlformats.org/officeDocument/2006/relationships/oleObject" Target="../embeddings/oleObject335.bin"/><Relationship Id="rId19" Type="http://schemas.openxmlformats.org/officeDocument/2006/relationships/image" Target="../media/image336.e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331.emf"/><Relationship Id="rId14" Type="http://schemas.openxmlformats.org/officeDocument/2006/relationships/oleObject" Target="../embeddings/oleObject337.bin"/><Relationship Id="rId22" Type="http://schemas.openxmlformats.org/officeDocument/2006/relationships/oleObject" Target="../embeddings/oleObject34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41.png"/><Relationship Id="rId5" Type="http://schemas.openxmlformats.org/officeDocument/2006/relationships/image" Target="../media/image340.emf"/><Relationship Id="rId4" Type="http://schemas.openxmlformats.org/officeDocument/2006/relationships/oleObject" Target="../embeddings/oleObject34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6.bin"/><Relationship Id="rId13" Type="http://schemas.openxmlformats.org/officeDocument/2006/relationships/image" Target="../media/image346.wmf"/><Relationship Id="rId18" Type="http://schemas.openxmlformats.org/officeDocument/2006/relationships/oleObject" Target="../embeddings/oleObject351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43.wmf"/><Relationship Id="rId12" Type="http://schemas.openxmlformats.org/officeDocument/2006/relationships/oleObject" Target="../embeddings/oleObject348.bin"/><Relationship Id="rId17" Type="http://schemas.openxmlformats.org/officeDocument/2006/relationships/image" Target="../media/image3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0.bin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45.bin"/><Relationship Id="rId11" Type="http://schemas.openxmlformats.org/officeDocument/2006/relationships/image" Target="../media/image345.wmf"/><Relationship Id="rId5" Type="http://schemas.openxmlformats.org/officeDocument/2006/relationships/image" Target="../media/image342.wmf"/><Relationship Id="rId15" Type="http://schemas.openxmlformats.org/officeDocument/2006/relationships/image" Target="../media/image347.wmf"/><Relationship Id="rId10" Type="http://schemas.openxmlformats.org/officeDocument/2006/relationships/oleObject" Target="../embeddings/oleObject347.bin"/><Relationship Id="rId19" Type="http://schemas.openxmlformats.org/officeDocument/2006/relationships/image" Target="../media/image349.wmf"/><Relationship Id="rId4" Type="http://schemas.openxmlformats.org/officeDocument/2006/relationships/oleObject" Target="../embeddings/oleObject344.bin"/><Relationship Id="rId9" Type="http://schemas.openxmlformats.org/officeDocument/2006/relationships/image" Target="../media/image344.wmf"/><Relationship Id="rId14" Type="http://schemas.openxmlformats.org/officeDocument/2006/relationships/oleObject" Target="../embeddings/oleObject349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4.bin"/><Relationship Id="rId13" Type="http://schemas.openxmlformats.org/officeDocument/2006/relationships/image" Target="../media/image354.emf"/><Relationship Id="rId18" Type="http://schemas.openxmlformats.org/officeDocument/2006/relationships/oleObject" Target="../embeddings/oleObject359.bin"/><Relationship Id="rId26" Type="http://schemas.openxmlformats.org/officeDocument/2006/relationships/oleObject" Target="../embeddings/oleObject363.bin"/><Relationship Id="rId3" Type="http://schemas.openxmlformats.org/officeDocument/2006/relationships/notesSlide" Target="../notesSlides/notesSlide49.xml"/><Relationship Id="rId21" Type="http://schemas.openxmlformats.org/officeDocument/2006/relationships/image" Target="../media/image358.emf"/><Relationship Id="rId7" Type="http://schemas.openxmlformats.org/officeDocument/2006/relationships/image" Target="../media/image351.emf"/><Relationship Id="rId12" Type="http://schemas.openxmlformats.org/officeDocument/2006/relationships/oleObject" Target="../embeddings/oleObject356.bin"/><Relationship Id="rId17" Type="http://schemas.openxmlformats.org/officeDocument/2006/relationships/image" Target="../media/image356.emf"/><Relationship Id="rId25" Type="http://schemas.openxmlformats.org/officeDocument/2006/relationships/image" Target="../media/image36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8.bin"/><Relationship Id="rId20" Type="http://schemas.openxmlformats.org/officeDocument/2006/relationships/oleObject" Target="../embeddings/oleObject360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353.bin"/><Relationship Id="rId11" Type="http://schemas.openxmlformats.org/officeDocument/2006/relationships/image" Target="../media/image353.emf"/><Relationship Id="rId24" Type="http://schemas.openxmlformats.org/officeDocument/2006/relationships/oleObject" Target="../embeddings/oleObject362.bin"/><Relationship Id="rId5" Type="http://schemas.openxmlformats.org/officeDocument/2006/relationships/image" Target="../media/image350.emf"/><Relationship Id="rId15" Type="http://schemas.openxmlformats.org/officeDocument/2006/relationships/image" Target="../media/image355.emf"/><Relationship Id="rId23" Type="http://schemas.openxmlformats.org/officeDocument/2006/relationships/image" Target="../media/image359.emf"/><Relationship Id="rId10" Type="http://schemas.openxmlformats.org/officeDocument/2006/relationships/oleObject" Target="../embeddings/oleObject355.bin"/><Relationship Id="rId19" Type="http://schemas.openxmlformats.org/officeDocument/2006/relationships/image" Target="../media/image357.emf"/><Relationship Id="rId4" Type="http://schemas.openxmlformats.org/officeDocument/2006/relationships/oleObject" Target="../embeddings/oleObject352.bin"/><Relationship Id="rId9" Type="http://schemas.openxmlformats.org/officeDocument/2006/relationships/image" Target="../media/image352.emf"/><Relationship Id="rId14" Type="http://schemas.openxmlformats.org/officeDocument/2006/relationships/oleObject" Target="../embeddings/oleObject357.bin"/><Relationship Id="rId22" Type="http://schemas.openxmlformats.org/officeDocument/2006/relationships/oleObject" Target="../embeddings/oleObject361.bin"/><Relationship Id="rId27" Type="http://schemas.openxmlformats.org/officeDocument/2006/relationships/image" Target="../media/image361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6.bin"/><Relationship Id="rId13" Type="http://schemas.openxmlformats.org/officeDocument/2006/relationships/image" Target="../media/image366.emf"/><Relationship Id="rId18" Type="http://schemas.openxmlformats.org/officeDocument/2006/relationships/oleObject" Target="../embeddings/oleObject371.bin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363.emf"/><Relationship Id="rId12" Type="http://schemas.openxmlformats.org/officeDocument/2006/relationships/oleObject" Target="../embeddings/oleObject368.bin"/><Relationship Id="rId17" Type="http://schemas.openxmlformats.org/officeDocument/2006/relationships/image" Target="../media/image36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0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365.bin"/><Relationship Id="rId11" Type="http://schemas.openxmlformats.org/officeDocument/2006/relationships/image" Target="../media/image365.emf"/><Relationship Id="rId5" Type="http://schemas.openxmlformats.org/officeDocument/2006/relationships/image" Target="../media/image362.emf"/><Relationship Id="rId15" Type="http://schemas.openxmlformats.org/officeDocument/2006/relationships/image" Target="../media/image367.emf"/><Relationship Id="rId10" Type="http://schemas.openxmlformats.org/officeDocument/2006/relationships/oleObject" Target="../embeddings/oleObject367.bin"/><Relationship Id="rId19" Type="http://schemas.openxmlformats.org/officeDocument/2006/relationships/image" Target="../media/image369.emf"/><Relationship Id="rId4" Type="http://schemas.openxmlformats.org/officeDocument/2006/relationships/oleObject" Target="../embeddings/oleObject364.bin"/><Relationship Id="rId9" Type="http://schemas.openxmlformats.org/officeDocument/2006/relationships/image" Target="../media/image364.emf"/><Relationship Id="rId14" Type="http://schemas.openxmlformats.org/officeDocument/2006/relationships/oleObject" Target="../embeddings/oleObject369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4.emf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2.emf"/><Relationship Id="rId25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9.e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23" Type="http://schemas.openxmlformats.org/officeDocument/2006/relationships/image" Target="../media/image35.e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3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0.bin"/><Relationship Id="rId18" Type="http://schemas.openxmlformats.org/officeDocument/2006/relationships/oleObject" Target="../embeddings/oleObject43.bin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4.wmf"/><Relationship Id="rId22" Type="http://schemas.openxmlformats.org/officeDocument/2006/relationships/image" Target="../media/image4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8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Section </a:t>
            </a:r>
            <a:r>
              <a:rPr lang="en-US" altLang="zh-CN" smtClean="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.</a:t>
            </a:r>
            <a:r>
              <a:rPr lang="en-US" altLang="zh-CN" smtClean="0">
                <a:ea typeface="宋体" charset="-122"/>
              </a:rPr>
              <a:t>4</a:t>
            </a:r>
            <a:endParaRPr lang="en-US" altLang="zh-CN">
              <a:ea typeface="宋体" charset="-122"/>
            </a:endParaRP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>
                <a:ea typeface="宋体" charset="-122"/>
              </a:rPr>
              <a:t>Infinitesimal and </a:t>
            </a:r>
            <a:r>
              <a:rPr lang="en-US" altLang="zh-CN" sz="3600" dirty="0">
                <a:ea typeface="宋体" charset="-122"/>
              </a:rPr>
              <a:t>Infinite Quantities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14282" y="1285860"/>
            <a:ext cx="8572528" cy="45005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order of Infinitesimals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576-A9F0-45CE-AD32-F9B00FB78C5A}" type="slidenum">
              <a:rPr lang="en-US" altLang="en-US" smtClean="0"/>
              <a:pPr/>
              <a:t>10</a:t>
            </a:fld>
            <a:endParaRPr lang="en-US" altLang="en-US"/>
          </a:p>
        </p:txBody>
      </p:sp>
      <p:grpSp>
        <p:nvGrpSpPr>
          <p:cNvPr id="4" name="组合 12"/>
          <p:cNvGrpSpPr/>
          <p:nvPr/>
        </p:nvGrpSpPr>
        <p:grpSpPr>
          <a:xfrm>
            <a:off x="581854" y="1500174"/>
            <a:ext cx="7776360" cy="1461797"/>
            <a:chOff x="413525" y="1500174"/>
            <a:chExt cx="7776360" cy="1461797"/>
          </a:xfrm>
        </p:grpSpPr>
        <p:graphicFrame>
          <p:nvGraphicFramePr>
            <p:cNvPr id="669700" name="Object 4"/>
            <p:cNvGraphicFramePr>
              <a:graphicFrameLocks noChangeAspect="1"/>
            </p:cNvGraphicFramePr>
            <p:nvPr/>
          </p:nvGraphicFramePr>
          <p:xfrm>
            <a:off x="500034" y="2081205"/>
            <a:ext cx="63182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829" name="Equation" r:id="rId3" imgW="634680" imgH="342720" progId="Equation.DSMT4">
                    <p:embed/>
                  </p:oleObj>
                </mc:Choice>
                <mc:Fallback>
                  <p:oleObj name="Equation" r:id="rId3" imgW="634680" imgH="3427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34" y="2081205"/>
                          <a:ext cx="631825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9699" name="Object 3"/>
            <p:cNvGraphicFramePr>
              <a:graphicFrameLocks noChangeAspect="1"/>
            </p:cNvGraphicFramePr>
            <p:nvPr/>
          </p:nvGraphicFramePr>
          <p:xfrm>
            <a:off x="1857356" y="2082793"/>
            <a:ext cx="6604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830" name="Equation" r:id="rId5" imgW="660240" imgH="342720" progId="Equation.DSMT4">
                    <p:embed/>
                  </p:oleObj>
                </mc:Choice>
                <mc:Fallback>
                  <p:oleObj name="Equation" r:id="rId5" imgW="660240" imgH="34272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2082793"/>
                          <a:ext cx="6604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9697" name="Object 1"/>
            <p:cNvGraphicFramePr>
              <a:graphicFrameLocks noChangeAspect="1"/>
            </p:cNvGraphicFramePr>
            <p:nvPr/>
          </p:nvGraphicFramePr>
          <p:xfrm>
            <a:off x="2819343" y="2582859"/>
            <a:ext cx="11557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831" name="Equation" r:id="rId7" imgW="1155600" imgH="342720" progId="Equation.DSMT4">
                    <p:embed/>
                  </p:oleObj>
                </mc:Choice>
                <mc:Fallback>
                  <p:oleObj name="Equation" r:id="rId7" imgW="1155600" imgH="34272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343" y="2582859"/>
                          <a:ext cx="11557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9701" name="Rectangle 5"/>
            <p:cNvSpPr>
              <a:spLocks noChangeArrowheads="1"/>
            </p:cNvSpPr>
            <p:nvPr/>
          </p:nvSpPr>
          <p:spPr bwMode="auto">
            <a:xfrm>
              <a:off x="413525" y="1500174"/>
              <a:ext cx="77763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Definition</a:t>
              </a:r>
              <a:r>
                <a:rPr lang="en-US" altLang="zh-CN" sz="2400" b="1" dirty="0"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(The Order of the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Infinitesimals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)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Assume that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2" name="Rectangle 6"/>
            <p:cNvSpPr>
              <a:spLocks noChangeArrowheads="1"/>
            </p:cNvSpPr>
            <p:nvPr/>
          </p:nvSpPr>
          <p:spPr bwMode="auto">
            <a:xfrm>
              <a:off x="1071538" y="2000240"/>
              <a:ext cx="8595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and 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3" name="Rectangle 7"/>
            <p:cNvSpPr>
              <a:spLocks noChangeArrowheads="1"/>
            </p:cNvSpPr>
            <p:nvPr/>
          </p:nvSpPr>
          <p:spPr bwMode="auto">
            <a:xfrm>
              <a:off x="2474845" y="2000240"/>
              <a:ext cx="56685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are two infinitesimals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as  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is varying in a </a:t>
              </a:r>
              <a:endParaRPr kumimoji="0" lang="en-US" altLang="zh-CN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4" name="Rectangle 8"/>
            <p:cNvSpPr>
              <a:spLocks noChangeArrowheads="1"/>
            </p:cNvSpPr>
            <p:nvPr/>
          </p:nvSpPr>
          <p:spPr bwMode="auto">
            <a:xfrm>
              <a:off x="428596" y="2500306"/>
              <a:ext cx="24657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certain way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 and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" name="组合 36"/>
          <p:cNvGrpSpPr/>
          <p:nvPr/>
        </p:nvGrpSpPr>
        <p:grpSpPr>
          <a:xfrm>
            <a:off x="571472" y="3286125"/>
            <a:ext cx="7911404" cy="1631950"/>
            <a:chOff x="819489" y="1701801"/>
            <a:chExt cx="7911404" cy="1631950"/>
          </a:xfrm>
        </p:grpSpPr>
        <p:graphicFrame>
          <p:nvGraphicFramePr>
            <p:cNvPr id="38" name="Object 24"/>
            <p:cNvGraphicFramePr>
              <a:graphicFrameLocks noChangeAspect="1"/>
            </p:cNvGraphicFramePr>
            <p:nvPr/>
          </p:nvGraphicFramePr>
          <p:xfrm>
            <a:off x="2041892" y="1701801"/>
            <a:ext cx="1549400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832" name="Equation" r:id="rId9" imgW="1549080" imgH="698400" progId="Equation.DSMT4">
                    <p:embed/>
                  </p:oleObj>
                </mc:Choice>
                <mc:Fallback>
                  <p:oleObj name="Equation" r:id="rId9" imgW="1549080" imgH="698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892" y="1701801"/>
                          <a:ext cx="1549400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3"/>
            <p:cNvGraphicFramePr>
              <a:graphicFrameLocks noChangeAspect="1"/>
            </p:cNvGraphicFramePr>
            <p:nvPr/>
          </p:nvGraphicFramePr>
          <p:xfrm>
            <a:off x="4714876" y="1866891"/>
            <a:ext cx="630238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833" name="Equation" r:id="rId11" imgW="634680" imgH="342720" progId="Equation.DSMT4">
                    <p:embed/>
                  </p:oleObj>
                </mc:Choice>
                <mc:Fallback>
                  <p:oleObj name="Equation" r:id="rId11" imgW="634680" imgH="34272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1866891"/>
                          <a:ext cx="630238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2"/>
            <p:cNvGraphicFramePr>
              <a:graphicFrameLocks noChangeAspect="1"/>
            </p:cNvGraphicFramePr>
            <p:nvPr/>
          </p:nvGraphicFramePr>
          <p:xfrm>
            <a:off x="6126178" y="1866891"/>
            <a:ext cx="660400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834" name="Equation" r:id="rId13" imgW="660240" imgH="342720" progId="Equation.DSMT4">
                    <p:embed/>
                  </p:oleObj>
                </mc:Choice>
                <mc:Fallback>
                  <p:oleObj name="Equation" r:id="rId13" imgW="660240" imgH="34272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178" y="1866891"/>
                          <a:ext cx="660400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1"/>
            <p:cNvGraphicFramePr>
              <a:graphicFrameLocks noChangeAspect="1"/>
            </p:cNvGraphicFramePr>
            <p:nvPr/>
          </p:nvGraphicFramePr>
          <p:xfrm>
            <a:off x="1033803" y="2987676"/>
            <a:ext cx="1614487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835" name="Equation" r:id="rId15" imgW="1612800" imgH="342720" progId="Equation.DSMT4">
                    <p:embed/>
                  </p:oleObj>
                </mc:Choice>
                <mc:Fallback>
                  <p:oleObj name="Equation" r:id="rId15" imgW="1612800" imgH="34272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803" y="2987676"/>
                          <a:ext cx="1614487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819489" y="1795408"/>
              <a:ext cx="97975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(3)  If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3605571" y="1785926"/>
              <a:ext cx="9444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then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5357818" y="1785926"/>
              <a:ext cx="7825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and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928662" y="2395831"/>
              <a:ext cx="627768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be two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equivalent infinitesimals [</a:t>
              </a: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等价无穷小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],</a:t>
              </a:r>
              <a:endParaRPr kumimoji="0" lang="en-US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6858016" y="1785926"/>
              <a:ext cx="1524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are said to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7034595" y="2416180"/>
              <a:ext cx="16962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denoted by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85752" y="1285860"/>
            <a:ext cx="8572528" cy="50720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order of Infinitesimals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576-A9F0-45CE-AD32-F9B00FB78C5A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4" name="组合 12"/>
          <p:cNvGrpSpPr/>
          <p:nvPr/>
        </p:nvGrpSpPr>
        <p:grpSpPr>
          <a:xfrm>
            <a:off x="581854" y="1500174"/>
            <a:ext cx="7776360" cy="1461797"/>
            <a:chOff x="413525" y="1500174"/>
            <a:chExt cx="7776360" cy="1461797"/>
          </a:xfrm>
        </p:grpSpPr>
        <p:graphicFrame>
          <p:nvGraphicFramePr>
            <p:cNvPr id="669700" name="Object 4"/>
            <p:cNvGraphicFramePr>
              <a:graphicFrameLocks noChangeAspect="1"/>
            </p:cNvGraphicFramePr>
            <p:nvPr/>
          </p:nvGraphicFramePr>
          <p:xfrm>
            <a:off x="500034" y="2081205"/>
            <a:ext cx="63182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857" name="Equation" r:id="rId3" imgW="634680" imgH="342720" progId="Equation.DSMT4">
                    <p:embed/>
                  </p:oleObj>
                </mc:Choice>
                <mc:Fallback>
                  <p:oleObj name="Equation" r:id="rId3" imgW="634680" imgH="3427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34" y="2081205"/>
                          <a:ext cx="631825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9699" name="Object 3"/>
            <p:cNvGraphicFramePr>
              <a:graphicFrameLocks noChangeAspect="1"/>
            </p:cNvGraphicFramePr>
            <p:nvPr/>
          </p:nvGraphicFramePr>
          <p:xfrm>
            <a:off x="1857356" y="2082793"/>
            <a:ext cx="6604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858" name="Equation" r:id="rId5" imgW="660240" imgH="342720" progId="Equation.DSMT4">
                    <p:embed/>
                  </p:oleObj>
                </mc:Choice>
                <mc:Fallback>
                  <p:oleObj name="Equation" r:id="rId5" imgW="660240" imgH="34272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2082793"/>
                          <a:ext cx="6604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9697" name="Object 1"/>
            <p:cNvGraphicFramePr>
              <a:graphicFrameLocks noChangeAspect="1"/>
            </p:cNvGraphicFramePr>
            <p:nvPr/>
          </p:nvGraphicFramePr>
          <p:xfrm>
            <a:off x="2819343" y="2582859"/>
            <a:ext cx="11557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859" name="Equation" r:id="rId7" imgW="1155600" imgH="342720" progId="Equation.DSMT4">
                    <p:embed/>
                  </p:oleObj>
                </mc:Choice>
                <mc:Fallback>
                  <p:oleObj name="Equation" r:id="rId7" imgW="1155600" imgH="34272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343" y="2582859"/>
                          <a:ext cx="11557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9701" name="Rectangle 5"/>
            <p:cNvSpPr>
              <a:spLocks noChangeArrowheads="1"/>
            </p:cNvSpPr>
            <p:nvPr/>
          </p:nvSpPr>
          <p:spPr bwMode="auto">
            <a:xfrm>
              <a:off x="413525" y="1500174"/>
              <a:ext cx="77763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Definition</a:t>
              </a:r>
              <a:r>
                <a:rPr lang="en-US" altLang="zh-CN" sz="2400" b="1" dirty="0"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(The Order of the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Infinitesimals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)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Assume that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2" name="Rectangle 6"/>
            <p:cNvSpPr>
              <a:spLocks noChangeArrowheads="1"/>
            </p:cNvSpPr>
            <p:nvPr/>
          </p:nvSpPr>
          <p:spPr bwMode="auto">
            <a:xfrm>
              <a:off x="1071538" y="2000240"/>
              <a:ext cx="8595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and 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3" name="Rectangle 7"/>
            <p:cNvSpPr>
              <a:spLocks noChangeArrowheads="1"/>
            </p:cNvSpPr>
            <p:nvPr/>
          </p:nvSpPr>
          <p:spPr bwMode="auto">
            <a:xfrm>
              <a:off x="2474845" y="2000240"/>
              <a:ext cx="56685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are two infinitesimals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as  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is varying in a </a:t>
              </a:r>
              <a:endParaRPr kumimoji="0" lang="en-US" altLang="zh-CN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4" name="Rectangle 8"/>
            <p:cNvSpPr>
              <a:spLocks noChangeArrowheads="1"/>
            </p:cNvSpPr>
            <p:nvPr/>
          </p:nvSpPr>
          <p:spPr bwMode="auto">
            <a:xfrm>
              <a:off x="428596" y="2500306"/>
              <a:ext cx="24657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certain way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 and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4173" y="3000372"/>
            <a:ext cx="7161099" cy="1387166"/>
            <a:chOff x="0" y="931863"/>
            <a:chExt cx="7161099" cy="1387166"/>
          </a:xfrm>
        </p:grpSpPr>
        <p:graphicFrame>
          <p:nvGraphicFramePr>
            <p:cNvPr id="25" name="Object 33"/>
            <p:cNvGraphicFramePr>
              <a:graphicFrameLocks noChangeAspect="1"/>
            </p:cNvGraphicFramePr>
            <p:nvPr/>
          </p:nvGraphicFramePr>
          <p:xfrm>
            <a:off x="1066800" y="931863"/>
            <a:ext cx="2543175" cy="854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860" name="Equation" r:id="rId9" imgW="2539800" imgH="850680" progId="Equation.DSMT4">
                    <p:embed/>
                  </p:oleObj>
                </mc:Choice>
                <mc:Fallback>
                  <p:oleObj name="Equation" r:id="rId9" imgW="2539800" imgH="8506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931863"/>
                          <a:ext cx="2543175" cy="854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2"/>
            <p:cNvGraphicFramePr>
              <a:graphicFrameLocks noChangeAspect="1"/>
            </p:cNvGraphicFramePr>
            <p:nvPr/>
          </p:nvGraphicFramePr>
          <p:xfrm>
            <a:off x="4440241" y="1081074"/>
            <a:ext cx="63182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861" name="Equation" r:id="rId11" imgW="634680" imgH="342720" progId="Equation.DSMT4">
                    <p:embed/>
                  </p:oleObj>
                </mc:Choice>
                <mc:Fallback>
                  <p:oleObj name="Equation" r:id="rId11" imgW="634680" imgH="34272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241" y="1081074"/>
                          <a:ext cx="63182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30"/>
            <p:cNvGraphicFramePr>
              <a:graphicFrameLocks noChangeAspect="1"/>
            </p:cNvGraphicFramePr>
            <p:nvPr/>
          </p:nvGraphicFramePr>
          <p:xfrm>
            <a:off x="5143504" y="1928802"/>
            <a:ext cx="7239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862" name="Equation" r:id="rId13" imgW="723600" imgH="342720" progId="Equation.DSMT4">
                    <p:embed/>
                  </p:oleObj>
                </mc:Choice>
                <mc:Fallback>
                  <p:oleObj name="Equation" r:id="rId13" imgW="723600" imgH="34272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504" y="1928802"/>
                          <a:ext cx="7239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0" y="1000108"/>
              <a:ext cx="10567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(4</a:t>
              </a:r>
              <a:r>
                <a:rPr lang="en-US" altLang="zh-CN" sz="24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)  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If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3643306" y="1000108"/>
              <a:ext cx="7906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then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0" name="Rectangle 36"/>
            <p:cNvSpPr>
              <a:spLocks noChangeArrowheads="1"/>
            </p:cNvSpPr>
            <p:nvPr/>
          </p:nvSpPr>
          <p:spPr bwMode="auto">
            <a:xfrm>
              <a:off x="5072066" y="1000108"/>
              <a:ext cx="20890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is said to be a 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428596" y="1857364"/>
              <a:ext cx="486787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-order infinitesimal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with respect to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0066" y="4500570"/>
            <a:ext cx="8715404" cy="1576388"/>
            <a:chOff x="428596" y="4781570"/>
            <a:chExt cx="8715404" cy="1576388"/>
          </a:xfrm>
        </p:grpSpPr>
        <p:sp>
          <p:nvSpPr>
            <p:cNvPr id="33" name="矩形 32"/>
            <p:cNvSpPr/>
            <p:nvPr/>
          </p:nvSpPr>
          <p:spPr>
            <a:xfrm>
              <a:off x="428596" y="4857760"/>
              <a:ext cx="8072494" cy="128588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74828" name="Object 12"/>
            <p:cNvGraphicFramePr>
              <a:graphicFrameLocks noChangeAspect="1"/>
            </p:cNvGraphicFramePr>
            <p:nvPr/>
          </p:nvGraphicFramePr>
          <p:xfrm>
            <a:off x="615950" y="4781570"/>
            <a:ext cx="8528050" cy="157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4863" name="Document" r:id="rId15" imgW="7055458" imgH="1305233" progId="Word.Document.8">
                    <p:embed/>
                  </p:oleObj>
                </mc:Choice>
                <mc:Fallback>
                  <p:oleObj name="Document" r:id="rId15" imgW="7055458" imgH="1305233" progId="Word.Document.8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950" y="4781570"/>
                          <a:ext cx="8528050" cy="1576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order of Infinitesimals </a:t>
            </a:r>
          </a:p>
        </p:txBody>
      </p:sp>
      <p:sp>
        <p:nvSpPr>
          <p:cNvPr id="5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6BA6-E668-4B6E-842E-B3619009C7E8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424989" name="Group 29"/>
          <p:cNvGrpSpPr>
            <a:grpSpLocks/>
          </p:cNvGrpSpPr>
          <p:nvPr/>
        </p:nvGrpSpPr>
        <p:grpSpPr bwMode="auto">
          <a:xfrm>
            <a:off x="214282" y="1428736"/>
            <a:ext cx="8891588" cy="461964"/>
            <a:chOff x="204" y="935"/>
            <a:chExt cx="5601" cy="291"/>
          </a:xfrm>
        </p:grpSpPr>
        <p:sp>
          <p:nvSpPr>
            <p:cNvPr id="424976" name="Rectangle 16"/>
            <p:cNvSpPr>
              <a:spLocks noChangeArrowheads="1"/>
            </p:cNvSpPr>
            <p:nvPr/>
          </p:nvSpPr>
          <p:spPr bwMode="auto">
            <a:xfrm>
              <a:off x="204" y="935"/>
              <a:ext cx="8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endPara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424975" name="Object 15"/>
            <p:cNvGraphicFramePr>
              <a:graphicFrameLocks noChangeAspect="1"/>
            </p:cNvGraphicFramePr>
            <p:nvPr/>
          </p:nvGraphicFramePr>
          <p:xfrm>
            <a:off x="5269" y="980"/>
            <a:ext cx="53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49" name="Equation" r:id="rId4" imgW="850680" imgH="279360" progId="Equation.DSMT4">
                    <p:embed/>
                  </p:oleObj>
                </mc:Choice>
                <mc:Fallback>
                  <p:oleObj name="Equation" r:id="rId4" imgW="850680" imgH="27936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9" y="980"/>
                          <a:ext cx="536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77" name="Rectangle 17"/>
            <p:cNvSpPr>
              <a:spLocks noChangeArrowheads="1"/>
            </p:cNvSpPr>
            <p:nvPr/>
          </p:nvSpPr>
          <p:spPr bwMode="auto">
            <a:xfrm>
              <a:off x="945" y="935"/>
              <a:ext cx="441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 Compare the orders for the following infinitesimals as </a:t>
              </a:r>
              <a:endParaRPr lang="en-US" altLang="zh-CN" sz="2400" dirty="0">
                <a:solidFill>
                  <a:srgbClr val="3333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424981" name="Rectangle 21"/>
          <p:cNvSpPr>
            <a:spLocks noChangeArrowheads="1"/>
          </p:cNvSpPr>
          <p:nvPr/>
        </p:nvSpPr>
        <p:spPr bwMode="auto">
          <a:xfrm>
            <a:off x="857224" y="2571744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ea typeface="宋体" charset="-122"/>
                <a:cs typeface="Times New Roman" pitchFamily="18" charset="0"/>
              </a:rPr>
              <a:t>Solution</a:t>
            </a:r>
            <a:endParaRPr lang="en-US" altLang="zh-CN" sz="24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24983" name="Rectangle 23"/>
          <p:cNvSpPr>
            <a:spLocks noChangeArrowheads="1"/>
          </p:cNvSpPr>
          <p:nvPr/>
        </p:nvSpPr>
        <p:spPr bwMode="auto">
          <a:xfrm>
            <a:off x="2270189" y="4365624"/>
            <a:ext cx="9444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charset="-122"/>
                <a:cs typeface="Times New Roman" pitchFamily="18" charset="0"/>
              </a:rPr>
              <a:t>Since </a:t>
            </a:r>
            <a:endParaRPr lang="en-US" altLang="zh-CN" sz="24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857224" y="5143512"/>
            <a:ext cx="7500990" cy="1143008"/>
            <a:chOff x="857224" y="5143512"/>
            <a:chExt cx="7500990" cy="1143008"/>
          </a:xfrm>
        </p:grpSpPr>
        <p:sp>
          <p:nvSpPr>
            <p:cNvPr id="53" name="矩形 52"/>
            <p:cNvSpPr/>
            <p:nvPr/>
          </p:nvSpPr>
          <p:spPr>
            <a:xfrm>
              <a:off x="857224" y="5143512"/>
              <a:ext cx="7500990" cy="11430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5013" name="Group 53"/>
            <p:cNvGrpSpPr>
              <a:grpSpLocks/>
            </p:cNvGrpSpPr>
            <p:nvPr/>
          </p:nvGrpSpPr>
          <p:grpSpPr bwMode="auto">
            <a:xfrm>
              <a:off x="957280" y="5214950"/>
              <a:ext cx="6884994" cy="461963"/>
              <a:chOff x="340" y="3702"/>
              <a:chExt cx="4337" cy="291"/>
            </a:xfrm>
          </p:grpSpPr>
          <p:sp>
            <p:nvSpPr>
              <p:cNvPr id="424985" name="Rectangle 25"/>
              <p:cNvSpPr>
                <a:spLocks noChangeArrowheads="1"/>
              </p:cNvSpPr>
              <p:nvPr/>
            </p:nvSpPr>
            <p:spPr bwMode="auto">
              <a:xfrm>
                <a:off x="340" y="3702"/>
                <a:ext cx="315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Similarly, it is easy to check that when </a:t>
                </a:r>
                <a:endParaRPr lang="en-US" altLang="zh-CN" sz="2400">
                  <a:solidFill>
                    <a:srgbClr val="3333FF"/>
                  </a:solidFill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424966" name="Object 6"/>
              <p:cNvGraphicFramePr>
                <a:graphicFrameLocks noChangeAspect="1"/>
              </p:cNvGraphicFramePr>
              <p:nvPr/>
            </p:nvGraphicFramePr>
            <p:xfrm>
              <a:off x="3364" y="3770"/>
              <a:ext cx="488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050" name="Equation" r:id="rId6" imgW="774360" imgH="279360" progId="Equation.DSMT4">
                      <p:embed/>
                    </p:oleObj>
                  </mc:Choice>
                  <mc:Fallback>
                    <p:oleObj name="Equation" r:id="rId6" imgW="774360" imgH="27936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4" y="3770"/>
                            <a:ext cx="488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4986" name="Rectangle 26"/>
              <p:cNvSpPr>
                <a:spLocks noChangeArrowheads="1"/>
              </p:cNvSpPr>
              <p:nvPr/>
            </p:nvSpPr>
            <p:spPr bwMode="auto">
              <a:xfrm>
                <a:off x="3824" y="3702"/>
                <a:ext cx="85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, we have</a:t>
                </a:r>
                <a:endParaRPr lang="en-US" altLang="zh-CN" sz="2400" dirty="0">
                  <a:solidFill>
                    <a:srgbClr val="3333FF"/>
                  </a:solidFill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425015" name="Group 55"/>
            <p:cNvGrpSpPr>
              <a:grpSpLocks/>
            </p:cNvGrpSpPr>
            <p:nvPr/>
          </p:nvGrpSpPr>
          <p:grpSpPr bwMode="auto">
            <a:xfrm>
              <a:off x="1058884" y="5597532"/>
              <a:ext cx="7085016" cy="673100"/>
              <a:chOff x="359" y="3626"/>
              <a:chExt cx="4463" cy="424"/>
            </a:xfrm>
          </p:grpSpPr>
          <p:graphicFrame>
            <p:nvGraphicFramePr>
              <p:cNvPr id="424965" name="Object 5"/>
              <p:cNvGraphicFramePr>
                <a:graphicFrameLocks noChangeAspect="1"/>
              </p:cNvGraphicFramePr>
              <p:nvPr/>
            </p:nvGraphicFramePr>
            <p:xfrm>
              <a:off x="359" y="3626"/>
              <a:ext cx="4221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051" name="Equation" r:id="rId8" imgW="6705360" imgH="672840" progId="Equation.DSMT4">
                      <p:embed/>
                    </p:oleObj>
                  </mc:Choice>
                  <mc:Fallback>
                    <p:oleObj name="Equation" r:id="rId8" imgW="6705360" imgH="67284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" y="3626"/>
                            <a:ext cx="4221" cy="4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4987" name="Rectangle 27"/>
              <p:cNvSpPr>
                <a:spLocks noChangeArrowheads="1"/>
              </p:cNvSpPr>
              <p:nvPr/>
            </p:nvSpPr>
            <p:spPr bwMode="auto">
              <a:xfrm>
                <a:off x="4604" y="3702"/>
                <a:ext cx="21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chemeClr val="tx2"/>
                    </a:solidFill>
                    <a:ea typeface="宋体" charset="-122"/>
                    <a:cs typeface="Times New Roman" pitchFamily="18" charset="0"/>
                  </a:rPr>
                  <a:t>.</a:t>
                </a:r>
                <a:r>
                  <a:rPr lang="en-US" altLang="zh-CN" sz="2400">
                    <a:solidFill>
                      <a:schemeClr val="tx2"/>
                    </a:solidFill>
                    <a:latin typeface="Arial" charset="0"/>
                    <a:ea typeface="宋体" charset="-122"/>
                    <a:cs typeface="Times New Roman" pitchFamily="18" charset="0"/>
                  </a:rPr>
                  <a:t> </a:t>
                </a:r>
              </a:p>
            </p:txBody>
          </p:sp>
        </p:grpSp>
      </p:grpSp>
      <p:grpSp>
        <p:nvGrpSpPr>
          <p:cNvPr id="424991" name="Group 31"/>
          <p:cNvGrpSpPr>
            <a:grpSpLocks/>
          </p:cNvGrpSpPr>
          <p:nvPr/>
        </p:nvGrpSpPr>
        <p:grpSpPr bwMode="auto">
          <a:xfrm>
            <a:off x="714375" y="1916115"/>
            <a:ext cx="4071939" cy="474663"/>
            <a:chOff x="450" y="1207"/>
            <a:chExt cx="2565" cy="299"/>
          </a:xfrm>
        </p:grpSpPr>
        <p:graphicFrame>
          <p:nvGraphicFramePr>
            <p:cNvPr id="424974" name="Object 14"/>
            <p:cNvGraphicFramePr>
              <a:graphicFrameLocks noChangeAspect="1"/>
            </p:cNvGraphicFramePr>
            <p:nvPr/>
          </p:nvGraphicFramePr>
          <p:xfrm>
            <a:off x="792" y="1247"/>
            <a:ext cx="12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52" name="Equation" r:id="rId10" imgW="2031840" imgH="380880" progId="Equation.DSMT4">
                    <p:embed/>
                  </p:oleObj>
                </mc:Choice>
                <mc:Fallback>
                  <p:oleObj name="Equation" r:id="rId10" imgW="2031840" imgH="3808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1247"/>
                          <a:ext cx="1278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78" name="Rectangle 18"/>
            <p:cNvSpPr>
              <a:spLocks noChangeArrowheads="1"/>
            </p:cNvSpPr>
            <p:nvPr/>
          </p:nvSpPr>
          <p:spPr bwMode="auto">
            <a:xfrm>
              <a:off x="1791" y="1207"/>
              <a:ext cx="1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altLang="zh-CN" sz="2400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424973" name="Object 13"/>
            <p:cNvGraphicFramePr>
              <a:graphicFrameLocks noChangeAspect="1"/>
            </p:cNvGraphicFramePr>
            <p:nvPr/>
          </p:nvGraphicFramePr>
          <p:xfrm>
            <a:off x="2084" y="1247"/>
            <a:ext cx="93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53" name="Equation" r:id="rId12" imgW="1473120" imgH="380880" progId="Equation.DSMT4">
                    <p:embed/>
                  </p:oleObj>
                </mc:Choice>
                <mc:Fallback>
                  <p:oleObj name="Equation" r:id="rId12" imgW="1473120" imgH="38088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1247"/>
                          <a:ext cx="931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88" name="Rectangle 28"/>
            <p:cNvSpPr>
              <a:spLocks noChangeArrowheads="1"/>
            </p:cNvSpPr>
            <p:nvPr/>
          </p:nvSpPr>
          <p:spPr bwMode="auto">
            <a:xfrm>
              <a:off x="450" y="1215"/>
              <a:ext cx="3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>
                  <a:ea typeface="宋体" charset="-122"/>
                </a:rPr>
                <a:t>(1) </a:t>
              </a:r>
            </a:p>
          </p:txBody>
        </p:sp>
      </p:grpSp>
      <p:sp>
        <p:nvSpPr>
          <p:cNvPr id="424992" name="Rectangle 32"/>
          <p:cNvSpPr>
            <a:spLocks noChangeArrowheads="1"/>
          </p:cNvSpPr>
          <p:nvPr/>
        </p:nvSpPr>
        <p:spPr bwMode="auto">
          <a:xfrm>
            <a:off x="2214546" y="2571744"/>
            <a:ext cx="9444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charset="-122"/>
                <a:cs typeface="Times New Roman" pitchFamily="18" charset="0"/>
              </a:rPr>
              <a:t>Since </a:t>
            </a:r>
            <a:endParaRPr lang="en-US" altLang="zh-CN" sz="24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425003" name="Group 43"/>
          <p:cNvGrpSpPr>
            <a:grpSpLocks/>
          </p:cNvGrpSpPr>
          <p:nvPr/>
        </p:nvGrpSpPr>
        <p:grpSpPr bwMode="auto">
          <a:xfrm>
            <a:off x="857224" y="3181351"/>
            <a:ext cx="3500443" cy="461963"/>
            <a:chOff x="765" y="2205"/>
            <a:chExt cx="2205" cy="291"/>
          </a:xfrm>
        </p:grpSpPr>
        <p:sp>
          <p:nvSpPr>
            <p:cNvPr id="424982" name="Rectangle 22"/>
            <p:cNvSpPr>
              <a:spLocks noChangeArrowheads="1"/>
            </p:cNvSpPr>
            <p:nvPr/>
          </p:nvSpPr>
          <p:spPr bwMode="auto">
            <a:xfrm>
              <a:off x="765" y="2205"/>
              <a:ext cx="7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charset="-122"/>
                  <a:cs typeface="Times New Roman" pitchFamily="18" charset="0"/>
                </a:rPr>
                <a:t>we have</a:t>
              </a:r>
              <a:endParaRPr lang="en-US" altLang="zh-CN" sz="2400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424969" name="Object 9"/>
            <p:cNvGraphicFramePr>
              <a:graphicFrameLocks noChangeAspect="1"/>
            </p:cNvGraphicFramePr>
            <p:nvPr/>
          </p:nvGraphicFramePr>
          <p:xfrm>
            <a:off x="1536" y="2237"/>
            <a:ext cx="143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54" name="Equation" r:id="rId14" imgW="2273040" imgH="380880" progId="Equation.DSMT4">
                    <p:embed/>
                  </p:oleObj>
                </mc:Choice>
                <mc:Fallback>
                  <p:oleObj name="Equation" r:id="rId14" imgW="2273040" imgH="3808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37"/>
                          <a:ext cx="1434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5007" name="Group 47"/>
          <p:cNvGrpSpPr>
            <a:grpSpLocks/>
          </p:cNvGrpSpPr>
          <p:nvPr/>
        </p:nvGrpSpPr>
        <p:grpSpPr bwMode="auto">
          <a:xfrm>
            <a:off x="682622" y="3786190"/>
            <a:ext cx="3460750" cy="461963"/>
            <a:chOff x="385" y="2750"/>
            <a:chExt cx="2180" cy="291"/>
          </a:xfrm>
        </p:grpSpPr>
        <p:sp>
          <p:nvSpPr>
            <p:cNvPr id="424979" name="Rectangle 19"/>
            <p:cNvSpPr>
              <a:spLocks noChangeArrowheads="1"/>
            </p:cNvSpPr>
            <p:nvPr/>
          </p:nvSpPr>
          <p:spPr bwMode="auto">
            <a:xfrm>
              <a:off x="385" y="2750"/>
              <a:ext cx="4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400">
                  <a:ea typeface="宋体" charset="-122"/>
                  <a:cs typeface="Times New Roman" pitchFamily="18" charset="0"/>
                </a:rPr>
                <a:t>  </a:t>
              </a:r>
              <a:r>
                <a:rPr lang="en-US" altLang="zh-CN" sz="2400">
                  <a:ea typeface="宋体" charset="-122"/>
                  <a:cs typeface="Times New Roman" pitchFamily="18" charset="0"/>
                </a:rPr>
                <a:t>(2) </a:t>
              </a:r>
              <a:endParaRPr lang="en-US" altLang="zh-CN" sz="240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pSp>
          <p:nvGrpSpPr>
            <p:cNvPr id="425006" name="Group 46"/>
            <p:cNvGrpSpPr>
              <a:grpSpLocks/>
            </p:cNvGrpSpPr>
            <p:nvPr/>
          </p:nvGrpSpPr>
          <p:grpSpPr bwMode="auto">
            <a:xfrm>
              <a:off x="810" y="2799"/>
              <a:ext cx="1755" cy="218"/>
              <a:chOff x="900" y="2799"/>
              <a:chExt cx="1755" cy="218"/>
            </a:xfrm>
          </p:grpSpPr>
          <p:graphicFrame>
            <p:nvGraphicFramePr>
              <p:cNvPr id="424972" name="Object 12"/>
              <p:cNvGraphicFramePr>
                <a:graphicFrameLocks noChangeAspect="1"/>
              </p:cNvGraphicFramePr>
              <p:nvPr/>
            </p:nvGraphicFramePr>
            <p:xfrm>
              <a:off x="900" y="2799"/>
              <a:ext cx="990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055" name="Equation" r:id="rId16" imgW="1574640" imgH="342720" progId="Equation.DSMT4">
                      <p:embed/>
                    </p:oleObj>
                  </mc:Choice>
                  <mc:Fallback>
                    <p:oleObj name="Equation" r:id="rId16" imgW="1574640" imgH="34272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0" y="2799"/>
                            <a:ext cx="990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4971" name="Object 11"/>
              <p:cNvGraphicFramePr>
                <a:graphicFrameLocks noChangeAspect="1"/>
              </p:cNvGraphicFramePr>
              <p:nvPr/>
            </p:nvGraphicFramePr>
            <p:xfrm>
              <a:off x="1903" y="2799"/>
              <a:ext cx="752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5056" name="Equation" r:id="rId18" imgW="1193760" imgH="342720" progId="Equation.DSMT4">
                      <p:embed/>
                    </p:oleObj>
                  </mc:Choice>
                  <mc:Fallback>
                    <p:oleObj name="Equation" r:id="rId18" imgW="1193760" imgH="34272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3" y="2799"/>
                            <a:ext cx="752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25008" name="Rectangle 48"/>
          <p:cNvSpPr>
            <a:spLocks noChangeArrowheads="1"/>
          </p:cNvSpPr>
          <p:nvPr/>
        </p:nvSpPr>
        <p:spPr bwMode="auto">
          <a:xfrm>
            <a:off x="900113" y="4365624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ea typeface="宋体" charset="-122"/>
                <a:cs typeface="Times New Roman" pitchFamily="18" charset="0"/>
              </a:rPr>
              <a:t>Solution</a:t>
            </a:r>
            <a:endParaRPr lang="en-US" altLang="zh-CN" sz="2400" dirty="0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424968" name="Object 8"/>
          <p:cNvGraphicFramePr>
            <a:graphicFrameLocks noChangeAspect="1"/>
          </p:cNvGraphicFramePr>
          <p:nvPr/>
        </p:nvGraphicFramePr>
        <p:xfrm>
          <a:off x="3286120" y="4286256"/>
          <a:ext cx="15906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57" name="Equation" r:id="rId20" imgW="1587240" imgH="634680" progId="Equation.DSMT4">
                  <p:embed/>
                </p:oleObj>
              </mc:Choice>
              <mc:Fallback>
                <p:oleObj name="Equation" r:id="rId20" imgW="1587240" imgH="634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0" y="4286256"/>
                        <a:ext cx="15906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5012" name="Group 52"/>
          <p:cNvGrpSpPr>
            <a:grpSpLocks/>
          </p:cNvGrpSpPr>
          <p:nvPr/>
        </p:nvGrpSpPr>
        <p:grpSpPr bwMode="auto">
          <a:xfrm>
            <a:off x="4856175" y="4329118"/>
            <a:ext cx="2430469" cy="461963"/>
            <a:chOff x="1247" y="3498"/>
            <a:chExt cx="1531" cy="291"/>
          </a:xfrm>
        </p:grpSpPr>
        <p:sp>
          <p:nvSpPr>
            <p:cNvPr id="424984" name="Rectangle 24"/>
            <p:cNvSpPr>
              <a:spLocks noChangeArrowheads="1"/>
            </p:cNvSpPr>
            <p:nvPr/>
          </p:nvSpPr>
          <p:spPr bwMode="auto">
            <a:xfrm>
              <a:off x="1247" y="3498"/>
              <a:ext cx="7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charset="-122"/>
                  <a:cs typeface="Times New Roman" pitchFamily="18" charset="0"/>
                </a:rPr>
                <a:t>we have</a:t>
              </a:r>
              <a:endParaRPr lang="en-US" altLang="zh-CN" sz="2400" dirty="0"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424967" name="Object 7"/>
            <p:cNvGraphicFramePr>
              <a:graphicFrameLocks noChangeAspect="1"/>
            </p:cNvGraphicFramePr>
            <p:nvPr/>
          </p:nvGraphicFramePr>
          <p:xfrm>
            <a:off x="2002" y="3560"/>
            <a:ext cx="77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058" name="Equation" r:id="rId22" imgW="1231560" imgH="291960" progId="Equation.DSMT4">
                    <p:embed/>
                  </p:oleObj>
                </mc:Choice>
                <mc:Fallback>
                  <p:oleObj name="Equation" r:id="rId22" imgW="1231560" imgH="2919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3560"/>
                          <a:ext cx="776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" name="Object 14"/>
          <p:cNvGraphicFramePr>
            <a:graphicFrameLocks noChangeAspect="1"/>
          </p:cNvGraphicFramePr>
          <p:nvPr/>
        </p:nvGraphicFramePr>
        <p:xfrm>
          <a:off x="3224228" y="2428868"/>
          <a:ext cx="29686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59" name="Equation" r:id="rId24" imgW="2971800" imgH="736560" progId="Equation.DSMT4">
                  <p:embed/>
                </p:oleObj>
              </mc:Choice>
              <mc:Fallback>
                <p:oleObj name="Equation" r:id="rId24" imgW="2971800" imgH="7365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28" y="2428868"/>
                        <a:ext cx="296862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0"/>
          <p:cNvGraphicFramePr>
            <a:graphicFrameLocks noChangeAspect="1"/>
          </p:cNvGraphicFramePr>
          <p:nvPr/>
        </p:nvGraphicFramePr>
        <p:xfrm>
          <a:off x="6265889" y="2428874"/>
          <a:ext cx="20923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60" name="Equation" r:id="rId26" imgW="2095200" imgH="672840" progId="Equation.DSMT4">
                  <p:embed/>
                </p:oleObj>
              </mc:Choice>
              <mc:Fallback>
                <p:oleObj name="Equation" r:id="rId26" imgW="2095200" imgH="6728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89" y="2428874"/>
                        <a:ext cx="20923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2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2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81" grpId="0"/>
      <p:bldP spid="424983" grpId="0"/>
      <p:bldP spid="424992" grpId="0"/>
      <p:bldP spid="4250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order of Infinitesimals </a:t>
            </a:r>
          </a:p>
        </p:txBody>
      </p:sp>
      <p:sp>
        <p:nvSpPr>
          <p:cNvPr id="2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B6E3-3868-4CC7-99C3-E2441C7F6D7E}" type="slidenum">
              <a:rPr lang="en-US" altLang="en-US"/>
              <a:pPr/>
              <a:t>13</a:t>
            </a:fld>
            <a:endParaRPr lang="en-US" altLang="en-US"/>
          </a:p>
        </p:txBody>
      </p:sp>
      <p:grpSp>
        <p:nvGrpSpPr>
          <p:cNvPr id="429063" name="Group 7"/>
          <p:cNvGrpSpPr>
            <a:grpSpLocks/>
          </p:cNvGrpSpPr>
          <p:nvPr/>
        </p:nvGrpSpPr>
        <p:grpSpPr bwMode="auto">
          <a:xfrm>
            <a:off x="500081" y="1214422"/>
            <a:ext cx="7643819" cy="684213"/>
            <a:chOff x="22" y="844"/>
            <a:chExt cx="4815" cy="431"/>
          </a:xfrm>
        </p:grpSpPr>
        <p:sp>
          <p:nvSpPr>
            <p:cNvPr id="429061" name="Rectangle 5"/>
            <p:cNvSpPr>
              <a:spLocks noChangeArrowheads="1"/>
            </p:cNvSpPr>
            <p:nvPr/>
          </p:nvSpPr>
          <p:spPr bwMode="auto">
            <a:xfrm>
              <a:off x="22" y="913"/>
              <a:ext cx="22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Prove that when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 </a:t>
              </a:r>
              <a:endParaRPr lang="zh-CN" altLang="en-US" sz="2400" b="1" dirty="0">
                <a:solidFill>
                  <a:srgbClr val="3333FF"/>
                </a:solidFill>
                <a:ea typeface="宋体" charset="-122"/>
              </a:endParaRPr>
            </a:p>
          </p:txBody>
        </p:sp>
        <p:graphicFrame>
          <p:nvGraphicFramePr>
            <p:cNvPr id="429062" name="Object 6"/>
            <p:cNvGraphicFramePr>
              <a:graphicFrameLocks noChangeAspect="1"/>
            </p:cNvGraphicFramePr>
            <p:nvPr/>
          </p:nvGraphicFramePr>
          <p:xfrm>
            <a:off x="2225" y="844"/>
            <a:ext cx="2612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113" name="Equation" r:id="rId4" imgW="2539800" imgH="419040" progId="Equation.DSMT4">
                    <p:embed/>
                  </p:oleObj>
                </mc:Choice>
                <mc:Fallback>
                  <p:oleObj name="Equation" r:id="rId4" imgW="2539800" imgH="4190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" y="844"/>
                          <a:ext cx="2612" cy="4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9064" name="Rectangle 8"/>
          <p:cNvSpPr>
            <a:spLocks noChangeArrowheads="1"/>
          </p:cNvSpPr>
          <p:nvPr/>
        </p:nvSpPr>
        <p:spPr bwMode="auto">
          <a:xfrm>
            <a:off x="684213" y="2205038"/>
            <a:ext cx="931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>
                <a:ea typeface="宋体" charset="-122"/>
              </a:rPr>
              <a:t>Proof:</a:t>
            </a:r>
            <a:endParaRPr lang="zh-CN" altLang="en-US" b="1">
              <a:ea typeface="宋体" charset="-122"/>
            </a:endParaRPr>
          </a:p>
        </p:txBody>
      </p: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1692275" y="2205038"/>
            <a:ext cx="1846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By the formula  </a:t>
            </a:r>
            <a:endParaRPr lang="zh-CN" altLang="en-US">
              <a:ea typeface="宋体" charset="-122"/>
            </a:endParaRPr>
          </a:p>
        </p:txBody>
      </p:sp>
      <p:grpSp>
        <p:nvGrpSpPr>
          <p:cNvPr id="429073" name="Group 17"/>
          <p:cNvGrpSpPr>
            <a:grpSpLocks/>
          </p:cNvGrpSpPr>
          <p:nvPr/>
        </p:nvGrpSpPr>
        <p:grpSpPr bwMode="auto">
          <a:xfrm>
            <a:off x="3600450" y="1989138"/>
            <a:ext cx="5219700" cy="779462"/>
            <a:chOff x="2268" y="1253"/>
            <a:chExt cx="3288" cy="491"/>
          </a:xfrm>
        </p:grpSpPr>
        <p:sp>
          <p:nvSpPr>
            <p:cNvPr id="429072" name="Text Box 16"/>
            <p:cNvSpPr txBox="1">
              <a:spLocks noChangeArrowheads="1"/>
            </p:cNvSpPr>
            <p:nvPr/>
          </p:nvSpPr>
          <p:spPr bwMode="auto">
            <a:xfrm>
              <a:off x="2268" y="1253"/>
              <a:ext cx="3288" cy="4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1800">
                <a:ea typeface="宋体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1800">
                <a:ea typeface="宋体" charset="-122"/>
              </a:endParaRPr>
            </a:p>
          </p:txBody>
        </p:sp>
        <p:grpSp>
          <p:nvGrpSpPr>
            <p:cNvPr id="429071" name="Group 15"/>
            <p:cNvGrpSpPr>
              <a:grpSpLocks/>
            </p:cNvGrpSpPr>
            <p:nvPr/>
          </p:nvGrpSpPr>
          <p:grpSpPr bwMode="auto">
            <a:xfrm>
              <a:off x="2349" y="1253"/>
              <a:ext cx="3026" cy="443"/>
              <a:chOff x="2167" y="1296"/>
              <a:chExt cx="3026" cy="443"/>
            </a:xfrm>
          </p:grpSpPr>
          <p:graphicFrame>
            <p:nvGraphicFramePr>
              <p:cNvPr id="429066" name="Object 10"/>
              <p:cNvGraphicFramePr>
                <a:graphicFrameLocks noChangeAspect="1"/>
              </p:cNvGraphicFramePr>
              <p:nvPr/>
            </p:nvGraphicFramePr>
            <p:xfrm>
              <a:off x="2167" y="1350"/>
              <a:ext cx="1471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9114" name="Equation" r:id="rId6" imgW="1536480" imgH="406080" progId="Equation.DSMT4">
                      <p:embed/>
                    </p:oleObj>
                  </mc:Choice>
                  <mc:Fallback>
                    <p:oleObj name="Equation" r:id="rId6" imgW="1536480" imgH="40608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7" y="1350"/>
                            <a:ext cx="1471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9068" name="Object 12"/>
              <p:cNvGraphicFramePr>
                <a:graphicFrameLocks noChangeAspect="1"/>
              </p:cNvGraphicFramePr>
              <p:nvPr/>
            </p:nvGraphicFramePr>
            <p:xfrm>
              <a:off x="4059" y="1296"/>
              <a:ext cx="1134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9115" name="Equation" r:id="rId8" imgW="1193760" imgH="431640" progId="Equation.DSMT4">
                      <p:embed/>
                    </p:oleObj>
                  </mc:Choice>
                  <mc:Fallback>
                    <p:oleObj name="Equation" r:id="rId8" imgW="1193760" imgH="43164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1296"/>
                            <a:ext cx="1134" cy="4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9070" name="AutoShape 14"/>
              <p:cNvSpPr>
                <a:spLocks noChangeArrowheads="1"/>
              </p:cNvSpPr>
              <p:nvPr/>
            </p:nvSpPr>
            <p:spPr bwMode="auto">
              <a:xfrm>
                <a:off x="3696" y="1434"/>
                <a:ext cx="318" cy="227"/>
              </a:xfrm>
              <a:prstGeom prst="leftRightArrow">
                <a:avLst>
                  <a:gd name="adj1" fmla="val 50000"/>
                  <a:gd name="adj2" fmla="val 2801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29074" name="Object 18"/>
          <p:cNvGraphicFramePr>
            <a:graphicFrameLocks noChangeAspect="1"/>
          </p:cNvGraphicFramePr>
          <p:nvPr/>
        </p:nvGraphicFramePr>
        <p:xfrm>
          <a:off x="1619250" y="2852738"/>
          <a:ext cx="66246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6" name="Equation" r:id="rId10" imgW="3441600" imgH="228600" progId="Equation.DSMT4">
                  <p:embed/>
                </p:oleObj>
              </mc:Choice>
              <mc:Fallback>
                <p:oleObj name="Equation" r:id="rId10" imgW="3441600" imgH="228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852738"/>
                        <a:ext cx="6624638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5" name="Rectangle 19"/>
          <p:cNvSpPr>
            <a:spLocks noChangeArrowheads="1"/>
          </p:cNvSpPr>
          <p:nvPr/>
        </p:nvSpPr>
        <p:spPr bwMode="auto">
          <a:xfrm>
            <a:off x="755650" y="3357563"/>
            <a:ext cx="4275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Rationalizing the numerator we obtain   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429076" name="Object 20"/>
          <p:cNvGraphicFramePr>
            <a:graphicFrameLocks noChangeAspect="1"/>
          </p:cNvGraphicFramePr>
          <p:nvPr/>
        </p:nvGraphicFramePr>
        <p:xfrm>
          <a:off x="1619250" y="3867150"/>
          <a:ext cx="15128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7" name="Equation" r:id="rId12" imgW="914400" imgH="431640" progId="Equation.DSMT4">
                  <p:embed/>
                </p:oleObj>
              </mc:Choice>
              <mc:Fallback>
                <p:oleObj name="Equation" r:id="rId12" imgW="914400" imgH="4316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67150"/>
                        <a:ext cx="1512888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7" name="Object 21"/>
          <p:cNvGraphicFramePr>
            <a:graphicFrameLocks noChangeAspect="1"/>
          </p:cNvGraphicFramePr>
          <p:nvPr/>
        </p:nvGraphicFramePr>
        <p:xfrm>
          <a:off x="3203575" y="3860800"/>
          <a:ext cx="4248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8" name="Equation" r:id="rId14" imgW="2603160" imgH="482400" progId="Equation.DSMT4">
                  <p:embed/>
                </p:oleObj>
              </mc:Choice>
              <mc:Fallback>
                <p:oleObj name="Equation" r:id="rId14" imgW="2603160" imgH="482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860800"/>
                        <a:ext cx="42481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8" name="Object 22"/>
          <p:cNvGraphicFramePr>
            <a:graphicFrameLocks noChangeAspect="1"/>
          </p:cNvGraphicFramePr>
          <p:nvPr/>
        </p:nvGraphicFramePr>
        <p:xfrm>
          <a:off x="3344863" y="4652963"/>
          <a:ext cx="5064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9" name="Equation" r:id="rId16" imgW="330120" imgH="406080" progId="Equation.DSMT4">
                  <p:embed/>
                </p:oleObj>
              </mc:Choice>
              <mc:Fallback>
                <p:oleObj name="Equation" r:id="rId16" imgW="330120" imgH="4060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4652963"/>
                        <a:ext cx="50641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9" name="Rectangle 23"/>
          <p:cNvSpPr>
            <a:spLocks noChangeArrowheads="1"/>
          </p:cNvSpPr>
          <p:nvPr/>
        </p:nvSpPr>
        <p:spPr bwMode="auto">
          <a:xfrm>
            <a:off x="684213" y="5143512"/>
            <a:ext cx="960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Hence  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429080" name="Object 24"/>
          <p:cNvGraphicFramePr>
            <a:graphicFrameLocks noChangeAspect="1"/>
          </p:cNvGraphicFramePr>
          <p:nvPr/>
        </p:nvGraphicFramePr>
        <p:xfrm>
          <a:off x="2598738" y="5165737"/>
          <a:ext cx="20351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20" name="Equation" r:id="rId18" imgW="1117440" imgH="406080" progId="Equation.DSMT4">
                  <p:embed/>
                </p:oleObj>
              </mc:Choice>
              <mc:Fallback>
                <p:oleObj name="Equation" r:id="rId18" imgW="1117440" imgH="4060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5165737"/>
                        <a:ext cx="203517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1" name="Rectangle 25"/>
          <p:cNvSpPr>
            <a:spLocks noChangeArrowheads="1"/>
          </p:cNvSpPr>
          <p:nvPr/>
        </p:nvSpPr>
        <p:spPr bwMode="auto">
          <a:xfrm>
            <a:off x="684213" y="5935675"/>
            <a:ext cx="1008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  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29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2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4" grpId="0"/>
      <p:bldP spid="429065" grpId="0"/>
      <p:bldP spid="429075" grpId="0"/>
      <p:bldP spid="429079" grpId="0"/>
      <p:bldP spid="4290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142876" y="1285860"/>
            <a:ext cx="8643966" cy="2786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Equivalence transformations of infinitesimals</a:t>
            </a:r>
          </a:p>
        </p:txBody>
      </p:sp>
      <p:sp>
        <p:nvSpPr>
          <p:cNvPr id="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1DD3-B274-49B6-ACB0-EDA1DD48273C}" type="slidenum">
              <a:rPr lang="en-US" altLang="en-US"/>
              <a:pPr/>
              <a:t>14</a:t>
            </a:fld>
            <a:endParaRPr lang="en-US" altLang="en-US"/>
          </a:p>
        </p:txBody>
      </p:sp>
      <p:graphicFrame>
        <p:nvGraphicFramePr>
          <p:cNvPr id="353314" name="Object 3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86050" y="4160836"/>
          <a:ext cx="3025407" cy="696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7" name="Equation" r:id="rId4" imgW="3860640" imgH="888840" progId="Equation.DSMT4">
                  <p:embed/>
                </p:oleObj>
              </mc:Choice>
              <mc:Fallback>
                <p:oleObj name="Equation" r:id="rId4" imgW="3860640" imgH="8888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160836"/>
                        <a:ext cx="3025407" cy="6969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16" name="Object 3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71538" y="4929198"/>
          <a:ext cx="5781164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58" name="Equation" r:id="rId6" imgW="2997000" imgH="444240" progId="Equation.3">
                  <p:embed/>
                </p:oleObj>
              </mc:Choice>
              <mc:Fallback>
                <p:oleObj name="Equation" r:id="rId6" imgW="2997000" imgH="4442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4929198"/>
                        <a:ext cx="5781164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285748" y="1285860"/>
            <a:ext cx="8426454" cy="2714644"/>
            <a:chOff x="285748" y="1163624"/>
            <a:chExt cx="8426454" cy="2714644"/>
          </a:xfrm>
        </p:grpSpPr>
        <p:sp>
          <p:nvSpPr>
            <p:cNvPr id="353298" name="Rectangle 18"/>
            <p:cNvSpPr>
              <a:spLocks noChangeArrowheads="1"/>
            </p:cNvSpPr>
            <p:nvPr/>
          </p:nvSpPr>
          <p:spPr bwMode="auto">
            <a:xfrm>
              <a:off x="3896398" y="1610013"/>
              <a:ext cx="3898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4064000" algn="ctr"/>
                  <a:tab pos="8128000" algn="r"/>
                </a:tabLst>
              </a:pP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If</a:t>
              </a:r>
            </a:p>
          </p:txBody>
        </p:sp>
        <p:graphicFrame>
          <p:nvGraphicFramePr>
            <p:cNvPr id="353287" name="Object 7"/>
            <p:cNvGraphicFramePr>
              <a:graphicFrameLocks noChangeAspect="1"/>
            </p:cNvGraphicFramePr>
            <p:nvPr/>
          </p:nvGraphicFramePr>
          <p:xfrm>
            <a:off x="1142976" y="2143116"/>
            <a:ext cx="3133725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59" name="Equation" r:id="rId8" imgW="3136680" imgH="355320" progId="Equation.DSMT4">
                    <p:embed/>
                  </p:oleObj>
                </mc:Choice>
                <mc:Fallback>
                  <p:oleObj name="Equation" r:id="rId8" imgW="3136680" imgH="35532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2143116"/>
                          <a:ext cx="3133725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3311" name="Group 31"/>
            <p:cNvGrpSpPr>
              <a:grpSpLocks/>
            </p:cNvGrpSpPr>
            <p:nvPr/>
          </p:nvGrpSpPr>
          <p:grpSpPr bwMode="auto">
            <a:xfrm>
              <a:off x="4214810" y="1993890"/>
              <a:ext cx="3857628" cy="688975"/>
              <a:chOff x="521" y="1929"/>
              <a:chExt cx="2430" cy="434"/>
            </a:xfrm>
          </p:grpSpPr>
          <p:sp>
            <p:nvSpPr>
              <p:cNvPr id="353299" name="Rectangle 19"/>
              <p:cNvSpPr>
                <a:spLocks noChangeArrowheads="1"/>
              </p:cNvSpPr>
              <p:nvPr/>
            </p:nvSpPr>
            <p:spPr bwMode="auto">
              <a:xfrm>
                <a:off x="521" y="1979"/>
                <a:ext cx="14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and the limit of </a:t>
                </a:r>
              </a:p>
            </p:txBody>
          </p:sp>
          <p:graphicFrame>
            <p:nvGraphicFramePr>
              <p:cNvPr id="353286" name="Object 6"/>
              <p:cNvGraphicFramePr>
                <a:graphicFrameLocks noChangeAspect="1"/>
              </p:cNvGraphicFramePr>
              <p:nvPr/>
            </p:nvGraphicFramePr>
            <p:xfrm>
              <a:off x="1880" y="1929"/>
              <a:ext cx="408" cy="4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360" name="Equation" r:id="rId10" imgW="647640" imgH="685800" progId="Equation.DSMT4">
                      <p:embed/>
                    </p:oleObj>
                  </mc:Choice>
                  <mc:Fallback>
                    <p:oleObj name="Equation" r:id="rId10" imgW="647640" imgH="6858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0" y="1929"/>
                            <a:ext cx="408" cy="4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3300" name="Rectangle 20"/>
              <p:cNvSpPr>
                <a:spLocks noChangeArrowheads="1"/>
              </p:cNvSpPr>
              <p:nvPr/>
            </p:nvSpPr>
            <p:spPr bwMode="auto">
              <a:xfrm>
                <a:off x="2296" y="1979"/>
                <a:ext cx="65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tabLst>
                    <a:tab pos="4064000" algn="ctr"/>
                    <a:tab pos="8128000" algn="r"/>
                  </a:tabLst>
                </a:pPr>
                <a:r>
                  <a:rPr lang="zh-CN" altLang="en-US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exists.</a:t>
                </a:r>
              </a:p>
            </p:txBody>
          </p:sp>
        </p:grpSp>
        <p:graphicFrame>
          <p:nvGraphicFramePr>
            <p:cNvPr id="353284" name="Object 4"/>
            <p:cNvGraphicFramePr>
              <a:graphicFrameLocks noChangeAspect="1"/>
            </p:cNvGraphicFramePr>
            <p:nvPr/>
          </p:nvGraphicFramePr>
          <p:xfrm>
            <a:off x="2928926" y="3243268"/>
            <a:ext cx="2614612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61" name="Equation" r:id="rId12" imgW="2958840" imgH="799920" progId="Equation.DSMT4">
                    <p:embed/>
                  </p:oleObj>
                </mc:Choice>
                <mc:Fallback>
                  <p:oleObj name="Equation" r:id="rId12" imgW="2958840" imgH="79992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926" y="3243268"/>
                          <a:ext cx="2614612" cy="635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3304" name="Group 24"/>
            <p:cNvGrpSpPr>
              <a:grpSpLocks/>
            </p:cNvGrpSpPr>
            <p:nvPr/>
          </p:nvGrpSpPr>
          <p:grpSpPr bwMode="auto">
            <a:xfrm>
              <a:off x="285748" y="1163624"/>
              <a:ext cx="8426454" cy="479426"/>
              <a:chOff x="-94" y="1060"/>
              <a:chExt cx="5308" cy="302"/>
            </a:xfrm>
          </p:grpSpPr>
          <p:sp>
            <p:nvSpPr>
              <p:cNvPr id="353293" name="Rectangle 13"/>
              <p:cNvSpPr>
                <a:spLocks noChangeArrowheads="1"/>
              </p:cNvSpPr>
              <p:nvPr/>
            </p:nvSpPr>
            <p:spPr bwMode="auto">
              <a:xfrm>
                <a:off x="-94" y="1060"/>
                <a:ext cx="202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="1" dirty="0">
                    <a:ea typeface="宋体" charset="-122"/>
                    <a:cs typeface="Times New Roman" pitchFamily="18" charset="0"/>
                  </a:rPr>
                  <a:t>Theorem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 Suppose that </a:t>
                </a:r>
              </a:p>
            </p:txBody>
          </p:sp>
          <p:graphicFrame>
            <p:nvGraphicFramePr>
              <p:cNvPr id="353292" name="Object 12"/>
              <p:cNvGraphicFramePr>
                <a:graphicFrameLocks noChangeAspect="1"/>
              </p:cNvGraphicFramePr>
              <p:nvPr/>
            </p:nvGraphicFramePr>
            <p:xfrm>
              <a:off x="1821" y="1109"/>
              <a:ext cx="37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362" name="Equation" r:id="rId14" imgW="596880" imgH="317160" progId="Equation.DSMT4">
                      <p:embed/>
                    </p:oleObj>
                  </mc:Choice>
                  <mc:Fallback>
                    <p:oleObj name="Equation" r:id="rId14" imgW="596880" imgH="31716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1" y="1109"/>
                            <a:ext cx="374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3294" name="Rectangle 14"/>
              <p:cNvSpPr>
                <a:spLocks noChangeArrowheads="1"/>
              </p:cNvSpPr>
              <p:nvPr/>
            </p:nvSpPr>
            <p:spPr bwMode="auto">
              <a:xfrm>
                <a:off x="2140" y="1071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, </a:t>
                </a:r>
              </a:p>
            </p:txBody>
          </p:sp>
          <p:graphicFrame>
            <p:nvGraphicFramePr>
              <p:cNvPr id="353291" name="Object 11"/>
              <p:cNvGraphicFramePr>
                <a:graphicFrameLocks noChangeAspect="1"/>
              </p:cNvGraphicFramePr>
              <p:nvPr/>
            </p:nvGraphicFramePr>
            <p:xfrm>
              <a:off x="2278" y="1104"/>
              <a:ext cx="384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363" name="Equation" r:id="rId16" imgW="609480" imgH="317160" progId="Equation.DSMT4">
                      <p:embed/>
                    </p:oleObj>
                  </mc:Choice>
                  <mc:Fallback>
                    <p:oleObj name="Equation" r:id="rId16" imgW="609480" imgH="31716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8" y="1104"/>
                            <a:ext cx="384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3295" name="Rectangle 15"/>
              <p:cNvSpPr>
                <a:spLocks noChangeArrowheads="1"/>
              </p:cNvSpPr>
              <p:nvPr/>
            </p:nvSpPr>
            <p:spPr bwMode="auto">
              <a:xfrm>
                <a:off x="2608" y="1071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, </a:t>
                </a:r>
              </a:p>
            </p:txBody>
          </p:sp>
          <p:graphicFrame>
            <p:nvGraphicFramePr>
              <p:cNvPr id="353290" name="Object 10"/>
              <p:cNvGraphicFramePr>
                <a:graphicFrameLocks noChangeAspect="1"/>
              </p:cNvGraphicFramePr>
              <p:nvPr/>
            </p:nvGraphicFramePr>
            <p:xfrm>
              <a:off x="2732" y="1109"/>
              <a:ext cx="378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364" name="Equation" r:id="rId18" imgW="596880" imgH="317160" progId="Equation.DSMT4">
                      <p:embed/>
                    </p:oleObj>
                  </mc:Choice>
                  <mc:Fallback>
                    <p:oleObj name="Equation" r:id="rId18" imgW="596880" imgH="31716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2" y="1109"/>
                            <a:ext cx="378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3296" name="Rectangle 16"/>
              <p:cNvSpPr>
                <a:spLocks noChangeArrowheads="1"/>
              </p:cNvSpPr>
              <p:nvPr/>
            </p:nvSpPr>
            <p:spPr bwMode="auto">
              <a:xfrm>
                <a:off x="3047" y="1071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, </a:t>
                </a:r>
              </a:p>
            </p:txBody>
          </p:sp>
          <p:graphicFrame>
            <p:nvGraphicFramePr>
              <p:cNvPr id="353289" name="Object 9"/>
              <p:cNvGraphicFramePr>
                <a:graphicFrameLocks noChangeAspect="1"/>
              </p:cNvGraphicFramePr>
              <p:nvPr/>
            </p:nvGraphicFramePr>
            <p:xfrm>
              <a:off x="3167" y="1106"/>
              <a:ext cx="38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365" name="Equation" r:id="rId20" imgW="609480" imgH="355320" progId="Equation.DSMT4">
                      <p:embed/>
                    </p:oleObj>
                  </mc:Choice>
                  <mc:Fallback>
                    <p:oleObj name="Equation" r:id="rId20" imgW="609480" imgH="355320" progId="Equation.DSMT4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7" y="1106"/>
                            <a:ext cx="384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3303" name="Rectangle 23"/>
              <p:cNvSpPr>
                <a:spLocks noChangeArrowheads="1"/>
              </p:cNvSpPr>
              <p:nvPr/>
            </p:nvSpPr>
            <p:spPr bwMode="auto">
              <a:xfrm>
                <a:off x="3470" y="1071"/>
                <a:ext cx="174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 </a:t>
                </a:r>
                <a:r>
                  <a:rPr lang="en-US" altLang="zh-CN" sz="240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are all infinitesimals</a:t>
                </a:r>
              </a:p>
            </p:txBody>
          </p:sp>
        </p:grpSp>
        <p:sp>
          <p:nvSpPr>
            <p:cNvPr id="353297" name="Rectangle 17"/>
            <p:cNvSpPr>
              <a:spLocks noChangeArrowheads="1"/>
            </p:cNvSpPr>
            <p:nvPr/>
          </p:nvSpPr>
          <p:spPr bwMode="auto">
            <a:xfrm>
              <a:off x="349928" y="1610013"/>
              <a:ext cx="35076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for a given behaviors of 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x.</a:t>
              </a:r>
              <a:endParaRPr lang="en-US" altLang="zh-CN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endParaRPr>
            </a:p>
          </p:txBody>
        </p:sp>
        <p:grpSp>
          <p:nvGrpSpPr>
            <p:cNvPr id="353310" name="Group 30"/>
            <p:cNvGrpSpPr>
              <a:grpSpLocks/>
            </p:cNvGrpSpPr>
            <p:nvPr/>
          </p:nvGrpSpPr>
          <p:grpSpPr bwMode="auto">
            <a:xfrm>
              <a:off x="357158" y="2630488"/>
              <a:ext cx="5875341" cy="688975"/>
              <a:chOff x="2265" y="1929"/>
              <a:chExt cx="3701" cy="434"/>
            </a:xfrm>
          </p:grpSpPr>
          <p:graphicFrame>
            <p:nvGraphicFramePr>
              <p:cNvPr id="353285" name="Object 5"/>
              <p:cNvGraphicFramePr>
                <a:graphicFrameLocks noChangeAspect="1"/>
              </p:cNvGraphicFramePr>
              <p:nvPr/>
            </p:nvGraphicFramePr>
            <p:xfrm>
              <a:off x="3684" y="1929"/>
              <a:ext cx="408" cy="4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366" name="Equation" r:id="rId22" imgW="647640" imgH="685800" progId="Equation.DSMT4">
                      <p:embed/>
                    </p:oleObj>
                  </mc:Choice>
                  <mc:Fallback>
                    <p:oleObj name="Equation" r:id="rId22" imgW="647640" imgH="6858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84" y="1929"/>
                            <a:ext cx="408" cy="4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3301" name="Rectangle 21"/>
              <p:cNvSpPr>
                <a:spLocks noChangeArrowheads="1"/>
              </p:cNvSpPr>
              <p:nvPr/>
            </p:nvSpPr>
            <p:spPr bwMode="auto">
              <a:xfrm>
                <a:off x="4105" y="1979"/>
                <a:ext cx="186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also exists and 	</a:t>
                </a:r>
              </a:p>
            </p:txBody>
          </p:sp>
          <p:sp>
            <p:nvSpPr>
              <p:cNvPr id="353308" name="Rectangle 28"/>
              <p:cNvSpPr>
                <a:spLocks noChangeArrowheads="1"/>
              </p:cNvSpPr>
              <p:nvPr/>
            </p:nvSpPr>
            <p:spPr bwMode="auto">
              <a:xfrm>
                <a:off x="2265" y="1979"/>
                <a:ext cx="147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0" hangingPunct="0">
                  <a:tabLst>
                    <a:tab pos="4064000" algn="ctr"/>
                    <a:tab pos="8128000" algn="r"/>
                  </a:tabLst>
                </a:pPr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Then the limit of </a:t>
                </a:r>
              </a:p>
            </p:txBody>
          </p:sp>
        </p:grpSp>
      </p:grpSp>
      <p:sp>
        <p:nvSpPr>
          <p:cNvPr id="353312" name="Rectangle 32"/>
          <p:cNvSpPr>
            <a:spLocks noChangeArrowheads="1"/>
          </p:cNvSpPr>
          <p:nvPr/>
        </p:nvSpPr>
        <p:spPr bwMode="auto">
          <a:xfrm>
            <a:off x="785786" y="4256088"/>
            <a:ext cx="913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ea typeface="宋体" charset="-122"/>
              </a:rPr>
              <a:t>Proof</a:t>
            </a:r>
            <a:endParaRPr lang="zh-CN" altLang="en-US" sz="2400" b="1" dirty="0">
              <a:solidFill>
                <a:srgbClr val="3333FF"/>
              </a:solidFill>
              <a:ea typeface="宋体" charset="-122"/>
            </a:endParaRPr>
          </a:p>
        </p:txBody>
      </p:sp>
      <p:sp>
        <p:nvSpPr>
          <p:cNvPr id="353313" name="Rectangle 33"/>
          <p:cNvSpPr>
            <a:spLocks noChangeArrowheads="1"/>
          </p:cNvSpPr>
          <p:nvPr/>
        </p:nvSpPr>
        <p:spPr bwMode="auto">
          <a:xfrm>
            <a:off x="1835150" y="4248150"/>
            <a:ext cx="9444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Since </a:t>
            </a:r>
            <a:endParaRPr lang="en-US" altLang="zh-CN" sz="2400">
              <a:solidFill>
                <a:srgbClr val="3333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53318" name="Text Box 38"/>
          <p:cNvSpPr txBox="1">
            <a:spLocks noChangeArrowheads="1"/>
          </p:cNvSpPr>
          <p:nvPr/>
        </p:nvSpPr>
        <p:spPr bwMode="auto">
          <a:xfrm>
            <a:off x="1000100" y="5896293"/>
            <a:ext cx="58063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the conclusion follows from our assumptions.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12" grpId="0"/>
      <p:bldP spid="353313" grpId="0"/>
      <p:bldP spid="3533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>
                <a:ea typeface="宋体" charset="-122"/>
              </a:rPr>
              <a:t>Equivalence transformations of infinitesimals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D3D7-B8DF-44BC-B06C-10D21C60CDB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84213" y="2257425"/>
            <a:ext cx="12795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 sz="2400" b="1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Solution</a:t>
            </a:r>
            <a:endParaRPr lang="en-US" altLang="zh-CN" sz="2400" dirty="0">
              <a:solidFill>
                <a:srgbClr val="3333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01665" y="1511300"/>
            <a:ext cx="3578225" cy="631825"/>
            <a:chOff x="-135" y="964"/>
            <a:chExt cx="2254" cy="398"/>
          </a:xfrm>
        </p:grpSpPr>
        <p:sp>
          <p:nvSpPr>
            <p:cNvPr id="355335" name="Rectangle 7"/>
            <p:cNvSpPr>
              <a:spLocks noChangeArrowheads="1"/>
            </p:cNvSpPr>
            <p:nvPr/>
          </p:nvSpPr>
          <p:spPr bwMode="auto">
            <a:xfrm>
              <a:off x="-135" y="1026"/>
              <a:ext cx="17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 Find </a:t>
              </a:r>
              <a:endParaRPr lang="en-US" altLang="zh-CN" sz="2400" dirty="0">
                <a:solidFill>
                  <a:srgbClr val="3333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355334" name="Object 6"/>
            <p:cNvGraphicFramePr>
              <a:graphicFrameLocks noChangeAspect="1"/>
            </p:cNvGraphicFramePr>
            <p:nvPr/>
          </p:nvGraphicFramePr>
          <p:xfrm>
            <a:off x="1241" y="964"/>
            <a:ext cx="87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916" name="Equation" r:id="rId4" imgW="1396800" imgH="634680" progId="Equation.DSMT4">
                    <p:embed/>
                  </p:oleObj>
                </mc:Choice>
                <mc:Fallback>
                  <p:oleObj name="Equation" r:id="rId4" imgW="1396800" imgH="6346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" y="964"/>
                          <a:ext cx="878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785786" y="5286388"/>
            <a:ext cx="1031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Finish.</a:t>
            </a:r>
            <a:endParaRPr lang="en-US" altLang="zh-CN" sz="2400" dirty="0">
              <a:solidFill>
                <a:srgbClr val="3333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2197093" y="3071810"/>
          <a:ext cx="14462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17" name="Equation" r:id="rId6" imgW="1447560" imgH="279360" progId="Equation.DSMT4">
                  <p:embed/>
                </p:oleObj>
              </mc:Choice>
              <mc:Fallback>
                <p:oleObj name="Equation" r:id="rId6" imgW="144756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093" y="3071810"/>
                        <a:ext cx="14462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2143108" y="4214818"/>
          <a:ext cx="24860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18" name="Equation" r:id="rId8" imgW="2489040" imgH="634680" progId="Equation.DSMT4">
                  <p:embed/>
                </p:oleObj>
              </mc:Choice>
              <mc:Fallback>
                <p:oleObj name="Equation" r:id="rId8" imgW="248904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214818"/>
                        <a:ext cx="24860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4714876" y="4214818"/>
          <a:ext cx="5461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19" name="Equation" r:id="rId10" imgW="545760" imgH="634680" progId="Equation.DSMT4">
                  <p:embed/>
                </p:oleObj>
              </mc:Choice>
              <mc:Fallback>
                <p:oleObj name="Equation" r:id="rId10" imgW="545760" imgH="634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4214818"/>
                        <a:ext cx="5461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071670" y="2285992"/>
            <a:ext cx="34900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Since we have known that </a:t>
            </a:r>
            <a:endParaRPr lang="en-US" altLang="zh-CN" sz="2400" dirty="0">
              <a:solidFill>
                <a:srgbClr val="3333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3657550" y="2967335"/>
            <a:ext cx="6286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 sz="2400" dirty="0">
                <a:solidFill>
                  <a:srgbClr val="3333FF"/>
                </a:solidFill>
                <a:latin typeface="+mn-lt"/>
                <a:ea typeface="宋体" charset="-122"/>
                <a:cs typeface="Times New Roman" pitchFamily="18" charset="0"/>
              </a:rPr>
              <a:t>and</a:t>
            </a:r>
          </a:p>
        </p:txBody>
      </p:sp>
      <p:graphicFrame>
        <p:nvGraphicFramePr>
          <p:cNvPr id="677895" name="Object 7"/>
          <p:cNvGraphicFramePr>
            <a:graphicFrameLocks noChangeAspect="1"/>
          </p:cNvGraphicFramePr>
          <p:nvPr/>
        </p:nvGraphicFramePr>
        <p:xfrm>
          <a:off x="4398972" y="3046413"/>
          <a:ext cx="14589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20" name="Equation" r:id="rId12" imgW="1460160" imgH="330120" progId="Equation.DSMT4">
                  <p:embed/>
                </p:oleObj>
              </mc:Choice>
              <mc:Fallback>
                <p:oleObj name="Equation" r:id="rId12" imgW="1460160" imgH="3301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72" y="3046413"/>
                        <a:ext cx="1458912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071670" y="3643314"/>
            <a:ext cx="1200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 sz="2400" dirty="0">
                <a:solidFill>
                  <a:srgbClr val="3333FF"/>
                </a:solidFill>
                <a:latin typeface="+mn-lt"/>
                <a:ea typeface="宋体" charset="-122"/>
                <a:cs typeface="Times New Roman" pitchFamily="18" charset="0"/>
              </a:rPr>
              <a:t>we have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6" grpId="0"/>
      <p:bldP spid="355347" grpId="0"/>
      <p:bldP spid="13" grpId="0"/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>
                <a:ea typeface="宋体" charset="-122"/>
              </a:rPr>
              <a:t>Equivalence transformations of infinitesimals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8D3D7-B8DF-44BC-B06C-10D21C60CDB4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627313" y="5157788"/>
            <a:ext cx="4208462" cy="744537"/>
            <a:chOff x="1655" y="3215"/>
            <a:chExt cx="2651" cy="469"/>
          </a:xfrm>
        </p:grpSpPr>
        <p:graphicFrame>
          <p:nvGraphicFramePr>
            <p:cNvPr id="355332" name="Object 4"/>
            <p:cNvGraphicFramePr>
              <a:graphicFrameLocks noChangeAspect="1"/>
            </p:cNvGraphicFramePr>
            <p:nvPr/>
          </p:nvGraphicFramePr>
          <p:xfrm>
            <a:off x="1655" y="3215"/>
            <a:ext cx="2540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96" r:id="rId4" imgW="3352800" imgH="622300" progId="Equation.DSMT4">
                    <p:embed/>
                  </p:oleObj>
                </mc:Choice>
                <mc:Fallback>
                  <p:oleObj r:id="rId4" imgW="3352800" imgH="6223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215"/>
                          <a:ext cx="2540" cy="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5349" name="Rectangle 21"/>
            <p:cNvSpPr>
              <a:spLocks noChangeArrowheads="1"/>
            </p:cNvSpPr>
            <p:nvPr/>
          </p:nvSpPr>
          <p:spPr bwMode="auto">
            <a:xfrm>
              <a:off x="4150" y="3381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Arial" charset="0"/>
                  <a:ea typeface="宋体" charset="-122"/>
                </a:rPr>
                <a:t>.</a:t>
              </a:r>
            </a:p>
          </p:txBody>
        </p:sp>
      </p:grpSp>
      <p:sp>
        <p:nvSpPr>
          <p:cNvPr id="355336" name="Rectangle 8"/>
          <p:cNvSpPr>
            <a:spLocks noChangeArrowheads="1"/>
          </p:cNvSpPr>
          <p:nvPr/>
        </p:nvSpPr>
        <p:spPr bwMode="auto">
          <a:xfrm>
            <a:off x="684213" y="2257425"/>
            <a:ext cx="1356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 sz="2400" b="1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Solution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 </a:t>
            </a:r>
            <a:endParaRPr lang="en-US" altLang="zh-CN" sz="2400" dirty="0">
              <a:solidFill>
                <a:srgbClr val="3333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755650" y="4562475"/>
            <a:ext cx="3823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 sz="2400" b="1">
                <a:ea typeface="宋体" charset="-122"/>
                <a:cs typeface="Times New Roman" pitchFamily="18" charset="0"/>
              </a:rPr>
              <a:t>Note:</a:t>
            </a:r>
            <a:r>
              <a:rPr lang="en-US" altLang="zh-CN" sz="2400">
                <a:ea typeface="宋体" charset="-122"/>
                <a:cs typeface="Times New Roman" pitchFamily="18" charset="0"/>
              </a:rPr>
              <a:t> Misuse of the theorem:</a:t>
            </a:r>
            <a:endParaRPr lang="en-US" altLang="zh-CN">
              <a:latin typeface="Arial" charset="0"/>
              <a:ea typeface="宋体" charset="-122"/>
              <a:cs typeface="Times New Roman" pitchFamily="18" charset="0"/>
            </a:endParaRPr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601665" y="1476375"/>
            <a:ext cx="4256087" cy="657225"/>
            <a:chOff x="-135" y="942"/>
            <a:chExt cx="2681" cy="414"/>
          </a:xfrm>
        </p:grpSpPr>
        <p:sp>
          <p:nvSpPr>
            <p:cNvPr id="355335" name="Rectangle 7"/>
            <p:cNvSpPr>
              <a:spLocks noChangeArrowheads="1"/>
            </p:cNvSpPr>
            <p:nvPr/>
          </p:nvSpPr>
          <p:spPr bwMode="auto">
            <a:xfrm>
              <a:off x="-135" y="1026"/>
              <a:ext cx="17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Example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 Find </a:t>
              </a:r>
              <a:endParaRPr lang="en-US" altLang="zh-CN" sz="2400" dirty="0">
                <a:solidFill>
                  <a:srgbClr val="3333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355334" name="Object 6"/>
            <p:cNvGraphicFramePr>
              <a:graphicFrameLocks noChangeAspect="1"/>
            </p:cNvGraphicFramePr>
            <p:nvPr/>
          </p:nvGraphicFramePr>
          <p:xfrm>
            <a:off x="1236" y="942"/>
            <a:ext cx="1310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97" name="Equation" r:id="rId6" imgW="2082600" imgH="660240" progId="Equation.DSMT4">
                    <p:embed/>
                  </p:oleObj>
                </mc:Choice>
                <mc:Fallback>
                  <p:oleObj name="Equation" r:id="rId6" imgW="2082600" imgH="66024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942"/>
                          <a:ext cx="1310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5347" name="Rectangle 19"/>
          <p:cNvSpPr>
            <a:spLocks noChangeArrowheads="1"/>
          </p:cNvSpPr>
          <p:nvPr/>
        </p:nvSpPr>
        <p:spPr bwMode="auto">
          <a:xfrm>
            <a:off x="827088" y="3697288"/>
            <a:ext cx="1031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 sz="240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Finish.</a:t>
            </a:r>
            <a:endParaRPr lang="en-US" altLang="zh-CN" sz="2400">
              <a:solidFill>
                <a:srgbClr val="3333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4427538" y="4797425"/>
            <a:ext cx="814387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8800">
                <a:solidFill>
                  <a:srgbClr val="CC0000"/>
                </a:solidFill>
                <a:ea typeface="宋体" charset="-122"/>
              </a:rPr>
              <a:t>×</a:t>
            </a: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785786" y="2857496"/>
          <a:ext cx="2003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98" name="Equation" r:id="rId8" imgW="2006280" imgH="660240" progId="Equation.DSMT4">
                  <p:embed/>
                </p:oleObj>
              </mc:Choice>
              <mc:Fallback>
                <p:oleObj name="Equation" r:id="rId8" imgW="200628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857496"/>
                        <a:ext cx="20034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5427663" y="2571744"/>
          <a:ext cx="143033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99" name="Equation" r:id="rId10" imgW="1434960" imgH="977760" progId="Equation.DSMT4">
                  <p:embed/>
                </p:oleObj>
              </mc:Choice>
              <mc:Fallback>
                <p:oleObj name="Equation" r:id="rId10" imgW="1434960" imgH="9777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2571744"/>
                        <a:ext cx="1430337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2863850" y="2857496"/>
          <a:ext cx="25622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00" name="Equation" r:id="rId12" imgW="2565360" imgH="660240" progId="Equation.DSMT4">
                  <p:embed/>
                </p:oleObj>
              </mc:Choice>
              <mc:Fallback>
                <p:oleObj name="Equation" r:id="rId12" imgW="2565360" imgH="6602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857496"/>
                        <a:ext cx="25622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6929454" y="2928934"/>
          <a:ext cx="5461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01" name="Equation" r:id="rId14" imgW="545760" imgH="634680" progId="Equation.DSMT4">
                  <p:embed/>
                </p:oleObj>
              </mc:Choice>
              <mc:Fallback>
                <p:oleObj name="Equation" r:id="rId14" imgW="545760" imgH="634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54" y="2928934"/>
                        <a:ext cx="5461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6" grpId="0"/>
      <p:bldP spid="355337" grpId="0"/>
      <p:bldP spid="355347" grpId="0"/>
      <p:bldP spid="3553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Infinite quantities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4ABA3-F86A-46EC-8279-3219A3C10439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00034" y="1214422"/>
            <a:ext cx="8215370" cy="3735403"/>
            <a:chOff x="500034" y="1214422"/>
            <a:chExt cx="8215370" cy="3735403"/>
          </a:xfrm>
        </p:grpSpPr>
        <p:sp>
          <p:nvSpPr>
            <p:cNvPr id="7" name="圆角矩形 6"/>
            <p:cNvSpPr/>
            <p:nvPr/>
          </p:nvSpPr>
          <p:spPr>
            <a:xfrm>
              <a:off x="500034" y="1214422"/>
              <a:ext cx="8215370" cy="35719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6355" name="Object 3"/>
            <p:cNvGraphicFramePr>
              <a:graphicFrameLocks noChangeAspect="1"/>
            </p:cNvGraphicFramePr>
            <p:nvPr/>
          </p:nvGraphicFramePr>
          <p:xfrm>
            <a:off x="850900" y="1292225"/>
            <a:ext cx="7519988" cy="365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8" name="Document" r:id="rId4" imgW="7338864" imgH="3566796" progId="Word.Document.8">
                    <p:embed/>
                  </p:oleObj>
                </mc:Choice>
                <mc:Fallback>
                  <p:oleObj name="Document" r:id="rId4" imgW="7338864" imgH="3566796" progId="Word.Document.8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900" y="1292225"/>
                          <a:ext cx="7519988" cy="3657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6369" name="Object 17"/>
          <p:cNvGraphicFramePr>
            <a:graphicFrameLocks noChangeAspect="1"/>
          </p:cNvGraphicFramePr>
          <p:nvPr/>
        </p:nvGraphicFramePr>
        <p:xfrm>
          <a:off x="642910" y="5005411"/>
          <a:ext cx="7916532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9" name="Document" r:id="rId6" imgW="6700957" imgH="1496787" progId="Word.Document.8">
                  <p:embed/>
                </p:oleObj>
              </mc:Choice>
              <mc:Fallback>
                <p:oleObj name="Document" r:id="rId6" imgW="6700957" imgH="1496787" progId="Word.Document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005411"/>
                        <a:ext cx="7916532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45" name="Rectangle 104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Infinite quantities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AE40-D803-44DD-A234-0CAF108D7C6D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3327400" y="2679700"/>
            <a:ext cx="2490788" cy="2981325"/>
            <a:chOff x="2109" y="2341"/>
            <a:chExt cx="1542" cy="1362"/>
          </a:xfrm>
        </p:grpSpPr>
        <p:sp>
          <p:nvSpPr>
            <p:cNvPr id="432135" name="Line 1031"/>
            <p:cNvSpPr>
              <a:spLocks noChangeShapeType="1"/>
            </p:cNvSpPr>
            <p:nvPr/>
          </p:nvSpPr>
          <p:spPr bwMode="auto">
            <a:xfrm>
              <a:off x="2109" y="3067"/>
              <a:ext cx="1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36" name="Line 1032"/>
            <p:cNvSpPr>
              <a:spLocks noChangeShapeType="1"/>
            </p:cNvSpPr>
            <p:nvPr/>
          </p:nvSpPr>
          <p:spPr bwMode="auto">
            <a:xfrm flipV="1">
              <a:off x="2426" y="2341"/>
              <a:ext cx="0" cy="13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37" name="Line 1033"/>
            <p:cNvSpPr>
              <a:spLocks noChangeShapeType="1"/>
            </p:cNvSpPr>
            <p:nvPr/>
          </p:nvSpPr>
          <p:spPr bwMode="auto">
            <a:xfrm flipV="1">
              <a:off x="2971" y="2341"/>
              <a:ext cx="0" cy="136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38" name="Freeform 1034"/>
            <p:cNvSpPr>
              <a:spLocks/>
            </p:cNvSpPr>
            <p:nvPr/>
          </p:nvSpPr>
          <p:spPr bwMode="auto">
            <a:xfrm>
              <a:off x="2472" y="2432"/>
              <a:ext cx="453" cy="590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363" y="454"/>
                </a:cxn>
                <a:cxn ang="0">
                  <a:pos x="453" y="0"/>
                </a:cxn>
              </a:cxnLst>
              <a:rect l="0" t="0" r="r" b="b"/>
              <a:pathLst>
                <a:path w="453" h="590">
                  <a:moveTo>
                    <a:pt x="0" y="590"/>
                  </a:moveTo>
                  <a:cubicBezTo>
                    <a:pt x="143" y="571"/>
                    <a:pt x="287" y="552"/>
                    <a:pt x="363" y="454"/>
                  </a:cubicBezTo>
                  <a:cubicBezTo>
                    <a:pt x="439" y="356"/>
                    <a:pt x="446" y="178"/>
                    <a:pt x="453" y="0"/>
                  </a:cubicBezTo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139" name="Freeform 1035"/>
            <p:cNvSpPr>
              <a:spLocks/>
            </p:cNvSpPr>
            <p:nvPr/>
          </p:nvSpPr>
          <p:spPr bwMode="auto">
            <a:xfrm rot="-10800000">
              <a:off x="3016" y="3113"/>
              <a:ext cx="453" cy="590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363" y="454"/>
                </a:cxn>
                <a:cxn ang="0">
                  <a:pos x="453" y="0"/>
                </a:cxn>
              </a:cxnLst>
              <a:rect l="0" t="0" r="r" b="b"/>
              <a:pathLst>
                <a:path w="453" h="590">
                  <a:moveTo>
                    <a:pt x="0" y="590"/>
                  </a:moveTo>
                  <a:cubicBezTo>
                    <a:pt x="143" y="571"/>
                    <a:pt x="287" y="552"/>
                    <a:pt x="363" y="454"/>
                  </a:cubicBezTo>
                  <a:cubicBezTo>
                    <a:pt x="439" y="356"/>
                    <a:pt x="446" y="178"/>
                    <a:pt x="453" y="0"/>
                  </a:cubicBezTo>
                </a:path>
              </a:pathLst>
            </a:cu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2140" name="Object 1036"/>
            <p:cNvGraphicFramePr>
              <a:graphicFrameLocks noChangeAspect="1"/>
            </p:cNvGraphicFramePr>
            <p:nvPr/>
          </p:nvGraphicFramePr>
          <p:xfrm>
            <a:off x="2245" y="311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39" name="Equation" r:id="rId4" imgW="228600" imgH="241200" progId="Equation.DSMT4">
                    <p:embed/>
                  </p:oleObj>
                </mc:Choice>
                <mc:Fallback>
                  <p:oleObj name="Equation" r:id="rId4" imgW="228600" imgH="241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113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41" name="Object 1037"/>
            <p:cNvGraphicFramePr>
              <a:graphicFrameLocks noChangeAspect="1"/>
            </p:cNvGraphicFramePr>
            <p:nvPr/>
          </p:nvGraphicFramePr>
          <p:xfrm>
            <a:off x="2154" y="2659"/>
            <a:ext cx="6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40" name="Equation" r:id="rId6" imgW="990360" imgH="291960" progId="Equation.DSMT4">
                    <p:embed/>
                  </p:oleObj>
                </mc:Choice>
                <mc:Fallback>
                  <p:oleObj name="Equation" r:id="rId6" imgW="990360" imgH="29196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659"/>
                          <a:ext cx="6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800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42" name="Object 1038"/>
            <p:cNvGraphicFramePr>
              <a:graphicFrameLocks noChangeAspect="1"/>
            </p:cNvGraphicFramePr>
            <p:nvPr/>
          </p:nvGraphicFramePr>
          <p:xfrm>
            <a:off x="2984" y="2840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41" name="Equation" r:id="rId8" imgW="266400" imgH="330120" progId="Equation.DSMT4">
                    <p:embed/>
                  </p:oleObj>
                </mc:Choice>
                <mc:Fallback>
                  <p:oleObj name="Equation" r:id="rId8" imgW="266400" imgH="33012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2840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43" name="Object 1039"/>
            <p:cNvGraphicFramePr>
              <a:graphicFrameLocks noChangeAspect="1"/>
            </p:cNvGraphicFramePr>
            <p:nvPr/>
          </p:nvGraphicFramePr>
          <p:xfrm>
            <a:off x="3515" y="2886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42" name="Equation" r:id="rId10" imgW="203040" imgH="190440" progId="Equation.DSMT4">
                    <p:embed/>
                  </p:oleObj>
                </mc:Choice>
                <mc:Fallback>
                  <p:oleObj name="Equation" r:id="rId10" imgW="203040" imgH="1904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886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144" name="Object 1040"/>
            <p:cNvGraphicFramePr>
              <a:graphicFrameLocks noChangeAspect="1"/>
            </p:cNvGraphicFramePr>
            <p:nvPr/>
          </p:nvGraphicFramePr>
          <p:xfrm>
            <a:off x="2245" y="2341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43" name="Equation" r:id="rId12" imgW="190440" imgH="241200" progId="Equation.DSMT4">
                    <p:embed/>
                  </p:oleObj>
                </mc:Choice>
                <mc:Fallback>
                  <p:oleObj name="Equation" r:id="rId12" imgW="190440" imgH="241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341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46" name="Text Box 1042"/>
          <p:cNvSpPr txBox="1">
            <a:spLocks noChangeArrowheads="1"/>
          </p:cNvSpPr>
          <p:nvPr/>
        </p:nvSpPr>
        <p:spPr bwMode="auto">
          <a:xfrm>
            <a:off x="539750" y="1651000"/>
            <a:ext cx="531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ea typeface="宋体" charset="-122"/>
              </a:rPr>
              <a:t>Geometric meaning of an infinite quantity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Infinite quantities</a:t>
            </a:r>
            <a:endParaRPr lang="zh-CN" altLang="en-US">
              <a:ea typeface="宋体" charset="-122"/>
            </a:endParaRP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118F-68A7-46EB-8B87-D3773FD8B0D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8628" y="1500174"/>
            <a:ext cx="1571604" cy="5048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pic>
        <p:nvPicPr>
          <p:cNvPr id="58369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2788" y="3811608"/>
            <a:ext cx="3671887" cy="2617788"/>
          </a:xfrm>
          <a:prstGeom prst="rect">
            <a:avLst/>
          </a:prstGeom>
          <a:noFill/>
        </p:spPr>
      </p:pic>
      <p:graphicFrame>
        <p:nvGraphicFramePr>
          <p:cNvPr id="583684" name="Object 4"/>
          <p:cNvGraphicFramePr>
            <a:graphicFrameLocks noChangeAspect="1"/>
          </p:cNvGraphicFramePr>
          <p:nvPr/>
        </p:nvGraphicFramePr>
        <p:xfrm>
          <a:off x="1473200" y="1812918"/>
          <a:ext cx="18780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5" name="Equation" r:id="rId5" imgW="1143000" imgH="419040" progId="Equation.DSMT4">
                  <p:embed/>
                </p:oleObj>
              </mc:Choice>
              <mc:Fallback>
                <p:oleObj name="Equation" r:id="rId5" imgW="114300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812918"/>
                        <a:ext cx="1878013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5" name="Object 5"/>
          <p:cNvGraphicFramePr>
            <a:graphicFrameLocks noChangeAspect="1"/>
          </p:cNvGraphicFramePr>
          <p:nvPr/>
        </p:nvGraphicFramePr>
        <p:xfrm>
          <a:off x="3346450" y="1966906"/>
          <a:ext cx="28146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6" name="Equation" r:id="rId7" imgW="1676160" imgH="291960" progId="Equation.DSMT4">
                  <p:embed/>
                </p:oleObj>
              </mc:Choice>
              <mc:Fallback>
                <p:oleObj name="Equation" r:id="rId7" imgW="1676160" imgH="291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1966906"/>
                        <a:ext cx="2814638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6" name="Object 6"/>
          <p:cNvGraphicFramePr>
            <a:graphicFrameLocks noChangeAspect="1"/>
          </p:cNvGraphicFramePr>
          <p:nvPr/>
        </p:nvGraphicFramePr>
        <p:xfrm>
          <a:off x="6116666" y="1982781"/>
          <a:ext cx="2527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7" name="Equation" r:id="rId9" imgW="1536480" imgH="304560" progId="Equation.DSMT4">
                  <p:embed/>
                </p:oleObj>
              </mc:Choice>
              <mc:Fallback>
                <p:oleObj name="Equation" r:id="rId9" imgW="153648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666" y="1982781"/>
                        <a:ext cx="25273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7" name="Object 7"/>
          <p:cNvGraphicFramePr>
            <a:graphicFrameLocks noChangeAspect="1"/>
          </p:cNvGraphicFramePr>
          <p:nvPr/>
        </p:nvGraphicFramePr>
        <p:xfrm>
          <a:off x="1655763" y="2905146"/>
          <a:ext cx="32400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8" name="Equation" r:id="rId11" imgW="1904760" imgH="241200" progId="Equation.DSMT4">
                  <p:embed/>
                </p:oleObj>
              </mc:Choice>
              <mc:Fallback>
                <p:oleObj name="Equation" r:id="rId11" imgW="1904760" imgH="241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905146"/>
                        <a:ext cx="3240087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8" name="Rectangle 8"/>
          <p:cNvSpPr>
            <a:spLocks noChangeArrowheads="1"/>
          </p:cNvSpPr>
          <p:nvPr/>
        </p:nvSpPr>
        <p:spPr bwMode="auto">
          <a:xfrm>
            <a:off x="428596" y="2782904"/>
            <a:ext cx="14398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Example</a:t>
            </a:r>
          </a:p>
        </p:txBody>
      </p:sp>
      <p:grpSp>
        <p:nvGrpSpPr>
          <p:cNvPr id="583694" name="Group 14"/>
          <p:cNvGrpSpPr>
            <a:grpSpLocks/>
          </p:cNvGrpSpPr>
          <p:nvPr/>
        </p:nvGrpSpPr>
        <p:grpSpPr bwMode="auto">
          <a:xfrm>
            <a:off x="4527550" y="4643450"/>
            <a:ext cx="4264028" cy="461963"/>
            <a:chOff x="448" y="2614"/>
            <a:chExt cx="2686" cy="291"/>
          </a:xfrm>
        </p:grpSpPr>
        <p:graphicFrame>
          <p:nvGraphicFramePr>
            <p:cNvPr id="583690" name="Object 10"/>
            <p:cNvGraphicFramePr>
              <a:graphicFrameLocks noChangeAspect="1"/>
            </p:cNvGraphicFramePr>
            <p:nvPr/>
          </p:nvGraphicFramePr>
          <p:xfrm>
            <a:off x="448" y="2666"/>
            <a:ext cx="41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19" name="Equation" r:id="rId13" imgW="660240" imgH="342720" progId="Equation.DSMT4">
                    <p:embed/>
                  </p:oleObj>
                </mc:Choice>
                <mc:Fallback>
                  <p:oleObj name="Equation" r:id="rId13" imgW="660240" imgH="34272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666"/>
                          <a:ext cx="416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689" name="Object 9"/>
            <p:cNvGraphicFramePr>
              <a:graphicFrameLocks noChangeAspect="1"/>
            </p:cNvGraphicFramePr>
            <p:nvPr/>
          </p:nvGraphicFramePr>
          <p:xfrm>
            <a:off x="2436" y="2696"/>
            <a:ext cx="69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20" name="Equation" r:id="rId15" imgW="1104840" imgH="228600" progId="Equation.DSMT4">
                    <p:embed/>
                  </p:oleObj>
                </mc:Choice>
                <mc:Fallback>
                  <p:oleObj name="Equation" r:id="rId15" imgW="1104840" imgH="228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2696"/>
                          <a:ext cx="698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692" name="Rectangle 12"/>
            <p:cNvSpPr>
              <a:spLocks noChangeArrowheads="1"/>
            </p:cNvSpPr>
            <p:nvPr/>
          </p:nvSpPr>
          <p:spPr bwMode="auto">
            <a:xfrm>
              <a:off x="839" y="2614"/>
              <a:ext cx="1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ea typeface="宋体" charset="-122"/>
                </a:rPr>
                <a:t> </a:t>
              </a:r>
              <a:r>
                <a:rPr lang="en-US" altLang="zh-CN" sz="2400" dirty="0">
                  <a:ea typeface="宋体" charset="-122"/>
                </a:rPr>
                <a:t>is not an </a:t>
              </a: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infinity</a:t>
              </a:r>
              <a:r>
                <a:rPr lang="en-US" altLang="zh-CN" sz="2400" dirty="0">
                  <a:ea typeface="宋体" charset="-122"/>
                </a:rPr>
                <a:t> as </a:t>
              </a:r>
            </a:p>
          </p:txBody>
        </p:sp>
      </p:grpSp>
      <p:grpSp>
        <p:nvGrpSpPr>
          <p:cNvPr id="583704" name="Group 24"/>
          <p:cNvGrpSpPr>
            <a:grpSpLocks/>
          </p:cNvGrpSpPr>
          <p:nvPr/>
        </p:nvGrpSpPr>
        <p:grpSpPr bwMode="auto">
          <a:xfrm>
            <a:off x="568325" y="3400446"/>
            <a:ext cx="4508500" cy="3024187"/>
            <a:chOff x="2835" y="2069"/>
            <a:chExt cx="2840" cy="1905"/>
          </a:xfrm>
        </p:grpSpPr>
        <p:sp>
          <p:nvSpPr>
            <p:cNvPr id="583697" name="Line 17"/>
            <p:cNvSpPr>
              <a:spLocks noChangeShapeType="1"/>
            </p:cNvSpPr>
            <p:nvPr/>
          </p:nvSpPr>
          <p:spPr bwMode="auto">
            <a:xfrm>
              <a:off x="2880" y="3158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3703" name="Group 23"/>
            <p:cNvGrpSpPr>
              <a:grpSpLocks/>
            </p:cNvGrpSpPr>
            <p:nvPr/>
          </p:nvGrpSpPr>
          <p:grpSpPr bwMode="auto">
            <a:xfrm>
              <a:off x="2835" y="2069"/>
              <a:ext cx="2840" cy="1905"/>
              <a:chOff x="2835" y="2069"/>
              <a:chExt cx="2840" cy="1905"/>
            </a:xfrm>
          </p:grpSpPr>
          <p:sp>
            <p:nvSpPr>
              <p:cNvPr id="583698" name="Line 18"/>
              <p:cNvSpPr>
                <a:spLocks noChangeShapeType="1"/>
              </p:cNvSpPr>
              <p:nvPr/>
            </p:nvSpPr>
            <p:spPr bwMode="auto">
              <a:xfrm flipV="1">
                <a:off x="2971" y="2115"/>
                <a:ext cx="0" cy="18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699" name="Text Box 19"/>
              <p:cNvSpPr txBox="1">
                <a:spLocks noChangeArrowheads="1"/>
              </p:cNvSpPr>
              <p:nvPr/>
            </p:nvSpPr>
            <p:spPr bwMode="auto">
              <a:xfrm>
                <a:off x="2835" y="3113"/>
                <a:ext cx="16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i="1">
                    <a:ea typeface="宋体" charset="-122"/>
                  </a:rPr>
                  <a:t>o</a:t>
                </a:r>
              </a:p>
            </p:txBody>
          </p:sp>
          <p:sp>
            <p:nvSpPr>
              <p:cNvPr id="583700" name="Text Box 20"/>
              <p:cNvSpPr txBox="1">
                <a:spLocks noChangeArrowheads="1"/>
              </p:cNvSpPr>
              <p:nvPr/>
            </p:nvSpPr>
            <p:spPr bwMode="auto">
              <a:xfrm>
                <a:off x="5511" y="3203"/>
                <a:ext cx="16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i="1">
                    <a:ea typeface="宋体" charset="-122"/>
                  </a:rPr>
                  <a:t>x</a:t>
                </a:r>
              </a:p>
            </p:txBody>
          </p:sp>
          <p:sp>
            <p:nvSpPr>
              <p:cNvPr id="583701" name="Text Box 21"/>
              <p:cNvSpPr txBox="1">
                <a:spLocks noChangeArrowheads="1"/>
              </p:cNvSpPr>
              <p:nvPr/>
            </p:nvSpPr>
            <p:spPr bwMode="auto">
              <a:xfrm>
                <a:off x="2971" y="2069"/>
                <a:ext cx="18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1200" b="1" i="1">
                    <a:ea typeface="宋体" charset="-122"/>
                  </a:rPr>
                  <a:t>y</a:t>
                </a:r>
              </a:p>
            </p:txBody>
          </p:sp>
        </p:grpSp>
      </p:grpSp>
      <p:sp>
        <p:nvSpPr>
          <p:cNvPr id="583705" name="Rectangle 25"/>
          <p:cNvSpPr>
            <a:spLocks noChangeArrowheads="1"/>
          </p:cNvSpPr>
          <p:nvPr/>
        </p:nvSpPr>
        <p:spPr bwMode="auto">
          <a:xfrm>
            <a:off x="4572000" y="3857628"/>
            <a:ext cx="1552028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unbounded</a:t>
            </a:r>
            <a:endParaRPr lang="zh-CN" altLang="en-US" sz="2400" dirty="0">
              <a:solidFill>
                <a:schemeClr val="bg1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8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8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8" grpId="0"/>
      <p:bldP spid="5837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214282" y="1214422"/>
            <a:ext cx="8715436" cy="1785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305800" cy="796086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Infinitesimal Quantities [</a:t>
            </a:r>
            <a:r>
              <a:rPr lang="zh-CN" altLang="en-US" dirty="0">
                <a:ea typeface="宋体" charset="-122"/>
              </a:rPr>
              <a:t>无穷小量</a:t>
            </a:r>
            <a:r>
              <a:rPr lang="en-US" altLang="zh-CN" dirty="0">
                <a:ea typeface="宋体" charset="-122"/>
              </a:rPr>
              <a:t>]</a:t>
            </a: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ACC-EB9E-46EB-987B-E57D4094A329}" type="slidenum">
              <a:rPr lang="en-US" altLang="en-US"/>
              <a:pPr/>
              <a:t>2</a:t>
            </a:fld>
            <a:endParaRPr lang="en-US" altLang="en-US"/>
          </a:p>
        </p:txBody>
      </p:sp>
      <p:grpSp>
        <p:nvGrpSpPr>
          <p:cNvPr id="579587" name="Group 3"/>
          <p:cNvGrpSpPr>
            <a:grpSpLocks/>
          </p:cNvGrpSpPr>
          <p:nvPr/>
        </p:nvGrpSpPr>
        <p:grpSpPr bwMode="auto">
          <a:xfrm>
            <a:off x="179388" y="3290906"/>
            <a:ext cx="4319587" cy="2673350"/>
            <a:chOff x="113" y="2064"/>
            <a:chExt cx="2721" cy="1684"/>
          </a:xfrm>
        </p:grpSpPr>
        <p:pic>
          <p:nvPicPr>
            <p:cNvPr id="57958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9" y="2160"/>
              <a:ext cx="2585" cy="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579589" name="Object 5"/>
            <p:cNvGraphicFramePr>
              <a:graphicFrameLocks noChangeAspect="1"/>
            </p:cNvGraphicFramePr>
            <p:nvPr/>
          </p:nvGraphicFramePr>
          <p:xfrm>
            <a:off x="385" y="2064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62" name="Equation" r:id="rId5" imgW="279360" imgH="304560" progId="Equation.DSMT4">
                    <p:embed/>
                  </p:oleObj>
                </mc:Choice>
                <mc:Fallback>
                  <p:oleObj name="Equation" r:id="rId5" imgW="279360" imgH="3045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064"/>
                          <a:ext cx="1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9590" name="Object 6"/>
            <p:cNvGraphicFramePr>
              <a:graphicFrameLocks noChangeAspect="1"/>
            </p:cNvGraphicFramePr>
            <p:nvPr/>
          </p:nvGraphicFramePr>
          <p:xfrm>
            <a:off x="295" y="3385"/>
            <a:ext cx="3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63" name="Equation" r:id="rId7" imgW="533160" imgH="241200" progId="Equation.DSMT4">
                    <p:embed/>
                  </p:oleObj>
                </mc:Choice>
                <mc:Fallback>
                  <p:oleObj name="Equation" r:id="rId7" imgW="533160" imgH="241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385"/>
                          <a:ext cx="3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9591" name="Object 7"/>
            <p:cNvGraphicFramePr>
              <a:graphicFrameLocks noChangeAspect="1"/>
            </p:cNvGraphicFramePr>
            <p:nvPr/>
          </p:nvGraphicFramePr>
          <p:xfrm>
            <a:off x="113" y="2840"/>
            <a:ext cx="5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64" name="Equation" r:id="rId9" imgW="901440" imgH="241200" progId="Equation.DSMT4">
                    <p:embed/>
                  </p:oleObj>
                </mc:Choice>
                <mc:Fallback>
                  <p:oleObj name="Equation" r:id="rId9" imgW="90144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2840"/>
                          <a:ext cx="56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9592" name="Group 8"/>
          <p:cNvGrpSpPr>
            <a:grpSpLocks/>
          </p:cNvGrpSpPr>
          <p:nvPr/>
        </p:nvGrpSpPr>
        <p:grpSpPr bwMode="auto">
          <a:xfrm>
            <a:off x="4572000" y="3340118"/>
            <a:ext cx="4176713" cy="2660650"/>
            <a:chOff x="2880" y="1964"/>
            <a:chExt cx="2631" cy="1676"/>
          </a:xfrm>
        </p:grpSpPr>
        <p:pic>
          <p:nvPicPr>
            <p:cNvPr id="579593" name="Picture 9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80" y="2024"/>
              <a:ext cx="2631" cy="1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579594" name="Object 10"/>
            <p:cNvGraphicFramePr>
              <a:graphicFrameLocks noChangeAspect="1"/>
            </p:cNvGraphicFramePr>
            <p:nvPr/>
          </p:nvGraphicFramePr>
          <p:xfrm>
            <a:off x="3923" y="1964"/>
            <a:ext cx="15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65" name="Equation" r:id="rId12" imgW="241200" imgH="622080" progId="Equation.DSMT4">
                    <p:embed/>
                  </p:oleObj>
                </mc:Choice>
                <mc:Fallback>
                  <p:oleObj name="Equation" r:id="rId12" imgW="241200" imgH="62208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964"/>
                          <a:ext cx="152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9595" name="Object 11"/>
            <p:cNvGraphicFramePr>
              <a:graphicFrameLocks noChangeAspect="1"/>
            </p:cNvGraphicFramePr>
            <p:nvPr/>
          </p:nvGraphicFramePr>
          <p:xfrm>
            <a:off x="3969" y="3067"/>
            <a:ext cx="36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66" name="Equation" r:id="rId14" imgW="571320" imgH="622080" progId="Equation.DSMT4">
                    <p:embed/>
                  </p:oleObj>
                </mc:Choice>
                <mc:Fallback>
                  <p:oleObj name="Equation" r:id="rId14" imgW="571320" imgH="6220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067"/>
                          <a:ext cx="360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9596" name="AutoShape 12"/>
          <p:cNvSpPr>
            <a:spLocks noChangeArrowheads="1"/>
          </p:cNvSpPr>
          <p:nvPr/>
        </p:nvSpPr>
        <p:spPr bwMode="auto">
          <a:xfrm>
            <a:off x="1258888" y="3795731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97" name="AutoShape 13"/>
          <p:cNvSpPr>
            <a:spLocks noChangeArrowheads="1"/>
          </p:cNvSpPr>
          <p:nvPr/>
        </p:nvSpPr>
        <p:spPr bwMode="auto">
          <a:xfrm flipH="1">
            <a:off x="2843213" y="3795731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98" name="AutoShape 14"/>
          <p:cNvSpPr>
            <a:spLocks noChangeArrowheads="1"/>
          </p:cNvSpPr>
          <p:nvPr/>
        </p:nvSpPr>
        <p:spPr bwMode="auto">
          <a:xfrm>
            <a:off x="7667625" y="5019693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99" name="Rectangle 15"/>
          <p:cNvSpPr>
            <a:spLocks noChangeArrowheads="1"/>
          </p:cNvSpPr>
          <p:nvPr/>
        </p:nvSpPr>
        <p:spPr bwMode="auto">
          <a:xfrm>
            <a:off x="396908" y="1285860"/>
            <a:ext cx="15007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charset="-122"/>
                <a:cs typeface="Times New Roman" pitchFamily="18" charset="0"/>
              </a:rPr>
              <a:t>Definition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charset="-122"/>
              <a:cs typeface="Times New Roman" pitchFamily="18" charset="0"/>
            </a:endParaRPr>
          </a:p>
        </p:txBody>
      </p:sp>
      <p:sp>
        <p:nvSpPr>
          <p:cNvPr id="579600" name="Rectangle 16"/>
          <p:cNvSpPr>
            <a:spLocks noChangeArrowheads="1"/>
          </p:cNvSpPr>
          <p:nvPr/>
        </p:nvSpPr>
        <p:spPr bwMode="auto">
          <a:xfrm>
            <a:off x="2136776" y="1824327"/>
            <a:ext cx="68643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latin typeface="+mn-lt"/>
                <a:ea typeface="宋体" charset="-122"/>
                <a:cs typeface="Times New Roman" pitchFamily="18" charset="0"/>
              </a:rPr>
              <a:t>an</a:t>
            </a:r>
            <a:r>
              <a:rPr lang="en-US" altLang="zh-CN" sz="2400" dirty="0">
                <a:latin typeface="+mn-lt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charset="-122"/>
                <a:cs typeface="Times New Roman" pitchFamily="18" charset="0"/>
              </a:rPr>
              <a:t>infinitesimal quantity</a:t>
            </a:r>
            <a:r>
              <a:rPr lang="en-US" altLang="zh-CN" sz="2400" b="1" dirty="0">
                <a:latin typeface="+mn-lt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charset="-122"/>
                <a:cs typeface="Times New Roman" pitchFamily="18" charset="0"/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宋体" charset="-122"/>
                <a:cs typeface="Times New Roman" pitchFamily="18" charset="0"/>
              </a:rPr>
              <a:t>无穷小量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charset="-122"/>
                <a:cs typeface="Times New Roman" pitchFamily="18" charset="0"/>
              </a:rPr>
              <a:t>] </a:t>
            </a:r>
            <a:r>
              <a:rPr lang="en-US" altLang="zh-CN" sz="2400" dirty="0">
                <a:solidFill>
                  <a:srgbClr val="3333FF"/>
                </a:solidFill>
                <a:latin typeface="+mn-lt"/>
                <a:ea typeface="宋体" charset="-122"/>
                <a:cs typeface="Times New Roman" pitchFamily="18" charset="0"/>
              </a:rPr>
              <a:t>with respect to </a:t>
            </a:r>
            <a:endParaRPr lang="en-US" altLang="zh-CN" dirty="0">
              <a:solidFill>
                <a:srgbClr val="3333FF"/>
              </a:solidFill>
              <a:latin typeface="+mn-lt"/>
              <a:ea typeface="宋体" charset="-122"/>
              <a:cs typeface="Times New Roman" pitchFamily="18" charset="0"/>
            </a:endParaRPr>
          </a:p>
        </p:txBody>
      </p:sp>
      <p:grpSp>
        <p:nvGrpSpPr>
          <p:cNvPr id="579601" name="Group 17"/>
          <p:cNvGrpSpPr>
            <a:grpSpLocks/>
          </p:cNvGrpSpPr>
          <p:nvPr/>
        </p:nvGrpSpPr>
        <p:grpSpPr bwMode="auto">
          <a:xfrm>
            <a:off x="500034" y="2428868"/>
            <a:ext cx="2714628" cy="461963"/>
            <a:chOff x="2835" y="1207"/>
            <a:chExt cx="1710" cy="291"/>
          </a:xfrm>
        </p:grpSpPr>
        <p:graphicFrame>
          <p:nvGraphicFramePr>
            <p:cNvPr id="579602" name="Object 18"/>
            <p:cNvGraphicFramePr>
              <a:graphicFrameLocks noChangeAspect="1"/>
            </p:cNvGraphicFramePr>
            <p:nvPr/>
          </p:nvGraphicFramePr>
          <p:xfrm>
            <a:off x="2835" y="1252"/>
            <a:ext cx="57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67" name="Equation" r:id="rId16" imgW="914400" imgH="355320" progId="Equation.DSMT4">
                    <p:embed/>
                  </p:oleObj>
                </mc:Choice>
                <mc:Fallback>
                  <p:oleObj name="Equation" r:id="rId16" imgW="914400" imgH="35532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1252"/>
                          <a:ext cx="57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9603" name="Rectangle 19"/>
            <p:cNvSpPr>
              <a:spLocks noChangeArrowheads="1"/>
            </p:cNvSpPr>
            <p:nvPr/>
          </p:nvSpPr>
          <p:spPr bwMode="auto">
            <a:xfrm>
              <a:off x="3334" y="1207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3333FF"/>
                  </a:solidFill>
                  <a:latin typeface="+mn-lt"/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latin typeface="+mn-lt"/>
                  <a:ea typeface="宋体" charset="-122"/>
                  <a:cs typeface="Times New Roman" pitchFamily="18" charset="0"/>
                </a:rPr>
                <a:t>(or </a:t>
              </a:r>
              <a:endParaRPr lang="en-US" altLang="zh-CN" dirty="0">
                <a:solidFill>
                  <a:srgbClr val="3333FF"/>
                </a:solidFill>
                <a:latin typeface="+mn-lt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579604" name="Object 20"/>
            <p:cNvGraphicFramePr>
              <a:graphicFrameLocks noChangeAspect="1"/>
            </p:cNvGraphicFramePr>
            <p:nvPr/>
          </p:nvGraphicFramePr>
          <p:xfrm>
            <a:off x="3737" y="1290"/>
            <a:ext cx="538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68" name="Equation" r:id="rId18" imgW="850680" imgH="228600" progId="Equation.DSMT4">
                    <p:embed/>
                  </p:oleObj>
                </mc:Choice>
                <mc:Fallback>
                  <p:oleObj name="Equation" r:id="rId18" imgW="850680" imgH="2286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7" y="1290"/>
                          <a:ext cx="538" cy="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9605" name="Rectangle 21"/>
            <p:cNvSpPr>
              <a:spLocks noChangeArrowheads="1"/>
            </p:cNvSpPr>
            <p:nvPr/>
          </p:nvSpPr>
          <p:spPr bwMode="auto">
            <a:xfrm>
              <a:off x="4267" y="1207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latin typeface="+mn-lt"/>
                  <a:ea typeface="宋体" charset="-122"/>
                  <a:cs typeface="Times New Roman" pitchFamily="18" charset="0"/>
                </a:rPr>
                <a:t>), </a:t>
              </a:r>
              <a:endParaRPr lang="en-US" altLang="zh-CN" dirty="0">
                <a:solidFill>
                  <a:srgbClr val="3333FF"/>
                </a:solidFill>
                <a:latin typeface="+mn-lt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579606" name="Group 22"/>
          <p:cNvGrpSpPr>
            <a:grpSpLocks/>
          </p:cNvGrpSpPr>
          <p:nvPr/>
        </p:nvGrpSpPr>
        <p:grpSpPr bwMode="auto">
          <a:xfrm>
            <a:off x="2000271" y="1285863"/>
            <a:ext cx="6715133" cy="481013"/>
            <a:chOff x="810" y="933"/>
            <a:chExt cx="4230" cy="303"/>
          </a:xfrm>
        </p:grpSpPr>
        <p:sp>
          <p:nvSpPr>
            <p:cNvPr id="579607" name="Rectangle 23"/>
            <p:cNvSpPr>
              <a:spLocks noChangeArrowheads="1"/>
            </p:cNvSpPr>
            <p:nvPr/>
          </p:nvSpPr>
          <p:spPr bwMode="auto">
            <a:xfrm>
              <a:off x="3431" y="933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3333FF"/>
                  </a:solidFill>
                  <a:latin typeface="+mn-lt"/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latin typeface="+mn-lt"/>
                  <a:ea typeface="宋体" charset="-122"/>
                  <a:cs typeface="Times New Roman" pitchFamily="18" charset="0"/>
                </a:rPr>
                <a:t>(or </a:t>
              </a:r>
              <a:endParaRPr lang="en-US" altLang="zh-CN" dirty="0">
                <a:solidFill>
                  <a:srgbClr val="3333FF"/>
                </a:solidFill>
                <a:latin typeface="+mn-lt"/>
                <a:ea typeface="宋体" charset="-122"/>
                <a:cs typeface="Times New Roman" pitchFamily="18" charset="0"/>
              </a:endParaRPr>
            </a:p>
          </p:txBody>
        </p:sp>
        <p:grpSp>
          <p:nvGrpSpPr>
            <p:cNvPr id="579608" name="Group 24"/>
            <p:cNvGrpSpPr>
              <a:grpSpLocks/>
            </p:cNvGrpSpPr>
            <p:nvPr/>
          </p:nvGrpSpPr>
          <p:grpSpPr bwMode="auto">
            <a:xfrm>
              <a:off x="810" y="933"/>
              <a:ext cx="4230" cy="303"/>
              <a:chOff x="810" y="933"/>
              <a:chExt cx="4230" cy="303"/>
            </a:xfrm>
          </p:grpSpPr>
          <p:graphicFrame>
            <p:nvGraphicFramePr>
              <p:cNvPr id="579609" name="Object 25"/>
              <p:cNvGraphicFramePr>
                <a:graphicFrameLocks noChangeAspect="1"/>
              </p:cNvGraphicFramePr>
              <p:nvPr/>
            </p:nvGraphicFramePr>
            <p:xfrm>
              <a:off x="1935" y="1005"/>
              <a:ext cx="750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669" name="Equation" r:id="rId20" imgW="1193760" imgH="342720" progId="Equation.DSMT4">
                      <p:embed/>
                    </p:oleObj>
                  </mc:Choice>
                  <mc:Fallback>
                    <p:oleObj name="Equation" r:id="rId20" imgW="1193760" imgH="342720" progId="Equation.DSMT4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5" y="1005"/>
                            <a:ext cx="750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79610" name="Group 26"/>
              <p:cNvGrpSpPr>
                <a:grpSpLocks/>
              </p:cNvGrpSpPr>
              <p:nvPr/>
            </p:nvGrpSpPr>
            <p:grpSpPr bwMode="auto">
              <a:xfrm>
                <a:off x="2655" y="933"/>
                <a:ext cx="855" cy="291"/>
                <a:chOff x="2655" y="979"/>
                <a:chExt cx="855" cy="291"/>
              </a:xfrm>
            </p:grpSpPr>
            <p:sp>
              <p:nvSpPr>
                <p:cNvPr id="579611" name="Rectangle 27"/>
                <p:cNvSpPr>
                  <a:spLocks noChangeArrowheads="1"/>
                </p:cNvSpPr>
                <p:nvPr/>
              </p:nvSpPr>
              <p:spPr bwMode="auto">
                <a:xfrm>
                  <a:off x="2655" y="979"/>
                  <a:ext cx="375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3333FF"/>
                      </a:solidFill>
                      <a:latin typeface="+mn-lt"/>
                      <a:ea typeface="宋体" charset="-122"/>
                      <a:cs typeface="Times New Roman" pitchFamily="18" charset="0"/>
                    </a:rPr>
                    <a:t> </a:t>
                  </a:r>
                  <a:r>
                    <a:rPr lang="en-US" altLang="zh-CN" sz="2400" dirty="0">
                      <a:solidFill>
                        <a:srgbClr val="3333FF"/>
                      </a:solidFill>
                      <a:latin typeface="+mn-lt"/>
                      <a:ea typeface="宋体" charset="-122"/>
                      <a:cs typeface="Times New Roman" pitchFamily="18" charset="0"/>
                    </a:rPr>
                    <a:t>as </a:t>
                  </a:r>
                  <a:endParaRPr lang="en-US" altLang="zh-CN" dirty="0">
                    <a:solidFill>
                      <a:srgbClr val="3333FF"/>
                    </a:solidFill>
                    <a:latin typeface="+mn-lt"/>
                    <a:ea typeface="宋体" charset="-122"/>
                    <a:cs typeface="Times New Roman" pitchFamily="18" charset="0"/>
                  </a:endParaRPr>
                </a:p>
              </p:txBody>
            </p:sp>
            <p:graphicFrame>
              <p:nvGraphicFramePr>
                <p:cNvPr id="579612" name="Object 28"/>
                <p:cNvGraphicFramePr>
                  <a:graphicFrameLocks noChangeAspect="1"/>
                </p:cNvGraphicFramePr>
                <p:nvPr/>
              </p:nvGraphicFramePr>
              <p:xfrm>
                <a:off x="2932" y="1036"/>
                <a:ext cx="578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9670" name="Equation" r:id="rId22" imgW="914400" imgH="355320" progId="Equation.DSMT4">
                        <p:embed/>
                      </p:oleObj>
                    </mc:Choice>
                    <mc:Fallback>
                      <p:oleObj name="Equation" r:id="rId22" imgW="914400" imgH="355320" progId="Equation.DSMT4">
                        <p:embed/>
                        <p:pic>
                          <p:nvPicPr>
                            <p:cNvPr id="0" name="Picture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32" y="1036"/>
                              <a:ext cx="578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79613" name="Object 29"/>
              <p:cNvGraphicFramePr>
                <a:graphicFrameLocks noChangeAspect="1"/>
              </p:cNvGraphicFramePr>
              <p:nvPr/>
            </p:nvGraphicFramePr>
            <p:xfrm>
              <a:off x="3872" y="1035"/>
              <a:ext cx="538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9671" name="Equation" r:id="rId24" imgW="850680" imgH="228600" progId="Equation.DSMT4">
                      <p:embed/>
                    </p:oleObj>
                  </mc:Choice>
                  <mc:Fallback>
                    <p:oleObj name="Equation" r:id="rId24" imgW="850680" imgH="228600" progId="Equation.DSMT4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2" y="1035"/>
                            <a:ext cx="538" cy="1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9614" name="Rectangle 30"/>
              <p:cNvSpPr>
                <a:spLocks noChangeArrowheads="1"/>
              </p:cNvSpPr>
              <p:nvPr/>
            </p:nvSpPr>
            <p:spPr bwMode="auto">
              <a:xfrm>
                <a:off x="4429" y="933"/>
                <a:ext cx="61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3333FF"/>
                    </a:solidFill>
                    <a:latin typeface="+mn-lt"/>
                    <a:ea typeface="宋体" charset="-122"/>
                    <a:cs typeface="Times New Roman" pitchFamily="18" charset="0"/>
                  </a:rPr>
                  <a:t>) then </a:t>
                </a:r>
                <a:endParaRPr lang="en-US" altLang="zh-CN" dirty="0">
                  <a:solidFill>
                    <a:srgbClr val="3333FF"/>
                  </a:solidFill>
                  <a:latin typeface="+mn-lt"/>
                  <a:ea typeface="宋体" charset="-122"/>
                  <a:cs typeface="Times New Roman" pitchFamily="18" charset="0"/>
                </a:endParaRPr>
              </a:p>
            </p:txBody>
          </p:sp>
          <p:sp>
            <p:nvSpPr>
              <p:cNvPr id="579615" name="Rectangle 31"/>
              <p:cNvSpPr>
                <a:spLocks noChangeArrowheads="1"/>
              </p:cNvSpPr>
              <p:nvPr/>
            </p:nvSpPr>
            <p:spPr bwMode="auto">
              <a:xfrm>
                <a:off x="810" y="945"/>
                <a:ext cx="11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3333FF"/>
                    </a:solidFill>
                    <a:latin typeface="+mn-lt"/>
                    <a:ea typeface="宋体" charset="-122"/>
                    <a:cs typeface="Times New Roman" pitchFamily="18" charset="0"/>
                  </a:rPr>
                  <a:t>If a function </a:t>
                </a:r>
                <a:endParaRPr lang="en-US" altLang="zh-CN" dirty="0">
                  <a:solidFill>
                    <a:srgbClr val="3333FF"/>
                  </a:solidFill>
                  <a:latin typeface="+mn-lt"/>
                  <a:ea typeface="宋体" charset="-122"/>
                  <a:cs typeface="Times New Roman" pitchFamily="18" charset="0"/>
                </a:endParaRPr>
              </a:p>
            </p:txBody>
          </p:sp>
        </p:grpSp>
      </p:grpSp>
      <p:grpSp>
        <p:nvGrpSpPr>
          <p:cNvPr id="579616" name="Group 32"/>
          <p:cNvGrpSpPr>
            <a:grpSpLocks/>
          </p:cNvGrpSpPr>
          <p:nvPr/>
        </p:nvGrpSpPr>
        <p:grpSpPr bwMode="auto">
          <a:xfrm>
            <a:off x="500034" y="1857367"/>
            <a:ext cx="1790701" cy="461963"/>
            <a:chOff x="4461" y="976"/>
            <a:chExt cx="1128" cy="291"/>
          </a:xfrm>
        </p:grpSpPr>
        <p:graphicFrame>
          <p:nvGraphicFramePr>
            <p:cNvPr id="579617" name="Object 33"/>
            <p:cNvGraphicFramePr>
              <a:graphicFrameLocks noChangeAspect="1"/>
            </p:cNvGraphicFramePr>
            <p:nvPr/>
          </p:nvGraphicFramePr>
          <p:xfrm>
            <a:off x="4461" y="1005"/>
            <a:ext cx="39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672" name="Equation" r:id="rId26" imgW="634680" imgH="342720" progId="Equation.DSMT4">
                    <p:embed/>
                  </p:oleObj>
                </mc:Choice>
                <mc:Fallback>
                  <p:oleObj name="Equation" r:id="rId26" imgW="634680" imgH="34272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" y="1005"/>
                          <a:ext cx="397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9618" name="Rectangle 34"/>
            <p:cNvSpPr>
              <a:spLocks noChangeArrowheads="1"/>
            </p:cNvSpPr>
            <p:nvPr/>
          </p:nvSpPr>
          <p:spPr bwMode="auto">
            <a:xfrm>
              <a:off x="4785" y="976"/>
              <a:ext cx="8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3333FF"/>
                  </a:solidFill>
                  <a:latin typeface="+mn-lt"/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latin typeface="+mn-lt"/>
                  <a:ea typeface="宋体" charset="-122"/>
                  <a:cs typeface="Times New Roman" pitchFamily="18" charset="0"/>
                </a:rPr>
                <a:t>is called</a:t>
              </a:r>
              <a:endParaRPr lang="en-US" altLang="zh-CN" dirty="0">
                <a:solidFill>
                  <a:srgbClr val="3333FF"/>
                </a:solidFill>
                <a:latin typeface="+mn-lt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579619" name="Rectangle 35"/>
          <p:cNvSpPr>
            <a:spLocks noChangeArrowheads="1"/>
          </p:cNvSpPr>
          <p:nvPr/>
        </p:nvSpPr>
        <p:spPr bwMode="auto">
          <a:xfrm>
            <a:off x="3286116" y="2428868"/>
            <a:ext cx="24465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latin typeface="+mn-lt"/>
                <a:ea typeface="宋体" charset="-122"/>
                <a:cs typeface="Times New Roman" pitchFamily="18" charset="0"/>
              </a:rPr>
              <a:t>or is called simply</a:t>
            </a:r>
            <a:endParaRPr lang="en-US" altLang="zh-CN" dirty="0">
              <a:solidFill>
                <a:srgbClr val="3333FF"/>
              </a:solidFill>
              <a:latin typeface="+mn-lt"/>
              <a:ea typeface="宋体" charset="-122"/>
              <a:cs typeface="Times New Roman" pitchFamily="18" charset="0"/>
            </a:endParaRPr>
          </a:p>
        </p:txBody>
      </p:sp>
      <p:sp>
        <p:nvSpPr>
          <p:cNvPr id="579620" name="Rectangle 36"/>
          <p:cNvSpPr>
            <a:spLocks noChangeArrowheads="1"/>
          </p:cNvSpPr>
          <p:nvPr/>
        </p:nvSpPr>
        <p:spPr bwMode="auto">
          <a:xfrm>
            <a:off x="5643570" y="2428868"/>
            <a:ext cx="3111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charset="-122"/>
                <a:cs typeface="Times New Roman" pitchFamily="18" charset="0"/>
              </a:rPr>
              <a:t>infinitesimal [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宋体" charset="-122"/>
                <a:cs typeface="Times New Roman" pitchFamily="18" charset="0"/>
              </a:rPr>
              <a:t>无穷小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宋体" charset="-122"/>
                <a:cs typeface="Times New Roman" pitchFamily="18" charset="0"/>
              </a:rPr>
              <a:t>]</a:t>
            </a:r>
            <a:r>
              <a:rPr lang="en-US" altLang="zh-CN" sz="2400" dirty="0">
                <a:latin typeface="+mn-lt"/>
                <a:ea typeface="宋体" charset="-122"/>
                <a:cs typeface="Times New Roman" pitchFamily="18" charset="0"/>
              </a:rPr>
              <a:t>.</a:t>
            </a:r>
            <a:endParaRPr lang="en-US" altLang="zh-CN" dirty="0">
              <a:latin typeface="+mn-lt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7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7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7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7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7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7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79596" grpId="0" animBg="1"/>
      <p:bldP spid="579597" grpId="0" animBg="1"/>
      <p:bldP spid="579598" grpId="0" animBg="1"/>
      <p:bldP spid="579599" grpId="0"/>
      <p:bldP spid="579600" grpId="0"/>
      <p:bldP spid="579619" grpId="0"/>
      <p:bldP spid="5796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Infinite quantities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3B2-7CC4-40FF-B404-BCC8A55FADD7}" type="slidenum">
              <a:rPr lang="en-US" altLang="en-US"/>
              <a:pPr/>
              <a:t>20</a:t>
            </a:fld>
            <a:endParaRPr lang="en-US" altLang="en-US"/>
          </a:p>
        </p:txBody>
      </p:sp>
      <p:graphicFrame>
        <p:nvGraphicFramePr>
          <p:cNvPr id="357381" name="Object 5"/>
          <p:cNvGraphicFramePr>
            <a:graphicFrameLocks noChangeAspect="1"/>
          </p:cNvGraphicFramePr>
          <p:nvPr/>
        </p:nvGraphicFramePr>
        <p:xfrm>
          <a:off x="446115" y="2270125"/>
          <a:ext cx="80549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6" name="Document" r:id="rId4" imgW="7180232" imgH="1218097" progId="Word.Document.8">
                  <p:embed/>
                </p:oleObj>
              </mc:Choice>
              <mc:Fallback>
                <p:oleObj name="Document" r:id="rId4" imgW="7180232" imgH="1218097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115" y="2270125"/>
                        <a:ext cx="805497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/>
          <p:cNvGraphicFramePr>
            <a:graphicFrameLocks noChangeAspect="1"/>
          </p:cNvGraphicFramePr>
          <p:nvPr/>
        </p:nvGraphicFramePr>
        <p:xfrm>
          <a:off x="471486" y="3357564"/>
          <a:ext cx="7815290" cy="101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7" name="Document" r:id="rId6" imgW="7027875" imgH="919964" progId="Word.Document.8">
                  <p:embed/>
                </p:oleObj>
              </mc:Choice>
              <mc:Fallback>
                <p:oleObj name="Document" r:id="rId6" imgW="7027875" imgH="919964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6" y="3357564"/>
                        <a:ext cx="7815290" cy="1017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438179" y="1214422"/>
          <a:ext cx="8277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8" name="Document" r:id="rId8" imgW="8212488" imgH="967853" progId="Word.Document.8">
                  <p:embed/>
                </p:oleObj>
              </mc:Choice>
              <mc:Fallback>
                <p:oleObj name="Document" r:id="rId8" imgW="8212488" imgH="967853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79" y="1214422"/>
                        <a:ext cx="82772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611188" y="5229067"/>
            <a:ext cx="7561262" cy="1200329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Note</a:t>
            </a:r>
            <a:r>
              <a:rPr lang="en-US" altLang="zh-CN" sz="2400" b="1" dirty="0">
                <a:solidFill>
                  <a:schemeClr val="bg1"/>
                </a:solidFill>
                <a:ea typeface="宋体" charset="-122"/>
              </a:rPr>
              <a:t>  </a:t>
            </a:r>
            <a:r>
              <a:rPr lang="en-US" altLang="zh-CN" sz="2400" dirty="0">
                <a:solidFill>
                  <a:schemeClr val="bg1"/>
                </a:solidFill>
                <a:ea typeface="宋体" charset="-122"/>
              </a:rPr>
              <a:t> The algebraic sum of two infinities is not necessarily an infinity and the product of an infinity and a bounded function is also not necessarily an infinity.</a:t>
            </a: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332916" y="4714884"/>
            <a:ext cx="8382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(4) The sum of an infinity and bounded function is also an infinity.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332916" y="4143380"/>
            <a:ext cx="8186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 The product of a finite number of infinities is also an infinity;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Review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499A-B9AB-4501-B5BF-E8142E950DA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60421" y="1857364"/>
            <a:ext cx="7626355" cy="2303462"/>
          </a:xfrm>
        </p:spPr>
        <p:txBody>
          <a:bodyPr>
            <a:noAutofit/>
          </a:bodyPr>
          <a:lstStyle/>
          <a:p>
            <a:r>
              <a:rPr lang="en-US" altLang="zh-CN" sz="2800" dirty="0">
                <a:ea typeface="宋体" charset="-122"/>
              </a:rPr>
              <a:t>The definition of infinitesimal and their order</a:t>
            </a:r>
          </a:p>
          <a:p>
            <a:r>
              <a:rPr lang="en-US" altLang="zh-CN" sz="2800" dirty="0">
                <a:ea typeface="宋体" charset="-122"/>
              </a:rPr>
              <a:t>Equivalence transformations of infinitesimals</a:t>
            </a:r>
          </a:p>
          <a:p>
            <a:r>
              <a:rPr lang="en-US" altLang="zh-CN" sz="2800" dirty="0">
                <a:ea typeface="宋体" charset="-122"/>
              </a:rPr>
              <a:t>Infinite quantities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Section 1.5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Continuous Functions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Continuous Function [</a:t>
            </a:r>
            <a:r>
              <a:rPr lang="zh-CN" altLang="en-US" dirty="0">
                <a:ea typeface="宋体" charset="-122"/>
              </a:rPr>
              <a:t>连续函数</a:t>
            </a:r>
            <a:r>
              <a:rPr lang="en-US" altLang="zh-CN" dirty="0">
                <a:ea typeface="宋体" charset="-122"/>
              </a:rPr>
              <a:t>] and Discontinuous Points [</a:t>
            </a:r>
            <a:r>
              <a:rPr lang="zh-CN" altLang="en-US" dirty="0">
                <a:ea typeface="宋体" charset="-122"/>
              </a:rPr>
              <a:t>间断点</a:t>
            </a:r>
            <a:r>
              <a:rPr lang="en-US" altLang="zh-CN" dirty="0">
                <a:ea typeface="宋体" charset="-122"/>
              </a:rPr>
              <a:t>]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576-A9F0-45CE-AD32-F9B00FB78C5A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7158" y="1571612"/>
            <a:ext cx="8429684" cy="2714644"/>
            <a:chOff x="214282" y="1428736"/>
            <a:chExt cx="8429684" cy="2714644"/>
          </a:xfrm>
        </p:grpSpPr>
        <p:sp>
          <p:nvSpPr>
            <p:cNvPr id="14" name="圆角矩形 13"/>
            <p:cNvSpPr/>
            <p:nvPr/>
          </p:nvSpPr>
          <p:spPr>
            <a:xfrm>
              <a:off x="214282" y="1428736"/>
              <a:ext cx="8429684" cy="271464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57158" y="1500174"/>
              <a:ext cx="7972229" cy="2500330"/>
              <a:chOff x="357158" y="1500174"/>
              <a:chExt cx="7972229" cy="2500330"/>
            </a:xfrm>
          </p:grpSpPr>
          <p:sp>
            <p:nvSpPr>
              <p:cNvPr id="684034" name="Rectangle 2"/>
              <p:cNvSpPr>
                <a:spLocks noChangeArrowheads="1"/>
              </p:cNvSpPr>
              <p:nvPr/>
            </p:nvSpPr>
            <p:spPr bwMode="auto">
              <a:xfrm>
                <a:off x="357158" y="1500174"/>
                <a:ext cx="418255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Definition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Consider a function 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aphicFrame>
            <p:nvGraphicFramePr>
              <p:cNvPr id="684033" name="Object 1"/>
              <p:cNvGraphicFramePr>
                <a:graphicFrameLocks noChangeAspect="1"/>
              </p:cNvGraphicFramePr>
              <p:nvPr/>
            </p:nvGraphicFramePr>
            <p:xfrm>
              <a:off x="4475175" y="1628765"/>
              <a:ext cx="1882775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4050" name="Equation" r:id="rId3" imgW="1879560" imgH="368280" progId="Equation.DSMT4">
                      <p:embed/>
                    </p:oleObj>
                  </mc:Choice>
                  <mc:Fallback>
                    <p:oleObj name="Equation" r:id="rId3" imgW="1879560" imgH="368280" progId="Equation.DSMT4">
                      <p:embed/>
                      <p:pic>
                        <p:nvPicPr>
                          <p:cNvPr id="0" name="Picture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5175" y="1628765"/>
                            <a:ext cx="1882775" cy="371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6357950" y="1538575"/>
                <a:ext cx="197143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We say </a:t>
                </a:r>
                <a:r>
                  <a:rPr kumimoji="0" lang="en-US" altLang="zh-CN" sz="2400" b="1" i="1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2400" b="1" i="1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) is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" name="Rectangle 2"/>
              <p:cNvSpPr>
                <a:spLocks noChangeArrowheads="1"/>
              </p:cNvSpPr>
              <p:nvPr/>
            </p:nvSpPr>
            <p:spPr bwMode="auto">
              <a:xfrm>
                <a:off x="357158" y="2000240"/>
                <a:ext cx="498245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continuous [</a:t>
                </a:r>
                <a:r>
                  <a:rPr kumimoji="0" lang="zh-CN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连续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]</a:t>
                </a:r>
                <a:r>
                  <a:rPr kumimoji="0" lang="en-US" altLang="zh-CN" sz="2400" b="0" i="0" u="none" strike="noStrike" cap="none" normalizeH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at </a:t>
                </a:r>
                <a:r>
                  <a:rPr kumimoji="0" lang="en-US" altLang="zh-CN" sz="2400" b="1" i="1" u="none" strike="noStrike" cap="none" normalizeH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 sz="2400" b="0" i="0" u="none" strike="noStrike" cap="none" normalizeH="0" baseline="-2500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r>
                  <a:rPr kumimoji="0" lang="en-US" altLang="zh-CN" sz="2400" b="0" i="0" u="none" strike="noStrike" cap="none" normalizeH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if 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pitchFamily="2" charset="-122"/>
                    <a:cs typeface="Times New Roman" pitchFamily="18" charset="0"/>
                  </a:rPr>
                  <a:t>and only if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000100" y="2357430"/>
                <a:ext cx="3284874" cy="1214446"/>
                <a:chOff x="1000100" y="2500306"/>
                <a:chExt cx="3284874" cy="1214446"/>
              </a:xfrm>
            </p:grpSpPr>
            <p:sp>
              <p:nvSpPr>
                <p:cNvPr id="9" name="Rectangle 2"/>
                <p:cNvSpPr>
                  <a:spLocks noChangeArrowheads="1"/>
                </p:cNvSpPr>
                <p:nvPr/>
              </p:nvSpPr>
              <p:spPr bwMode="auto">
                <a:xfrm>
                  <a:off x="1000100" y="2500306"/>
                  <a:ext cx="3284874" cy="12003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rgbClr val="3333FF"/>
                      </a:solidFill>
                      <a:ea typeface="宋体" pitchFamily="2" charset="-122"/>
                      <a:cs typeface="Times New Roman" pitchFamily="18" charset="0"/>
                    </a:rPr>
                    <a:t>(1)   </a:t>
                  </a:r>
                  <a:r>
                    <a:rPr lang="en-US" altLang="zh-CN" sz="2400" b="1" i="1" dirty="0">
                      <a:solidFill>
                        <a:srgbClr val="3333FF"/>
                      </a:solidFill>
                      <a:ea typeface="宋体" pitchFamily="2" charset="-122"/>
                      <a:cs typeface="Times New Roman" pitchFamily="18" charset="0"/>
                    </a:rPr>
                    <a:t>f </a:t>
                  </a:r>
                  <a:r>
                    <a:rPr lang="en-US" altLang="zh-CN" sz="2400" dirty="0">
                      <a:solidFill>
                        <a:srgbClr val="3333FF"/>
                      </a:solidFill>
                      <a:ea typeface="宋体" pitchFamily="2" charset="-122"/>
                      <a:cs typeface="Times New Roman" pitchFamily="18" charset="0"/>
                    </a:rPr>
                    <a:t>(</a:t>
                  </a:r>
                  <a:r>
                    <a:rPr lang="en-US" altLang="zh-CN" sz="2400" b="1" i="1" dirty="0">
                      <a:solidFill>
                        <a:srgbClr val="3333FF"/>
                      </a:solidFill>
                      <a:ea typeface="宋体" pitchFamily="2" charset="-122"/>
                      <a:cs typeface="Times New Roman" pitchFamily="18" charset="0"/>
                    </a:rPr>
                    <a:t>x</a:t>
                  </a:r>
                  <a:r>
                    <a:rPr lang="en-US" altLang="zh-CN" sz="2400" dirty="0">
                      <a:solidFill>
                        <a:srgbClr val="3333FF"/>
                      </a:solidFill>
                      <a:ea typeface="宋体" pitchFamily="2" charset="-122"/>
                      <a:cs typeface="Times New Roman" pitchFamily="18" charset="0"/>
                    </a:rPr>
                    <a:t>) is well defined;</a:t>
                  </a:r>
                </a:p>
                <a:p>
                  <a:pPr lvl="0">
                    <a:lnSpc>
                      <a:spcPct val="150000"/>
                    </a:lnSpc>
                  </a:pPr>
                  <a:r>
                    <a:rPr lang="en-US" altLang="zh-CN" sz="2400" dirty="0">
                      <a:solidFill>
                        <a:srgbClr val="3333FF"/>
                      </a:solidFill>
                      <a:ea typeface="宋体" pitchFamily="2" charset="-122"/>
                      <a:cs typeface="Times New Roman" pitchFamily="18" charset="0"/>
                    </a:rPr>
                    <a:t>(2)   </a:t>
                  </a:r>
                  <a:endPara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graphicFrame>
              <p:nvGraphicFramePr>
                <p:cNvPr id="684036" name="Object 4"/>
                <p:cNvGraphicFramePr>
                  <a:graphicFrameLocks noChangeAspect="1"/>
                </p:cNvGraphicFramePr>
                <p:nvPr/>
              </p:nvGraphicFramePr>
              <p:xfrm>
                <a:off x="1584319" y="3254377"/>
                <a:ext cx="2201863" cy="460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4051" name="Equation" r:id="rId5" imgW="2197080" imgH="457200" progId="Equation.DSMT4">
                        <p:embed/>
                      </p:oleObj>
                    </mc:Choice>
                    <mc:Fallback>
                      <p:oleObj name="Equation" r:id="rId5" imgW="2197080" imgH="457200" progId="Equation.DSMT4">
                        <p:embed/>
                        <p:pic>
                          <p:nvPicPr>
                            <p:cNvPr id="0" name="Picture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4319" y="3254377"/>
                              <a:ext cx="2201863" cy="4603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2" name="Rectangle 2"/>
              <p:cNvSpPr>
                <a:spLocks noChangeArrowheads="1"/>
              </p:cNvSpPr>
              <p:nvPr/>
            </p:nvSpPr>
            <p:spPr bwMode="auto">
              <a:xfrm>
                <a:off x="457423" y="3538839"/>
                <a:ext cx="71208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/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Otherwise, we say </a:t>
                </a:r>
                <a:r>
                  <a:rPr kumimoji="0" lang="en-US" altLang="zh-CN" sz="2400" b="1" i="1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(</a:t>
                </a:r>
                <a:r>
                  <a:rPr kumimoji="0" lang="en-US" altLang="zh-CN" sz="2400" b="1" i="1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) is 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discontinuous [</a:t>
                </a:r>
                <a:r>
                  <a:rPr kumimoji="0" lang="zh-CN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间断</a:t>
                </a:r>
                <a:r>
                  <a:rPr kumimoji="0" lang="en-US" altLang="zh-CN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] </a:t>
                </a: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at </a:t>
                </a:r>
                <a:r>
                  <a:rPr lang="en-US" altLang="zh-CN" sz="2400" b="1" i="1" dirty="0">
                    <a:solidFill>
                      <a:srgbClr val="3333FF"/>
                    </a:solidFill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lang="en-US" altLang="zh-CN" sz="2400" baseline="-25000" dirty="0">
                    <a:solidFill>
                      <a:srgbClr val="3333FF"/>
                    </a:solidFill>
                    <a:ea typeface="宋体" pitchFamily="2" charset="-122"/>
                    <a:cs typeface="Times New Roman" pitchFamily="18" charset="0"/>
                  </a:rPr>
                  <a:t>0 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pitchFamily="2" charset="-122"/>
                    <a:cs typeface="Times New Roman" pitchFamily="18" charset="0"/>
                  </a:rPr>
                  <a:t>.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1023961" y="5218113"/>
          <a:ext cx="690562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52" name="Document" r:id="rId7" imgW="6084213" imgH="990897" progId="Word.Document.8">
                  <p:embed/>
                </p:oleObj>
              </mc:Choice>
              <mc:Fallback>
                <p:oleObj name="Document" r:id="rId7" imgW="6084213" imgH="990897" progId="Word.Document.8">
                  <p:embed/>
                  <p:pic>
                    <p:nvPicPr>
                      <p:cNvPr id="0" name="Picture 5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61" y="5218113"/>
                        <a:ext cx="6905625" cy="1119187"/>
                      </a:xfrm>
                      <a:prstGeom prst="rect">
                        <a:avLst/>
                      </a:prstGeom>
                      <a:blipFill dpi="0" rotWithShape="1">
                        <a:blip r:embed="rId9">
                          <a:alphaModFix amt="50000"/>
                        </a:blip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42910" y="4545029"/>
            <a:ext cx="74510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Another way to express the definition of continuity at </a:t>
            </a:r>
            <a:r>
              <a:rPr lang="en-US" altLang="zh-CN" sz="2400" b="1" i="1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0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is: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>
                <a:ea typeface="宋体" charset="-122"/>
              </a:rPr>
              <a:t>The Continuity of Function</a:t>
            </a:r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61FF-81AC-4466-9FD3-BFA0DB9D5F4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54671" name="Rectangle 15"/>
          <p:cNvSpPr>
            <a:spLocks noChangeArrowheads="1"/>
          </p:cNvSpPr>
          <p:nvPr/>
        </p:nvSpPr>
        <p:spPr bwMode="auto">
          <a:xfrm>
            <a:off x="357158" y="4786322"/>
            <a:ext cx="5429288" cy="137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is called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the increment of the functional value [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函数值增量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],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or simply the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increment of the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function [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函数增量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]</a:t>
            </a:r>
            <a:r>
              <a:rPr lang="en-US" altLang="zh-CN" sz="2400" dirty="0">
                <a:ea typeface="宋体" charset="-122"/>
              </a:rPr>
              <a:t>.</a:t>
            </a:r>
            <a:endParaRPr lang="en-US" altLang="zh-CN" sz="1200" b="1" dirty="0">
              <a:solidFill>
                <a:srgbClr val="FF0000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515127" name="Object 55"/>
          <p:cNvGraphicFramePr>
            <a:graphicFrameLocks noChangeAspect="1"/>
          </p:cNvGraphicFramePr>
          <p:nvPr/>
        </p:nvGraphicFramePr>
        <p:xfrm>
          <a:off x="2960686" y="3000372"/>
          <a:ext cx="1397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44" name="Equation" r:id="rId4" imgW="1396800" imgH="368280" progId="Equation.DSMT4">
                  <p:embed/>
                </p:oleObj>
              </mc:Choice>
              <mc:Fallback>
                <p:oleObj name="Equation" r:id="rId4" imgW="1396800" imgH="368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6" y="3000372"/>
                        <a:ext cx="13970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28" name="Object 56"/>
          <p:cNvGraphicFramePr>
            <a:graphicFrameLocks noChangeAspect="1"/>
          </p:cNvGraphicFramePr>
          <p:nvPr/>
        </p:nvGraphicFramePr>
        <p:xfrm>
          <a:off x="571472" y="4357694"/>
          <a:ext cx="49180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45" name="Equation" r:id="rId6" imgW="4914720" imgH="368280" progId="Equation.DSMT4">
                  <p:embed/>
                </p:oleObj>
              </mc:Choice>
              <mc:Fallback>
                <p:oleObj name="Equation" r:id="rId6" imgW="4914720" imgH="368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357694"/>
                        <a:ext cx="49180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85720" y="1395402"/>
            <a:ext cx="6648442" cy="461962"/>
            <a:chOff x="336" y="1200"/>
            <a:chExt cx="4188" cy="291"/>
          </a:xfrm>
        </p:grpSpPr>
        <p:graphicFrame>
          <p:nvGraphicFramePr>
            <p:cNvPr id="515134" name="Object 62"/>
            <p:cNvGraphicFramePr>
              <a:graphicFrameLocks noChangeAspect="1"/>
            </p:cNvGraphicFramePr>
            <p:nvPr/>
          </p:nvGraphicFramePr>
          <p:xfrm>
            <a:off x="3986" y="1245"/>
            <a:ext cx="53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046" name="Equation" r:id="rId8" imgW="850680" imgH="368280" progId="Equation.DSMT4">
                    <p:embed/>
                  </p:oleObj>
                </mc:Choice>
                <mc:Fallback>
                  <p:oleObj name="Equation" r:id="rId8" imgW="850680" imgH="3682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1245"/>
                          <a:ext cx="53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4672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26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Suppose that a function 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y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=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f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)</a:t>
              </a:r>
              <a:endParaRPr lang="zh-CN" altLang="en-US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54673" name="Rectangle 17"/>
            <p:cNvSpPr>
              <a:spLocks noChangeArrowheads="1"/>
            </p:cNvSpPr>
            <p:nvPr/>
          </p:nvSpPr>
          <p:spPr bwMode="auto">
            <a:xfrm>
              <a:off x="2912" y="1200"/>
              <a:ext cx="10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is defined in</a:t>
              </a:r>
              <a:endParaRPr lang="zh-CN" altLang="en-US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6929454" y="1395699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When the</a:t>
            </a:r>
            <a:endParaRPr lang="zh-CN" altLang="en-US" sz="2400" dirty="0">
              <a:solidFill>
                <a:srgbClr val="3333FF"/>
              </a:solidFill>
              <a:ea typeface="宋体" charset="-122"/>
            </a:endParaRPr>
          </a:p>
        </p:txBody>
      </p:sp>
      <p:sp>
        <p:nvSpPr>
          <p:cNvPr id="515084" name="Rectangle 12"/>
          <p:cNvSpPr>
            <a:spLocks noChangeArrowheads="1"/>
          </p:cNvSpPr>
          <p:nvPr/>
        </p:nvSpPr>
        <p:spPr bwMode="auto">
          <a:xfrm>
            <a:off x="316054" y="3214686"/>
            <a:ext cx="5613268" cy="93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is called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the increment of the independent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 variable[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自变量增量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],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and</a:t>
            </a:r>
            <a:endParaRPr lang="zh-CN" altLang="en-US" sz="2400" dirty="0">
              <a:solidFill>
                <a:srgbClr val="3333FF"/>
              </a:solidFill>
              <a:ea typeface="宋体" charset="-122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013450" y="2768622"/>
            <a:ext cx="2903538" cy="3360737"/>
            <a:chOff x="3879" y="1812"/>
            <a:chExt cx="1829" cy="2117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014" y="1812"/>
              <a:ext cx="1694" cy="2117"/>
              <a:chOff x="4014" y="1812"/>
              <a:chExt cx="1694" cy="2117"/>
            </a:xfrm>
          </p:grpSpPr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4014" y="2024"/>
                <a:ext cx="1655" cy="1905"/>
                <a:chOff x="4014" y="2024"/>
                <a:chExt cx="1655" cy="1905"/>
              </a:xfrm>
            </p:grpSpPr>
            <p:sp>
              <p:nvSpPr>
                <p:cNvPr id="515087" name="Line 15"/>
                <p:cNvSpPr>
                  <a:spLocks noChangeShapeType="1"/>
                </p:cNvSpPr>
                <p:nvPr/>
              </p:nvSpPr>
              <p:spPr bwMode="auto">
                <a:xfrm>
                  <a:off x="4014" y="3657"/>
                  <a:ext cx="165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08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241" y="2024"/>
                  <a:ext cx="0" cy="190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5096" name="Rectangle 24"/>
              <p:cNvSpPr>
                <a:spLocks noChangeArrowheads="1"/>
              </p:cNvSpPr>
              <p:nvPr/>
            </p:nvSpPr>
            <p:spPr bwMode="auto">
              <a:xfrm>
                <a:off x="4099" y="181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>
                    <a:ea typeface="宋体" charset="-122"/>
                  </a:rPr>
                  <a:t>Y</a:t>
                </a:r>
                <a:endParaRPr lang="zh-CN" altLang="en-US" sz="1800" b="1" i="1">
                  <a:ea typeface="宋体" charset="-122"/>
                </a:endParaRPr>
              </a:p>
            </p:txBody>
          </p:sp>
          <p:sp>
            <p:nvSpPr>
              <p:cNvPr id="515097" name="Rectangle 25"/>
              <p:cNvSpPr>
                <a:spLocks noChangeArrowheads="1"/>
              </p:cNvSpPr>
              <p:nvPr/>
            </p:nvSpPr>
            <p:spPr bwMode="auto">
              <a:xfrm>
                <a:off x="5496" y="3603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i="1">
                    <a:ea typeface="宋体" charset="-122"/>
                  </a:rPr>
                  <a:t>X</a:t>
                </a:r>
                <a:endParaRPr lang="zh-CN" altLang="en-US" sz="1800" b="1" i="1">
                  <a:ea typeface="宋体" charset="-122"/>
                </a:endParaRPr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879" y="2432"/>
              <a:ext cx="1632" cy="1180"/>
              <a:chOff x="3879" y="2432"/>
              <a:chExt cx="1632" cy="1180"/>
            </a:xfrm>
          </p:grpSpPr>
          <p:sp>
            <p:nvSpPr>
              <p:cNvPr id="515091" name="Freeform 19"/>
              <p:cNvSpPr>
                <a:spLocks/>
              </p:cNvSpPr>
              <p:nvPr/>
            </p:nvSpPr>
            <p:spPr bwMode="auto">
              <a:xfrm>
                <a:off x="3879" y="2433"/>
                <a:ext cx="1632" cy="1179"/>
              </a:xfrm>
              <a:custGeom>
                <a:avLst/>
                <a:gdLst/>
                <a:ahLst/>
                <a:cxnLst>
                  <a:cxn ang="0">
                    <a:pos x="0" y="1088"/>
                  </a:cxn>
                  <a:cxn ang="0">
                    <a:pos x="907" y="998"/>
                  </a:cxn>
                  <a:cxn ang="0">
                    <a:pos x="1632" y="0"/>
                  </a:cxn>
                </a:cxnLst>
                <a:rect l="0" t="0" r="r" b="b"/>
                <a:pathLst>
                  <a:path w="1632" h="1179">
                    <a:moveTo>
                      <a:pt x="0" y="1088"/>
                    </a:moveTo>
                    <a:cubicBezTo>
                      <a:pt x="317" y="1133"/>
                      <a:pt x="635" y="1179"/>
                      <a:pt x="907" y="998"/>
                    </a:cubicBezTo>
                    <a:cubicBezTo>
                      <a:pt x="1179" y="817"/>
                      <a:pt x="1405" y="408"/>
                      <a:pt x="1632" y="0"/>
                    </a:cubicBezTo>
                  </a:path>
                </a:pathLst>
              </a:cu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5099" name="Object 27"/>
              <p:cNvGraphicFramePr>
                <a:graphicFrameLocks noChangeAspect="1"/>
              </p:cNvGraphicFramePr>
              <p:nvPr/>
            </p:nvGraphicFramePr>
            <p:xfrm>
              <a:off x="4921" y="2432"/>
              <a:ext cx="499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3047" name="Equation" r:id="rId10" imgW="1002960" imgH="291960" progId="Equation.DSMT4">
                      <p:embed/>
                    </p:oleObj>
                  </mc:Choice>
                  <mc:Fallback>
                    <p:oleObj name="Equation" r:id="rId10" imgW="1002960" imgH="29196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" y="2432"/>
                            <a:ext cx="499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7019925" y="5481659"/>
            <a:ext cx="393700" cy="468313"/>
            <a:chOff x="4513" y="3521"/>
            <a:chExt cx="248" cy="295"/>
          </a:xfrm>
        </p:grpSpPr>
        <p:sp>
          <p:nvSpPr>
            <p:cNvPr id="515092" name="Line 20"/>
            <p:cNvSpPr>
              <a:spLocks noChangeShapeType="1"/>
            </p:cNvSpPr>
            <p:nvPr/>
          </p:nvSpPr>
          <p:spPr bwMode="auto">
            <a:xfrm>
              <a:off x="4649" y="3521"/>
              <a:ext cx="0" cy="136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3" name="Rectangle 31"/>
            <p:cNvSpPr>
              <a:spLocks noChangeArrowheads="1"/>
            </p:cNvSpPr>
            <p:nvPr/>
          </p:nvSpPr>
          <p:spPr bwMode="auto">
            <a:xfrm>
              <a:off x="4513" y="3566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charset="-122"/>
                </a:rPr>
                <a:t>x</a:t>
              </a:r>
              <a:r>
                <a:rPr lang="en-US" altLang="zh-CN" baseline="-25000">
                  <a:ea typeface="宋体" charset="-122"/>
                </a:rPr>
                <a:t>0</a:t>
              </a:r>
              <a:endParaRPr lang="zh-CN" altLang="en-US" baseline="-25000">
                <a:ea typeface="宋体" charset="-122"/>
              </a:endParaRP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7956550" y="4689497"/>
            <a:ext cx="311150" cy="1295400"/>
            <a:chOff x="5103" y="3022"/>
            <a:chExt cx="196" cy="816"/>
          </a:xfrm>
        </p:grpSpPr>
        <p:sp>
          <p:nvSpPr>
            <p:cNvPr id="515093" name="Line 21"/>
            <p:cNvSpPr>
              <a:spLocks noChangeShapeType="1"/>
            </p:cNvSpPr>
            <p:nvPr/>
          </p:nvSpPr>
          <p:spPr bwMode="auto">
            <a:xfrm>
              <a:off x="5193" y="3022"/>
              <a:ext cx="0" cy="635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5" name="Rectangle 33"/>
            <p:cNvSpPr>
              <a:spLocks noChangeArrowheads="1"/>
            </p:cNvSpPr>
            <p:nvPr/>
          </p:nvSpPr>
          <p:spPr bwMode="auto">
            <a:xfrm>
              <a:off x="5103" y="358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charset="-122"/>
                </a:rPr>
                <a:t>x</a:t>
              </a:r>
              <a:endParaRPr lang="zh-CN" altLang="en-US" b="1" i="1">
                <a:ea typeface="宋体" charset="-122"/>
              </a:endParaRPr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5940425" y="4508522"/>
            <a:ext cx="2087563" cy="396875"/>
            <a:chOff x="3833" y="2908"/>
            <a:chExt cx="1315" cy="250"/>
          </a:xfrm>
        </p:grpSpPr>
        <p:sp>
          <p:nvSpPr>
            <p:cNvPr id="515095" name="Line 23"/>
            <p:cNvSpPr>
              <a:spLocks noChangeShapeType="1"/>
            </p:cNvSpPr>
            <p:nvPr/>
          </p:nvSpPr>
          <p:spPr bwMode="auto">
            <a:xfrm flipH="1">
              <a:off x="4241" y="3022"/>
              <a:ext cx="90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7" name="Rectangle 35"/>
            <p:cNvSpPr>
              <a:spLocks noChangeArrowheads="1"/>
            </p:cNvSpPr>
            <p:nvPr/>
          </p:nvSpPr>
          <p:spPr bwMode="auto">
            <a:xfrm>
              <a:off x="3833" y="2908"/>
              <a:ext cx="39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charset="-122"/>
                </a:rPr>
                <a:t>f </a:t>
              </a:r>
              <a:r>
                <a:rPr lang="en-US" altLang="zh-CN">
                  <a:ea typeface="宋体" charset="-122"/>
                </a:rPr>
                <a:t>(</a:t>
              </a:r>
              <a:r>
                <a:rPr lang="en-US" altLang="zh-CN" b="1" i="1">
                  <a:ea typeface="宋体" charset="-122"/>
                </a:rPr>
                <a:t>x</a:t>
              </a:r>
              <a:r>
                <a:rPr lang="en-US" altLang="zh-CN">
                  <a:ea typeface="宋体" charset="-122"/>
                </a:rPr>
                <a:t>)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5940425" y="5156222"/>
            <a:ext cx="1295400" cy="396875"/>
            <a:chOff x="3833" y="3316"/>
            <a:chExt cx="816" cy="250"/>
          </a:xfrm>
        </p:grpSpPr>
        <p:sp>
          <p:nvSpPr>
            <p:cNvPr id="515094" name="Line 22"/>
            <p:cNvSpPr>
              <a:spLocks noChangeShapeType="1"/>
            </p:cNvSpPr>
            <p:nvPr/>
          </p:nvSpPr>
          <p:spPr bwMode="auto">
            <a:xfrm flipH="1">
              <a:off x="4241" y="3521"/>
              <a:ext cx="4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08" name="Rectangle 36"/>
            <p:cNvSpPr>
              <a:spLocks noChangeArrowheads="1"/>
            </p:cNvSpPr>
            <p:nvPr/>
          </p:nvSpPr>
          <p:spPr bwMode="auto">
            <a:xfrm>
              <a:off x="3833" y="331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charset="-122"/>
                </a:rPr>
                <a:t>f </a:t>
              </a:r>
              <a:r>
                <a:rPr lang="en-US" altLang="zh-CN">
                  <a:ea typeface="宋体" charset="-122"/>
                </a:rPr>
                <a:t>(</a:t>
              </a:r>
              <a:r>
                <a:rPr lang="en-US" altLang="zh-CN" b="1" i="1">
                  <a:ea typeface="宋体" charset="-122"/>
                </a:rPr>
                <a:t>x</a:t>
              </a:r>
              <a:r>
                <a:rPr lang="en-US" altLang="zh-CN" baseline="-25000">
                  <a:ea typeface="宋体" charset="-122"/>
                </a:rPr>
                <a:t>0</a:t>
              </a:r>
              <a:r>
                <a:rPr lang="en-US" altLang="zh-CN">
                  <a:ea typeface="宋体" charset="-122"/>
                </a:rPr>
                <a:t>)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515121" name="Line 49"/>
          <p:cNvSpPr>
            <a:spLocks noChangeShapeType="1"/>
          </p:cNvSpPr>
          <p:nvPr/>
        </p:nvSpPr>
        <p:spPr bwMode="auto">
          <a:xfrm>
            <a:off x="6588125" y="4689497"/>
            <a:ext cx="0" cy="792162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6588125" y="4041797"/>
            <a:ext cx="647700" cy="1150937"/>
            <a:chOff x="4241" y="2614"/>
            <a:chExt cx="408" cy="725"/>
          </a:xfrm>
        </p:grpSpPr>
        <p:graphicFrame>
          <p:nvGraphicFramePr>
            <p:cNvPr id="515118" name="Object 46"/>
            <p:cNvGraphicFramePr>
              <a:graphicFrameLocks noChangeAspect="1"/>
            </p:cNvGraphicFramePr>
            <p:nvPr/>
          </p:nvGraphicFramePr>
          <p:xfrm>
            <a:off x="4422" y="2614"/>
            <a:ext cx="22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048" name="Equation" r:id="rId12" imgW="215640" imgH="203040" progId="Equation.DSMT4">
                    <p:embed/>
                  </p:oleObj>
                </mc:Choice>
                <mc:Fallback>
                  <p:oleObj name="Equation" r:id="rId12" imgW="215640" imgH="2030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614"/>
                          <a:ext cx="227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122" name="Line 50"/>
            <p:cNvSpPr>
              <a:spLocks noChangeShapeType="1"/>
            </p:cNvSpPr>
            <p:nvPr/>
          </p:nvSpPr>
          <p:spPr bwMode="auto">
            <a:xfrm flipH="1">
              <a:off x="4241" y="2840"/>
              <a:ext cx="272" cy="49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5124" name="Line 52"/>
          <p:cNvSpPr>
            <a:spLocks noChangeShapeType="1"/>
          </p:cNvSpPr>
          <p:nvPr/>
        </p:nvSpPr>
        <p:spPr bwMode="auto">
          <a:xfrm>
            <a:off x="7235825" y="5697559"/>
            <a:ext cx="8636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7019925" y="5738834"/>
            <a:ext cx="1219200" cy="762000"/>
            <a:chOff x="4562" y="3702"/>
            <a:chExt cx="768" cy="480"/>
          </a:xfrm>
        </p:grpSpPr>
        <p:graphicFrame>
          <p:nvGraphicFramePr>
            <p:cNvPr id="515116" name="Object 44"/>
            <p:cNvGraphicFramePr>
              <a:graphicFrameLocks noChangeAspect="1"/>
            </p:cNvGraphicFramePr>
            <p:nvPr/>
          </p:nvGraphicFramePr>
          <p:xfrm>
            <a:off x="4562" y="3974"/>
            <a:ext cx="7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3049" name="Equation" r:id="rId14" imgW="1218960" imgH="330120" progId="Equation.DSMT4">
                    <p:embed/>
                  </p:oleObj>
                </mc:Choice>
                <mc:Fallback>
                  <p:oleObj name="Equation" r:id="rId14" imgW="1218960" imgH="33012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3974"/>
                          <a:ext cx="7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125" name="Line 53"/>
            <p:cNvSpPr>
              <a:spLocks noChangeShapeType="1"/>
            </p:cNvSpPr>
            <p:nvPr/>
          </p:nvSpPr>
          <p:spPr bwMode="auto">
            <a:xfrm flipV="1">
              <a:off x="4785" y="3702"/>
              <a:ext cx="227" cy="31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285720" y="1928802"/>
            <a:ext cx="79464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independent variable changes from 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</a:rPr>
              <a:t>x</a:t>
            </a:r>
            <a:r>
              <a:rPr lang="en-US" altLang="zh-CN" sz="2400" baseline="-25000" dirty="0">
                <a:solidFill>
                  <a:srgbClr val="3333FF"/>
                </a:solidFill>
                <a:ea typeface="宋体" charset="-122"/>
              </a:rPr>
              <a:t>0 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to 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</a:rPr>
              <a:t>x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, the corresponding </a:t>
            </a:r>
            <a:endParaRPr lang="zh-CN" altLang="en-US" sz="2400" dirty="0">
              <a:solidFill>
                <a:srgbClr val="3333FF"/>
              </a:solidFill>
              <a:ea typeface="宋体" charset="-122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285720" y="2428868"/>
            <a:ext cx="8001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functional value will be changed from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f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3333FF"/>
                </a:solidFill>
                <a:ea typeface="宋体" charset="-122"/>
              </a:rPr>
              <a:t>0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)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 to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f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)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. Then</a:t>
            </a:r>
            <a:endParaRPr lang="zh-CN" altLang="en-US" sz="2400" dirty="0">
              <a:solidFill>
                <a:srgbClr val="3333FF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1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1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1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1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51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1" grpId="0"/>
      <p:bldP spid="515076" grpId="0"/>
      <p:bldP spid="515084" grpId="0"/>
      <p:bldP spid="515121" grpId="0" animBg="1"/>
      <p:bldP spid="515124" grpId="0" animBg="1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Continuity of Function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576-A9F0-45CE-AD32-F9B00FB78C5A}" type="slidenum">
              <a:rPr lang="en-US" altLang="en-US" smtClean="0"/>
              <a:pPr/>
              <a:t>25</a:t>
            </a:fld>
            <a:endParaRPr lang="en-US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786050" y="2000240"/>
            <a:ext cx="3284874" cy="1214446"/>
            <a:chOff x="1142976" y="2500306"/>
            <a:chExt cx="3284874" cy="1214446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1142976" y="2500306"/>
              <a:ext cx="328487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(1)  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f </a:t>
              </a:r>
              <a:r>
                <a:rPr lang="en-US" altLang="zh-CN" sz="24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) is well defined;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CN" sz="24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(2)   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727195" y="3254377"/>
            <a:ext cx="2201863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097" name="Equation" r:id="rId3" imgW="2197080" imgH="457200" progId="Equation.DSMT4">
                    <p:embed/>
                  </p:oleObj>
                </mc:Choice>
                <mc:Fallback>
                  <p:oleObj name="Equation" r:id="rId3" imgW="219708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7195" y="3254377"/>
                          <a:ext cx="2201863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/>
          <p:nvPr/>
        </p:nvSpPr>
        <p:spPr>
          <a:xfrm>
            <a:off x="714348" y="1500174"/>
            <a:ext cx="3500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i="1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sz="2400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) is </a:t>
            </a:r>
            <a:r>
              <a:rPr lang="en-US" altLang="zh-CN" sz="2400" b="1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continuous </a:t>
            </a:r>
            <a:r>
              <a:rPr lang="en-US" altLang="zh-CN" sz="2400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at </a:t>
            </a:r>
            <a:r>
              <a:rPr lang="en-US" altLang="zh-CN" sz="2400" b="1" i="1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0</a:t>
            </a:r>
            <a:r>
              <a:rPr lang="en-US" altLang="zh-CN" sz="2400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400" dirty="0">
              <a:solidFill>
                <a:srgbClr val="3333FF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直角上箭头 7"/>
          <p:cNvSpPr/>
          <p:nvPr/>
        </p:nvSpPr>
        <p:spPr>
          <a:xfrm>
            <a:off x="1857356" y="2143116"/>
            <a:ext cx="714380" cy="571504"/>
          </a:xfrm>
          <a:prstGeom prst="bent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上箭头 8"/>
          <p:cNvSpPr/>
          <p:nvPr/>
        </p:nvSpPr>
        <p:spPr>
          <a:xfrm>
            <a:off x="4000496" y="3357562"/>
            <a:ext cx="714380" cy="571504"/>
          </a:xfrm>
          <a:prstGeom prst="bentUp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86083" name="Object 3"/>
          <p:cNvGraphicFramePr>
            <a:graphicFrameLocks noChangeAspect="1"/>
          </p:cNvGraphicFramePr>
          <p:nvPr/>
        </p:nvGraphicFramePr>
        <p:xfrm>
          <a:off x="4643438" y="3571876"/>
          <a:ext cx="39131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8" name="Equation" r:id="rId5" imgW="3911400" imgH="495000" progId="Equation.DSMT4">
                  <p:embed/>
                </p:oleObj>
              </mc:Choice>
              <mc:Fallback>
                <p:oleObj name="Equation" r:id="rId5" imgW="3911400" imgH="49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571876"/>
                        <a:ext cx="39131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4" name="Object 4"/>
          <p:cNvGraphicFramePr>
            <a:graphicFrameLocks noChangeAspect="1"/>
          </p:cNvGraphicFramePr>
          <p:nvPr/>
        </p:nvGraphicFramePr>
        <p:xfrm>
          <a:off x="3406772" y="5429264"/>
          <a:ext cx="25669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9" name="Equation" r:id="rId7" imgW="2565360" imgH="342720" progId="Equation.DSMT4">
                  <p:embed/>
                </p:oleObj>
              </mc:Choice>
              <mc:Fallback>
                <p:oleObj name="Equation" r:id="rId7" imgW="2565360" imgH="342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2" y="5429264"/>
                        <a:ext cx="25669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63566" y="4681847"/>
            <a:ext cx="5880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b="1" i="1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sz="2400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400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) is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continuous [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连续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at </a:t>
            </a:r>
            <a:r>
              <a:rPr kumimoji="0" lang="en-US" altLang="zh-CN" sz="2400" b="1" i="1" u="none" strike="noStrike" cap="none" normalizeH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if </a:t>
            </a:r>
            <a:r>
              <a:rPr lang="en-US" altLang="zh-CN" sz="2400" dirty="0">
                <a:solidFill>
                  <a:srgbClr val="3333FF"/>
                </a:solidFill>
                <a:ea typeface="宋体" pitchFamily="2" charset="-122"/>
                <a:cs typeface="Times New Roman" pitchFamily="18" charset="0"/>
              </a:rPr>
              <a:t>and only if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 flipV="1">
            <a:off x="-32" y="4383413"/>
            <a:ext cx="9144000" cy="45719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57158" y="4214818"/>
            <a:ext cx="8358246" cy="2286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The Continuity of Function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2E87-3E3D-4CF9-B659-F8BF546F1AB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58761" name="Rectangle 1033"/>
          <p:cNvSpPr>
            <a:spLocks noChangeArrowheads="1"/>
          </p:cNvSpPr>
          <p:nvPr/>
        </p:nvSpPr>
        <p:spPr bwMode="auto">
          <a:xfrm>
            <a:off x="571472" y="4357694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Theorem   </a:t>
            </a:r>
          </a:p>
        </p:txBody>
      </p:sp>
      <p:graphicFrame>
        <p:nvGraphicFramePr>
          <p:cNvPr id="458756" name="Object 1028"/>
          <p:cNvGraphicFramePr>
            <a:graphicFrameLocks noChangeAspect="1"/>
          </p:cNvGraphicFramePr>
          <p:nvPr/>
        </p:nvGraphicFramePr>
        <p:xfrm>
          <a:off x="1862138" y="5337175"/>
          <a:ext cx="51181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81" name="Equation" r:id="rId4" imgW="5117760" imgH="1155600" progId="Equation.DSMT4">
                  <p:embed/>
                </p:oleObj>
              </mc:Choice>
              <mc:Fallback>
                <p:oleObj name="Equation" r:id="rId4" imgW="5117760" imgH="1155600" progId="Equation.DSMT4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5337175"/>
                        <a:ext cx="51181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357158" y="1285860"/>
            <a:ext cx="8358246" cy="2786082"/>
            <a:chOff x="214282" y="1500174"/>
            <a:chExt cx="8358246" cy="2786082"/>
          </a:xfrm>
        </p:grpSpPr>
        <p:sp>
          <p:nvSpPr>
            <p:cNvPr id="15" name="圆角矩形 14"/>
            <p:cNvSpPr/>
            <p:nvPr/>
          </p:nvSpPr>
          <p:spPr>
            <a:xfrm>
              <a:off x="214282" y="1500174"/>
              <a:ext cx="8358246" cy="278608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58758" name="Object 1030"/>
            <p:cNvGraphicFramePr>
              <a:graphicFrameLocks noChangeAspect="1"/>
            </p:cNvGraphicFramePr>
            <p:nvPr/>
          </p:nvGraphicFramePr>
          <p:xfrm>
            <a:off x="3206749" y="2793999"/>
            <a:ext cx="2332038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2" name="Equation" r:id="rId6" imgW="2336760" imgH="495000" progId="Equation.DSMT4">
                    <p:embed/>
                  </p:oleObj>
                </mc:Choice>
                <mc:Fallback>
                  <p:oleObj name="Equation" r:id="rId6" imgW="2336760" imgH="495000" progId="Equation.DSMT4">
                    <p:embed/>
                    <p:pic>
                      <p:nvPicPr>
                        <p:cNvPr id="0" name="Picture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749" y="2793999"/>
                          <a:ext cx="2332038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8759" name="Rectangle 1031"/>
            <p:cNvSpPr>
              <a:spLocks noChangeArrowheads="1"/>
            </p:cNvSpPr>
            <p:nvPr/>
          </p:nvSpPr>
          <p:spPr bwMode="auto">
            <a:xfrm>
              <a:off x="428596" y="1585729"/>
              <a:ext cx="8031192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Definition</a:t>
              </a:r>
              <a:r>
                <a:rPr lang="en-US" altLang="zh-CN" sz="2400" b="1" dirty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(Left and right side continuity)</a:t>
              </a:r>
              <a:r>
                <a:rPr lang="en-US" altLang="zh-CN" sz="2400" dirty="0">
                  <a:solidFill>
                    <a:srgbClr val="FF0000"/>
                  </a:solidFill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Let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</a:t>
              </a:r>
              <a:r>
                <a:rPr lang="en-US" altLang="zh-CN" sz="2400" baseline="-25000" dirty="0">
                  <a:solidFill>
                    <a:srgbClr val="3333FF"/>
                  </a:solidFill>
                  <a:ea typeface="宋体" charset="-122"/>
                </a:rPr>
                <a:t>0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   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D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f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), we say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f </a:t>
              </a:r>
              <a:r>
                <a:rPr lang="en-US" altLang="zh-CN" sz="24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)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is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left continuous [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charset="-122"/>
                </a:rPr>
                <a:t>左连续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]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at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0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if 	</a:t>
              </a:r>
            </a:p>
          </p:txBody>
        </p:sp>
        <p:sp>
          <p:nvSpPr>
            <p:cNvPr id="458760" name="Rectangle 1032"/>
            <p:cNvSpPr>
              <a:spLocks noChangeArrowheads="1"/>
            </p:cNvSpPr>
            <p:nvPr/>
          </p:nvSpPr>
          <p:spPr bwMode="auto">
            <a:xfrm>
              <a:off x="357158" y="3214686"/>
              <a:ext cx="62071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3333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and 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f </a:t>
              </a:r>
              <a:r>
                <a:rPr lang="en-US" altLang="zh-CN" sz="24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) is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right continuous [</a:t>
              </a:r>
              <a:r>
                <a:rPr lang="zh-CN" altLang="en-US" sz="2400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右连续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] </a:t>
              </a:r>
              <a:r>
                <a:rPr lang="en-US" altLang="zh-CN" sz="24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at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x</a:t>
              </a:r>
              <a:r>
                <a:rPr lang="en-US" altLang="zh-CN" sz="2400" baseline="-250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0  </a:t>
              </a:r>
              <a:r>
                <a:rPr lang="en-US" altLang="zh-CN" sz="2400" dirty="0">
                  <a:solidFill>
                    <a:srgbClr val="3333FF"/>
                  </a:solidFill>
                  <a:ea typeface="宋体" pitchFamily="2" charset="-122"/>
                  <a:cs typeface="Times New Roman" pitchFamily="18" charset="0"/>
                </a:rPr>
                <a:t>if</a:t>
              </a:r>
              <a:endParaRPr lang="en-US" altLang="zh-CN" sz="2400" dirty="0">
                <a:solidFill>
                  <a:srgbClr val="3333FF"/>
                </a:solidFill>
                <a:ea typeface="宋体" charset="-122"/>
              </a:endParaRPr>
            </a:p>
          </p:txBody>
        </p:sp>
        <p:graphicFrame>
          <p:nvGraphicFramePr>
            <p:cNvPr id="458757" name="Object 1029"/>
            <p:cNvGraphicFramePr>
              <a:graphicFrameLocks noChangeAspect="1"/>
            </p:cNvGraphicFramePr>
            <p:nvPr/>
          </p:nvGraphicFramePr>
          <p:xfrm>
            <a:off x="3143240" y="3714752"/>
            <a:ext cx="2333625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3" name="Equation" r:id="rId8" imgW="2336760" imgH="495000" progId="Equation.DSMT4">
                    <p:embed/>
                  </p:oleObj>
                </mc:Choice>
                <mc:Fallback>
                  <p:oleObj name="Equation" r:id="rId8" imgW="2336760" imgH="495000" progId="Equation.DSMT4">
                    <p:embed/>
                    <p:pic>
                      <p:nvPicPr>
                        <p:cNvPr id="0" name="Picture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240" y="3714752"/>
                          <a:ext cx="2333625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1031"/>
            <p:cNvGraphicFramePr>
              <a:graphicFrameLocks noChangeAspect="1"/>
            </p:cNvGraphicFramePr>
            <p:nvPr/>
          </p:nvGraphicFramePr>
          <p:xfrm>
            <a:off x="6845300" y="1881178"/>
            <a:ext cx="2032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4" name="Equation" r:id="rId10" imgW="203040" imgH="190440" progId="Equation.DSMT4">
                    <p:embed/>
                  </p:oleObj>
                </mc:Choice>
                <mc:Fallback>
                  <p:oleObj name="Equation" r:id="rId10" imgW="203040" imgH="190440" progId="Equation.DSMT4">
                    <p:embed/>
                    <p:pic>
                      <p:nvPicPr>
                        <p:cNvPr id="0" name="Picture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5300" y="1881178"/>
                          <a:ext cx="203200" cy="19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1928794" y="4357694"/>
            <a:ext cx="6648442" cy="461962"/>
            <a:chOff x="336" y="1200"/>
            <a:chExt cx="4188" cy="291"/>
          </a:xfrm>
        </p:grpSpPr>
        <p:graphicFrame>
          <p:nvGraphicFramePr>
            <p:cNvPr id="18" name="Object 62"/>
            <p:cNvGraphicFramePr>
              <a:graphicFrameLocks noChangeAspect="1"/>
            </p:cNvGraphicFramePr>
            <p:nvPr/>
          </p:nvGraphicFramePr>
          <p:xfrm>
            <a:off x="3986" y="1245"/>
            <a:ext cx="53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8785" name="Equation" r:id="rId12" imgW="850680" imgH="368280" progId="Equation.DSMT4">
                    <p:embed/>
                  </p:oleObj>
                </mc:Choice>
                <mc:Fallback>
                  <p:oleObj name="Equation" r:id="rId12" imgW="850680" imgH="368280" progId="Equation.DSMT4">
                    <p:embed/>
                    <p:pic>
                      <p:nvPicPr>
                        <p:cNvPr id="0" name="Picture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1245"/>
                          <a:ext cx="53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36" y="1200"/>
              <a:ext cx="266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Suppose that a function 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y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=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f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)</a:t>
              </a:r>
              <a:endParaRPr lang="zh-CN" altLang="en-US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912" y="1200"/>
              <a:ext cx="10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is defined in</a:t>
              </a:r>
              <a:endParaRPr lang="zh-CN" altLang="en-US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21" name="Rectangle 1032"/>
          <p:cNvSpPr>
            <a:spLocks noChangeArrowheads="1"/>
          </p:cNvSpPr>
          <p:nvPr/>
        </p:nvSpPr>
        <p:spPr bwMode="auto">
          <a:xfrm>
            <a:off x="642910" y="4857760"/>
            <a:ext cx="7136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then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58761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The Continuity of Function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752-EC65-4F1C-BA78-0362697256D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428596" y="1417364"/>
            <a:ext cx="8102629" cy="94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Note</a:t>
            </a:r>
            <a:r>
              <a:rPr lang="en-US" altLang="zh-CN" sz="2400" b="1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 If  </a:t>
            </a:r>
            <a:r>
              <a:rPr lang="en-US" altLang="zh-CN" sz="2400" b="1" i="1" dirty="0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 (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) is continuous at every point of an open interval  </a:t>
            </a: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ea typeface="宋体" charset="-122"/>
              </a:rPr>
              <a:t>(</a:t>
            </a:r>
            <a:r>
              <a:rPr lang="en-US" altLang="zh-CN" sz="2400" b="1" i="1" dirty="0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b="1" i="1" dirty="0">
                <a:ea typeface="宋体" charset="-122"/>
              </a:rPr>
              <a:t>b</a:t>
            </a:r>
            <a:r>
              <a:rPr lang="en-US" altLang="zh-CN" sz="2400" dirty="0">
                <a:ea typeface="宋体" charset="-122"/>
              </a:rPr>
              <a:t>) then  </a:t>
            </a:r>
            <a:r>
              <a:rPr lang="en-US" altLang="zh-CN" sz="2400" b="1" i="1" dirty="0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 (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) is said to </a:t>
            </a:r>
            <a:r>
              <a:rPr lang="en-US" altLang="zh-CN" sz="2400" dirty="0">
                <a:solidFill>
                  <a:srgbClr val="CC0000"/>
                </a:solidFill>
                <a:ea typeface="宋体" charset="-122"/>
              </a:rPr>
              <a:t>be continuous in the interval (</a:t>
            </a:r>
            <a:r>
              <a:rPr lang="en-US" altLang="zh-CN" sz="2400" b="1" i="1" dirty="0">
                <a:solidFill>
                  <a:srgbClr val="CC0000"/>
                </a:solidFill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CC0000"/>
                </a:solidFill>
                <a:ea typeface="宋体" charset="-122"/>
              </a:rPr>
              <a:t>, </a:t>
            </a:r>
            <a:r>
              <a:rPr lang="en-US" altLang="zh-CN" sz="2400" b="1" i="1" dirty="0">
                <a:solidFill>
                  <a:srgbClr val="CC0000"/>
                </a:solidFill>
                <a:ea typeface="宋体" charset="-122"/>
              </a:rPr>
              <a:t>b</a:t>
            </a:r>
            <a:r>
              <a:rPr lang="en-US" altLang="zh-CN" sz="2400" dirty="0">
                <a:solidFill>
                  <a:srgbClr val="CC0000"/>
                </a:solidFill>
                <a:ea typeface="宋体" charset="-122"/>
              </a:rPr>
              <a:t>);</a:t>
            </a:r>
            <a:r>
              <a:rPr lang="en-US" altLang="zh-CN" sz="2400" dirty="0">
                <a:ea typeface="宋体" charset="-122"/>
              </a:rPr>
              <a:t> 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00034" y="2421130"/>
            <a:ext cx="8143932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宋体" charset="-122"/>
              </a:rPr>
              <a:t>if  </a:t>
            </a:r>
            <a:r>
              <a:rPr lang="en-US" altLang="zh-CN" sz="2400" b="1" i="1" dirty="0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 (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) is continuous in the open interval (</a:t>
            </a:r>
            <a:r>
              <a:rPr lang="en-US" altLang="zh-CN" sz="2400" b="1" i="1" dirty="0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b="1" i="1" dirty="0">
                <a:ea typeface="宋体" charset="-122"/>
              </a:rPr>
              <a:t>b</a:t>
            </a:r>
            <a:r>
              <a:rPr lang="en-US" altLang="zh-CN" sz="2400" dirty="0">
                <a:ea typeface="宋体" charset="-122"/>
              </a:rPr>
              <a:t>) and is continuous from the right at point 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 = </a:t>
            </a:r>
            <a:r>
              <a:rPr lang="en-US" altLang="zh-CN" sz="2400" b="1" i="1" dirty="0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 and is also continuous from the left at  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 = </a:t>
            </a:r>
            <a:r>
              <a:rPr lang="en-US" altLang="zh-CN" sz="2400" b="1" i="1" dirty="0">
                <a:ea typeface="宋体" charset="-122"/>
              </a:rPr>
              <a:t>b</a:t>
            </a:r>
            <a:r>
              <a:rPr lang="en-US" altLang="zh-CN" sz="2400" dirty="0">
                <a:ea typeface="宋体" charset="-122"/>
              </a:rPr>
              <a:t>, then  </a:t>
            </a:r>
            <a:r>
              <a:rPr lang="en-US" altLang="zh-CN" sz="2400" b="1" i="1" dirty="0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 (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) is said to </a:t>
            </a:r>
            <a:r>
              <a:rPr lang="en-US" altLang="zh-CN" sz="2400" dirty="0">
                <a:solidFill>
                  <a:srgbClr val="CC0000"/>
                </a:solidFill>
                <a:ea typeface="宋体" charset="-122"/>
              </a:rPr>
              <a:t>be continuous on the closed interval [</a:t>
            </a:r>
            <a:r>
              <a:rPr lang="en-US" altLang="zh-CN" sz="2400" b="1" i="1" dirty="0">
                <a:solidFill>
                  <a:srgbClr val="CC0000"/>
                </a:solidFill>
                <a:ea typeface="宋体" charset="-122"/>
              </a:rPr>
              <a:t>a</a:t>
            </a:r>
            <a:r>
              <a:rPr lang="en-US" altLang="zh-CN" sz="2400" dirty="0">
                <a:solidFill>
                  <a:srgbClr val="CC0000"/>
                </a:solidFill>
                <a:ea typeface="宋体" charset="-122"/>
              </a:rPr>
              <a:t>, </a:t>
            </a:r>
            <a:r>
              <a:rPr lang="en-US" altLang="zh-CN" sz="2400" b="1" i="1" dirty="0">
                <a:solidFill>
                  <a:srgbClr val="CC0000"/>
                </a:solidFill>
                <a:ea typeface="宋体" charset="-122"/>
              </a:rPr>
              <a:t>b</a:t>
            </a:r>
            <a:r>
              <a:rPr lang="en-US" altLang="zh-CN" sz="2400" dirty="0">
                <a:solidFill>
                  <a:srgbClr val="CC0000"/>
                </a:solidFill>
                <a:ea typeface="宋体" charset="-122"/>
              </a:rPr>
              <a:t>]</a:t>
            </a:r>
            <a:r>
              <a:rPr lang="en-US" altLang="zh-CN" sz="2400" dirty="0">
                <a:ea typeface="宋体" charset="-122"/>
              </a:rPr>
              <a:t>;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428596" y="4214818"/>
            <a:ext cx="8715404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宋体" charset="-122"/>
              </a:rPr>
              <a:t>if  </a:t>
            </a:r>
            <a:r>
              <a:rPr lang="en-US" altLang="zh-CN" sz="2400" b="1" i="1" dirty="0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 (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) is continuous in an interval  </a:t>
            </a:r>
            <a:r>
              <a:rPr lang="en-US" altLang="zh-CN" sz="2400" b="1" i="1" dirty="0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,  then it is called a continuous function in this interval  </a:t>
            </a:r>
            <a:r>
              <a:rPr lang="en-US" altLang="zh-CN" sz="2400" b="1" i="1" dirty="0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;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498474" y="5753417"/>
            <a:ext cx="60023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is called a </a:t>
            </a:r>
            <a:r>
              <a:rPr lang="en-US" altLang="zh-CN" sz="2400" dirty="0">
                <a:solidFill>
                  <a:srgbClr val="CC0000"/>
                </a:solidFill>
                <a:ea typeface="宋体" charset="-122"/>
              </a:rPr>
              <a:t>continuous function.</a:t>
            </a:r>
            <a:r>
              <a:rPr lang="en-US" altLang="zh-CN" sz="2400" dirty="0">
                <a:ea typeface="宋体" charset="-122"/>
              </a:rPr>
              <a:t>  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460810" name="Rectangle 10"/>
          <p:cNvSpPr>
            <a:spLocks noChangeArrowheads="1"/>
          </p:cNvSpPr>
          <p:nvPr/>
        </p:nvSpPr>
        <p:spPr bwMode="auto">
          <a:xfrm>
            <a:off x="500034" y="5288581"/>
            <a:ext cx="8001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if  </a:t>
            </a:r>
            <a:r>
              <a:rPr lang="en-US" altLang="zh-CN" sz="2400" b="1" i="1" dirty="0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  is just the domain of definition of this function then  </a:t>
            </a:r>
            <a:r>
              <a:rPr lang="en-US" altLang="zh-CN" sz="2400" b="1" i="1" dirty="0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 (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)</a:t>
            </a:r>
            <a:endParaRPr lang="zh-CN" altLang="en-US" sz="24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/>
      <p:bldP spid="460805" grpId="0"/>
      <p:bldP spid="460806" grpId="0"/>
      <p:bldP spid="460809" grpId="0"/>
      <p:bldP spid="4608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The Continuity of Function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752-EC65-4F1C-BA78-0362697256D4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642910" y="1714488"/>
            <a:ext cx="7858180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ea typeface="宋体" charset="-122"/>
              </a:rPr>
              <a:t>The graph of a continuous function is a continuous curve.</a:t>
            </a:r>
          </a:p>
        </p:txBody>
      </p:sp>
      <p:graphicFrame>
        <p:nvGraphicFramePr>
          <p:cNvPr id="460813" name="Object 13"/>
          <p:cNvGraphicFramePr>
            <a:graphicFrameLocks noChangeAspect="1"/>
          </p:cNvGraphicFramePr>
          <p:nvPr/>
        </p:nvGraphicFramePr>
        <p:xfrm>
          <a:off x="4083063" y="2650823"/>
          <a:ext cx="631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1" name="Equation" r:id="rId4" imgW="634680" imgH="342720" progId="Equation.DSMT4">
                  <p:embed/>
                </p:oleObj>
              </mc:Choice>
              <mc:Fallback>
                <p:oleObj name="Equation" r:id="rId4" imgW="634680" imgH="3427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63" y="2650823"/>
                        <a:ext cx="6318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1" name="Object 11"/>
          <p:cNvGraphicFramePr>
            <a:graphicFrameLocks noChangeAspect="1"/>
          </p:cNvGraphicFramePr>
          <p:nvPr/>
        </p:nvGraphicFramePr>
        <p:xfrm>
          <a:off x="2571736" y="4071942"/>
          <a:ext cx="40941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2" name="Equation" r:id="rId6" imgW="4089240" imgH="342720" progId="Equation.DSMT4">
                  <p:embed/>
                </p:oleObj>
              </mc:Choice>
              <mc:Fallback>
                <p:oleObj name="Equation" r:id="rId6" imgW="4089240" imgH="3427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4071942"/>
                        <a:ext cx="4094163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4" name="Rectangle 14"/>
          <p:cNvSpPr>
            <a:spLocks noChangeArrowheads="1"/>
          </p:cNvSpPr>
          <p:nvPr/>
        </p:nvSpPr>
        <p:spPr bwMode="auto">
          <a:xfrm>
            <a:off x="841353" y="2571744"/>
            <a:ext cx="3814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Note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We use the symbol </a:t>
            </a:r>
          </a:p>
        </p:txBody>
      </p:sp>
      <p:sp>
        <p:nvSpPr>
          <p:cNvPr id="460815" name="Rectangle 15"/>
          <p:cNvSpPr>
            <a:spLocks noChangeArrowheads="1"/>
          </p:cNvSpPr>
          <p:nvPr/>
        </p:nvSpPr>
        <p:spPr bwMode="auto">
          <a:xfrm>
            <a:off x="4770443" y="2571744"/>
            <a:ext cx="30877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to express the set of all</a:t>
            </a:r>
          </a:p>
        </p:txBody>
      </p:sp>
      <p:sp>
        <p:nvSpPr>
          <p:cNvPr id="460816" name="Rectangle 16"/>
          <p:cNvSpPr>
            <a:spLocks noChangeArrowheads="1"/>
          </p:cNvSpPr>
          <p:nvPr/>
        </p:nvSpPr>
        <p:spPr bwMode="auto">
          <a:xfrm>
            <a:off x="5498606" y="3253087"/>
            <a:ext cx="11576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, that is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55136" y="3214686"/>
            <a:ext cx="4706941" cy="461963"/>
            <a:chOff x="-1414" y="3294"/>
            <a:chExt cx="2965" cy="291"/>
          </a:xfrm>
        </p:grpSpPr>
        <p:graphicFrame>
          <p:nvGraphicFramePr>
            <p:cNvPr id="460812" name="Object 12"/>
            <p:cNvGraphicFramePr>
              <a:graphicFrameLocks noChangeAspect="1"/>
            </p:cNvGraphicFramePr>
            <p:nvPr/>
          </p:nvGraphicFramePr>
          <p:xfrm>
            <a:off x="1421" y="3373"/>
            <a:ext cx="13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23" name="Equation" r:id="rId8" imgW="203040" imgH="266400" progId="Equation.DSMT4">
                    <p:embed/>
                  </p:oleObj>
                </mc:Choice>
                <mc:Fallback>
                  <p:oleObj name="Equation" r:id="rId8" imgW="203040" imgH="2664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3373"/>
                          <a:ext cx="13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18" name="Rectangle 18"/>
            <p:cNvSpPr>
              <a:spLocks noChangeArrowheads="1"/>
            </p:cNvSpPr>
            <p:nvPr/>
          </p:nvSpPr>
          <p:spPr bwMode="auto">
            <a:xfrm>
              <a:off x="-1414" y="3294"/>
              <a:ext cx="29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ea typeface="宋体" charset="-122"/>
                </a:rPr>
                <a:t>continuous functions in the interval</a:t>
              </a:r>
              <a:endParaRPr lang="zh-CN" altLang="en-US" sz="2400" dirty="0"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8" grpId="0" animBg="1"/>
      <p:bldP spid="460814" grpId="0"/>
      <p:bldP spid="460815" grpId="0"/>
      <p:bldP spid="4608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The Continuity of Function</a:t>
            </a:r>
          </a:p>
        </p:txBody>
      </p:sp>
      <p:sp>
        <p:nvSpPr>
          <p:cNvPr id="3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2875-56DC-4D40-A29A-577294AA2A6C}" type="slidenum">
              <a:rPr lang="en-US" altLang="en-US"/>
              <a:pPr/>
              <a:t>29</a:t>
            </a:fld>
            <a:endParaRPr lang="en-US" altLang="en-US"/>
          </a:p>
        </p:txBody>
      </p:sp>
      <p:graphicFrame>
        <p:nvGraphicFramePr>
          <p:cNvPr id="462873" name="Object 2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86313" y="2428868"/>
          <a:ext cx="2552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20" name="Equation" r:id="rId4" imgW="2895480" imgH="749160" progId="Equation.DSMT4">
                  <p:embed/>
                </p:oleObj>
              </mc:Choice>
              <mc:Fallback>
                <p:oleObj name="Equation" r:id="rId4" imgW="2895480" imgH="74916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428868"/>
                        <a:ext cx="2552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2855" name="Group 7"/>
          <p:cNvGrpSpPr>
            <a:grpSpLocks/>
          </p:cNvGrpSpPr>
          <p:nvPr/>
        </p:nvGrpSpPr>
        <p:grpSpPr bwMode="auto">
          <a:xfrm>
            <a:off x="500034" y="1285860"/>
            <a:ext cx="4438647" cy="461963"/>
            <a:chOff x="134" y="924"/>
            <a:chExt cx="2796" cy="291"/>
          </a:xfrm>
        </p:grpSpPr>
        <p:sp>
          <p:nvSpPr>
            <p:cNvPr id="462853" name="Rectangle 5"/>
            <p:cNvSpPr>
              <a:spLocks noChangeArrowheads="1"/>
            </p:cNvSpPr>
            <p:nvPr/>
          </p:nvSpPr>
          <p:spPr bwMode="auto">
            <a:xfrm>
              <a:off x="134" y="924"/>
              <a:ext cx="14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Prove</a:t>
              </a:r>
              <a:r>
                <a:rPr lang="en-US" altLang="zh-CN" sz="2400" dirty="0">
                  <a:ea typeface="宋体" charset="-122"/>
                </a:rPr>
                <a:t> </a:t>
              </a:r>
            </a:p>
          </p:txBody>
        </p:sp>
        <p:graphicFrame>
          <p:nvGraphicFramePr>
            <p:cNvPr id="462852" name="Object 4"/>
            <p:cNvGraphicFramePr>
              <a:graphicFrameLocks noChangeAspect="1"/>
            </p:cNvGraphicFramePr>
            <p:nvPr/>
          </p:nvGraphicFramePr>
          <p:xfrm>
            <a:off x="1490" y="968"/>
            <a:ext cx="14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21" name="Equation" r:id="rId6" imgW="2286000" imgH="342720" progId="Equation.DSMT4">
                    <p:embed/>
                  </p:oleObj>
                </mc:Choice>
                <mc:Fallback>
                  <p:oleObj name="Equation" r:id="rId6" imgW="2286000" imgH="34272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968"/>
                          <a:ext cx="144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2863" name="Object 15"/>
          <p:cNvGraphicFramePr>
            <a:graphicFrameLocks noChangeAspect="1"/>
          </p:cNvGraphicFramePr>
          <p:nvPr/>
        </p:nvGraphicFramePr>
        <p:xfrm>
          <a:off x="2228850" y="1981200"/>
          <a:ext cx="17827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22" name="Equation" r:id="rId8" imgW="1777680" imgH="368280" progId="Equation.DSMT4">
                  <p:embed/>
                </p:oleObj>
              </mc:Choice>
              <mc:Fallback>
                <p:oleObj name="Equation" r:id="rId8" imgW="1777680" imgH="3682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981200"/>
                        <a:ext cx="178276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2" name="Object 14"/>
          <p:cNvGraphicFramePr>
            <a:graphicFrameLocks noChangeAspect="1"/>
          </p:cNvGraphicFramePr>
          <p:nvPr/>
        </p:nvGraphicFramePr>
        <p:xfrm>
          <a:off x="1423988" y="2598738"/>
          <a:ext cx="32908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23" name="Equation" r:id="rId10" imgW="3288960" imgH="368280" progId="Equation.DSMT4">
                  <p:embed/>
                </p:oleObj>
              </mc:Choice>
              <mc:Fallback>
                <p:oleObj name="Equation" r:id="rId10" imgW="3288960" imgH="3682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598738"/>
                        <a:ext cx="3290887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1" name="Object 13"/>
          <p:cNvGraphicFramePr>
            <a:graphicFrameLocks noChangeAspect="1"/>
          </p:cNvGraphicFramePr>
          <p:nvPr/>
        </p:nvGraphicFramePr>
        <p:xfrm>
          <a:off x="1428728" y="3540131"/>
          <a:ext cx="45085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24" name="Equation" r:id="rId12" imgW="4508280" imgH="749160" progId="Equation.DSMT4">
                  <p:embed/>
                </p:oleObj>
              </mc:Choice>
              <mc:Fallback>
                <p:oleObj name="Equation" r:id="rId12" imgW="4508280" imgH="74916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540131"/>
                        <a:ext cx="45085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9" name="Object 11"/>
          <p:cNvGraphicFramePr>
            <a:graphicFrameLocks noChangeAspect="1"/>
          </p:cNvGraphicFramePr>
          <p:nvPr/>
        </p:nvGraphicFramePr>
        <p:xfrm>
          <a:off x="4148138" y="4568836"/>
          <a:ext cx="8763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25" name="Equation" r:id="rId14" imgW="876240" imgH="355320" progId="Equation.DSMT4">
                  <p:embed/>
                </p:oleObj>
              </mc:Choice>
              <mc:Fallback>
                <p:oleObj name="Equation" r:id="rId14" imgW="876240" imgH="3553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4568836"/>
                        <a:ext cx="8763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7" name="Object 9"/>
          <p:cNvGraphicFramePr>
            <a:graphicFrameLocks noChangeAspect="1"/>
          </p:cNvGraphicFramePr>
          <p:nvPr/>
        </p:nvGraphicFramePr>
        <p:xfrm>
          <a:off x="2328863" y="5081588"/>
          <a:ext cx="120967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26" name="Equation" r:id="rId16" imgW="1206360" imgH="342720" progId="Equation.DSMT4">
                  <p:embed/>
                </p:oleObj>
              </mc:Choice>
              <mc:Fallback>
                <p:oleObj name="Equation" r:id="rId16" imgW="1206360" imgH="342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5081588"/>
                        <a:ext cx="120967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64" name="Rectangle 16"/>
          <p:cNvSpPr>
            <a:spLocks noChangeArrowheads="1"/>
          </p:cNvSpPr>
          <p:nvPr/>
        </p:nvSpPr>
        <p:spPr bwMode="auto">
          <a:xfrm>
            <a:off x="428596" y="1865628"/>
            <a:ext cx="1015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>
                <a:ea typeface="宋体" charset="-122"/>
              </a:rPr>
              <a:t>Proof:</a:t>
            </a:r>
            <a:endParaRPr lang="en-US" altLang="zh-CN" sz="2400">
              <a:ea typeface="宋体" charset="-122"/>
            </a:endParaRPr>
          </a:p>
        </p:txBody>
      </p:sp>
      <p:sp>
        <p:nvSpPr>
          <p:cNvPr id="462865" name="Rectangle 17"/>
          <p:cNvSpPr>
            <a:spLocks noChangeArrowheads="1"/>
          </p:cNvSpPr>
          <p:nvPr/>
        </p:nvSpPr>
        <p:spPr bwMode="auto">
          <a:xfrm>
            <a:off x="3927610" y="1900553"/>
            <a:ext cx="47163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 by a trigonometric identity we have</a:t>
            </a:r>
          </a:p>
        </p:txBody>
      </p:sp>
      <p:sp>
        <p:nvSpPr>
          <p:cNvPr id="462866" name="Rectangle 18"/>
          <p:cNvSpPr>
            <a:spLocks noChangeArrowheads="1"/>
          </p:cNvSpPr>
          <p:nvPr/>
        </p:nvSpPr>
        <p:spPr bwMode="auto">
          <a:xfrm>
            <a:off x="428596" y="3162616"/>
            <a:ext cx="7136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ea typeface="宋体" charset="-122"/>
              </a:rPr>
              <a:t>then</a:t>
            </a:r>
          </a:p>
        </p:txBody>
      </p:sp>
      <p:sp>
        <p:nvSpPr>
          <p:cNvPr id="462867" name="Rectangle 19"/>
          <p:cNvSpPr>
            <a:spLocks noChangeArrowheads="1"/>
          </p:cNvSpPr>
          <p:nvPr/>
        </p:nvSpPr>
        <p:spPr bwMode="auto">
          <a:xfrm>
            <a:off x="500033" y="4458016"/>
            <a:ext cx="10470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 sz="2400">
                <a:ea typeface="宋体" charset="-122"/>
              </a:rPr>
              <a:t>Hence </a:t>
            </a:r>
          </a:p>
        </p:txBody>
      </p:sp>
      <p:grpSp>
        <p:nvGrpSpPr>
          <p:cNvPr id="462879" name="Group 31"/>
          <p:cNvGrpSpPr>
            <a:grpSpLocks/>
          </p:cNvGrpSpPr>
          <p:nvPr/>
        </p:nvGrpSpPr>
        <p:grpSpPr bwMode="auto">
          <a:xfrm>
            <a:off x="1438272" y="4467235"/>
            <a:ext cx="2830513" cy="461963"/>
            <a:chOff x="973" y="2958"/>
            <a:chExt cx="1783" cy="291"/>
          </a:xfrm>
        </p:grpSpPr>
        <p:graphicFrame>
          <p:nvGraphicFramePr>
            <p:cNvPr id="462860" name="Object 12"/>
            <p:cNvGraphicFramePr>
              <a:graphicFrameLocks noChangeAspect="1"/>
            </p:cNvGraphicFramePr>
            <p:nvPr/>
          </p:nvGraphicFramePr>
          <p:xfrm>
            <a:off x="973" y="3005"/>
            <a:ext cx="416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27" name="Equation" r:id="rId18" imgW="660240" imgH="291960" progId="Equation.DSMT4">
                    <p:embed/>
                  </p:oleObj>
                </mc:Choice>
                <mc:Fallback>
                  <p:oleObj name="Equation" r:id="rId18" imgW="660240" imgH="29196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3005"/>
                          <a:ext cx="416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68" name="Rectangle 20"/>
            <p:cNvSpPr>
              <a:spLocks noChangeArrowheads="1"/>
            </p:cNvSpPr>
            <p:nvPr/>
          </p:nvSpPr>
          <p:spPr bwMode="auto">
            <a:xfrm>
              <a:off x="1327" y="2958"/>
              <a:ext cx="1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ea typeface="宋体" charset="-122"/>
                </a:rPr>
                <a:t> </a:t>
              </a:r>
              <a:r>
                <a:rPr lang="en-US" altLang="zh-CN" sz="2400" dirty="0">
                  <a:ea typeface="宋体" charset="-122"/>
                </a:rPr>
                <a:t>is continuous at </a:t>
              </a:r>
            </a:p>
          </p:txBody>
        </p:sp>
      </p:grpSp>
      <p:sp>
        <p:nvSpPr>
          <p:cNvPr id="462869" name="Rectangle 21"/>
          <p:cNvSpPr>
            <a:spLocks noChangeArrowheads="1"/>
          </p:cNvSpPr>
          <p:nvPr/>
        </p:nvSpPr>
        <p:spPr bwMode="auto">
          <a:xfrm>
            <a:off x="5072066" y="4467533"/>
            <a:ext cx="10214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Since, </a:t>
            </a:r>
          </a:p>
        </p:txBody>
      </p:sp>
      <p:grpSp>
        <p:nvGrpSpPr>
          <p:cNvPr id="462881" name="Group 33"/>
          <p:cNvGrpSpPr>
            <a:grpSpLocks/>
          </p:cNvGrpSpPr>
          <p:nvPr/>
        </p:nvGrpSpPr>
        <p:grpSpPr bwMode="auto">
          <a:xfrm>
            <a:off x="6000760" y="4429132"/>
            <a:ext cx="2551113" cy="461963"/>
            <a:chOff x="3590" y="2886"/>
            <a:chExt cx="1607" cy="291"/>
          </a:xfrm>
        </p:grpSpPr>
        <p:graphicFrame>
          <p:nvGraphicFramePr>
            <p:cNvPr id="462858" name="Object 10"/>
            <p:cNvGraphicFramePr>
              <a:graphicFrameLocks noChangeAspect="1"/>
            </p:cNvGraphicFramePr>
            <p:nvPr/>
          </p:nvGraphicFramePr>
          <p:xfrm>
            <a:off x="3590" y="2930"/>
            <a:ext cx="20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28" name="Equation" r:id="rId20" imgW="317160" imgH="355320" progId="Equation.DSMT4">
                    <p:embed/>
                  </p:oleObj>
                </mc:Choice>
                <mc:Fallback>
                  <p:oleObj name="Equation" r:id="rId20" imgW="317160" imgH="35532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" y="2930"/>
                          <a:ext cx="20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70" name="Rectangle 22"/>
            <p:cNvSpPr>
              <a:spLocks noChangeArrowheads="1"/>
            </p:cNvSpPr>
            <p:nvPr/>
          </p:nvSpPr>
          <p:spPr bwMode="auto">
            <a:xfrm>
              <a:off x="3742" y="2886"/>
              <a:ext cx="14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ea typeface="宋体" charset="-122"/>
                </a:rPr>
                <a:t> </a:t>
              </a:r>
              <a:r>
                <a:rPr lang="en-US" altLang="zh-CN" sz="2400" dirty="0">
                  <a:ea typeface="宋体" charset="-122"/>
                </a:rPr>
                <a:t>is arbitrary point</a:t>
              </a:r>
            </a:p>
          </p:txBody>
        </p:sp>
      </p:grpSp>
      <p:sp>
        <p:nvSpPr>
          <p:cNvPr id="462871" name="Rectangle 23"/>
          <p:cNvSpPr>
            <a:spLocks noChangeArrowheads="1"/>
          </p:cNvSpPr>
          <p:nvPr/>
        </p:nvSpPr>
        <p:spPr bwMode="auto">
          <a:xfrm>
            <a:off x="3751274" y="4924741"/>
            <a:ext cx="1200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we have</a:t>
            </a:r>
          </a:p>
        </p:txBody>
      </p:sp>
      <p:sp>
        <p:nvSpPr>
          <p:cNvPr id="462872" name="Rectangle 24"/>
          <p:cNvSpPr>
            <a:spLocks noChangeArrowheads="1"/>
          </p:cNvSpPr>
          <p:nvPr/>
        </p:nvSpPr>
        <p:spPr bwMode="auto">
          <a:xfrm>
            <a:off x="500033" y="5539103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>
                <a:ea typeface="宋体" charset="-122"/>
              </a:rPr>
              <a:t>Finish. </a:t>
            </a:r>
          </a:p>
        </p:txBody>
      </p:sp>
      <p:grpSp>
        <p:nvGrpSpPr>
          <p:cNvPr id="462878" name="Group 30"/>
          <p:cNvGrpSpPr>
            <a:grpSpLocks/>
          </p:cNvGrpSpPr>
          <p:nvPr/>
        </p:nvGrpSpPr>
        <p:grpSpPr bwMode="auto">
          <a:xfrm>
            <a:off x="6045165" y="3700782"/>
            <a:ext cx="549274" cy="461963"/>
            <a:chOff x="4105" y="2432"/>
            <a:chExt cx="346" cy="291"/>
          </a:xfrm>
        </p:grpSpPr>
        <p:graphicFrame>
          <p:nvGraphicFramePr>
            <p:cNvPr id="462875" name="Object 27"/>
            <p:cNvGraphicFramePr>
              <a:graphicFrameLocks noChangeAspect="1"/>
            </p:cNvGraphicFramePr>
            <p:nvPr/>
          </p:nvGraphicFramePr>
          <p:xfrm>
            <a:off x="4105" y="2478"/>
            <a:ext cx="23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29" name="Equation" r:id="rId22" imgW="368280" imgH="241200" progId="Equation.DSMT4">
                    <p:embed/>
                  </p:oleObj>
                </mc:Choice>
                <mc:Fallback>
                  <p:oleObj name="Equation" r:id="rId22" imgW="368280" imgH="2412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478"/>
                          <a:ext cx="23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77" name="Rectangle 29"/>
            <p:cNvSpPr>
              <a:spLocks noChangeArrowheads="1"/>
            </p:cNvSpPr>
            <p:nvPr/>
          </p:nvSpPr>
          <p:spPr bwMode="auto">
            <a:xfrm>
              <a:off x="4286" y="2432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.</a:t>
              </a:r>
            </a:p>
          </p:txBody>
        </p:sp>
      </p:grpSp>
      <p:sp>
        <p:nvSpPr>
          <p:cNvPr id="462880" name="Rectangle 32"/>
          <p:cNvSpPr>
            <a:spLocks noChangeArrowheads="1"/>
          </p:cNvSpPr>
          <p:nvPr/>
        </p:nvSpPr>
        <p:spPr bwMode="auto">
          <a:xfrm>
            <a:off x="500033" y="4962841"/>
            <a:ext cx="1967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ea typeface="宋体" charset="-122"/>
              </a:rPr>
              <a:t>in the interval </a:t>
            </a:r>
          </a:p>
        </p:txBody>
      </p:sp>
      <p:grpSp>
        <p:nvGrpSpPr>
          <p:cNvPr id="462883" name="Group 35"/>
          <p:cNvGrpSpPr>
            <a:grpSpLocks/>
          </p:cNvGrpSpPr>
          <p:nvPr/>
        </p:nvGrpSpPr>
        <p:grpSpPr bwMode="auto">
          <a:xfrm>
            <a:off x="5005406" y="4916802"/>
            <a:ext cx="2424114" cy="461963"/>
            <a:chOff x="2244" y="3225"/>
            <a:chExt cx="1527" cy="291"/>
          </a:xfrm>
        </p:grpSpPr>
        <p:graphicFrame>
          <p:nvGraphicFramePr>
            <p:cNvPr id="462856" name="Object 8"/>
            <p:cNvGraphicFramePr>
              <a:graphicFrameLocks noChangeAspect="1"/>
            </p:cNvGraphicFramePr>
            <p:nvPr/>
          </p:nvGraphicFramePr>
          <p:xfrm>
            <a:off x="2244" y="3278"/>
            <a:ext cx="139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30" name="Equation" r:id="rId24" imgW="2209680" imgH="342720" progId="Equation.DSMT4">
                    <p:embed/>
                  </p:oleObj>
                </mc:Choice>
                <mc:Fallback>
                  <p:oleObj name="Equation" r:id="rId24" imgW="2209680" imgH="34272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4" y="3278"/>
                          <a:ext cx="1392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82" name="Rectangle 34"/>
            <p:cNvSpPr>
              <a:spLocks noChangeArrowheads="1"/>
            </p:cNvSpPr>
            <p:nvPr/>
          </p:nvSpPr>
          <p:spPr bwMode="auto">
            <a:xfrm>
              <a:off x="3606" y="3225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.</a:t>
              </a:r>
            </a:p>
          </p:txBody>
        </p:sp>
      </p:grpSp>
      <p:sp>
        <p:nvSpPr>
          <p:cNvPr id="462884" name="Rectangle 36"/>
          <p:cNvSpPr>
            <a:spLocks noChangeArrowheads="1"/>
          </p:cNvSpPr>
          <p:nvPr/>
        </p:nvSpPr>
        <p:spPr bwMode="auto">
          <a:xfrm>
            <a:off x="1292196" y="1865628"/>
            <a:ext cx="1210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>
                <a:ea typeface="宋体" charset="-122"/>
              </a:rPr>
              <a:t>For any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6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6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6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6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6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6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6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6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6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4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6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64" grpId="0"/>
      <p:bldP spid="462865" grpId="0"/>
      <p:bldP spid="462866" grpId="0"/>
      <p:bldP spid="462867" grpId="0"/>
      <p:bldP spid="462869" grpId="0"/>
      <p:bldP spid="462871" grpId="0"/>
      <p:bldP spid="462872" grpId="0"/>
      <p:bldP spid="462880" grpId="0"/>
      <p:bldP spid="4628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Infinitesimal Quantities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F304-EF8A-43D3-B2C0-44B3D4B7F4C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14348" y="1357298"/>
            <a:ext cx="7632700" cy="44291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a typeface="宋体" charset="-122"/>
              </a:rPr>
              <a:t>Remark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ea typeface="宋体" charset="-122"/>
              </a:rPr>
              <a:t>Do not confuse an infinitesimal quantity with any small non-zero value.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ea typeface="宋体" charset="-122"/>
              </a:rPr>
              <a:t>Whether a function is an infinitesimal quantity  depends also on </a:t>
            </a:r>
            <a:r>
              <a:rPr lang="en-US" altLang="zh-CN" sz="2800" b="1" i="1" dirty="0">
                <a:solidFill>
                  <a:srgbClr val="7030A0"/>
                </a:solidFill>
                <a:ea typeface="宋体" charset="-122"/>
              </a:rPr>
              <a:t>how the independent variable changes</a:t>
            </a:r>
            <a:r>
              <a:rPr lang="en-US" altLang="zh-CN" sz="2800" dirty="0">
                <a:ea typeface="宋体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宋体" charset="-122"/>
              </a:rPr>
              <a:t>The Continuity of Function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9A55-9ADA-4890-BCD5-21957D1D9381}" type="slidenum">
              <a:rPr lang="en-US" altLang="en-US"/>
              <a:pPr/>
              <a:t>30</a:t>
            </a:fld>
            <a:endParaRPr lang="en-US" altLang="en-US"/>
          </a:p>
        </p:txBody>
      </p:sp>
      <p:graphicFrame>
        <p:nvGraphicFramePr>
          <p:cNvPr id="464912" name="Object 16"/>
          <p:cNvGraphicFramePr>
            <a:graphicFrameLocks noGrp="1" noChangeAspect="1"/>
          </p:cNvGraphicFramePr>
          <p:nvPr>
            <p:ph idx="4294967295"/>
          </p:nvPr>
        </p:nvGraphicFramePr>
        <p:xfrm>
          <a:off x="579439" y="2928938"/>
          <a:ext cx="4135437" cy="45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33" name="Equation" r:id="rId4" imgW="4597200" imgH="507960" progId="Equation.DSMT4">
                  <p:embed/>
                </p:oleObj>
              </mc:Choice>
              <mc:Fallback>
                <p:oleObj name="Equation" r:id="rId4" imgW="4597200" imgH="50796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9" y="2928938"/>
                        <a:ext cx="4135437" cy="45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4905" name="Group 9"/>
          <p:cNvGrpSpPr>
            <a:grpSpLocks/>
          </p:cNvGrpSpPr>
          <p:nvPr/>
        </p:nvGrpSpPr>
        <p:grpSpPr bwMode="auto">
          <a:xfrm>
            <a:off x="395314" y="1214422"/>
            <a:ext cx="8320090" cy="1050924"/>
            <a:chOff x="180" y="973"/>
            <a:chExt cx="5241" cy="662"/>
          </a:xfrm>
        </p:grpSpPr>
        <p:graphicFrame>
          <p:nvGraphicFramePr>
            <p:cNvPr id="464901" name="Object 5"/>
            <p:cNvGraphicFramePr>
              <a:graphicFrameLocks noChangeAspect="1"/>
            </p:cNvGraphicFramePr>
            <p:nvPr/>
          </p:nvGraphicFramePr>
          <p:xfrm>
            <a:off x="1558" y="973"/>
            <a:ext cx="197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34" name="Equation" r:id="rId6" imgW="3136680" imgH="761760" progId="Equation.DSMT4">
                    <p:embed/>
                  </p:oleObj>
                </mc:Choice>
                <mc:Fallback>
                  <p:oleObj name="Equation" r:id="rId6" imgW="3136680" imgH="7617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973"/>
                          <a:ext cx="1976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0" name="Object 4"/>
            <p:cNvGraphicFramePr>
              <a:graphicFrameLocks noChangeAspect="1"/>
            </p:cNvGraphicFramePr>
            <p:nvPr/>
          </p:nvGraphicFramePr>
          <p:xfrm>
            <a:off x="270" y="1401"/>
            <a:ext cx="414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935" name="Equation" r:id="rId8" imgW="660240" imgH="279360" progId="Equation.DSMT4">
                    <p:embed/>
                  </p:oleObj>
                </mc:Choice>
                <mc:Fallback>
                  <p:oleObj name="Equation" r:id="rId8" imgW="660240" imgH="2793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" y="1401"/>
                          <a:ext cx="414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02" name="Rectangle 6"/>
            <p:cNvSpPr>
              <a:spLocks noChangeArrowheads="1"/>
            </p:cNvSpPr>
            <p:nvPr/>
          </p:nvSpPr>
          <p:spPr bwMode="auto">
            <a:xfrm>
              <a:off x="180" y="1071"/>
              <a:ext cx="14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solidFill>
                    <a:srgbClr val="000000"/>
                  </a:solidFill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Prove </a:t>
              </a:r>
            </a:p>
          </p:txBody>
        </p:sp>
        <p:sp>
          <p:nvSpPr>
            <p:cNvPr id="464903" name="Rectangle 7"/>
            <p:cNvSpPr>
              <a:spLocks noChangeArrowheads="1"/>
            </p:cNvSpPr>
            <p:nvPr/>
          </p:nvSpPr>
          <p:spPr bwMode="auto">
            <a:xfrm>
              <a:off x="3470" y="1071"/>
              <a:ext cx="195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does not continuous at </a:t>
              </a:r>
            </a:p>
          </p:txBody>
        </p:sp>
        <p:sp>
          <p:nvSpPr>
            <p:cNvPr id="464904" name="Rectangle 8"/>
            <p:cNvSpPr>
              <a:spLocks noChangeArrowheads="1"/>
            </p:cNvSpPr>
            <p:nvPr/>
          </p:nvSpPr>
          <p:spPr bwMode="auto">
            <a:xfrm>
              <a:off x="667" y="1344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ea typeface="宋体" charset="-122"/>
                </a:rPr>
                <a:t>.</a:t>
              </a:r>
            </a:p>
          </p:txBody>
        </p:sp>
      </p:grpSp>
      <p:graphicFrame>
        <p:nvGraphicFramePr>
          <p:cNvPr id="464907" name="Object 11"/>
          <p:cNvGraphicFramePr>
            <a:graphicFrameLocks noChangeAspect="1"/>
          </p:cNvGraphicFramePr>
          <p:nvPr/>
        </p:nvGraphicFramePr>
        <p:xfrm>
          <a:off x="2276475" y="2370138"/>
          <a:ext cx="10509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36" name="Equation" r:id="rId10" imgW="1054080" imgH="342720" progId="Equation.DSMT4">
                  <p:embed/>
                </p:oleObj>
              </mc:Choice>
              <mc:Fallback>
                <p:oleObj name="Equation" r:id="rId10" imgW="1054080" imgH="3427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370138"/>
                        <a:ext cx="105092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6" name="Object 10"/>
          <p:cNvGraphicFramePr>
            <a:graphicFrameLocks noChangeAspect="1"/>
          </p:cNvGraphicFramePr>
          <p:nvPr/>
        </p:nvGraphicFramePr>
        <p:xfrm>
          <a:off x="517368" y="3643314"/>
          <a:ext cx="426894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37" name="Equation" r:id="rId12" imgW="3682800" imgH="431640" progId="Equation.DSMT4">
                  <p:embed/>
                </p:oleObj>
              </mc:Choice>
              <mc:Fallback>
                <p:oleObj name="Equation" r:id="rId12" imgW="3682800" imgH="431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8" y="3643314"/>
                        <a:ext cx="426894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8" name="Rectangle 12"/>
          <p:cNvSpPr>
            <a:spLocks noChangeArrowheads="1"/>
          </p:cNvSpPr>
          <p:nvPr/>
        </p:nvSpPr>
        <p:spPr bwMode="auto">
          <a:xfrm>
            <a:off x="1500166" y="2252955"/>
            <a:ext cx="9444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Since </a:t>
            </a:r>
          </a:p>
        </p:txBody>
      </p:sp>
      <p:sp>
        <p:nvSpPr>
          <p:cNvPr id="464909" name="Rectangle 13"/>
          <p:cNvSpPr>
            <a:spLocks noChangeArrowheads="1"/>
          </p:cNvSpPr>
          <p:nvPr/>
        </p:nvSpPr>
        <p:spPr bwMode="auto">
          <a:xfrm>
            <a:off x="3289347" y="2252955"/>
            <a:ext cx="7825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and </a:t>
            </a:r>
          </a:p>
        </p:txBody>
      </p:sp>
      <p:sp>
        <p:nvSpPr>
          <p:cNvPr id="464910" name="Rectangle 14"/>
          <p:cNvSpPr>
            <a:spLocks noChangeArrowheads="1"/>
          </p:cNvSpPr>
          <p:nvPr/>
        </p:nvSpPr>
        <p:spPr bwMode="auto">
          <a:xfrm>
            <a:off x="642910" y="5143512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Finish. </a:t>
            </a:r>
          </a:p>
        </p:txBody>
      </p:sp>
      <p:sp>
        <p:nvSpPr>
          <p:cNvPr id="464911" name="Rectangle 15"/>
          <p:cNvSpPr>
            <a:spLocks noChangeArrowheads="1"/>
          </p:cNvSpPr>
          <p:nvPr/>
        </p:nvSpPr>
        <p:spPr bwMode="auto">
          <a:xfrm>
            <a:off x="428596" y="2252955"/>
            <a:ext cx="913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宋体" charset="-122"/>
              </a:rPr>
              <a:t>Proof</a:t>
            </a:r>
            <a:endParaRPr lang="zh-CN" altLang="en-US" sz="2400" b="1" dirty="0">
              <a:ea typeface="宋体" charset="-122"/>
            </a:endParaRPr>
          </a:p>
        </p:txBody>
      </p:sp>
      <p:sp>
        <p:nvSpPr>
          <p:cNvPr id="464914" name="Rectangle 18"/>
          <p:cNvSpPr>
            <a:spLocks noChangeArrowheads="1"/>
          </p:cNvSpPr>
          <p:nvPr/>
        </p:nvSpPr>
        <p:spPr bwMode="auto">
          <a:xfrm>
            <a:off x="500034" y="4396095"/>
            <a:ext cx="31390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we have the conclusion.</a:t>
            </a:r>
            <a:endParaRPr lang="zh-CN" altLang="en-US" sz="2400" dirty="0">
              <a:ea typeface="宋体" charset="-122"/>
            </a:endParaRPr>
          </a:p>
        </p:txBody>
      </p:sp>
      <p:pic>
        <p:nvPicPr>
          <p:cNvPr id="464916" name="Picture 2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508625" y="2492375"/>
            <a:ext cx="2952750" cy="39893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6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6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6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8" grpId="0"/>
      <p:bldP spid="464909" grpId="0"/>
      <p:bldP spid="464910" grpId="0"/>
      <p:bldP spid="464911" grpId="0"/>
      <p:bldP spid="4649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The Classification of Discontinuous Points</a:t>
            </a:r>
            <a:endParaRPr lang="en-US" altLang="zh-CN" sz="3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D313-805A-4866-B091-9E25C59E9C9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66999" name="Text Box 55"/>
          <p:cNvSpPr txBox="1">
            <a:spLocks noChangeArrowheads="1"/>
          </p:cNvSpPr>
          <p:nvPr/>
        </p:nvSpPr>
        <p:spPr bwMode="auto">
          <a:xfrm>
            <a:off x="900113" y="2006584"/>
            <a:ext cx="7345362" cy="2225675"/>
          </a:xfrm>
          <a:prstGeom prst="rect">
            <a:avLst/>
          </a:prstGeom>
          <a:solidFill>
            <a:srgbClr val="FFFFC3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3333FF"/>
              </a:solidFill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3333FF"/>
              </a:solidFill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3333FF"/>
              </a:solidFill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3333FF"/>
              </a:solidFill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3333FF"/>
              </a:solidFill>
              <a:ea typeface="宋体" charset="-122"/>
            </a:endParaRPr>
          </a:p>
        </p:txBody>
      </p:sp>
      <p:sp>
        <p:nvSpPr>
          <p:cNvPr id="466971" name="Rectangle 27"/>
          <p:cNvSpPr>
            <a:spLocks noChangeArrowheads="1"/>
          </p:cNvSpPr>
          <p:nvPr/>
        </p:nvSpPr>
        <p:spPr bwMode="auto">
          <a:xfrm>
            <a:off x="684213" y="1214422"/>
            <a:ext cx="7775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If a function is continuous at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</a:rPr>
              <a:t>x </a:t>
            </a:r>
            <a:r>
              <a:rPr lang="en-US" altLang="zh-CN" sz="2400" b="1" dirty="0">
                <a:solidFill>
                  <a:srgbClr val="3333FF"/>
                </a:solidFill>
                <a:ea typeface="宋体" charset="-122"/>
              </a:rPr>
              <a:t>=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</a:rPr>
              <a:t>x</a:t>
            </a:r>
            <a:r>
              <a:rPr lang="en-US" altLang="zh-CN" sz="2400" b="1" baseline="-25000" dirty="0">
                <a:solidFill>
                  <a:srgbClr val="3333FF"/>
                </a:solidFill>
                <a:ea typeface="宋体" charset="-122"/>
              </a:rPr>
              <a:t>0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,  then it must satisfy all of the following three conditions: </a:t>
            </a:r>
          </a:p>
        </p:txBody>
      </p:sp>
      <p:grpSp>
        <p:nvGrpSpPr>
          <p:cNvPr id="466988" name="Group 44"/>
          <p:cNvGrpSpPr>
            <a:grpSpLocks/>
          </p:cNvGrpSpPr>
          <p:nvPr/>
        </p:nvGrpSpPr>
        <p:grpSpPr bwMode="auto">
          <a:xfrm>
            <a:off x="4067175" y="2638409"/>
            <a:ext cx="3975100" cy="538163"/>
            <a:chOff x="2971" y="2024"/>
            <a:chExt cx="2504" cy="339"/>
          </a:xfrm>
        </p:grpSpPr>
        <p:graphicFrame>
          <p:nvGraphicFramePr>
            <p:cNvPr id="466974" name="Object 30"/>
            <p:cNvGraphicFramePr>
              <a:graphicFrameLocks noChangeAspect="1"/>
            </p:cNvGraphicFramePr>
            <p:nvPr/>
          </p:nvGraphicFramePr>
          <p:xfrm>
            <a:off x="2971" y="2047"/>
            <a:ext cx="64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02" name="Equation" r:id="rId4" imgW="1028700" imgH="469900" progId="Equation.DSMT4">
                    <p:embed/>
                  </p:oleObj>
                </mc:Choice>
                <mc:Fallback>
                  <p:oleObj name="Equation" r:id="rId4" imgW="1028700" imgH="4699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047"/>
                          <a:ext cx="64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6973" name="Object 29"/>
            <p:cNvGraphicFramePr>
              <a:graphicFrameLocks noChangeAspect="1"/>
            </p:cNvGraphicFramePr>
            <p:nvPr/>
          </p:nvGraphicFramePr>
          <p:xfrm>
            <a:off x="4059" y="2069"/>
            <a:ext cx="64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003" name="Equation" r:id="rId6" imgW="1028700" imgH="469900" progId="Equation.DSMT4">
                    <p:embed/>
                  </p:oleObj>
                </mc:Choice>
                <mc:Fallback>
                  <p:oleObj name="Equation" r:id="rId6" imgW="1028700" imgH="4699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069"/>
                          <a:ext cx="64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6982" name="Rectangle 38"/>
            <p:cNvSpPr>
              <a:spLocks noChangeArrowheads="1"/>
            </p:cNvSpPr>
            <p:nvPr/>
          </p:nvSpPr>
          <p:spPr bwMode="auto">
            <a:xfrm>
              <a:off x="3606" y="2024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3333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3333FF"/>
                  </a:solidFill>
                  <a:ea typeface="宋体" charset="-122"/>
                </a:rPr>
                <a:t>and </a:t>
              </a:r>
            </a:p>
          </p:txBody>
        </p:sp>
        <p:sp>
          <p:nvSpPr>
            <p:cNvPr id="466983" name="Rectangle 39"/>
            <p:cNvSpPr>
              <a:spLocks noChangeArrowheads="1"/>
            </p:cNvSpPr>
            <p:nvPr/>
          </p:nvSpPr>
          <p:spPr bwMode="auto">
            <a:xfrm>
              <a:off x="4694" y="2024"/>
              <a:ext cx="7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990600" algn="l"/>
                </a:tabLst>
              </a:pPr>
              <a:r>
                <a:rPr lang="zh-CN" altLang="en-US">
                  <a:solidFill>
                    <a:srgbClr val="3333FF"/>
                  </a:solidFill>
                  <a:ea typeface="宋体" charset="-122"/>
                </a:rPr>
                <a:t> </a:t>
              </a:r>
              <a:r>
                <a:rPr lang="en-US" altLang="zh-CN">
                  <a:solidFill>
                    <a:srgbClr val="3333FF"/>
                  </a:solidFill>
                  <a:ea typeface="宋体" charset="-122"/>
                </a:rPr>
                <a:t>both exist</a:t>
              </a:r>
            </a:p>
          </p:txBody>
        </p:sp>
      </p:grpSp>
      <p:sp>
        <p:nvSpPr>
          <p:cNvPr id="466987" name="Rectangle 43"/>
          <p:cNvSpPr>
            <a:spLocks noChangeArrowheads="1"/>
          </p:cNvSpPr>
          <p:nvPr/>
        </p:nvSpPr>
        <p:spPr bwMode="auto">
          <a:xfrm>
            <a:off x="1403350" y="3070209"/>
            <a:ext cx="160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990600" algn="l"/>
              </a:tabLst>
            </a:pPr>
            <a:r>
              <a:rPr lang="en-US" altLang="zh-CN">
                <a:solidFill>
                  <a:srgbClr val="3333FF"/>
                </a:solidFill>
                <a:ea typeface="宋体" charset="-122"/>
              </a:rPr>
              <a:t>and are equal;</a:t>
            </a:r>
          </a:p>
        </p:txBody>
      </p:sp>
      <p:grpSp>
        <p:nvGrpSpPr>
          <p:cNvPr id="466994" name="Group 50"/>
          <p:cNvGrpSpPr>
            <a:grpSpLocks/>
          </p:cNvGrpSpPr>
          <p:nvPr/>
        </p:nvGrpSpPr>
        <p:grpSpPr bwMode="auto">
          <a:xfrm>
            <a:off x="1187450" y="2079609"/>
            <a:ext cx="2414588" cy="396875"/>
            <a:chOff x="748" y="1480"/>
            <a:chExt cx="1521" cy="250"/>
          </a:xfrm>
        </p:grpSpPr>
        <p:sp>
          <p:nvSpPr>
            <p:cNvPr id="466980" name="Rectangle 36"/>
            <p:cNvSpPr>
              <a:spLocks noChangeArrowheads="1"/>
            </p:cNvSpPr>
            <p:nvPr/>
          </p:nvSpPr>
          <p:spPr bwMode="auto">
            <a:xfrm>
              <a:off x="2109" y="1480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tabLst>
                  <a:tab pos="990600" algn="l"/>
                </a:tabLst>
              </a:pPr>
              <a:r>
                <a:rPr lang="en-US" altLang="zh-CN">
                  <a:solidFill>
                    <a:srgbClr val="3333FF"/>
                  </a:solidFill>
                  <a:ea typeface="宋体" charset="-122"/>
                </a:rPr>
                <a:t>;</a:t>
              </a:r>
            </a:p>
          </p:txBody>
        </p:sp>
        <p:grpSp>
          <p:nvGrpSpPr>
            <p:cNvPr id="466993" name="Group 49"/>
            <p:cNvGrpSpPr>
              <a:grpSpLocks/>
            </p:cNvGrpSpPr>
            <p:nvPr/>
          </p:nvGrpSpPr>
          <p:grpSpPr bwMode="auto">
            <a:xfrm>
              <a:off x="748" y="1480"/>
              <a:ext cx="1406" cy="250"/>
              <a:chOff x="975" y="1480"/>
              <a:chExt cx="1406" cy="250"/>
            </a:xfrm>
          </p:grpSpPr>
          <p:grpSp>
            <p:nvGrpSpPr>
              <p:cNvPr id="466985" name="Group 41"/>
              <p:cNvGrpSpPr>
                <a:grpSpLocks/>
              </p:cNvGrpSpPr>
              <p:nvPr/>
            </p:nvGrpSpPr>
            <p:grpSpPr bwMode="auto">
              <a:xfrm>
                <a:off x="1156" y="1480"/>
                <a:ext cx="1225" cy="250"/>
                <a:chOff x="2821" y="2205"/>
                <a:chExt cx="1225" cy="250"/>
              </a:xfrm>
            </p:grpSpPr>
            <p:graphicFrame>
              <p:nvGraphicFramePr>
                <p:cNvPr id="466977" name="Object 33"/>
                <p:cNvGraphicFramePr>
                  <a:graphicFrameLocks noChangeAspect="1"/>
                </p:cNvGraphicFramePr>
                <p:nvPr/>
              </p:nvGraphicFramePr>
              <p:xfrm>
                <a:off x="2821" y="2251"/>
                <a:ext cx="150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7004" name="Equation" r:id="rId8" imgW="241195" imgH="291973" progId="Equation.DSMT4">
                        <p:embed/>
                      </p:oleObj>
                    </mc:Choice>
                    <mc:Fallback>
                      <p:oleObj name="Equation" r:id="rId8" imgW="241195" imgH="291973" progId="Equation.DSMT4">
                        <p:embed/>
                        <p:pic>
                          <p:nvPicPr>
                            <p:cNvPr id="0" name="Picture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21" y="2251"/>
                              <a:ext cx="150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6976" name="Object 32"/>
                <p:cNvGraphicFramePr>
                  <a:graphicFrameLocks noChangeAspect="1"/>
                </p:cNvGraphicFramePr>
                <p:nvPr/>
              </p:nvGraphicFramePr>
              <p:xfrm>
                <a:off x="3878" y="2222"/>
                <a:ext cx="168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7005" name="Equation" r:id="rId10" imgW="266584" imgH="330057" progId="Equation.DSMT4">
                        <p:embed/>
                      </p:oleObj>
                    </mc:Choice>
                    <mc:Fallback>
                      <p:oleObj name="Equation" r:id="rId10" imgW="266584" imgH="330057" progId="Equation.DSMT4">
                        <p:embed/>
                        <p:pic>
                          <p:nvPicPr>
                            <p:cNvPr id="0" name="Picture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8" y="2222"/>
                              <a:ext cx="168" cy="2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66979" name="Rectangle 35"/>
                <p:cNvSpPr>
                  <a:spLocks noChangeArrowheads="1"/>
                </p:cNvSpPr>
                <p:nvPr/>
              </p:nvSpPr>
              <p:spPr bwMode="auto">
                <a:xfrm>
                  <a:off x="2925" y="2205"/>
                  <a:ext cx="97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3333FF"/>
                      </a:solidFill>
                      <a:ea typeface="宋体" charset="-122"/>
                    </a:rPr>
                    <a:t> </a:t>
                  </a:r>
                  <a:r>
                    <a:rPr lang="en-US" altLang="zh-CN" dirty="0">
                      <a:solidFill>
                        <a:srgbClr val="3333FF"/>
                      </a:solidFill>
                      <a:ea typeface="宋体" charset="-122"/>
                    </a:rPr>
                    <a:t>is defined at </a:t>
                  </a:r>
                </a:p>
              </p:txBody>
            </p:sp>
          </p:grpSp>
          <p:pic>
            <p:nvPicPr>
              <p:cNvPr id="466991" name="Picture 47" descr="BD14980_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975" y="1570"/>
                <a:ext cx="91" cy="91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66996" name="Group 52"/>
          <p:cNvGrpSpPr>
            <a:grpSpLocks/>
          </p:cNvGrpSpPr>
          <p:nvPr/>
        </p:nvGrpSpPr>
        <p:grpSpPr bwMode="auto">
          <a:xfrm>
            <a:off x="1187450" y="2639997"/>
            <a:ext cx="2914650" cy="503237"/>
            <a:chOff x="748" y="1798"/>
            <a:chExt cx="1836" cy="317"/>
          </a:xfrm>
        </p:grpSpPr>
        <p:grpSp>
          <p:nvGrpSpPr>
            <p:cNvPr id="466986" name="Group 42"/>
            <p:cNvGrpSpPr>
              <a:grpSpLocks/>
            </p:cNvGrpSpPr>
            <p:nvPr/>
          </p:nvGrpSpPr>
          <p:grpSpPr bwMode="auto">
            <a:xfrm>
              <a:off x="930" y="1798"/>
              <a:ext cx="1654" cy="317"/>
              <a:chOff x="1292" y="2024"/>
              <a:chExt cx="1654" cy="317"/>
            </a:xfrm>
          </p:grpSpPr>
          <p:graphicFrame>
            <p:nvGraphicFramePr>
              <p:cNvPr id="466975" name="Object 31"/>
              <p:cNvGraphicFramePr>
                <a:graphicFrameLocks noChangeAspect="1"/>
              </p:cNvGraphicFramePr>
              <p:nvPr/>
            </p:nvGraphicFramePr>
            <p:xfrm>
              <a:off x="1292" y="2059"/>
              <a:ext cx="64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006" name="Equation" r:id="rId13" imgW="1015559" imgH="444307" progId="Equation.DSMT4">
                      <p:embed/>
                    </p:oleObj>
                  </mc:Choice>
                  <mc:Fallback>
                    <p:oleObj name="Equation" r:id="rId13" imgW="1015559" imgH="444307" progId="Equation.DSMT4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2059"/>
                            <a:ext cx="64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6981" name="Rectangle 37"/>
              <p:cNvSpPr>
                <a:spLocks noChangeArrowheads="1"/>
              </p:cNvSpPr>
              <p:nvPr/>
            </p:nvSpPr>
            <p:spPr bwMode="auto">
              <a:xfrm>
                <a:off x="1882" y="2024"/>
                <a:ext cx="106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>
                    <a:solidFill>
                      <a:srgbClr val="3333FF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3333FF"/>
                    </a:solidFill>
                    <a:ea typeface="宋体" charset="-122"/>
                  </a:rPr>
                  <a:t>exists, that is, </a:t>
                </a:r>
              </a:p>
            </p:txBody>
          </p:sp>
        </p:grpSp>
        <p:pic>
          <p:nvPicPr>
            <p:cNvPr id="466992" name="Picture 48" descr="BD14980_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48" y="1888"/>
              <a:ext cx="91" cy="91"/>
            </a:xfrm>
            <a:prstGeom prst="rect">
              <a:avLst/>
            </a:prstGeom>
            <a:noFill/>
          </p:spPr>
        </p:pic>
      </p:grpSp>
      <p:grpSp>
        <p:nvGrpSpPr>
          <p:cNvPr id="466997" name="Group 53"/>
          <p:cNvGrpSpPr>
            <a:grpSpLocks/>
          </p:cNvGrpSpPr>
          <p:nvPr/>
        </p:nvGrpSpPr>
        <p:grpSpPr bwMode="auto">
          <a:xfrm>
            <a:off x="1187450" y="3663934"/>
            <a:ext cx="2486026" cy="447675"/>
            <a:chOff x="748" y="2478"/>
            <a:chExt cx="1566" cy="282"/>
          </a:xfrm>
        </p:grpSpPr>
        <p:grpSp>
          <p:nvGrpSpPr>
            <p:cNvPr id="466989" name="Group 45"/>
            <p:cNvGrpSpPr>
              <a:grpSpLocks/>
            </p:cNvGrpSpPr>
            <p:nvPr/>
          </p:nvGrpSpPr>
          <p:grpSpPr bwMode="auto">
            <a:xfrm>
              <a:off x="930" y="2478"/>
              <a:ext cx="1384" cy="282"/>
              <a:chOff x="1111" y="2795"/>
              <a:chExt cx="1384" cy="282"/>
            </a:xfrm>
          </p:grpSpPr>
          <p:graphicFrame>
            <p:nvGraphicFramePr>
              <p:cNvPr id="466972" name="Object 28"/>
              <p:cNvGraphicFramePr>
                <a:graphicFrameLocks noChangeAspect="1"/>
              </p:cNvGraphicFramePr>
              <p:nvPr/>
            </p:nvGraphicFramePr>
            <p:xfrm>
              <a:off x="1111" y="2795"/>
              <a:ext cx="1200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7007" name="Equation" r:id="rId15" imgW="1905000" imgH="444500" progId="Equation.DSMT4">
                      <p:embed/>
                    </p:oleObj>
                  </mc:Choice>
                  <mc:Fallback>
                    <p:oleObj name="Equation" r:id="rId15" imgW="1905000" imgH="444500" progId="Equation.DSMT4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2795"/>
                            <a:ext cx="1200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6984" name="Rectangle 40"/>
              <p:cNvSpPr>
                <a:spLocks noChangeArrowheads="1"/>
              </p:cNvSpPr>
              <p:nvPr/>
            </p:nvSpPr>
            <p:spPr bwMode="auto">
              <a:xfrm>
                <a:off x="2290" y="2795"/>
                <a:ext cx="20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solidFill>
                      <a:srgbClr val="3333FF"/>
                    </a:solidFill>
                    <a:latin typeface="Arial" charset="0"/>
                    <a:ea typeface="宋体" charset="-122"/>
                  </a:rPr>
                  <a:t>. </a:t>
                </a:r>
              </a:p>
            </p:txBody>
          </p:sp>
        </p:grpSp>
        <p:pic>
          <p:nvPicPr>
            <p:cNvPr id="466995" name="Picture 51" descr="BD14980_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48" y="2523"/>
              <a:ext cx="91" cy="91"/>
            </a:xfrm>
            <a:prstGeom prst="rect">
              <a:avLst/>
            </a:prstGeom>
            <a:noFill/>
          </p:spPr>
        </p:pic>
      </p:grpSp>
      <p:sp>
        <p:nvSpPr>
          <p:cNvPr id="466998" name="Rectangle 54"/>
          <p:cNvSpPr>
            <a:spLocks noChangeArrowheads="1"/>
          </p:cNvSpPr>
          <p:nvPr/>
        </p:nvSpPr>
        <p:spPr bwMode="auto">
          <a:xfrm>
            <a:off x="900112" y="4262422"/>
            <a:ext cx="7886729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Hence, if any one of these conditions is not satisfied then the function 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</a:rPr>
              <a:t>f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 is discontinuous at 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</a:rPr>
              <a:t>x</a:t>
            </a:r>
            <a:r>
              <a:rPr lang="en-US" altLang="zh-CN" sz="2400" baseline="-25000" dirty="0">
                <a:solidFill>
                  <a:srgbClr val="3333FF"/>
                </a:solidFill>
                <a:ea typeface="宋体" charset="-122"/>
              </a:rPr>
              <a:t>0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. 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8662" y="5264670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宋体" charset="-122"/>
              </a:rPr>
              <a:t>A point at which a function is discontinuous is called a </a:t>
            </a:r>
            <a:r>
              <a:rPr lang="en-US" altLang="zh-CN" sz="2400" b="1" dirty="0">
                <a:solidFill>
                  <a:srgbClr val="CC0000"/>
                </a:solidFill>
                <a:ea typeface="宋体" charset="-122"/>
              </a:rPr>
              <a:t>discontinuous point[</a:t>
            </a:r>
            <a:r>
              <a:rPr lang="zh-CN" altLang="en-US" sz="2400" b="1" dirty="0">
                <a:solidFill>
                  <a:srgbClr val="CC0000"/>
                </a:solidFill>
                <a:ea typeface="宋体" charset="-122"/>
              </a:rPr>
              <a:t>间断点</a:t>
            </a:r>
            <a:r>
              <a:rPr lang="en-US" altLang="zh-CN" sz="2400" b="1" dirty="0">
                <a:solidFill>
                  <a:srgbClr val="CC0000"/>
                </a:solidFill>
                <a:ea typeface="宋体" charset="-122"/>
              </a:rPr>
              <a:t>] </a:t>
            </a:r>
            <a:r>
              <a:rPr lang="en-US" altLang="zh-CN" sz="2400" dirty="0">
                <a:ea typeface="宋体" charset="-122"/>
              </a:rPr>
              <a:t>of the function or point of discontinuity of the function.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6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6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6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6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6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6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99" grpId="0" animBg="1"/>
      <p:bldP spid="466971" grpId="0"/>
      <p:bldP spid="466987" grpId="0"/>
      <p:bldP spid="466998" grpId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214282" y="1071546"/>
            <a:ext cx="8643998" cy="29289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320116" cy="941388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The Classification of Discontinuous Points</a:t>
            </a:r>
            <a:endParaRPr lang="en-US" altLang="zh-CN" sz="3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DD2C-928B-40B8-B991-BECF40252F17}" type="slidenum">
              <a:rPr lang="en-US" altLang="en-US"/>
              <a:pPr/>
              <a:t>32</a:t>
            </a:fld>
            <a:endParaRPr lang="en-US" altLang="en-US"/>
          </a:p>
        </p:txBody>
      </p:sp>
      <p:grpSp>
        <p:nvGrpSpPr>
          <p:cNvPr id="466948" name="Group 4"/>
          <p:cNvGrpSpPr>
            <a:grpSpLocks/>
          </p:cNvGrpSpPr>
          <p:nvPr/>
        </p:nvGrpSpPr>
        <p:grpSpPr bwMode="auto">
          <a:xfrm>
            <a:off x="928662" y="4105295"/>
            <a:ext cx="2603500" cy="2036762"/>
            <a:chOff x="657" y="2387"/>
            <a:chExt cx="1640" cy="1283"/>
          </a:xfrm>
        </p:grpSpPr>
        <p:sp>
          <p:nvSpPr>
            <p:cNvPr id="466949" name="Line 5"/>
            <p:cNvSpPr>
              <a:spLocks noChangeShapeType="1"/>
            </p:cNvSpPr>
            <p:nvPr/>
          </p:nvSpPr>
          <p:spPr bwMode="auto">
            <a:xfrm>
              <a:off x="657" y="3113"/>
              <a:ext cx="14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950" name="Line 6"/>
            <p:cNvSpPr>
              <a:spLocks noChangeShapeType="1"/>
            </p:cNvSpPr>
            <p:nvPr/>
          </p:nvSpPr>
          <p:spPr bwMode="auto">
            <a:xfrm flipV="1">
              <a:off x="1292" y="2387"/>
              <a:ext cx="0" cy="12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951" name="Line 7"/>
            <p:cNvSpPr>
              <a:spLocks noChangeShapeType="1"/>
            </p:cNvSpPr>
            <p:nvPr/>
          </p:nvSpPr>
          <p:spPr bwMode="auto">
            <a:xfrm flipH="1">
              <a:off x="793" y="3113"/>
              <a:ext cx="499" cy="49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952" name="Line 8"/>
            <p:cNvSpPr>
              <a:spLocks noChangeShapeType="1"/>
            </p:cNvSpPr>
            <p:nvPr/>
          </p:nvSpPr>
          <p:spPr bwMode="auto">
            <a:xfrm flipV="1">
              <a:off x="1292" y="2614"/>
              <a:ext cx="726" cy="1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66953" name="Oval 9"/>
            <p:cNvSpPr>
              <a:spLocks noChangeArrowheads="1"/>
            </p:cNvSpPr>
            <p:nvPr/>
          </p:nvSpPr>
          <p:spPr bwMode="auto">
            <a:xfrm>
              <a:off x="1255" y="2712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66954" name="Oval 10"/>
            <p:cNvSpPr>
              <a:spLocks noChangeArrowheads="1"/>
            </p:cNvSpPr>
            <p:nvPr/>
          </p:nvSpPr>
          <p:spPr bwMode="auto">
            <a:xfrm>
              <a:off x="1255" y="3083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6955" name="Oval 11"/>
            <p:cNvSpPr>
              <a:spLocks noChangeArrowheads="1"/>
            </p:cNvSpPr>
            <p:nvPr/>
          </p:nvSpPr>
          <p:spPr bwMode="auto">
            <a:xfrm>
              <a:off x="1255" y="2894"/>
              <a:ext cx="68" cy="6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9012" name="Object 20"/>
            <p:cNvGraphicFramePr>
              <a:graphicFrameLocks noChangeAspect="1"/>
            </p:cNvGraphicFramePr>
            <p:nvPr/>
          </p:nvGraphicFramePr>
          <p:xfrm>
            <a:off x="1324" y="314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51" name="Equation" r:id="rId4" imgW="228600" imgH="241200" progId="Equation.DSMT4">
                    <p:embed/>
                  </p:oleObj>
                </mc:Choice>
                <mc:Fallback>
                  <p:oleObj name="Equation" r:id="rId4" imgW="228600" imgH="2412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314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13" name="Object 21"/>
            <p:cNvGraphicFramePr>
              <a:graphicFrameLocks noChangeAspect="1"/>
            </p:cNvGraphicFramePr>
            <p:nvPr/>
          </p:nvGraphicFramePr>
          <p:xfrm>
            <a:off x="1973" y="3203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52" name="Equation" r:id="rId6" imgW="203040" imgH="190440" progId="Equation.DSMT4">
                    <p:embed/>
                  </p:oleObj>
                </mc:Choice>
                <mc:Fallback>
                  <p:oleObj name="Equation" r:id="rId6" imgW="203040" imgH="19044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203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14" name="Object 22"/>
            <p:cNvGraphicFramePr>
              <a:graphicFrameLocks noChangeAspect="1"/>
            </p:cNvGraphicFramePr>
            <p:nvPr/>
          </p:nvGraphicFramePr>
          <p:xfrm>
            <a:off x="1111" y="243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53" name="Equation" r:id="rId8" imgW="190440" imgH="241200" progId="Equation.DSMT4">
                    <p:embed/>
                  </p:oleObj>
                </mc:Choice>
                <mc:Fallback>
                  <p:oleObj name="Equation" r:id="rId8" imgW="190440" imgH="2412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432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6959" name="Text Box 15"/>
            <p:cNvSpPr txBox="1">
              <a:spLocks noChangeArrowheads="1"/>
            </p:cNvSpPr>
            <p:nvPr/>
          </p:nvSpPr>
          <p:spPr bwMode="auto">
            <a:xfrm>
              <a:off x="1565" y="3420"/>
              <a:ext cx="7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First kind</a:t>
              </a:r>
            </a:p>
          </p:txBody>
        </p:sp>
      </p:grpSp>
      <p:grpSp>
        <p:nvGrpSpPr>
          <p:cNvPr id="466960" name="Group 16"/>
          <p:cNvGrpSpPr>
            <a:grpSpLocks/>
          </p:cNvGrpSpPr>
          <p:nvPr/>
        </p:nvGrpSpPr>
        <p:grpSpPr bwMode="auto">
          <a:xfrm>
            <a:off x="5105375" y="4054495"/>
            <a:ext cx="3427412" cy="2160587"/>
            <a:chOff x="3243" y="2387"/>
            <a:chExt cx="2159" cy="1361"/>
          </a:xfrm>
        </p:grpSpPr>
        <p:sp>
          <p:nvSpPr>
            <p:cNvPr id="466961" name="Line 17"/>
            <p:cNvSpPr>
              <a:spLocks noChangeShapeType="1"/>
            </p:cNvSpPr>
            <p:nvPr/>
          </p:nvSpPr>
          <p:spPr bwMode="auto">
            <a:xfrm>
              <a:off x="3243" y="3113"/>
              <a:ext cx="1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962" name="Line 18"/>
            <p:cNvSpPr>
              <a:spLocks noChangeShapeType="1"/>
            </p:cNvSpPr>
            <p:nvPr/>
          </p:nvSpPr>
          <p:spPr bwMode="auto">
            <a:xfrm flipV="1">
              <a:off x="3651" y="2387"/>
              <a:ext cx="0" cy="13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963" name="Line 19"/>
            <p:cNvSpPr>
              <a:spLocks noChangeShapeType="1"/>
            </p:cNvSpPr>
            <p:nvPr/>
          </p:nvSpPr>
          <p:spPr bwMode="auto">
            <a:xfrm>
              <a:off x="4105" y="2409"/>
              <a:ext cx="0" cy="13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964" name="Freeform 20"/>
            <p:cNvSpPr>
              <a:spLocks/>
            </p:cNvSpPr>
            <p:nvPr/>
          </p:nvSpPr>
          <p:spPr bwMode="auto">
            <a:xfrm>
              <a:off x="3334" y="2432"/>
              <a:ext cx="725" cy="1089"/>
            </a:xfrm>
            <a:custGeom>
              <a:avLst/>
              <a:gdLst/>
              <a:ahLst/>
              <a:cxnLst>
                <a:cxn ang="0">
                  <a:pos x="0" y="1089"/>
                </a:cxn>
                <a:cxn ang="0">
                  <a:pos x="544" y="771"/>
                </a:cxn>
                <a:cxn ang="0">
                  <a:pos x="725" y="0"/>
                </a:cxn>
              </a:cxnLst>
              <a:rect l="0" t="0" r="r" b="b"/>
              <a:pathLst>
                <a:path w="725" h="1089">
                  <a:moveTo>
                    <a:pt x="0" y="1089"/>
                  </a:moveTo>
                  <a:cubicBezTo>
                    <a:pt x="211" y="1020"/>
                    <a:pt x="423" y="952"/>
                    <a:pt x="544" y="771"/>
                  </a:cubicBezTo>
                  <a:cubicBezTo>
                    <a:pt x="665" y="590"/>
                    <a:pt x="695" y="295"/>
                    <a:pt x="725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965" name="Freeform 21"/>
            <p:cNvSpPr>
              <a:spLocks/>
            </p:cNvSpPr>
            <p:nvPr/>
          </p:nvSpPr>
          <p:spPr bwMode="auto">
            <a:xfrm>
              <a:off x="4105" y="2681"/>
              <a:ext cx="544" cy="74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45" y="341"/>
                </a:cxn>
                <a:cxn ang="0">
                  <a:pos x="90" y="568"/>
                </a:cxn>
                <a:cxn ang="0">
                  <a:pos x="181" y="205"/>
                </a:cxn>
                <a:cxn ang="0">
                  <a:pos x="272" y="613"/>
                </a:cxn>
                <a:cxn ang="0">
                  <a:pos x="363" y="23"/>
                </a:cxn>
                <a:cxn ang="0">
                  <a:pos x="544" y="749"/>
                </a:cxn>
              </a:cxnLst>
              <a:rect l="0" t="0" r="r" b="b"/>
              <a:pathLst>
                <a:path w="544" h="749">
                  <a:moveTo>
                    <a:pt x="0" y="432"/>
                  </a:moveTo>
                  <a:cubicBezTo>
                    <a:pt x="15" y="375"/>
                    <a:pt x="30" y="318"/>
                    <a:pt x="45" y="341"/>
                  </a:cubicBezTo>
                  <a:cubicBezTo>
                    <a:pt x="60" y="364"/>
                    <a:pt x="67" y="591"/>
                    <a:pt x="90" y="568"/>
                  </a:cubicBezTo>
                  <a:cubicBezTo>
                    <a:pt x="113" y="545"/>
                    <a:pt x="151" y="198"/>
                    <a:pt x="181" y="205"/>
                  </a:cubicBezTo>
                  <a:cubicBezTo>
                    <a:pt x="211" y="212"/>
                    <a:pt x="242" y="643"/>
                    <a:pt x="272" y="613"/>
                  </a:cubicBezTo>
                  <a:cubicBezTo>
                    <a:pt x="302" y="583"/>
                    <a:pt x="318" y="0"/>
                    <a:pt x="363" y="23"/>
                  </a:cubicBezTo>
                  <a:cubicBezTo>
                    <a:pt x="408" y="46"/>
                    <a:pt x="476" y="397"/>
                    <a:pt x="544" y="74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66966" name="Oval 22"/>
            <p:cNvSpPr>
              <a:spLocks noChangeArrowheads="1"/>
            </p:cNvSpPr>
            <p:nvPr/>
          </p:nvSpPr>
          <p:spPr bwMode="auto">
            <a:xfrm>
              <a:off x="4067" y="3083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9009" name="Object 17"/>
            <p:cNvGraphicFramePr>
              <a:graphicFrameLocks noChangeAspect="1"/>
            </p:cNvGraphicFramePr>
            <p:nvPr/>
          </p:nvGraphicFramePr>
          <p:xfrm>
            <a:off x="3424" y="315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54" name="Equation" r:id="rId10" imgW="228600" imgH="241200" progId="Equation.DSMT4">
                    <p:embed/>
                  </p:oleObj>
                </mc:Choice>
                <mc:Fallback>
                  <p:oleObj name="Equation" r:id="rId10" imgW="228600" imgH="2412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15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10" name="Object 18"/>
            <p:cNvGraphicFramePr>
              <a:graphicFrameLocks noChangeAspect="1"/>
            </p:cNvGraphicFramePr>
            <p:nvPr/>
          </p:nvGraphicFramePr>
          <p:xfrm>
            <a:off x="4649" y="2931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55" name="Equation" r:id="rId12" imgW="203040" imgH="190440" progId="Equation.DSMT4">
                    <p:embed/>
                  </p:oleObj>
                </mc:Choice>
                <mc:Fallback>
                  <p:oleObj name="Equation" r:id="rId12" imgW="203040" imgH="19044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931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11" name="Object 19"/>
            <p:cNvGraphicFramePr>
              <a:graphicFrameLocks noChangeAspect="1"/>
            </p:cNvGraphicFramePr>
            <p:nvPr/>
          </p:nvGraphicFramePr>
          <p:xfrm>
            <a:off x="3470" y="243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56" name="Equation" r:id="rId14" imgW="190440" imgH="241200" progId="Equation.DSMT4">
                    <p:embed/>
                  </p:oleObj>
                </mc:Choice>
                <mc:Fallback>
                  <p:oleObj name="Equation" r:id="rId14" imgW="190440" imgH="2412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432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6970" name="Text Box 26"/>
            <p:cNvSpPr txBox="1">
              <a:spLocks noChangeArrowheads="1"/>
            </p:cNvSpPr>
            <p:nvPr/>
          </p:nvSpPr>
          <p:spPr bwMode="auto">
            <a:xfrm>
              <a:off x="4455" y="3474"/>
              <a:ext cx="9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ea typeface="宋体" charset="-122"/>
                </a:rPr>
                <a:t>Second Kind</a:t>
              </a:r>
            </a:p>
          </p:txBody>
        </p:sp>
      </p:grpSp>
      <p:graphicFrame>
        <p:nvGraphicFramePr>
          <p:cNvPr id="468998" name="Object 6"/>
          <p:cNvGraphicFramePr>
            <a:graphicFrameLocks noChangeAspect="1"/>
          </p:cNvGraphicFramePr>
          <p:nvPr/>
        </p:nvGraphicFramePr>
        <p:xfrm>
          <a:off x="7158796" y="1792287"/>
          <a:ext cx="660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57" name="Equation" r:id="rId16" imgW="660240" imgH="342720" progId="Equation.DSMT4">
                  <p:embed/>
                </p:oleObj>
              </mc:Choice>
              <mc:Fallback>
                <p:oleObj name="Equation" r:id="rId16" imgW="660240" imgH="3427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8796" y="1792287"/>
                        <a:ext cx="6604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999" name="Rectangle 7"/>
          <p:cNvSpPr>
            <a:spLocks noChangeArrowheads="1"/>
          </p:cNvSpPr>
          <p:nvPr/>
        </p:nvSpPr>
        <p:spPr bwMode="auto">
          <a:xfrm>
            <a:off x="248927" y="1181385"/>
            <a:ext cx="8537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The discontinuous points of function can be divided into </a:t>
            </a:r>
            <a:r>
              <a:rPr lang="en-US" altLang="zh-CN" sz="2400" b="1" dirty="0">
                <a:solidFill>
                  <a:srgbClr val="CC0000"/>
                </a:solidFill>
                <a:ea typeface="宋体" charset="-122"/>
              </a:rPr>
              <a:t>two types</a:t>
            </a:r>
            <a:r>
              <a:rPr lang="en-US" altLang="zh-CN" sz="2400" dirty="0">
                <a:ea typeface="宋体" charset="-122"/>
              </a:rPr>
              <a:t>:</a:t>
            </a:r>
          </a:p>
        </p:txBody>
      </p:sp>
      <p:sp>
        <p:nvSpPr>
          <p:cNvPr id="469000" name="Rectangle 8"/>
          <p:cNvSpPr>
            <a:spLocks noChangeArrowheads="1"/>
          </p:cNvSpPr>
          <p:nvPr/>
        </p:nvSpPr>
        <p:spPr bwMode="auto">
          <a:xfrm>
            <a:off x="7849330" y="1714488"/>
            <a:ext cx="5597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3333FF"/>
                </a:solidFill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at </a:t>
            </a:r>
          </a:p>
        </p:txBody>
      </p:sp>
      <p:sp>
        <p:nvSpPr>
          <p:cNvPr id="469002" name="Rectangle 10"/>
          <p:cNvSpPr>
            <a:spLocks noChangeArrowheads="1"/>
          </p:cNvSpPr>
          <p:nvPr/>
        </p:nvSpPr>
        <p:spPr bwMode="auto">
          <a:xfrm>
            <a:off x="3759373" y="2357430"/>
            <a:ext cx="4721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3333FF"/>
                </a:solidFill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is called a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discontinuity of the first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469003" name="Rectangle 11"/>
          <p:cNvSpPr>
            <a:spLocks noChangeArrowheads="1"/>
          </p:cNvSpPr>
          <p:nvPr/>
        </p:nvSpPr>
        <p:spPr bwMode="auto">
          <a:xfrm>
            <a:off x="401787" y="1714488"/>
            <a:ext cx="66607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If the left-side limit and right-side limit of a function</a:t>
            </a:r>
            <a:endParaRPr lang="zh-CN" altLang="en-US" sz="2400" dirty="0">
              <a:solidFill>
                <a:srgbClr val="3333FF"/>
              </a:solidFill>
              <a:ea typeface="宋体" charset="-122"/>
            </a:endParaRPr>
          </a:p>
        </p:txBody>
      </p:sp>
      <p:grpSp>
        <p:nvGrpSpPr>
          <p:cNvPr id="469005" name="Group 13"/>
          <p:cNvGrpSpPr>
            <a:grpSpLocks/>
          </p:cNvGrpSpPr>
          <p:nvPr/>
        </p:nvGrpSpPr>
        <p:grpSpPr bwMode="auto">
          <a:xfrm>
            <a:off x="2759241" y="2324095"/>
            <a:ext cx="1012825" cy="461963"/>
            <a:chOff x="1292" y="1661"/>
            <a:chExt cx="638" cy="291"/>
          </a:xfrm>
        </p:grpSpPr>
        <p:graphicFrame>
          <p:nvGraphicFramePr>
            <p:cNvPr id="468996" name="Object 4"/>
            <p:cNvGraphicFramePr>
              <a:graphicFrameLocks noChangeAspect="1"/>
            </p:cNvGraphicFramePr>
            <p:nvPr/>
          </p:nvGraphicFramePr>
          <p:xfrm>
            <a:off x="1730" y="1705"/>
            <a:ext cx="20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58" name="Equation" r:id="rId18" imgW="317160" imgH="355320" progId="Equation.DSMT4">
                    <p:embed/>
                  </p:oleObj>
                </mc:Choice>
                <mc:Fallback>
                  <p:oleObj name="Equation" r:id="rId18" imgW="317160" imgH="35532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" y="1705"/>
                          <a:ext cx="20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04" name="Rectangle 12"/>
            <p:cNvSpPr>
              <a:spLocks noChangeArrowheads="1"/>
            </p:cNvSpPr>
            <p:nvPr/>
          </p:nvSpPr>
          <p:spPr bwMode="auto">
            <a:xfrm>
              <a:off x="1292" y="1661"/>
              <a:ext cx="45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then</a:t>
              </a:r>
              <a:endParaRPr lang="zh-CN" altLang="en-US" sz="2400" dirty="0">
                <a:solidFill>
                  <a:srgbClr val="3333FF"/>
                </a:solidFill>
                <a:ea typeface="宋体" charset="-122"/>
              </a:endParaRPr>
            </a:p>
          </p:txBody>
        </p:sp>
      </p:grpSp>
      <p:sp>
        <p:nvSpPr>
          <p:cNvPr id="469006" name="Rectangle 14"/>
          <p:cNvSpPr>
            <a:spLocks noChangeArrowheads="1"/>
          </p:cNvSpPr>
          <p:nvPr/>
        </p:nvSpPr>
        <p:spPr bwMode="auto">
          <a:xfrm>
            <a:off x="336605" y="3429000"/>
            <a:ext cx="86645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points are called 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discontinuity of the second kind[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第二类间断点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]</a:t>
            </a:r>
            <a:r>
              <a:rPr lang="en-US" altLang="zh-CN" sz="2400" dirty="0">
                <a:ea typeface="宋体" charset="-122"/>
              </a:rPr>
              <a:t>. </a:t>
            </a:r>
          </a:p>
        </p:txBody>
      </p:sp>
      <p:grpSp>
        <p:nvGrpSpPr>
          <p:cNvPr id="469008" name="Group 16"/>
          <p:cNvGrpSpPr>
            <a:grpSpLocks/>
          </p:cNvGrpSpPr>
          <p:nvPr/>
        </p:nvGrpSpPr>
        <p:grpSpPr bwMode="auto">
          <a:xfrm>
            <a:off x="422424" y="2324092"/>
            <a:ext cx="2355849" cy="461963"/>
            <a:chOff x="4684" y="1345"/>
            <a:chExt cx="1484" cy="291"/>
          </a:xfrm>
        </p:grpSpPr>
        <p:graphicFrame>
          <p:nvGraphicFramePr>
            <p:cNvPr id="468997" name="Object 5"/>
            <p:cNvGraphicFramePr>
              <a:graphicFrameLocks noChangeAspect="1"/>
            </p:cNvGraphicFramePr>
            <p:nvPr/>
          </p:nvGraphicFramePr>
          <p:xfrm>
            <a:off x="4684" y="1381"/>
            <a:ext cx="49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59" name="Equation" r:id="rId20" imgW="787320" imgH="355320" progId="Equation.DSMT4">
                    <p:embed/>
                  </p:oleObj>
                </mc:Choice>
                <mc:Fallback>
                  <p:oleObj name="Equation" r:id="rId20" imgW="787320" imgH="35532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1381"/>
                          <a:ext cx="49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07" name="Rectangle 15"/>
            <p:cNvSpPr>
              <a:spLocks noChangeArrowheads="1"/>
            </p:cNvSpPr>
            <p:nvPr/>
          </p:nvSpPr>
          <p:spPr bwMode="auto">
            <a:xfrm>
              <a:off x="5148" y="1345"/>
              <a:ext cx="10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333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both  exist,</a:t>
              </a:r>
              <a:endParaRPr lang="zh-CN" altLang="en-US" sz="2400" dirty="0">
                <a:solidFill>
                  <a:srgbClr val="3333FF"/>
                </a:solidFill>
                <a:ea typeface="宋体" charset="-122"/>
              </a:endParaRPr>
            </a:p>
          </p:txBody>
        </p:sp>
      </p:grp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01787" y="2928934"/>
            <a:ext cx="49712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kind [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第一类间断点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]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of  the function;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5194389" y="2928934"/>
            <a:ext cx="29851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all other discontinuous</a:t>
            </a: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6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6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0" grpId="0"/>
      <p:bldP spid="469002" grpId="0"/>
      <p:bldP spid="469003" grpId="0"/>
      <p:bldP spid="469006" grpId="0"/>
      <p:bldP spid="41" grpId="0"/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The Classification of Discontinuous Points</a:t>
            </a:r>
            <a:endParaRPr lang="zh-CN" altLang="en-US" sz="3200" dirty="0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563214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5219700" y="2205038"/>
          <a:ext cx="287972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5" name="CorelDRAW" r:id="rId4" imgW="4416120" imgH="4416120" progId="">
                  <p:embed/>
                </p:oleObj>
              </mc:Choice>
              <mc:Fallback>
                <p:oleObj name="CorelDRAW" r:id="rId4" imgW="4416120" imgH="4416120" progId="">
                  <p:embed/>
                  <p:pic>
                    <p:nvPicPr>
                      <p:cNvPr id="0" name="Picture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205038"/>
                        <a:ext cx="2879725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446F-104A-411B-A1BC-E88C6C30D4D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500034" y="1428736"/>
            <a:ext cx="78883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Consider the continuity of  the sign function at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</a:rPr>
              <a:t>x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= </a:t>
            </a:r>
            <a:r>
              <a:rPr lang="en-US" altLang="zh-CN" sz="2400" b="1" dirty="0">
                <a:solidFill>
                  <a:srgbClr val="3333FF"/>
                </a:solidFill>
                <a:ea typeface="宋体" charset="-122"/>
              </a:rPr>
              <a:t>0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.  </a:t>
            </a:r>
          </a:p>
        </p:txBody>
      </p:sp>
      <p:graphicFrame>
        <p:nvGraphicFramePr>
          <p:cNvPr id="563205" name="Object 5"/>
          <p:cNvGraphicFramePr>
            <a:graphicFrameLocks noChangeAspect="1"/>
          </p:cNvGraphicFramePr>
          <p:nvPr/>
        </p:nvGraphicFramePr>
        <p:xfrm>
          <a:off x="1979613" y="2000240"/>
          <a:ext cx="2447925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6" name="Equation" r:id="rId6" imgW="1244520" imgH="698400" progId="Equation.DSMT4">
                  <p:embed/>
                </p:oleObj>
              </mc:Choice>
              <mc:Fallback>
                <p:oleObj name="Equation" r:id="rId6" imgW="1244520" imgH="69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00240"/>
                        <a:ext cx="2447925" cy="1373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06" name="Rectangle 6"/>
          <p:cNvSpPr>
            <a:spLocks noChangeArrowheads="1"/>
          </p:cNvSpPr>
          <p:nvPr/>
        </p:nvSpPr>
        <p:spPr bwMode="auto">
          <a:xfrm>
            <a:off x="684213" y="2503477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zh-CN" altLang="en-US" b="1">
              <a:ea typeface="宋体" charset="-122"/>
            </a:endParaRPr>
          </a:p>
        </p:txBody>
      </p:sp>
      <p:sp>
        <p:nvSpPr>
          <p:cNvPr id="563207" name="Rectangle 7"/>
          <p:cNvSpPr>
            <a:spLocks noChangeArrowheads="1"/>
          </p:cNvSpPr>
          <p:nvPr/>
        </p:nvSpPr>
        <p:spPr bwMode="auto">
          <a:xfrm>
            <a:off x="827088" y="3440102"/>
            <a:ext cx="747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63208" name="Object 8"/>
          <p:cNvGraphicFramePr>
            <a:graphicFrameLocks noChangeAspect="1"/>
          </p:cNvGraphicFramePr>
          <p:nvPr/>
        </p:nvGraphicFramePr>
        <p:xfrm>
          <a:off x="2555875" y="3871902"/>
          <a:ext cx="16573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7" name="Equation" r:id="rId8" imgW="901440" imgH="279360" progId="Equation.DSMT4">
                  <p:embed/>
                </p:oleObj>
              </mc:Choice>
              <mc:Fallback>
                <p:oleObj name="Equation" r:id="rId8" imgW="90144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871902"/>
                        <a:ext cx="165735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09" name="Rectangle 9"/>
          <p:cNvSpPr>
            <a:spLocks noChangeArrowheads="1"/>
          </p:cNvSpPr>
          <p:nvPr/>
        </p:nvSpPr>
        <p:spPr bwMode="auto">
          <a:xfrm>
            <a:off x="827088" y="4519602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and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63210" name="Object 10"/>
          <p:cNvGraphicFramePr>
            <a:graphicFrameLocks noChangeAspect="1"/>
          </p:cNvGraphicFramePr>
          <p:nvPr/>
        </p:nvGraphicFramePr>
        <p:xfrm>
          <a:off x="2484438" y="4808527"/>
          <a:ext cx="18716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8" name="Equation" r:id="rId10" imgW="1002960" imgH="279360" progId="Equation.DSMT4">
                  <p:embed/>
                </p:oleObj>
              </mc:Choice>
              <mc:Fallback>
                <p:oleObj name="Equation" r:id="rId10" imgW="1002960" imgH="2793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808527"/>
                        <a:ext cx="18716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1" name="Rectangle 11"/>
          <p:cNvSpPr>
            <a:spLocks noChangeArrowheads="1"/>
          </p:cNvSpPr>
          <p:nvPr/>
        </p:nvSpPr>
        <p:spPr bwMode="auto">
          <a:xfrm>
            <a:off x="755650" y="5454640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have</a:t>
            </a:r>
          </a:p>
        </p:txBody>
      </p:sp>
      <p:sp>
        <p:nvSpPr>
          <p:cNvPr id="563212" name="Rectangle 12"/>
          <p:cNvSpPr>
            <a:spLocks noChangeArrowheads="1"/>
          </p:cNvSpPr>
          <p:nvPr/>
        </p:nvSpPr>
        <p:spPr bwMode="auto">
          <a:xfrm>
            <a:off x="2386013" y="5419715"/>
            <a:ext cx="2765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 is a </a:t>
            </a:r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discontinuity of the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563213" name="Object 13"/>
          <p:cNvGraphicFramePr>
            <a:graphicFrameLocks noChangeAspect="1"/>
          </p:cNvGraphicFramePr>
          <p:nvPr/>
        </p:nvGraphicFramePr>
        <p:xfrm>
          <a:off x="1835150" y="5503852"/>
          <a:ext cx="6477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9" name="Equation" r:id="rId12" imgW="368280" imgH="177480" progId="Equation.DSMT4">
                  <p:embed/>
                </p:oleObj>
              </mc:Choice>
              <mc:Fallback>
                <p:oleObj name="Equation" r:id="rId12" imgW="368280" imgH="177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03852"/>
                        <a:ext cx="6477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16" name="Rectangle 16"/>
          <p:cNvSpPr>
            <a:spLocks noChangeArrowheads="1"/>
          </p:cNvSpPr>
          <p:nvPr/>
        </p:nvSpPr>
        <p:spPr bwMode="auto">
          <a:xfrm>
            <a:off x="5857884" y="5169771"/>
            <a:ext cx="278608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jump discontinuous point [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跳跃间断点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]</a:t>
            </a:r>
            <a:endParaRPr lang="zh-CN" altLang="en-US" sz="2400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85786" y="5824488"/>
            <a:ext cx="33265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first kind </a:t>
            </a:r>
            <a:r>
              <a:rPr lang="en-US" altLang="zh-CN" dirty="0">
                <a:ea typeface="宋体" charset="-122"/>
              </a:rPr>
              <a:t>of the sign function.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6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6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6" grpId="0"/>
      <p:bldP spid="563207" grpId="0"/>
      <p:bldP spid="563209" grpId="0"/>
      <p:bldP spid="563211" grpId="0"/>
      <p:bldP spid="563212" grpId="0"/>
      <p:bldP spid="563216" grpId="0" animBg="1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248678" cy="101282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The Classification of Discontinuous Points</a:t>
            </a:r>
            <a:endParaRPr lang="zh-CN" altLang="en-US" sz="3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46BE-255B-44C9-8354-6CFD87789D0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749300" y="2312988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zh-CN" altLang="en-US" b="1">
              <a:ea typeface="宋体" charset="-122"/>
            </a:endParaRPr>
          </a:p>
        </p:txBody>
      </p:sp>
      <p:grpSp>
        <p:nvGrpSpPr>
          <p:cNvPr id="566279" name="Group 7"/>
          <p:cNvGrpSpPr>
            <a:grpSpLocks/>
          </p:cNvGrpSpPr>
          <p:nvPr/>
        </p:nvGrpSpPr>
        <p:grpSpPr bwMode="auto">
          <a:xfrm>
            <a:off x="571472" y="1214422"/>
            <a:ext cx="7991475" cy="974725"/>
            <a:chOff x="431" y="935"/>
            <a:chExt cx="5034" cy="614"/>
          </a:xfrm>
        </p:grpSpPr>
        <p:sp>
          <p:nvSpPr>
            <p:cNvPr id="566276" name="Rectangle 4"/>
            <p:cNvSpPr>
              <a:spLocks noChangeArrowheads="1"/>
            </p:cNvSpPr>
            <p:nvPr/>
          </p:nvSpPr>
          <p:spPr bwMode="auto">
            <a:xfrm>
              <a:off x="431" y="1026"/>
              <a:ext cx="503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a typeface="宋体" charset="-122"/>
                </a:rPr>
                <a:t>Example</a:t>
              </a:r>
              <a:r>
                <a:rPr lang="en-US" altLang="zh-CN" sz="2400" dirty="0"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Consider the continuity of  the function                            at 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= 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0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.  </a:t>
              </a:r>
            </a:p>
          </p:txBody>
        </p:sp>
        <p:graphicFrame>
          <p:nvGraphicFramePr>
            <p:cNvPr id="566278" name="Object 6"/>
            <p:cNvGraphicFramePr>
              <a:graphicFrameLocks noChangeAspect="1"/>
            </p:cNvGraphicFramePr>
            <p:nvPr/>
          </p:nvGraphicFramePr>
          <p:xfrm>
            <a:off x="4347" y="935"/>
            <a:ext cx="106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99" name="Equation" r:id="rId4" imgW="952200" imgH="406080" progId="Equation.DSMT4">
                    <p:embed/>
                  </p:oleObj>
                </mc:Choice>
                <mc:Fallback>
                  <p:oleObj name="Equation" r:id="rId4" imgW="952200" imgH="4060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935"/>
                          <a:ext cx="1065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6283" name="Group 11"/>
          <p:cNvGrpSpPr>
            <a:grpSpLocks/>
          </p:cNvGrpSpPr>
          <p:nvPr/>
        </p:nvGrpSpPr>
        <p:grpSpPr bwMode="auto">
          <a:xfrm>
            <a:off x="1973263" y="2174875"/>
            <a:ext cx="2663825" cy="677863"/>
            <a:chOff x="1202" y="1279"/>
            <a:chExt cx="1678" cy="427"/>
          </a:xfrm>
        </p:grpSpPr>
        <p:sp>
          <p:nvSpPr>
            <p:cNvPr id="566280" name="Rectangle 8"/>
            <p:cNvSpPr>
              <a:spLocks noChangeArrowheads="1"/>
            </p:cNvSpPr>
            <p:nvPr/>
          </p:nvSpPr>
          <p:spPr bwMode="auto">
            <a:xfrm>
              <a:off x="1202" y="1366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Although</a:t>
              </a:r>
              <a:endParaRPr lang="zh-CN" altLang="en-US">
                <a:ea typeface="宋体" charset="-122"/>
              </a:endParaRPr>
            </a:p>
          </p:txBody>
        </p:sp>
        <p:graphicFrame>
          <p:nvGraphicFramePr>
            <p:cNvPr id="566281" name="Object 9"/>
            <p:cNvGraphicFramePr>
              <a:graphicFrameLocks noChangeAspect="1"/>
            </p:cNvGraphicFramePr>
            <p:nvPr/>
          </p:nvGraphicFramePr>
          <p:xfrm>
            <a:off x="1972" y="1279"/>
            <a:ext cx="90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300" name="Equation" r:id="rId6" imgW="863280" imgH="406080" progId="Equation.DSMT4">
                    <p:embed/>
                  </p:oleObj>
                </mc:Choice>
                <mc:Fallback>
                  <p:oleObj name="Equation" r:id="rId6" imgW="863280" imgH="4060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1279"/>
                          <a:ext cx="908" cy="4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4637088" y="2349500"/>
            <a:ext cx="4111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the function is not defined at the point </a:t>
            </a:r>
            <a:endParaRPr lang="zh-CN" altLang="en-US">
              <a:ea typeface="宋体" charset="-122"/>
            </a:endParaRPr>
          </a:p>
        </p:txBody>
      </p:sp>
      <p:sp>
        <p:nvSpPr>
          <p:cNvPr id="566284" name="Rectangle 12"/>
          <p:cNvSpPr>
            <a:spLocks noChangeArrowheads="1"/>
          </p:cNvSpPr>
          <p:nvPr/>
        </p:nvSpPr>
        <p:spPr bwMode="auto">
          <a:xfrm>
            <a:off x="749300" y="2960688"/>
            <a:ext cx="771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>
                <a:ea typeface="宋体" charset="-122"/>
              </a:rPr>
              <a:t>x </a:t>
            </a:r>
            <a:r>
              <a:rPr lang="en-US" altLang="zh-CN">
                <a:ea typeface="宋体" charset="-122"/>
              </a:rPr>
              <a:t>= </a:t>
            </a:r>
            <a:r>
              <a:rPr lang="en-US" altLang="zh-CN" b="1">
                <a:ea typeface="宋体" charset="-122"/>
              </a:rPr>
              <a:t>0</a:t>
            </a:r>
            <a:r>
              <a:rPr lang="en-US" altLang="zh-CN">
                <a:ea typeface="宋体" charset="-122"/>
              </a:rPr>
              <a:t>.</a:t>
            </a:r>
            <a:endParaRPr lang="zh-CN" altLang="en-US">
              <a:ea typeface="宋体" charset="-122"/>
            </a:endParaRPr>
          </a:p>
        </p:txBody>
      </p:sp>
      <p:sp>
        <p:nvSpPr>
          <p:cNvPr id="566285" name="Rectangle 13"/>
          <p:cNvSpPr>
            <a:spLocks noChangeArrowheads="1"/>
          </p:cNvSpPr>
          <p:nvPr/>
        </p:nvSpPr>
        <p:spPr bwMode="auto">
          <a:xfrm>
            <a:off x="2855913" y="2960688"/>
            <a:ext cx="4629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 is a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discontinuous point of the first kind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.</a:t>
            </a:r>
            <a:endParaRPr lang="zh-CN" altLang="en-US" b="1" dirty="0">
              <a:ea typeface="宋体" charset="-122"/>
            </a:endParaRPr>
          </a:p>
        </p:txBody>
      </p:sp>
      <p:graphicFrame>
        <p:nvGraphicFramePr>
          <p:cNvPr id="566286" name="Object 14"/>
          <p:cNvGraphicFramePr>
            <a:graphicFrameLocks noChangeAspect="1"/>
          </p:cNvGraphicFramePr>
          <p:nvPr/>
        </p:nvGraphicFramePr>
        <p:xfrm>
          <a:off x="2305050" y="3008313"/>
          <a:ext cx="6477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01" name="Equation" r:id="rId8" imgW="368280" imgH="177480" progId="Equation.DSMT4">
                  <p:embed/>
                </p:oleObj>
              </mc:Choice>
              <mc:Fallback>
                <p:oleObj name="Equation" r:id="rId8" imgW="368280" imgH="177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008313"/>
                        <a:ext cx="64770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6287" name="Rectangle 15"/>
          <p:cNvSpPr>
            <a:spLocks noChangeArrowheads="1"/>
          </p:cNvSpPr>
          <p:nvPr/>
        </p:nvSpPr>
        <p:spPr bwMode="auto">
          <a:xfrm>
            <a:off x="1568450" y="296068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Thus</a:t>
            </a:r>
            <a:endParaRPr lang="zh-CN" altLang="en-US">
              <a:ea typeface="宋体" charset="-122"/>
            </a:endParaRPr>
          </a:p>
        </p:txBody>
      </p:sp>
      <p:grpSp>
        <p:nvGrpSpPr>
          <p:cNvPr id="566304" name="Group 32"/>
          <p:cNvGrpSpPr>
            <a:grpSpLocks/>
          </p:cNvGrpSpPr>
          <p:nvPr/>
        </p:nvGrpSpPr>
        <p:grpSpPr bwMode="auto">
          <a:xfrm>
            <a:off x="714348" y="3214686"/>
            <a:ext cx="4776787" cy="2917825"/>
            <a:chOff x="1655" y="2205"/>
            <a:chExt cx="3009" cy="1838"/>
          </a:xfrm>
        </p:grpSpPr>
        <p:grpSp>
          <p:nvGrpSpPr>
            <p:cNvPr id="566295" name="Group 23"/>
            <p:cNvGrpSpPr>
              <a:grpSpLocks/>
            </p:cNvGrpSpPr>
            <p:nvPr/>
          </p:nvGrpSpPr>
          <p:grpSpPr bwMode="auto">
            <a:xfrm>
              <a:off x="1655" y="2387"/>
              <a:ext cx="2948" cy="1588"/>
              <a:chOff x="975" y="2432"/>
              <a:chExt cx="2948" cy="1588"/>
            </a:xfrm>
          </p:grpSpPr>
          <p:pic>
            <p:nvPicPr>
              <p:cNvPr id="566288" name="Picture 16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1292" y="2614"/>
                <a:ext cx="2178" cy="408"/>
              </a:xfrm>
              <a:prstGeom prst="rect">
                <a:avLst/>
              </a:prstGeom>
              <a:noFill/>
            </p:spPr>
          </p:pic>
          <p:grpSp>
            <p:nvGrpSpPr>
              <p:cNvPr id="566294" name="Group 22"/>
              <p:cNvGrpSpPr>
                <a:grpSpLocks/>
              </p:cNvGrpSpPr>
              <p:nvPr/>
            </p:nvGrpSpPr>
            <p:grpSpPr bwMode="auto">
              <a:xfrm>
                <a:off x="975" y="2432"/>
                <a:ext cx="2948" cy="1588"/>
                <a:chOff x="975" y="2432"/>
                <a:chExt cx="2948" cy="1588"/>
              </a:xfrm>
            </p:grpSpPr>
            <p:grpSp>
              <p:nvGrpSpPr>
                <p:cNvPr id="566291" name="Group 19"/>
                <p:cNvGrpSpPr>
                  <a:grpSpLocks/>
                </p:cNvGrpSpPr>
                <p:nvPr/>
              </p:nvGrpSpPr>
              <p:grpSpPr bwMode="auto">
                <a:xfrm>
                  <a:off x="975" y="2432"/>
                  <a:ext cx="2948" cy="1588"/>
                  <a:chOff x="975" y="2432"/>
                  <a:chExt cx="2948" cy="1588"/>
                </a:xfrm>
              </p:grpSpPr>
              <p:sp>
                <p:nvSpPr>
                  <p:cNvPr id="56628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975" y="3884"/>
                    <a:ext cx="29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6290" name="Line 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381" y="2432"/>
                    <a:ext cx="10" cy="15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6292" name="Oval 20"/>
                <p:cNvSpPr>
                  <a:spLocks noChangeArrowheads="1"/>
                </p:cNvSpPr>
                <p:nvPr/>
              </p:nvSpPr>
              <p:spPr bwMode="auto">
                <a:xfrm>
                  <a:off x="2357" y="2715"/>
                  <a:ext cx="45" cy="44"/>
                </a:xfrm>
                <a:prstGeom prst="ellipse">
                  <a:avLst/>
                </a:prstGeom>
                <a:solidFill>
                  <a:srgbClr val="FFFFC3"/>
                </a:solidFill>
                <a:ln w="25400">
                  <a:solidFill>
                    <a:srgbClr val="CC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ea typeface="宋体" charset="-122"/>
                  </a:endParaRPr>
                </a:p>
              </p:txBody>
            </p:sp>
          </p:grpSp>
        </p:grpSp>
        <p:sp>
          <p:nvSpPr>
            <p:cNvPr id="566296" name="Line 24"/>
            <p:cNvSpPr>
              <a:spLocks noChangeShapeType="1"/>
            </p:cNvSpPr>
            <p:nvPr/>
          </p:nvSpPr>
          <p:spPr bwMode="auto">
            <a:xfrm>
              <a:off x="2018" y="2840"/>
              <a:ext cx="0" cy="99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105" y="2840"/>
              <a:ext cx="0" cy="99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298" name="Rectangle 26"/>
            <p:cNvSpPr>
              <a:spLocks noChangeArrowheads="1"/>
            </p:cNvSpPr>
            <p:nvPr/>
          </p:nvSpPr>
          <p:spPr bwMode="auto">
            <a:xfrm>
              <a:off x="4468" y="3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charset="-122"/>
                </a:rPr>
                <a:t>x</a:t>
              </a:r>
              <a:endParaRPr lang="zh-CN" altLang="en-US" b="1" i="1">
                <a:ea typeface="宋体" charset="-122"/>
              </a:endParaRPr>
            </a:p>
          </p:txBody>
        </p:sp>
        <p:sp>
          <p:nvSpPr>
            <p:cNvPr id="566299" name="Rectangle 27"/>
            <p:cNvSpPr>
              <a:spLocks noChangeArrowheads="1"/>
            </p:cNvSpPr>
            <p:nvPr/>
          </p:nvSpPr>
          <p:spPr bwMode="auto">
            <a:xfrm>
              <a:off x="2925" y="2205"/>
              <a:ext cx="1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charset="-122"/>
                </a:rPr>
                <a:t>y</a:t>
              </a:r>
              <a:endParaRPr lang="zh-CN" altLang="en-US" b="1" i="1">
                <a:ea typeface="宋体" charset="-122"/>
              </a:endParaRPr>
            </a:p>
          </p:txBody>
        </p:sp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2835" y="379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ea typeface="宋体" charset="-122"/>
                </a:rPr>
                <a:t>O</a:t>
              </a:r>
              <a:endParaRPr lang="zh-CN" altLang="en-US" b="1" i="1">
                <a:ea typeface="宋体" charset="-122"/>
              </a:endParaRPr>
            </a:p>
          </p:txBody>
        </p:sp>
        <p:sp>
          <p:nvSpPr>
            <p:cNvPr id="566301" name="Rectangle 29"/>
            <p:cNvSpPr>
              <a:spLocks noChangeArrowheads="1"/>
            </p:cNvSpPr>
            <p:nvPr/>
          </p:nvSpPr>
          <p:spPr bwMode="auto">
            <a:xfrm>
              <a:off x="4014" y="3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宋体" charset="-122"/>
                </a:rPr>
                <a:t>1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566302" name="Rectangle 30"/>
            <p:cNvSpPr>
              <a:spLocks noChangeArrowheads="1"/>
            </p:cNvSpPr>
            <p:nvPr/>
          </p:nvSpPr>
          <p:spPr bwMode="auto">
            <a:xfrm>
              <a:off x="1882" y="379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ea typeface="宋体" charset="-122"/>
                </a:rPr>
                <a:t>-1</a:t>
              </a:r>
              <a:endParaRPr lang="zh-CN" altLang="en-US" b="1">
                <a:ea typeface="宋体" charset="-122"/>
              </a:endParaRPr>
            </a:p>
          </p:txBody>
        </p:sp>
        <p:sp>
          <p:nvSpPr>
            <p:cNvPr id="566303" name="Rectangle 31"/>
            <p:cNvSpPr>
              <a:spLocks noChangeArrowheads="1"/>
            </p:cNvSpPr>
            <p:nvPr/>
          </p:nvSpPr>
          <p:spPr bwMode="auto">
            <a:xfrm>
              <a:off x="2880" y="247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宋体" charset="-122"/>
                </a:rPr>
                <a:t>1</a:t>
              </a:r>
              <a:endParaRPr lang="zh-CN" altLang="en-US" b="1">
                <a:ea typeface="宋体" charset="-122"/>
              </a:endParaRPr>
            </a:p>
          </p:txBody>
        </p:sp>
      </p:grpSp>
      <p:sp>
        <p:nvSpPr>
          <p:cNvPr id="566306" name="Rectangle 34"/>
          <p:cNvSpPr>
            <a:spLocks noChangeArrowheads="1"/>
          </p:cNvSpPr>
          <p:nvPr/>
        </p:nvSpPr>
        <p:spPr bwMode="auto">
          <a:xfrm>
            <a:off x="5429256" y="4286256"/>
            <a:ext cx="342902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removable discontinuous point [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可去间断点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]</a:t>
            </a:r>
            <a:endParaRPr lang="zh-CN" altLang="en-US" sz="2400" b="1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6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6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6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6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6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/>
      <p:bldP spid="566282" grpId="0"/>
      <p:bldP spid="566284" grpId="0"/>
      <p:bldP spid="566285" grpId="0"/>
      <p:bldP spid="566287" grpId="0"/>
      <p:bldP spid="56630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The Classification of Discontinuous Points</a:t>
            </a:r>
            <a:endParaRPr lang="zh-CN" altLang="en-US" sz="3200" dirty="0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568332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1454121" y="2790830"/>
          <a:ext cx="29527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52" name="Equation" r:id="rId4" imgW="1650960" imgH="380880" progId="Equation.DSMT4">
                  <p:embed/>
                </p:oleObj>
              </mc:Choice>
              <mc:Fallback>
                <p:oleObj name="Equation" r:id="rId4" imgW="1650960" imgH="3808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21" y="2790830"/>
                        <a:ext cx="295275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4EF6C-8504-4FB2-9459-167F609E6BAC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56832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48263" y="1916113"/>
            <a:ext cx="3644900" cy="4941887"/>
          </a:xfrm>
          <a:prstGeom prst="rect">
            <a:avLst/>
          </a:prstGeom>
          <a:noFill/>
        </p:spPr>
      </p:pic>
      <p:grpSp>
        <p:nvGrpSpPr>
          <p:cNvPr id="568328" name="Group 8"/>
          <p:cNvGrpSpPr>
            <a:grpSpLocks/>
          </p:cNvGrpSpPr>
          <p:nvPr/>
        </p:nvGrpSpPr>
        <p:grpSpPr bwMode="auto">
          <a:xfrm>
            <a:off x="357189" y="1223964"/>
            <a:ext cx="7991476" cy="1033463"/>
            <a:chOff x="316" y="840"/>
            <a:chExt cx="5034" cy="651"/>
          </a:xfrm>
        </p:grpSpPr>
        <p:grpSp>
          <p:nvGrpSpPr>
            <p:cNvPr id="568324" name="Group 4"/>
            <p:cNvGrpSpPr>
              <a:grpSpLocks/>
            </p:cNvGrpSpPr>
            <p:nvPr/>
          </p:nvGrpSpPr>
          <p:grpSpPr bwMode="auto">
            <a:xfrm>
              <a:off x="316" y="840"/>
              <a:ext cx="5034" cy="613"/>
              <a:chOff x="316" y="885"/>
              <a:chExt cx="5034" cy="613"/>
            </a:xfrm>
          </p:grpSpPr>
          <p:sp>
            <p:nvSpPr>
              <p:cNvPr id="568325" name="Rectangle 5"/>
              <p:cNvSpPr>
                <a:spLocks noChangeArrowheads="1"/>
              </p:cNvSpPr>
              <p:nvPr/>
            </p:nvSpPr>
            <p:spPr bwMode="auto">
              <a:xfrm>
                <a:off x="316" y="885"/>
                <a:ext cx="5034" cy="6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Example</a:t>
                </a:r>
                <a:r>
                  <a:rPr lang="en-US" altLang="zh-CN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</a:rPr>
                  <a:t>Consider the continuity of  the function                          at</a:t>
                </a:r>
              </a:p>
            </p:txBody>
          </p:sp>
          <p:graphicFrame>
            <p:nvGraphicFramePr>
              <p:cNvPr id="568326" name="Object 6"/>
              <p:cNvGraphicFramePr>
                <a:graphicFrameLocks noChangeAspect="1"/>
              </p:cNvGraphicFramePr>
              <p:nvPr/>
            </p:nvGraphicFramePr>
            <p:xfrm>
              <a:off x="4245" y="953"/>
              <a:ext cx="1066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8353" name="Equation" r:id="rId7" imgW="952200" imgH="228600" progId="Equation.DSMT4">
                      <p:embed/>
                    </p:oleObj>
                  </mc:Choice>
                  <mc:Fallback>
                    <p:oleObj name="Equation" r:id="rId7" imgW="952200" imgH="2286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5" y="953"/>
                            <a:ext cx="1066" cy="2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8327" name="Object 7"/>
            <p:cNvGraphicFramePr>
              <a:graphicFrameLocks noChangeAspect="1"/>
            </p:cNvGraphicFramePr>
            <p:nvPr/>
          </p:nvGraphicFramePr>
          <p:xfrm>
            <a:off x="560" y="1059"/>
            <a:ext cx="55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354" name="Equation" r:id="rId9" imgW="520560" imgH="406080" progId="Equation.DSMT4">
                    <p:embed/>
                  </p:oleObj>
                </mc:Choice>
                <mc:Fallback>
                  <p:oleObj name="Equation" r:id="rId9" imgW="520560" imgH="4060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1059"/>
                          <a:ext cx="55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8330" name="Rectangle 10"/>
          <p:cNvSpPr>
            <a:spLocks noChangeArrowheads="1"/>
          </p:cNvSpPr>
          <p:nvPr/>
        </p:nvSpPr>
        <p:spPr bwMode="auto">
          <a:xfrm>
            <a:off x="446058" y="2212980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zh-CN" altLang="en-US" b="1">
              <a:ea typeface="宋体" charset="-122"/>
            </a:endParaRPr>
          </a:p>
        </p:txBody>
      </p:sp>
      <p:sp>
        <p:nvSpPr>
          <p:cNvPr id="568331" name="Rectangle 11"/>
          <p:cNvSpPr>
            <a:spLocks noChangeArrowheads="1"/>
          </p:cNvSpPr>
          <p:nvPr/>
        </p:nvSpPr>
        <p:spPr bwMode="auto">
          <a:xfrm>
            <a:off x="446058" y="2752730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</a:t>
            </a:r>
            <a:endParaRPr lang="zh-CN" altLang="en-US">
              <a:ea typeface="宋体" charset="-122"/>
            </a:endParaRPr>
          </a:p>
        </p:txBody>
      </p:sp>
      <p:sp>
        <p:nvSpPr>
          <p:cNvPr id="568334" name="Rectangle 14"/>
          <p:cNvSpPr>
            <a:spLocks noChangeArrowheads="1"/>
          </p:cNvSpPr>
          <p:nvPr/>
        </p:nvSpPr>
        <p:spPr bwMode="auto">
          <a:xfrm>
            <a:off x="1082646" y="3581405"/>
            <a:ext cx="4916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 is a </a:t>
            </a:r>
            <a:r>
              <a:rPr lang="en-US" altLang="zh-CN" b="1" dirty="0">
                <a:solidFill>
                  <a:srgbClr val="C00000"/>
                </a:solidFill>
                <a:ea typeface="宋体" charset="-122"/>
              </a:rPr>
              <a:t>discontinuous point of the second kind.</a:t>
            </a:r>
            <a:endParaRPr lang="zh-CN" altLang="en-US" b="1" dirty="0">
              <a:solidFill>
                <a:srgbClr val="C00000"/>
              </a:solidFill>
              <a:ea typeface="宋体" charset="-122"/>
            </a:endParaRPr>
          </a:p>
        </p:txBody>
      </p:sp>
      <p:graphicFrame>
        <p:nvGraphicFramePr>
          <p:cNvPr id="568335" name="Object 15"/>
          <p:cNvGraphicFramePr>
            <a:graphicFrameLocks noChangeAspect="1"/>
          </p:cNvGraphicFramePr>
          <p:nvPr/>
        </p:nvGraphicFramePr>
        <p:xfrm>
          <a:off x="428596" y="3429005"/>
          <a:ext cx="7366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55" name="Equation" r:id="rId11" imgW="419040" imgH="406080" progId="Equation.DSMT4">
                  <p:embed/>
                </p:oleObj>
              </mc:Choice>
              <mc:Fallback>
                <p:oleObj name="Equation" r:id="rId11" imgW="419040" imgH="4060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429005"/>
                        <a:ext cx="7366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336" name="Rectangle 16"/>
          <p:cNvSpPr>
            <a:spLocks noChangeArrowheads="1"/>
          </p:cNvSpPr>
          <p:nvPr/>
        </p:nvSpPr>
        <p:spPr bwMode="auto">
          <a:xfrm>
            <a:off x="2143109" y="5013325"/>
            <a:ext cx="321471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infinite discontinuous point[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无穷间断点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]</a:t>
            </a:r>
            <a:endParaRPr lang="zh-CN" altLang="en-US" sz="2400" b="1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6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6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6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30" grpId="0"/>
      <p:bldP spid="568331" grpId="0"/>
      <p:bldP spid="568334" grpId="0"/>
      <p:bldP spid="5683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748712" cy="86836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The Classification of Discontinuous Points</a:t>
            </a:r>
            <a:endParaRPr lang="zh-CN" altLang="en-US" sz="3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30341-6095-4544-95A4-D3737F63EBC5}" type="slidenum">
              <a:rPr lang="en-US" altLang="en-US"/>
              <a:pPr/>
              <a:t>36</a:t>
            </a:fld>
            <a:endParaRPr lang="en-US" altLang="en-US"/>
          </a:p>
        </p:txBody>
      </p:sp>
      <p:grpSp>
        <p:nvGrpSpPr>
          <p:cNvPr id="571396" name="Group 4"/>
          <p:cNvGrpSpPr>
            <a:grpSpLocks/>
          </p:cNvGrpSpPr>
          <p:nvPr/>
        </p:nvGrpSpPr>
        <p:grpSpPr bwMode="auto">
          <a:xfrm>
            <a:off x="438180" y="1143005"/>
            <a:ext cx="8634414" cy="928688"/>
            <a:chOff x="232" y="789"/>
            <a:chExt cx="5439" cy="585"/>
          </a:xfrm>
        </p:grpSpPr>
        <p:grpSp>
          <p:nvGrpSpPr>
            <p:cNvPr id="571397" name="Group 5"/>
            <p:cNvGrpSpPr>
              <a:grpSpLocks/>
            </p:cNvGrpSpPr>
            <p:nvPr/>
          </p:nvGrpSpPr>
          <p:grpSpPr bwMode="auto">
            <a:xfrm>
              <a:off x="232" y="789"/>
              <a:ext cx="5439" cy="454"/>
              <a:chOff x="232" y="834"/>
              <a:chExt cx="5439" cy="454"/>
            </a:xfrm>
          </p:grpSpPr>
          <p:sp>
            <p:nvSpPr>
              <p:cNvPr id="571398" name="Rectangle 6"/>
              <p:cNvSpPr>
                <a:spLocks noChangeArrowheads="1"/>
              </p:cNvSpPr>
              <p:nvPr/>
            </p:nvSpPr>
            <p:spPr bwMode="auto">
              <a:xfrm>
                <a:off x="232" y="896"/>
                <a:ext cx="54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Example</a:t>
                </a:r>
                <a:r>
                  <a:rPr lang="en-US" altLang="zh-CN" sz="2400" dirty="0">
                    <a:ea typeface="宋体" charset="-122"/>
                  </a:rPr>
                  <a:t>  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</a:rPr>
                  <a:t>Consider the continuity of  the function                        at</a:t>
                </a:r>
              </a:p>
            </p:txBody>
          </p:sp>
          <p:graphicFrame>
            <p:nvGraphicFramePr>
              <p:cNvPr id="571399" name="Object 7"/>
              <p:cNvGraphicFramePr>
                <a:graphicFrameLocks noChangeAspect="1"/>
              </p:cNvGraphicFramePr>
              <p:nvPr/>
            </p:nvGraphicFramePr>
            <p:xfrm>
              <a:off x="4155" y="834"/>
              <a:ext cx="1066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416" name="Equation" r:id="rId4" imgW="952200" imgH="406080" progId="Equation.DSMT4">
                      <p:embed/>
                    </p:oleObj>
                  </mc:Choice>
                  <mc:Fallback>
                    <p:oleObj name="Equation" r:id="rId4" imgW="952200" imgH="40608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5" y="834"/>
                            <a:ext cx="1066" cy="4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71400" name="Object 8"/>
            <p:cNvGraphicFramePr>
              <a:graphicFrameLocks noChangeAspect="1"/>
            </p:cNvGraphicFramePr>
            <p:nvPr/>
          </p:nvGraphicFramePr>
          <p:xfrm>
            <a:off x="269" y="1158"/>
            <a:ext cx="52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417" name="Equation" r:id="rId6" imgW="495000" imgH="203040" progId="Equation.DSMT4">
                    <p:embed/>
                  </p:oleObj>
                </mc:Choice>
                <mc:Fallback>
                  <p:oleObj name="Equation" r:id="rId6" imgW="495000" imgH="203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" y="1158"/>
                          <a:ext cx="527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7140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2349500"/>
            <a:ext cx="6985000" cy="4314825"/>
          </a:xfrm>
          <a:prstGeom prst="rect">
            <a:avLst/>
          </a:prstGeom>
          <a:noFill/>
        </p:spPr>
      </p:pic>
      <p:grpSp>
        <p:nvGrpSpPr>
          <p:cNvPr id="571404" name="Group 12"/>
          <p:cNvGrpSpPr>
            <a:grpSpLocks/>
          </p:cNvGrpSpPr>
          <p:nvPr/>
        </p:nvGrpSpPr>
        <p:grpSpPr bwMode="auto">
          <a:xfrm>
            <a:off x="1790700" y="2103431"/>
            <a:ext cx="5591177" cy="400050"/>
            <a:chOff x="357" y="2160"/>
            <a:chExt cx="3522" cy="252"/>
          </a:xfrm>
        </p:grpSpPr>
        <p:sp>
          <p:nvSpPr>
            <p:cNvPr id="571402" name="Rectangle 10"/>
            <p:cNvSpPr>
              <a:spLocks noChangeArrowheads="1"/>
            </p:cNvSpPr>
            <p:nvPr/>
          </p:nvSpPr>
          <p:spPr bwMode="auto">
            <a:xfrm>
              <a:off x="741" y="2160"/>
              <a:ext cx="313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宋体" charset="-122"/>
                </a:rPr>
                <a:t> is a </a:t>
              </a:r>
              <a:r>
                <a:rPr lang="en-US" altLang="zh-CN" b="1" dirty="0">
                  <a:solidFill>
                    <a:srgbClr val="C00000"/>
                  </a:solidFill>
                  <a:ea typeface="宋体" charset="-122"/>
                </a:rPr>
                <a:t>discontinuous point of the second kind.</a:t>
              </a:r>
              <a:endParaRPr lang="zh-CN" altLang="en-US" b="1" dirty="0">
                <a:solidFill>
                  <a:srgbClr val="C00000"/>
                </a:solidFill>
                <a:ea typeface="宋体" charset="-122"/>
              </a:endParaRPr>
            </a:p>
          </p:txBody>
        </p:sp>
        <p:graphicFrame>
          <p:nvGraphicFramePr>
            <p:cNvPr id="571403" name="Object 11"/>
            <p:cNvGraphicFramePr>
              <a:graphicFrameLocks noChangeAspect="1"/>
            </p:cNvGraphicFramePr>
            <p:nvPr/>
          </p:nvGraphicFramePr>
          <p:xfrm>
            <a:off x="357" y="2190"/>
            <a:ext cx="40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418" name="Equation" r:id="rId9" imgW="368280" imgH="177480" progId="Equation.DSMT4">
                    <p:embed/>
                  </p:oleObj>
                </mc:Choice>
                <mc:Fallback>
                  <p:oleObj name="Equation" r:id="rId9" imgW="368280" imgH="17748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2190"/>
                          <a:ext cx="408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1405" name="Rectangle 13"/>
          <p:cNvSpPr>
            <a:spLocks noChangeArrowheads="1"/>
          </p:cNvSpPr>
          <p:nvPr/>
        </p:nvSpPr>
        <p:spPr bwMode="auto">
          <a:xfrm>
            <a:off x="539750" y="2103431"/>
            <a:ext cx="1169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zh-CN" altLang="en-US" b="1">
              <a:ea typeface="宋体" charset="-122"/>
            </a:endParaRPr>
          </a:p>
        </p:txBody>
      </p:sp>
      <p:sp>
        <p:nvSpPr>
          <p:cNvPr id="571406" name="Rectangle 14"/>
          <p:cNvSpPr>
            <a:spLocks noChangeArrowheads="1"/>
          </p:cNvSpPr>
          <p:nvPr/>
        </p:nvSpPr>
        <p:spPr bwMode="auto">
          <a:xfrm>
            <a:off x="5857883" y="4857760"/>
            <a:ext cx="292895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oscillating discontinuous point [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振荡间断点</a:t>
            </a:r>
            <a:r>
              <a:rPr lang="en-US" altLang="zh-CN" sz="2400" b="1" dirty="0">
                <a:solidFill>
                  <a:srgbClr val="FF0000"/>
                </a:solidFill>
                <a:ea typeface="宋体" charset="-122"/>
              </a:rPr>
              <a:t>]</a:t>
            </a:r>
            <a:endParaRPr lang="zh-CN" altLang="en-US" sz="2400" b="1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7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05" grpId="0"/>
      <p:bldP spid="57140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500034" y="4000504"/>
            <a:ext cx="8143932" cy="2286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00034" y="1428736"/>
            <a:ext cx="8143932" cy="2286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561263" cy="1012825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Operations on continuous functions and the continuity of elementary functions</a:t>
            </a:r>
            <a:endParaRPr lang="en-US" altLang="zh-CN" sz="280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A997-3FAC-44DF-A52F-652400D0F64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71069" name="Rectangle 29"/>
          <p:cNvSpPr>
            <a:spLocks noChangeArrowheads="1"/>
          </p:cNvSpPr>
          <p:nvPr/>
        </p:nvSpPr>
        <p:spPr bwMode="auto">
          <a:xfrm>
            <a:off x="714348" y="1526433"/>
            <a:ext cx="77153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Theorem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 Suppose that the functions  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</a:rPr>
              <a:t>f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 and 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</a:rPr>
              <a:t>g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 are both continuous at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</a:rPr>
              <a:t>x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= </a:t>
            </a:r>
            <a:r>
              <a:rPr lang="en-US" altLang="zh-CN" sz="2400" b="1" i="1" dirty="0">
                <a:solidFill>
                  <a:srgbClr val="3333FF"/>
                </a:solidFill>
                <a:ea typeface="宋体" charset="-122"/>
              </a:rPr>
              <a:t>x</a:t>
            </a:r>
            <a:r>
              <a:rPr lang="en-US" altLang="zh-CN" sz="2400" baseline="-25000" dirty="0">
                <a:solidFill>
                  <a:srgbClr val="3333FF"/>
                </a:solidFill>
                <a:ea typeface="宋体" charset="-122"/>
              </a:rPr>
              <a:t>0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.  Then	</a:t>
            </a:r>
          </a:p>
        </p:txBody>
      </p:sp>
      <p:grpSp>
        <p:nvGrpSpPr>
          <p:cNvPr id="471080" name="Group 40"/>
          <p:cNvGrpSpPr>
            <a:grpSpLocks/>
          </p:cNvGrpSpPr>
          <p:nvPr/>
        </p:nvGrpSpPr>
        <p:grpSpPr bwMode="auto">
          <a:xfrm>
            <a:off x="755650" y="3071815"/>
            <a:ext cx="4244979" cy="560388"/>
            <a:chOff x="748" y="1871"/>
            <a:chExt cx="2674" cy="353"/>
          </a:xfrm>
        </p:grpSpPr>
        <p:graphicFrame>
          <p:nvGraphicFramePr>
            <p:cNvPr id="471063" name="Object 23"/>
            <p:cNvGraphicFramePr>
              <a:graphicFrameLocks noChangeAspect="1"/>
            </p:cNvGraphicFramePr>
            <p:nvPr/>
          </p:nvGraphicFramePr>
          <p:xfrm>
            <a:off x="1136" y="1916"/>
            <a:ext cx="19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0" name="Equation" r:id="rId4" imgW="304560" imgH="393480" progId="Equation.DSMT4">
                    <p:embed/>
                  </p:oleObj>
                </mc:Choice>
                <mc:Fallback>
                  <p:oleObj name="Equation" r:id="rId4" imgW="304560" imgH="39348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916"/>
                          <a:ext cx="190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62" name="Object 22"/>
            <p:cNvGraphicFramePr>
              <a:graphicFrameLocks noChangeAspect="1"/>
            </p:cNvGraphicFramePr>
            <p:nvPr/>
          </p:nvGraphicFramePr>
          <p:xfrm>
            <a:off x="3105" y="1925"/>
            <a:ext cx="20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1" name="Equation" r:id="rId6" imgW="317160" imgH="355320" progId="Equation.DSMT4">
                    <p:embed/>
                  </p:oleObj>
                </mc:Choice>
                <mc:Fallback>
                  <p:oleObj name="Equation" r:id="rId6" imgW="317160" imgH="35532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" y="1925"/>
                          <a:ext cx="20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074" name="Rectangle 34"/>
            <p:cNvSpPr>
              <a:spLocks noChangeArrowheads="1"/>
            </p:cNvSpPr>
            <p:nvPr/>
          </p:nvSpPr>
          <p:spPr bwMode="auto">
            <a:xfrm>
              <a:off x="748" y="1871"/>
              <a:ext cx="3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3333FF"/>
                  </a:solidFill>
                  <a:ea typeface="宋体" charset="-122"/>
                </a:rPr>
                <a:t>(2) </a:t>
              </a:r>
            </a:p>
          </p:txBody>
        </p:sp>
        <p:sp>
          <p:nvSpPr>
            <p:cNvPr id="471075" name="Rectangle 35"/>
            <p:cNvSpPr>
              <a:spLocks noChangeArrowheads="1"/>
            </p:cNvSpPr>
            <p:nvPr/>
          </p:nvSpPr>
          <p:spPr bwMode="auto">
            <a:xfrm>
              <a:off x="1292" y="1871"/>
              <a:ext cx="18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3333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is locally bounded at </a:t>
              </a:r>
            </a:p>
          </p:txBody>
        </p:sp>
        <p:sp>
          <p:nvSpPr>
            <p:cNvPr id="471076" name="Rectangle 36"/>
            <p:cNvSpPr>
              <a:spLocks noChangeArrowheads="1"/>
            </p:cNvSpPr>
            <p:nvPr/>
          </p:nvSpPr>
          <p:spPr bwMode="auto">
            <a:xfrm>
              <a:off x="3257" y="1933"/>
              <a:ext cx="1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3333FF"/>
                  </a:solidFill>
                  <a:ea typeface="宋体" charset="-122"/>
                </a:rPr>
                <a:t>.</a:t>
              </a:r>
            </a:p>
          </p:txBody>
        </p:sp>
      </p:grpSp>
      <p:grpSp>
        <p:nvGrpSpPr>
          <p:cNvPr id="471079" name="Group 39"/>
          <p:cNvGrpSpPr>
            <a:grpSpLocks/>
          </p:cNvGrpSpPr>
          <p:nvPr/>
        </p:nvGrpSpPr>
        <p:grpSpPr bwMode="auto">
          <a:xfrm>
            <a:off x="755650" y="2343150"/>
            <a:ext cx="7816855" cy="688975"/>
            <a:chOff x="1429" y="1884"/>
            <a:chExt cx="4924" cy="434"/>
          </a:xfrm>
        </p:grpSpPr>
        <p:graphicFrame>
          <p:nvGraphicFramePr>
            <p:cNvPr id="471068" name="Object 28"/>
            <p:cNvGraphicFramePr>
              <a:graphicFrameLocks noChangeAspect="1"/>
            </p:cNvGraphicFramePr>
            <p:nvPr/>
          </p:nvGraphicFramePr>
          <p:xfrm>
            <a:off x="1794" y="1971"/>
            <a:ext cx="42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2" name="Equation" r:id="rId8" imgW="672840" imgH="317160" progId="Equation.DSMT4">
                    <p:embed/>
                  </p:oleObj>
                </mc:Choice>
                <mc:Fallback>
                  <p:oleObj name="Equation" r:id="rId8" imgW="672840" imgH="31716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4" y="1971"/>
                          <a:ext cx="422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67" name="Object 27"/>
            <p:cNvGraphicFramePr>
              <a:graphicFrameLocks noChangeAspect="1"/>
            </p:cNvGraphicFramePr>
            <p:nvPr/>
          </p:nvGraphicFramePr>
          <p:xfrm>
            <a:off x="2444" y="1971"/>
            <a:ext cx="35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3" name="Equation" r:id="rId10" imgW="558720" imgH="317160" progId="Equation.DSMT4">
                    <p:embed/>
                  </p:oleObj>
                </mc:Choice>
                <mc:Fallback>
                  <p:oleObj name="Equation" r:id="rId10" imgW="558720" imgH="31716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" y="1971"/>
                          <a:ext cx="354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66" name="Object 26"/>
            <p:cNvGraphicFramePr>
              <a:graphicFrameLocks noChangeAspect="1"/>
            </p:cNvGraphicFramePr>
            <p:nvPr/>
          </p:nvGraphicFramePr>
          <p:xfrm>
            <a:off x="2975" y="1884"/>
            <a:ext cx="182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4" name="Equation" r:id="rId12" imgW="291960" imgH="685800" progId="Equation.DSMT4">
                    <p:embed/>
                  </p:oleObj>
                </mc:Choice>
                <mc:Fallback>
                  <p:oleObj name="Equation" r:id="rId12" imgW="291960" imgH="6858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5" y="1884"/>
                          <a:ext cx="182" cy="4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65" name="Object 25"/>
            <p:cNvGraphicFramePr>
              <a:graphicFrameLocks noChangeAspect="1"/>
            </p:cNvGraphicFramePr>
            <p:nvPr/>
          </p:nvGraphicFramePr>
          <p:xfrm>
            <a:off x="3286" y="1979"/>
            <a:ext cx="68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5" name="Equation" r:id="rId14" imgW="1079280" imgH="330120" progId="Equation.DSMT4">
                    <p:embed/>
                  </p:oleObj>
                </mc:Choice>
                <mc:Fallback>
                  <p:oleObj name="Equation" r:id="rId14" imgW="1079280" imgH="33012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1979"/>
                          <a:ext cx="68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64" name="Object 24"/>
            <p:cNvGraphicFramePr>
              <a:graphicFrameLocks noChangeAspect="1"/>
            </p:cNvGraphicFramePr>
            <p:nvPr/>
          </p:nvGraphicFramePr>
          <p:xfrm>
            <a:off x="5799" y="1983"/>
            <a:ext cx="46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6" name="Equation" r:id="rId16" imgW="736560" imgH="330120" progId="Equation.DSMT4">
                    <p:embed/>
                  </p:oleObj>
                </mc:Choice>
                <mc:Fallback>
                  <p:oleObj name="Equation" r:id="rId16" imgW="736560" imgH="33012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9" y="1983"/>
                          <a:ext cx="46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070" name="Rectangle 30"/>
            <p:cNvSpPr>
              <a:spLocks noChangeArrowheads="1"/>
            </p:cNvSpPr>
            <p:nvPr/>
          </p:nvSpPr>
          <p:spPr bwMode="auto">
            <a:xfrm>
              <a:off x="2225" y="1933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, </a:t>
              </a:r>
            </a:p>
          </p:txBody>
        </p:sp>
        <p:sp>
          <p:nvSpPr>
            <p:cNvPr id="471071" name="Rectangle 31"/>
            <p:cNvSpPr>
              <a:spLocks noChangeArrowheads="1"/>
            </p:cNvSpPr>
            <p:nvPr/>
          </p:nvSpPr>
          <p:spPr bwMode="auto">
            <a:xfrm>
              <a:off x="2798" y="1933"/>
              <a:ext cx="1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rgbClr val="3333FF"/>
                  </a:solidFill>
                  <a:ea typeface="宋体" charset="-122"/>
                </a:rPr>
                <a:t>, </a:t>
              </a:r>
            </a:p>
          </p:txBody>
        </p:sp>
        <p:sp>
          <p:nvSpPr>
            <p:cNvPr id="471072" name="Rectangle 32"/>
            <p:cNvSpPr>
              <a:spLocks noChangeArrowheads="1"/>
            </p:cNvSpPr>
            <p:nvPr/>
          </p:nvSpPr>
          <p:spPr bwMode="auto">
            <a:xfrm>
              <a:off x="3157" y="1933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3333FF"/>
                  </a:solidFill>
                  <a:ea typeface="宋体" charset="-122"/>
                </a:rPr>
                <a:t>(</a:t>
              </a:r>
            </a:p>
          </p:txBody>
        </p:sp>
        <p:sp>
          <p:nvSpPr>
            <p:cNvPr id="471073" name="Rectangle 33"/>
            <p:cNvSpPr>
              <a:spLocks noChangeArrowheads="1"/>
            </p:cNvSpPr>
            <p:nvPr/>
          </p:nvSpPr>
          <p:spPr bwMode="auto">
            <a:xfrm>
              <a:off x="3942" y="1933"/>
              <a:ext cx="196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) are also continuous at </a:t>
              </a:r>
            </a:p>
          </p:txBody>
        </p:sp>
        <p:sp>
          <p:nvSpPr>
            <p:cNvPr id="471077" name="Rectangle 37"/>
            <p:cNvSpPr>
              <a:spLocks noChangeArrowheads="1"/>
            </p:cNvSpPr>
            <p:nvPr/>
          </p:nvSpPr>
          <p:spPr bwMode="auto">
            <a:xfrm>
              <a:off x="1429" y="1933"/>
              <a:ext cx="39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3333FF"/>
                  </a:solidFill>
                  <a:ea typeface="宋体" charset="-122"/>
                </a:rPr>
                <a:t>(1) </a:t>
              </a:r>
            </a:p>
          </p:txBody>
        </p:sp>
        <p:sp>
          <p:nvSpPr>
            <p:cNvPr id="471078" name="Rectangle 38"/>
            <p:cNvSpPr>
              <a:spLocks noChangeArrowheads="1"/>
            </p:cNvSpPr>
            <p:nvPr/>
          </p:nvSpPr>
          <p:spPr bwMode="auto">
            <a:xfrm>
              <a:off x="6183" y="1910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;</a:t>
              </a:r>
            </a:p>
          </p:txBody>
        </p:sp>
      </p:grpSp>
      <p:grpSp>
        <p:nvGrpSpPr>
          <p:cNvPr id="471082" name="Group 42"/>
          <p:cNvGrpSpPr>
            <a:grpSpLocks/>
          </p:cNvGrpSpPr>
          <p:nvPr/>
        </p:nvGrpSpPr>
        <p:grpSpPr bwMode="auto">
          <a:xfrm>
            <a:off x="785813" y="4130675"/>
            <a:ext cx="7715256" cy="1974850"/>
            <a:chOff x="540" y="1224"/>
            <a:chExt cx="4860" cy="1244"/>
          </a:xfrm>
        </p:grpSpPr>
        <p:graphicFrame>
          <p:nvGraphicFramePr>
            <p:cNvPr id="471083" name="Object 43"/>
            <p:cNvGraphicFramePr>
              <a:graphicFrameLocks noChangeAspect="1"/>
            </p:cNvGraphicFramePr>
            <p:nvPr/>
          </p:nvGraphicFramePr>
          <p:xfrm>
            <a:off x="3523" y="1277"/>
            <a:ext cx="187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7" name="Equation" r:id="rId18" imgW="2984400" imgH="342720" progId="Equation.DSMT4">
                    <p:embed/>
                  </p:oleObj>
                </mc:Choice>
                <mc:Fallback>
                  <p:oleObj name="Equation" r:id="rId18" imgW="2984400" imgH="34272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1277"/>
                          <a:ext cx="1877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84" name="Object 44"/>
            <p:cNvGraphicFramePr>
              <a:graphicFrameLocks noChangeAspect="1"/>
            </p:cNvGraphicFramePr>
            <p:nvPr/>
          </p:nvGraphicFramePr>
          <p:xfrm>
            <a:off x="3164" y="1576"/>
            <a:ext cx="70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8" name="Equation" r:id="rId20" imgW="1117440" imgH="342720" progId="Equation.DSMT4">
                    <p:embed/>
                  </p:oleObj>
                </mc:Choice>
                <mc:Fallback>
                  <p:oleObj name="Equation" r:id="rId20" imgW="1117440" imgH="34272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1576"/>
                          <a:ext cx="706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85" name="Object 45"/>
            <p:cNvGraphicFramePr>
              <a:graphicFrameLocks noChangeAspect="1"/>
            </p:cNvGraphicFramePr>
            <p:nvPr/>
          </p:nvGraphicFramePr>
          <p:xfrm>
            <a:off x="4415" y="1570"/>
            <a:ext cx="67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79" name="Equation" r:id="rId22" imgW="1066680" imgH="342720" progId="Equation.DSMT4">
                    <p:embed/>
                  </p:oleObj>
                </mc:Choice>
                <mc:Fallback>
                  <p:oleObj name="Equation" r:id="rId22" imgW="1066680" imgH="34272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5" y="1570"/>
                          <a:ext cx="674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86" name="Object 46"/>
            <p:cNvGraphicFramePr>
              <a:graphicFrameLocks noChangeAspect="1"/>
            </p:cNvGraphicFramePr>
            <p:nvPr/>
          </p:nvGraphicFramePr>
          <p:xfrm>
            <a:off x="585" y="1921"/>
            <a:ext cx="111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80" name="Equation" r:id="rId24" imgW="1765080" imgH="368280" progId="Equation.DSMT4">
                    <p:embed/>
                  </p:oleObj>
                </mc:Choice>
                <mc:Fallback>
                  <p:oleObj name="Equation" r:id="rId24" imgW="1765080" imgH="36828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1921"/>
                          <a:ext cx="111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87" name="Object 47"/>
            <p:cNvGraphicFramePr>
              <a:graphicFrameLocks noChangeAspect="1"/>
            </p:cNvGraphicFramePr>
            <p:nvPr/>
          </p:nvGraphicFramePr>
          <p:xfrm>
            <a:off x="3690" y="1921"/>
            <a:ext cx="81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81" name="Equation" r:id="rId26" imgW="1282680" imgH="368280" progId="Equation.DSMT4">
                    <p:embed/>
                  </p:oleObj>
                </mc:Choice>
                <mc:Fallback>
                  <p:oleObj name="Equation" r:id="rId26" imgW="1282680" imgH="36828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1921"/>
                          <a:ext cx="811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088" name="Rectangle 48"/>
            <p:cNvSpPr>
              <a:spLocks noChangeArrowheads="1"/>
            </p:cNvSpPr>
            <p:nvPr/>
          </p:nvSpPr>
          <p:spPr bwMode="auto">
            <a:xfrm>
              <a:off x="567" y="1224"/>
              <a:ext cx="30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Theorem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  Suppose that the function </a:t>
              </a:r>
            </a:p>
          </p:txBody>
        </p:sp>
        <p:sp>
          <p:nvSpPr>
            <p:cNvPr id="471089" name="Rectangle 49"/>
            <p:cNvSpPr>
              <a:spLocks noChangeArrowheads="1"/>
            </p:cNvSpPr>
            <p:nvPr/>
          </p:nvSpPr>
          <p:spPr bwMode="auto">
            <a:xfrm>
              <a:off x="588" y="1526"/>
              <a:ext cx="260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is composed from the functions </a:t>
              </a:r>
            </a:p>
          </p:txBody>
        </p:sp>
        <p:sp>
          <p:nvSpPr>
            <p:cNvPr id="471090" name="Rectangle 50"/>
            <p:cNvSpPr>
              <a:spLocks noChangeArrowheads="1"/>
            </p:cNvSpPr>
            <p:nvPr/>
          </p:nvSpPr>
          <p:spPr bwMode="auto">
            <a:xfrm>
              <a:off x="3870" y="1526"/>
              <a:ext cx="4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3333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and </a:t>
              </a:r>
            </a:p>
          </p:txBody>
        </p:sp>
        <p:sp>
          <p:nvSpPr>
            <p:cNvPr id="471091" name="Rectangle 51"/>
            <p:cNvSpPr>
              <a:spLocks noChangeArrowheads="1"/>
            </p:cNvSpPr>
            <p:nvPr/>
          </p:nvSpPr>
          <p:spPr bwMode="auto">
            <a:xfrm>
              <a:off x="5085" y="1525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solidFill>
                    <a:srgbClr val="3333FF"/>
                  </a:solidFill>
                  <a:ea typeface="宋体" charset="-122"/>
                </a:rPr>
                <a:t>, </a:t>
              </a:r>
            </a:p>
          </p:txBody>
        </p:sp>
        <p:grpSp>
          <p:nvGrpSpPr>
            <p:cNvPr id="471092" name="Group 52"/>
            <p:cNvGrpSpPr>
              <a:grpSpLocks/>
            </p:cNvGrpSpPr>
            <p:nvPr/>
          </p:nvGrpSpPr>
          <p:grpSpPr bwMode="auto">
            <a:xfrm>
              <a:off x="1701" y="1886"/>
              <a:ext cx="2067" cy="293"/>
              <a:chOff x="612" y="1636"/>
              <a:chExt cx="2067" cy="293"/>
            </a:xfrm>
          </p:grpSpPr>
          <p:graphicFrame>
            <p:nvGraphicFramePr>
              <p:cNvPr id="471094" name="Object 54"/>
              <p:cNvGraphicFramePr>
                <a:graphicFrameLocks noChangeAspect="1"/>
              </p:cNvGraphicFramePr>
              <p:nvPr/>
            </p:nvGraphicFramePr>
            <p:xfrm>
              <a:off x="2241" y="1701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182" name="Equation" r:id="rId28" imgW="317160" imgH="355320" progId="Equation.DSMT4">
                      <p:embed/>
                    </p:oleObj>
                  </mc:Choice>
                  <mc:Fallback>
                    <p:oleObj name="Equation" r:id="rId28" imgW="317160" imgH="355320" progId="Equation.DSMT4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1" y="1701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095" name="Rectangle 55"/>
              <p:cNvSpPr>
                <a:spLocks noChangeArrowheads="1"/>
              </p:cNvSpPr>
              <p:nvPr/>
            </p:nvSpPr>
            <p:spPr bwMode="auto">
              <a:xfrm>
                <a:off x="612" y="1636"/>
                <a:ext cx="170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</a:rPr>
                  <a:t>If </a:t>
                </a:r>
                <a:r>
                  <a:rPr lang="en-US" altLang="zh-CN" sz="2400" b="1" i="1" dirty="0">
                    <a:solidFill>
                      <a:srgbClr val="3333FF"/>
                    </a:solidFill>
                    <a:ea typeface="宋体" charset="-122"/>
                  </a:rPr>
                  <a:t>g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</a:rPr>
                  <a:t> is continuous at </a:t>
                </a:r>
              </a:p>
            </p:txBody>
          </p:sp>
          <p:sp>
            <p:nvSpPr>
              <p:cNvPr id="471096" name="Rectangle 56"/>
              <p:cNvSpPr>
                <a:spLocks noChangeArrowheads="1"/>
              </p:cNvSpPr>
              <p:nvPr/>
            </p:nvSpPr>
            <p:spPr bwMode="auto">
              <a:xfrm>
                <a:off x="1020" y="1638"/>
                <a:ext cx="16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3333FF"/>
                    </a:solidFill>
                    <a:ea typeface="宋体" charset="-122"/>
                  </a:rPr>
                  <a:t> </a:t>
                </a:r>
                <a:endParaRPr lang="en-US" altLang="zh-CN" sz="2400" dirty="0">
                  <a:solidFill>
                    <a:srgbClr val="3333FF"/>
                  </a:solidFill>
                  <a:ea typeface="宋体" charset="-122"/>
                </a:endParaRPr>
              </a:p>
            </p:txBody>
          </p:sp>
          <p:sp>
            <p:nvSpPr>
              <p:cNvPr id="471097" name="Rectangle 57"/>
              <p:cNvSpPr>
                <a:spLocks noChangeArrowheads="1"/>
              </p:cNvSpPr>
              <p:nvPr/>
            </p:nvSpPr>
            <p:spPr bwMode="auto">
              <a:xfrm>
                <a:off x="2466" y="1638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3333FF"/>
                    </a:solidFill>
                    <a:ea typeface="宋体" charset="-122"/>
                  </a:rPr>
                  <a:t>, </a:t>
                </a:r>
              </a:p>
            </p:txBody>
          </p:sp>
        </p:grpSp>
        <p:sp>
          <p:nvSpPr>
            <p:cNvPr id="471098" name="Rectangle 58"/>
            <p:cNvSpPr>
              <a:spLocks noChangeArrowheads="1"/>
            </p:cNvSpPr>
            <p:nvPr/>
          </p:nvSpPr>
          <p:spPr bwMode="auto">
            <a:xfrm>
              <a:off x="4500" y="1886"/>
              <a:ext cx="8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3333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and 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f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is </a:t>
              </a:r>
            </a:p>
          </p:txBody>
        </p:sp>
        <p:grpSp>
          <p:nvGrpSpPr>
            <p:cNvPr id="471099" name="Group 59"/>
            <p:cNvGrpSpPr>
              <a:grpSpLocks/>
            </p:cNvGrpSpPr>
            <p:nvPr/>
          </p:nvGrpSpPr>
          <p:grpSpPr bwMode="auto">
            <a:xfrm>
              <a:off x="540" y="2177"/>
              <a:ext cx="1395" cy="291"/>
              <a:chOff x="3398" y="2330"/>
              <a:chExt cx="1395" cy="291"/>
            </a:xfrm>
          </p:grpSpPr>
          <p:graphicFrame>
            <p:nvGraphicFramePr>
              <p:cNvPr id="471101" name="Object 61"/>
              <p:cNvGraphicFramePr>
                <a:graphicFrameLocks noChangeAspect="1"/>
              </p:cNvGraphicFramePr>
              <p:nvPr/>
            </p:nvGraphicFramePr>
            <p:xfrm>
              <a:off x="4543" y="2367"/>
              <a:ext cx="25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183" name="Equation" r:id="rId30" imgW="393480" imgH="355320" progId="Equation.DSMT4">
                      <p:embed/>
                    </p:oleObj>
                  </mc:Choice>
                  <mc:Fallback>
                    <p:oleObj name="Equation" r:id="rId30" imgW="393480" imgH="355320" progId="Equation.DSMT4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3" y="2367"/>
                            <a:ext cx="250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102" name="Rectangle 62"/>
              <p:cNvSpPr>
                <a:spLocks noChangeArrowheads="1"/>
              </p:cNvSpPr>
              <p:nvPr/>
            </p:nvSpPr>
            <p:spPr bwMode="auto">
              <a:xfrm>
                <a:off x="3398" y="2330"/>
                <a:ext cx="12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</a:rPr>
                  <a:t>continuous at </a:t>
                </a:r>
              </a:p>
            </p:txBody>
          </p:sp>
        </p:grpSp>
        <p:grpSp>
          <p:nvGrpSpPr>
            <p:cNvPr id="471103" name="Group 63"/>
            <p:cNvGrpSpPr>
              <a:grpSpLocks/>
            </p:cNvGrpSpPr>
            <p:nvPr/>
          </p:nvGrpSpPr>
          <p:grpSpPr bwMode="auto">
            <a:xfrm>
              <a:off x="1935" y="2177"/>
              <a:ext cx="2505" cy="291"/>
              <a:chOff x="302" y="1860"/>
              <a:chExt cx="2505" cy="291"/>
            </a:xfrm>
          </p:grpSpPr>
          <p:graphicFrame>
            <p:nvGraphicFramePr>
              <p:cNvPr id="471104" name="Object 64"/>
              <p:cNvGraphicFramePr>
                <a:graphicFrameLocks noChangeAspect="1"/>
              </p:cNvGraphicFramePr>
              <p:nvPr/>
            </p:nvGraphicFramePr>
            <p:xfrm>
              <a:off x="752" y="1905"/>
              <a:ext cx="40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184" name="Equation" r:id="rId32" imgW="647640" imgH="342720" progId="Equation.DSMT4">
                      <p:embed/>
                    </p:oleObj>
                  </mc:Choice>
                  <mc:Fallback>
                    <p:oleObj name="Equation" r:id="rId32" imgW="647640" imgH="342720" progId="Equation.DSMT4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2" y="1905"/>
                            <a:ext cx="408" cy="2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05" name="Object 65"/>
              <p:cNvGraphicFramePr>
                <a:graphicFrameLocks noChangeAspect="1"/>
              </p:cNvGraphicFramePr>
              <p:nvPr/>
            </p:nvGraphicFramePr>
            <p:xfrm>
              <a:off x="2507" y="1905"/>
              <a:ext cx="20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185" name="Equation" r:id="rId34" imgW="317160" imgH="355320" progId="Equation.DSMT4">
                      <p:embed/>
                    </p:oleObj>
                  </mc:Choice>
                  <mc:Fallback>
                    <p:oleObj name="Equation" r:id="rId34" imgW="317160" imgH="355320" progId="Equation.DSMT4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7" y="1905"/>
                            <a:ext cx="200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106" name="Rectangle 66"/>
              <p:cNvSpPr>
                <a:spLocks noChangeArrowheads="1"/>
              </p:cNvSpPr>
              <p:nvPr/>
            </p:nvSpPr>
            <p:spPr bwMode="auto">
              <a:xfrm>
                <a:off x="302" y="1860"/>
                <a:ext cx="49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</a:rPr>
                  <a:t>then </a:t>
                </a:r>
              </a:p>
            </p:txBody>
          </p:sp>
          <p:sp>
            <p:nvSpPr>
              <p:cNvPr id="471107" name="Rectangle 67"/>
              <p:cNvSpPr>
                <a:spLocks noChangeArrowheads="1"/>
              </p:cNvSpPr>
              <p:nvPr/>
            </p:nvSpPr>
            <p:spPr bwMode="auto">
              <a:xfrm>
                <a:off x="1157" y="1860"/>
                <a:ext cx="142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3333FF"/>
                    </a:solidFill>
                    <a:ea typeface="宋体" charset="-122"/>
                  </a:rPr>
                  <a:t> 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</a:rPr>
                  <a:t>is continuous at </a:t>
                </a:r>
              </a:p>
            </p:txBody>
          </p:sp>
          <p:sp>
            <p:nvSpPr>
              <p:cNvPr id="471108" name="Rectangle 68"/>
              <p:cNvSpPr>
                <a:spLocks noChangeArrowheads="1"/>
              </p:cNvSpPr>
              <p:nvPr/>
            </p:nvSpPr>
            <p:spPr bwMode="auto">
              <a:xfrm>
                <a:off x="2642" y="1860"/>
                <a:ext cx="16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>
                    <a:solidFill>
                      <a:srgbClr val="3333FF"/>
                    </a:solidFill>
                    <a:ea typeface="宋体" charset="-122"/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14282" y="1357298"/>
            <a:ext cx="8429684" cy="23574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Operations on continuous functions and the continuity of elementary functions</a:t>
            </a:r>
            <a:endParaRPr lang="en-US" altLang="zh-CN" sz="280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5F27-2258-454B-BBF1-1A9EDA9B0D60}" type="slidenum">
              <a:rPr lang="en-US" altLang="en-US"/>
              <a:pPr/>
              <a:t>38</a:t>
            </a:fld>
            <a:endParaRPr lang="en-US" altLang="en-US"/>
          </a:p>
        </p:txBody>
      </p:sp>
      <p:graphicFrame>
        <p:nvGraphicFramePr>
          <p:cNvPr id="587778" name="Object 2"/>
          <p:cNvGraphicFramePr>
            <a:graphicFrameLocks noChangeAspect="1"/>
          </p:cNvGraphicFramePr>
          <p:nvPr/>
        </p:nvGraphicFramePr>
        <p:xfrm>
          <a:off x="393700" y="1355725"/>
          <a:ext cx="840422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823" name="Document" r:id="rId4" imgW="7368626" imgH="1981434" progId="Word.Document.8">
                  <p:embed/>
                </p:oleObj>
              </mc:Choice>
              <mc:Fallback>
                <p:oleObj name="Document" r:id="rId4" imgW="7368626" imgH="1981434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355725"/>
                        <a:ext cx="8404225" cy="225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44" name="Group 4"/>
          <p:cNvGrpSpPr>
            <a:grpSpLocks/>
          </p:cNvGrpSpPr>
          <p:nvPr/>
        </p:nvGrpSpPr>
        <p:grpSpPr bwMode="auto">
          <a:xfrm>
            <a:off x="2484438" y="3732236"/>
            <a:ext cx="3802074" cy="2840036"/>
            <a:chOff x="1464" y="1990"/>
            <a:chExt cx="3174" cy="1968"/>
          </a:xfrm>
        </p:grpSpPr>
        <p:sp>
          <p:nvSpPr>
            <p:cNvPr id="471045" name="Freeform 5"/>
            <p:cNvSpPr>
              <a:spLocks/>
            </p:cNvSpPr>
            <p:nvPr/>
          </p:nvSpPr>
          <p:spPr bwMode="auto">
            <a:xfrm>
              <a:off x="2059" y="2821"/>
              <a:ext cx="1267" cy="1119"/>
            </a:xfrm>
            <a:custGeom>
              <a:avLst/>
              <a:gdLst/>
              <a:ahLst/>
              <a:cxnLst>
                <a:cxn ang="0">
                  <a:pos x="0" y="1440"/>
                </a:cxn>
                <a:cxn ang="0">
                  <a:pos x="288" y="960"/>
                </a:cxn>
                <a:cxn ang="0">
                  <a:pos x="576" y="624"/>
                </a:cxn>
                <a:cxn ang="0">
                  <a:pos x="912" y="336"/>
                </a:cxn>
                <a:cxn ang="0">
                  <a:pos x="1248" y="96"/>
                </a:cxn>
                <a:cxn ang="0">
                  <a:pos x="1392" y="0"/>
                </a:cxn>
              </a:cxnLst>
              <a:rect l="0" t="0" r="r" b="b"/>
              <a:pathLst>
                <a:path w="1392" h="1440">
                  <a:moveTo>
                    <a:pt x="0" y="1440"/>
                  </a:moveTo>
                  <a:cubicBezTo>
                    <a:pt x="96" y="1268"/>
                    <a:pt x="192" y="1096"/>
                    <a:pt x="288" y="960"/>
                  </a:cubicBezTo>
                  <a:cubicBezTo>
                    <a:pt x="384" y="824"/>
                    <a:pt x="472" y="728"/>
                    <a:pt x="576" y="624"/>
                  </a:cubicBezTo>
                  <a:cubicBezTo>
                    <a:pt x="680" y="520"/>
                    <a:pt x="800" y="424"/>
                    <a:pt x="912" y="336"/>
                  </a:cubicBezTo>
                  <a:cubicBezTo>
                    <a:pt x="1024" y="248"/>
                    <a:pt x="1168" y="152"/>
                    <a:pt x="1248" y="96"/>
                  </a:cubicBezTo>
                  <a:cubicBezTo>
                    <a:pt x="1328" y="40"/>
                    <a:pt x="1360" y="16"/>
                    <a:pt x="1392" y="0"/>
                  </a:cubicBezTo>
                </a:path>
              </a:pathLst>
            </a:custGeom>
            <a:noFill/>
            <a:ln w="25400" cmpd="sng">
              <a:solidFill>
                <a:srgbClr val="000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46" name="AutoShape 6"/>
            <p:cNvSpPr>
              <a:spLocks noChangeArrowheads="1"/>
            </p:cNvSpPr>
            <p:nvPr/>
          </p:nvSpPr>
          <p:spPr bwMode="auto">
            <a:xfrm>
              <a:off x="2457" y="3334"/>
              <a:ext cx="50" cy="54"/>
            </a:xfrm>
            <a:prstGeom prst="star8">
              <a:avLst>
                <a:gd name="adj" fmla="val 3825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47" name="AutoShape 7"/>
            <p:cNvSpPr>
              <a:spLocks noChangeArrowheads="1"/>
            </p:cNvSpPr>
            <p:nvPr/>
          </p:nvSpPr>
          <p:spPr bwMode="auto">
            <a:xfrm>
              <a:off x="2121" y="2998"/>
              <a:ext cx="50" cy="54"/>
            </a:xfrm>
            <a:prstGeom prst="star8">
              <a:avLst>
                <a:gd name="adj" fmla="val 3825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en-US" sz="2800">
                <a:ea typeface="宋体" charset="-122"/>
              </a:endParaRPr>
            </a:p>
          </p:txBody>
        </p:sp>
        <p:graphicFrame>
          <p:nvGraphicFramePr>
            <p:cNvPr id="587779" name="Object 3"/>
            <p:cNvGraphicFramePr>
              <a:graphicFrameLocks noChangeAspect="1"/>
            </p:cNvGraphicFramePr>
            <p:nvPr/>
          </p:nvGraphicFramePr>
          <p:xfrm>
            <a:off x="3154" y="2998"/>
            <a:ext cx="56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24" name="Equation" r:id="rId6" imgW="990360" imgH="291960" progId="Equation.DSMT4">
                    <p:embed/>
                  </p:oleObj>
                </mc:Choice>
                <mc:Fallback>
                  <p:oleObj name="Equation" r:id="rId6" imgW="990360" imgH="29196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4" y="2998"/>
                          <a:ext cx="569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049" name="Line 9"/>
            <p:cNvSpPr>
              <a:spLocks noChangeShapeType="1"/>
            </p:cNvSpPr>
            <p:nvPr/>
          </p:nvSpPr>
          <p:spPr bwMode="auto">
            <a:xfrm flipV="1">
              <a:off x="1545" y="2230"/>
              <a:ext cx="1728" cy="17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050" name="Freeform 10"/>
            <p:cNvSpPr>
              <a:spLocks/>
            </p:cNvSpPr>
            <p:nvPr/>
          </p:nvSpPr>
          <p:spPr bwMode="auto">
            <a:xfrm rot="-11096392">
              <a:off x="1464" y="2326"/>
              <a:ext cx="1267" cy="1119"/>
            </a:xfrm>
            <a:custGeom>
              <a:avLst/>
              <a:gdLst/>
              <a:ahLst/>
              <a:cxnLst>
                <a:cxn ang="0">
                  <a:pos x="0" y="1440"/>
                </a:cxn>
                <a:cxn ang="0">
                  <a:pos x="288" y="960"/>
                </a:cxn>
                <a:cxn ang="0">
                  <a:pos x="576" y="624"/>
                </a:cxn>
                <a:cxn ang="0">
                  <a:pos x="912" y="336"/>
                </a:cxn>
                <a:cxn ang="0">
                  <a:pos x="1248" y="96"/>
                </a:cxn>
                <a:cxn ang="0">
                  <a:pos x="1392" y="0"/>
                </a:cxn>
              </a:cxnLst>
              <a:rect l="0" t="0" r="r" b="b"/>
              <a:pathLst>
                <a:path w="1392" h="1440">
                  <a:moveTo>
                    <a:pt x="0" y="1440"/>
                  </a:moveTo>
                  <a:cubicBezTo>
                    <a:pt x="96" y="1268"/>
                    <a:pt x="192" y="1096"/>
                    <a:pt x="288" y="960"/>
                  </a:cubicBezTo>
                  <a:cubicBezTo>
                    <a:pt x="384" y="824"/>
                    <a:pt x="472" y="728"/>
                    <a:pt x="576" y="624"/>
                  </a:cubicBezTo>
                  <a:cubicBezTo>
                    <a:pt x="680" y="520"/>
                    <a:pt x="800" y="424"/>
                    <a:pt x="912" y="336"/>
                  </a:cubicBezTo>
                  <a:cubicBezTo>
                    <a:pt x="1024" y="248"/>
                    <a:pt x="1168" y="152"/>
                    <a:pt x="1248" y="96"/>
                  </a:cubicBezTo>
                  <a:cubicBezTo>
                    <a:pt x="1328" y="40"/>
                    <a:pt x="1360" y="16"/>
                    <a:pt x="1392" y="0"/>
                  </a:cubicBezTo>
                </a:path>
              </a:pathLst>
            </a:custGeom>
            <a:noFill/>
            <a:ln w="25400" cmpd="sng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051" name="Group 11"/>
            <p:cNvGrpSpPr>
              <a:grpSpLocks/>
            </p:cNvGrpSpPr>
            <p:nvPr/>
          </p:nvGrpSpPr>
          <p:grpSpPr bwMode="auto">
            <a:xfrm>
              <a:off x="1506" y="1990"/>
              <a:ext cx="3132" cy="1927"/>
              <a:chOff x="1098" y="777"/>
              <a:chExt cx="3132" cy="1927"/>
            </a:xfrm>
          </p:grpSpPr>
          <p:sp>
            <p:nvSpPr>
              <p:cNvPr id="471052" name="Line 12"/>
              <p:cNvSpPr>
                <a:spLocks noChangeShapeType="1"/>
              </p:cNvSpPr>
              <p:nvPr/>
            </p:nvSpPr>
            <p:spPr bwMode="auto">
              <a:xfrm>
                <a:off x="1098" y="2496"/>
                <a:ext cx="29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053" name="Line 13"/>
              <p:cNvSpPr>
                <a:spLocks noChangeShapeType="1"/>
              </p:cNvSpPr>
              <p:nvPr/>
            </p:nvSpPr>
            <p:spPr bwMode="auto">
              <a:xfrm flipV="1">
                <a:off x="1404" y="825"/>
                <a:ext cx="0" cy="187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87784" name="Object 8"/>
              <p:cNvGraphicFramePr>
                <a:graphicFrameLocks noChangeAspect="1"/>
              </p:cNvGraphicFramePr>
              <p:nvPr/>
            </p:nvGraphicFramePr>
            <p:xfrm>
              <a:off x="4080" y="2442"/>
              <a:ext cx="150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825" name="公式" r:id="rId8" imgW="126720" imgH="139680" progId="Equation.3">
                      <p:embed/>
                    </p:oleObj>
                  </mc:Choice>
                  <mc:Fallback>
                    <p:oleObj name="公式" r:id="rId8" imgW="126720" imgH="139680" progId="Equation.3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442"/>
                            <a:ext cx="150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7785" name="Object 9"/>
              <p:cNvGraphicFramePr>
                <a:graphicFrameLocks noChangeAspect="1"/>
              </p:cNvGraphicFramePr>
              <p:nvPr/>
            </p:nvGraphicFramePr>
            <p:xfrm>
              <a:off x="1186" y="777"/>
              <a:ext cx="154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826" name="公式" r:id="rId10" imgW="139680" imgH="164880" progId="Equation.3">
                      <p:embed/>
                    </p:oleObj>
                  </mc:Choice>
                  <mc:Fallback>
                    <p:oleObj name="公式" r:id="rId10" imgW="139680" imgH="16488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6" y="777"/>
                            <a:ext cx="154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7786" name="Object 10"/>
              <p:cNvGraphicFramePr>
                <a:graphicFrameLocks noChangeAspect="1"/>
              </p:cNvGraphicFramePr>
              <p:nvPr/>
            </p:nvGraphicFramePr>
            <p:xfrm>
              <a:off x="1248" y="2346"/>
              <a:ext cx="14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7827" name="公式" r:id="rId12" imgW="228600" imgH="253800" progId="Equation.3">
                      <p:embed/>
                    </p:oleObj>
                  </mc:Choice>
                  <mc:Fallback>
                    <p:oleObj name="公式" r:id="rId12" imgW="228600" imgH="25380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2346"/>
                            <a:ext cx="144" cy="1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057" name="Line 17"/>
            <p:cNvSpPr>
              <a:spLocks noChangeShapeType="1"/>
            </p:cNvSpPr>
            <p:nvPr/>
          </p:nvSpPr>
          <p:spPr bwMode="auto">
            <a:xfrm>
              <a:off x="2144" y="302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7780" name="Object 4"/>
            <p:cNvGraphicFramePr>
              <a:graphicFrameLocks noChangeAspect="1"/>
            </p:cNvGraphicFramePr>
            <p:nvPr/>
          </p:nvGraphicFramePr>
          <p:xfrm>
            <a:off x="1844" y="2821"/>
            <a:ext cx="403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28" name="Equation" r:id="rId14" imgW="761760" imgH="291960" progId="Equation.DSMT4">
                    <p:embed/>
                  </p:oleObj>
                </mc:Choice>
                <mc:Fallback>
                  <p:oleObj name="Equation" r:id="rId14" imgW="761760" imgH="2919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2821"/>
                          <a:ext cx="403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7781" name="Object 5"/>
            <p:cNvGraphicFramePr>
              <a:graphicFrameLocks noChangeAspect="1"/>
            </p:cNvGraphicFramePr>
            <p:nvPr/>
          </p:nvGraphicFramePr>
          <p:xfrm>
            <a:off x="2502" y="3416"/>
            <a:ext cx="404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29" name="Equation" r:id="rId16" imgW="761760" imgH="291960" progId="Equation.DSMT4">
                    <p:embed/>
                  </p:oleObj>
                </mc:Choice>
                <mc:Fallback>
                  <p:oleObj name="Equation" r:id="rId16" imgW="761760" imgH="2919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" y="3416"/>
                          <a:ext cx="404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7782" name="Object 6"/>
            <p:cNvGraphicFramePr>
              <a:graphicFrameLocks noChangeAspect="1"/>
            </p:cNvGraphicFramePr>
            <p:nvPr/>
          </p:nvGraphicFramePr>
          <p:xfrm>
            <a:off x="2174" y="2086"/>
            <a:ext cx="61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30" name="Equation" r:id="rId18" imgW="1180800" imgH="355320" progId="Equation.DSMT4">
                    <p:embed/>
                  </p:oleObj>
                </mc:Choice>
                <mc:Fallback>
                  <p:oleObj name="Equation" r:id="rId18" imgW="1180800" imgH="3553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4" y="2086"/>
                          <a:ext cx="615" cy="1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7783" name="Object 7"/>
            <p:cNvGraphicFramePr>
              <a:graphicFrameLocks noChangeAspect="1"/>
            </p:cNvGraphicFramePr>
            <p:nvPr/>
          </p:nvGraphicFramePr>
          <p:xfrm>
            <a:off x="3273" y="2326"/>
            <a:ext cx="3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831" name="Equation" r:id="rId20" imgW="622080" imgH="241200" progId="Equation.DSMT4">
                    <p:embed/>
                  </p:oleObj>
                </mc:Choice>
                <mc:Fallback>
                  <p:oleObj name="Equation" r:id="rId20" imgW="622080" imgH="241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2326"/>
                          <a:ext cx="39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489825" cy="941388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Operations on continuous functions and the continuity of elementary functions</a:t>
            </a:r>
            <a:endParaRPr lang="zh-CN" altLang="en-US" sz="2800">
              <a:ea typeface="宋体" charset="-122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DDEE-AB57-418A-9C07-482ACA5DA2D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371446" y="1628775"/>
            <a:ext cx="78341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</a:t>
            </a:r>
            <a:r>
              <a:rPr lang="en-US" altLang="zh-CN" sz="2400" b="1" dirty="0">
                <a:solidFill>
                  <a:srgbClr val="3333FF"/>
                </a:solidFill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Prove the continuity of the trigonometric functions.</a:t>
            </a:r>
            <a:endParaRPr lang="zh-CN" altLang="en-US" sz="2400" dirty="0">
              <a:solidFill>
                <a:srgbClr val="3333FF"/>
              </a:solidFill>
              <a:ea typeface="宋体" charset="-122"/>
            </a:endParaRPr>
          </a:p>
        </p:txBody>
      </p:sp>
      <p:sp>
        <p:nvSpPr>
          <p:cNvPr id="561157" name="Rectangle 5"/>
          <p:cNvSpPr>
            <a:spLocks noChangeArrowheads="1"/>
          </p:cNvSpPr>
          <p:nvPr/>
        </p:nvSpPr>
        <p:spPr bwMode="auto">
          <a:xfrm>
            <a:off x="357158" y="2276475"/>
            <a:ext cx="87992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 Prove the continuity of the inverse trigonometric functions.</a:t>
            </a:r>
            <a:endParaRPr lang="zh-CN" altLang="en-US" sz="2400" dirty="0">
              <a:solidFill>
                <a:srgbClr val="3333FF"/>
              </a:solidFill>
              <a:ea typeface="宋体" charset="-122"/>
            </a:endParaRPr>
          </a:p>
        </p:txBody>
      </p:sp>
      <p:sp>
        <p:nvSpPr>
          <p:cNvPr id="561158" name="Rectangle 6"/>
          <p:cNvSpPr>
            <a:spLocks noChangeArrowheads="1"/>
          </p:cNvSpPr>
          <p:nvPr/>
        </p:nvSpPr>
        <p:spPr bwMode="auto">
          <a:xfrm>
            <a:off x="366683" y="2997200"/>
            <a:ext cx="74751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 Prove the continuity of the exponential function.</a:t>
            </a:r>
            <a:endParaRPr lang="zh-CN" altLang="en-US" sz="2400" dirty="0">
              <a:solidFill>
                <a:srgbClr val="3333FF"/>
              </a:solidFill>
              <a:ea typeface="宋体" charset="-122"/>
            </a:endParaRPr>
          </a:p>
        </p:txBody>
      </p:sp>
      <p:sp>
        <p:nvSpPr>
          <p:cNvPr id="561159" name="Rectangle 7"/>
          <p:cNvSpPr>
            <a:spLocks noChangeArrowheads="1"/>
          </p:cNvSpPr>
          <p:nvPr/>
        </p:nvSpPr>
        <p:spPr bwMode="auto">
          <a:xfrm>
            <a:off x="371446" y="3716338"/>
            <a:ext cx="74574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 Prove the continuity of the logarithmic function.</a:t>
            </a:r>
            <a:endParaRPr lang="zh-CN" altLang="en-US" sz="2400" dirty="0">
              <a:solidFill>
                <a:srgbClr val="3333FF"/>
              </a:solidFill>
              <a:ea typeface="宋体" charset="-122"/>
            </a:endParaRPr>
          </a:p>
        </p:txBody>
      </p:sp>
      <p:sp>
        <p:nvSpPr>
          <p:cNvPr id="561160" name="Rectangle 8"/>
          <p:cNvSpPr>
            <a:spLocks noChangeArrowheads="1"/>
          </p:cNvSpPr>
          <p:nvPr/>
        </p:nvSpPr>
        <p:spPr bwMode="auto">
          <a:xfrm>
            <a:off x="371446" y="4364038"/>
            <a:ext cx="6811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 Prove the continuity of the power function.</a:t>
            </a:r>
            <a:endParaRPr lang="zh-CN" altLang="en-US" sz="2400" dirty="0">
              <a:solidFill>
                <a:srgbClr val="3333FF"/>
              </a:solidFill>
              <a:ea typeface="宋体" charset="-122"/>
            </a:endParaRPr>
          </a:p>
        </p:txBody>
      </p:sp>
      <p:sp>
        <p:nvSpPr>
          <p:cNvPr id="561161" name="Text Box 9"/>
          <p:cNvSpPr txBox="1">
            <a:spLocks noChangeArrowheads="1"/>
          </p:cNvSpPr>
          <p:nvPr/>
        </p:nvSpPr>
        <p:spPr bwMode="auto">
          <a:xfrm>
            <a:off x="468313" y="5229225"/>
            <a:ext cx="8159750" cy="466725"/>
          </a:xfrm>
          <a:prstGeom prst="rect">
            <a:avLst/>
          </a:prstGeom>
          <a:solidFill>
            <a:srgbClr val="FFFFC3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ea typeface="宋体" charset="-122"/>
              </a:rPr>
              <a:t>All the elementary functions are continuous in their domains.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6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6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6" grpId="0"/>
      <p:bldP spid="561157" grpId="0"/>
      <p:bldP spid="561158" grpId="0"/>
      <p:bldP spid="561159" grpId="0"/>
      <p:bldP spid="561160" grpId="0"/>
      <p:bldP spid="5611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57158" y="1357298"/>
            <a:ext cx="8358246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7571" name="Object 19"/>
          <p:cNvGraphicFramePr>
            <a:graphicFrameLocks noChangeAspect="1"/>
          </p:cNvGraphicFramePr>
          <p:nvPr/>
        </p:nvGraphicFramePr>
        <p:xfrm>
          <a:off x="664820" y="3360740"/>
          <a:ext cx="183501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34" name="Equation" r:id="rId4" imgW="2006280" imgH="558720" progId="Equation.DSMT4">
                  <p:embed/>
                </p:oleObj>
              </mc:Choice>
              <mc:Fallback>
                <p:oleObj name="Equation" r:id="rId4" imgW="2006280" imgH="55872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20" y="3360740"/>
                        <a:ext cx="183501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Infinitesimal Quantities</a:t>
            </a:r>
          </a:p>
        </p:txBody>
      </p:sp>
      <p:sp>
        <p:nvSpPr>
          <p:cNvPr id="3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1F86-3418-445F-896B-3F47157E4D26}" type="slidenum">
              <a:rPr lang="en-US" altLang="en-US"/>
              <a:pPr/>
              <a:t>4</a:t>
            </a:fld>
            <a:endParaRPr lang="en-US" altLang="en-US"/>
          </a:p>
        </p:txBody>
      </p:sp>
      <p:graphicFrame>
        <p:nvGraphicFramePr>
          <p:cNvPr id="407577" name="Object 2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143372" y="3857628"/>
          <a:ext cx="3643338" cy="77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35" name="Equation" r:id="rId6" imgW="3898800" imgH="825480" progId="Equation.DSMT4">
                  <p:embed/>
                </p:oleObj>
              </mc:Choice>
              <mc:Fallback>
                <p:oleObj name="Equation" r:id="rId6" imgW="3898800" imgH="8254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3857628"/>
                        <a:ext cx="3643338" cy="771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7590" name="Group 38"/>
          <p:cNvGrpSpPr>
            <a:grpSpLocks/>
          </p:cNvGrpSpPr>
          <p:nvPr/>
        </p:nvGrpSpPr>
        <p:grpSpPr bwMode="auto">
          <a:xfrm>
            <a:off x="398486" y="1563682"/>
            <a:ext cx="8245480" cy="936628"/>
            <a:chOff x="-225" y="999"/>
            <a:chExt cx="5194" cy="590"/>
          </a:xfrm>
        </p:grpSpPr>
        <p:sp>
          <p:nvSpPr>
            <p:cNvPr id="407560" name="Rectangle 8"/>
            <p:cNvSpPr>
              <a:spLocks noChangeArrowheads="1"/>
            </p:cNvSpPr>
            <p:nvPr/>
          </p:nvSpPr>
          <p:spPr bwMode="auto">
            <a:xfrm>
              <a:off x="-225" y="999"/>
              <a:ext cx="42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  <a:cs typeface="Times New Roman" pitchFamily="18" charset="0"/>
                </a:rPr>
                <a:t>Theorem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 The necessary and sufficient condition for </a:t>
              </a:r>
              <a:endParaRPr lang="en-US" altLang="zh-CN" sz="2400" dirty="0">
                <a:solidFill>
                  <a:srgbClr val="3333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407559" name="Object 7"/>
            <p:cNvGraphicFramePr>
              <a:graphicFrameLocks noChangeAspect="1"/>
            </p:cNvGraphicFramePr>
            <p:nvPr/>
          </p:nvGraphicFramePr>
          <p:xfrm>
            <a:off x="3945" y="1055"/>
            <a:ext cx="102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636" name="Equation" r:id="rId8" imgW="1625400" imgH="342720" progId="Equation.DSMT4">
                    <p:embed/>
                  </p:oleObj>
                </mc:Choice>
                <mc:Fallback>
                  <p:oleObj name="Equation" r:id="rId8" imgW="1625400" imgH="34272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5" y="1055"/>
                          <a:ext cx="102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61" name="Rectangle 9"/>
            <p:cNvSpPr>
              <a:spLocks noChangeArrowheads="1"/>
            </p:cNvSpPr>
            <p:nvPr/>
          </p:nvSpPr>
          <p:spPr bwMode="auto">
            <a:xfrm>
              <a:off x="-189" y="1298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is </a:t>
              </a:r>
              <a:endParaRPr lang="en-US" altLang="zh-CN" sz="2400" dirty="0">
                <a:solidFill>
                  <a:srgbClr val="3333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pSp>
        <p:nvGrpSpPr>
          <p:cNvPr id="407564" name="Group 12"/>
          <p:cNvGrpSpPr>
            <a:grpSpLocks/>
          </p:cNvGrpSpPr>
          <p:nvPr/>
        </p:nvGrpSpPr>
        <p:grpSpPr bwMode="auto">
          <a:xfrm>
            <a:off x="969987" y="2063743"/>
            <a:ext cx="5786440" cy="469901"/>
            <a:chOff x="-92" y="1677"/>
            <a:chExt cx="3645" cy="296"/>
          </a:xfrm>
        </p:grpSpPr>
        <p:graphicFrame>
          <p:nvGraphicFramePr>
            <p:cNvPr id="407558" name="Object 6"/>
            <p:cNvGraphicFramePr>
              <a:graphicFrameLocks noChangeAspect="1"/>
            </p:cNvGraphicFramePr>
            <p:nvPr/>
          </p:nvGraphicFramePr>
          <p:xfrm>
            <a:off x="-92" y="1722"/>
            <a:ext cx="127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637" name="Equation" r:id="rId10" imgW="2031840" imgH="342720" progId="Equation.DSMT4">
                    <p:embed/>
                  </p:oleObj>
                </mc:Choice>
                <mc:Fallback>
                  <p:oleObj name="Equation" r:id="rId10" imgW="2031840" imgH="3427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2" y="1722"/>
                          <a:ext cx="1278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62" name="Rectangle 10"/>
            <p:cNvSpPr>
              <a:spLocks noChangeArrowheads="1"/>
            </p:cNvSpPr>
            <p:nvPr/>
          </p:nvSpPr>
          <p:spPr bwMode="auto">
            <a:xfrm>
              <a:off x="1168" y="1677"/>
              <a:ext cx="73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, where </a:t>
              </a:r>
              <a:endParaRPr lang="en-US" altLang="zh-CN" sz="2400" dirty="0">
                <a:solidFill>
                  <a:srgbClr val="3333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407557" name="Object 5"/>
            <p:cNvGraphicFramePr>
              <a:graphicFrameLocks noChangeAspect="1"/>
            </p:cNvGraphicFramePr>
            <p:nvPr/>
          </p:nvGraphicFramePr>
          <p:xfrm>
            <a:off x="1842" y="1736"/>
            <a:ext cx="39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638" name="Equation" r:id="rId12" imgW="634680" imgH="342720" progId="Equation.DSMT4">
                    <p:embed/>
                  </p:oleObj>
                </mc:Choice>
                <mc:Fallback>
                  <p:oleObj name="Equation" r:id="rId12" imgW="634680" imgH="34272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1736"/>
                          <a:ext cx="398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63" name="Rectangle 11"/>
            <p:cNvSpPr>
              <a:spLocks noChangeArrowheads="1"/>
            </p:cNvSpPr>
            <p:nvPr/>
          </p:nvSpPr>
          <p:spPr bwMode="auto">
            <a:xfrm>
              <a:off x="2233" y="1682"/>
              <a:ext cx="13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is infinitesimal.</a:t>
              </a:r>
              <a:endParaRPr lang="en-US" altLang="zh-CN" sz="2400" dirty="0">
                <a:solidFill>
                  <a:srgbClr val="3333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407565" name="AutoShape 13"/>
          <p:cNvSpPr>
            <a:spLocks/>
          </p:cNvSpPr>
          <p:nvPr/>
        </p:nvSpPr>
        <p:spPr bwMode="auto">
          <a:xfrm>
            <a:off x="1500166" y="1142984"/>
            <a:ext cx="4449775" cy="396875"/>
          </a:xfrm>
          <a:prstGeom prst="borderCallout2">
            <a:avLst>
              <a:gd name="adj1" fmla="val 28801"/>
              <a:gd name="adj2" fmla="val -1995"/>
              <a:gd name="adj3" fmla="val 28801"/>
              <a:gd name="adj4" fmla="val -15185"/>
              <a:gd name="adj5" fmla="val 146745"/>
              <a:gd name="adj6" fmla="val -1001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>
                <a:latin typeface="Arial" charset="0"/>
                <a:ea typeface="宋体" charset="-122"/>
              </a:rPr>
              <a:t>Relation of Infinitesimals with limits  </a:t>
            </a:r>
          </a:p>
        </p:txBody>
      </p:sp>
      <p:grpSp>
        <p:nvGrpSpPr>
          <p:cNvPr id="407587" name="Group 35"/>
          <p:cNvGrpSpPr>
            <a:grpSpLocks/>
          </p:cNvGrpSpPr>
          <p:nvPr/>
        </p:nvGrpSpPr>
        <p:grpSpPr bwMode="auto">
          <a:xfrm>
            <a:off x="2714592" y="3368161"/>
            <a:ext cx="3143292" cy="459135"/>
            <a:chOff x="942" y="1833"/>
            <a:chExt cx="2831" cy="459"/>
          </a:xfrm>
        </p:grpSpPr>
        <p:graphicFrame>
          <p:nvGraphicFramePr>
            <p:cNvPr id="407575" name="Object 23"/>
            <p:cNvGraphicFramePr>
              <a:graphicFrameLocks noChangeAspect="1"/>
            </p:cNvGraphicFramePr>
            <p:nvPr/>
          </p:nvGraphicFramePr>
          <p:xfrm>
            <a:off x="1603" y="1833"/>
            <a:ext cx="2170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639" name="Equation" r:id="rId14" imgW="2641320" imgH="558720" progId="Equation.DSMT4">
                    <p:embed/>
                  </p:oleObj>
                </mc:Choice>
                <mc:Fallback>
                  <p:oleObj name="Equation" r:id="rId14" imgW="2641320" imgH="55872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1833"/>
                          <a:ext cx="2170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69" name="AutoShape 17"/>
            <p:cNvSpPr>
              <a:spLocks noChangeArrowheads="1"/>
            </p:cNvSpPr>
            <p:nvPr/>
          </p:nvSpPr>
          <p:spPr bwMode="auto">
            <a:xfrm>
              <a:off x="942" y="1894"/>
              <a:ext cx="579" cy="240"/>
            </a:xfrm>
            <a:prstGeom prst="rightArrow">
              <a:avLst>
                <a:gd name="adj1" fmla="val 50000"/>
                <a:gd name="adj2" fmla="val 63056"/>
              </a:avLst>
            </a:prstGeom>
            <a:ln w="12700"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400"/>
            </a:p>
          </p:txBody>
        </p:sp>
      </p:grpSp>
      <p:grpSp>
        <p:nvGrpSpPr>
          <p:cNvPr id="407581" name="Group 29"/>
          <p:cNvGrpSpPr>
            <a:grpSpLocks/>
          </p:cNvGrpSpPr>
          <p:nvPr/>
        </p:nvGrpSpPr>
        <p:grpSpPr bwMode="auto">
          <a:xfrm>
            <a:off x="2143108" y="3877589"/>
            <a:ext cx="1922463" cy="694873"/>
            <a:chOff x="2700" y="1992"/>
            <a:chExt cx="1211" cy="383"/>
          </a:xfrm>
        </p:grpSpPr>
        <p:graphicFrame>
          <p:nvGraphicFramePr>
            <p:cNvPr id="407573" name="Object 21"/>
            <p:cNvGraphicFramePr>
              <a:graphicFrameLocks noChangeAspect="1"/>
            </p:cNvGraphicFramePr>
            <p:nvPr/>
          </p:nvGraphicFramePr>
          <p:xfrm>
            <a:off x="2700" y="1992"/>
            <a:ext cx="121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7640" name="Equation" r:id="rId16" imgW="2234880" imgH="355320" progId="Equation.DSMT4">
                    <p:embed/>
                  </p:oleObj>
                </mc:Choice>
                <mc:Fallback>
                  <p:oleObj name="Equation" r:id="rId16" imgW="2234880" imgH="35532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1992"/>
                          <a:ext cx="1211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7580" name="AutoShape 28"/>
            <p:cNvSpPr>
              <a:spLocks noChangeArrowheads="1"/>
            </p:cNvSpPr>
            <p:nvPr/>
          </p:nvSpPr>
          <p:spPr bwMode="auto">
            <a:xfrm>
              <a:off x="2880" y="2217"/>
              <a:ext cx="765" cy="158"/>
            </a:xfrm>
            <a:prstGeom prst="rightArrow">
              <a:avLst>
                <a:gd name="adj1" fmla="val 50000"/>
                <a:gd name="adj2" fmla="val 90184"/>
              </a:avLst>
            </a:prstGeom>
            <a:ln w="12700"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2400"/>
            </a:p>
          </p:txBody>
        </p:sp>
      </p:grpSp>
      <p:sp>
        <p:nvSpPr>
          <p:cNvPr id="407583" name="AutoShape 31"/>
          <p:cNvSpPr>
            <a:spLocks noChangeArrowheads="1"/>
          </p:cNvSpPr>
          <p:nvPr/>
        </p:nvSpPr>
        <p:spPr bwMode="auto">
          <a:xfrm>
            <a:off x="5372124" y="5572140"/>
            <a:ext cx="865188" cy="357192"/>
          </a:xfrm>
          <a:prstGeom prst="rightArrow">
            <a:avLst>
              <a:gd name="adj1" fmla="val 50000"/>
              <a:gd name="adj2" fmla="val 56647"/>
            </a:avLst>
          </a:prstGeom>
          <a:ln w="12700"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400"/>
          </a:p>
        </p:txBody>
      </p:sp>
      <p:graphicFrame>
        <p:nvGraphicFramePr>
          <p:cNvPr id="407591" name="Object 39"/>
          <p:cNvGraphicFramePr>
            <a:graphicFrameLocks noChangeAspect="1"/>
          </p:cNvGraphicFramePr>
          <p:nvPr/>
        </p:nvGraphicFramePr>
        <p:xfrm>
          <a:off x="714348" y="5214950"/>
          <a:ext cx="4429156" cy="40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41" name="Equation" r:id="rId18" imgW="2882880" imgH="266400" progId="Equation.DSMT4">
                  <p:embed/>
                </p:oleObj>
              </mc:Choice>
              <mc:Fallback>
                <p:oleObj name="Equation" r:id="rId18" imgW="2882880" imgH="266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214950"/>
                        <a:ext cx="4429156" cy="40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92" name="Object 40"/>
          <p:cNvGraphicFramePr>
            <a:graphicFrameLocks noChangeAspect="1"/>
          </p:cNvGraphicFramePr>
          <p:nvPr/>
        </p:nvGraphicFramePr>
        <p:xfrm>
          <a:off x="1000100" y="5643578"/>
          <a:ext cx="21955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42" name="Equation" r:id="rId20" imgW="1218960" imgH="228600" progId="Equation.DSMT4">
                  <p:embed/>
                </p:oleObj>
              </mc:Choice>
              <mc:Fallback>
                <p:oleObj name="Equation" r:id="rId20" imgW="1218960" imgH="2286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643578"/>
                        <a:ext cx="219551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1"/>
          <p:cNvGraphicFramePr>
            <a:graphicFrameLocks noChangeAspect="1"/>
          </p:cNvGraphicFramePr>
          <p:nvPr/>
        </p:nvGraphicFramePr>
        <p:xfrm>
          <a:off x="6451626" y="5503881"/>
          <a:ext cx="18351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43" name="Equation" r:id="rId22" imgW="2006280" imgH="558720" progId="Equation.DSMT4">
                  <p:embed/>
                </p:oleObj>
              </mc:Choice>
              <mc:Fallback>
                <p:oleObj name="Equation" r:id="rId22" imgW="2006280" imgH="55872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26" y="5503881"/>
                        <a:ext cx="183515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五角星 33"/>
          <p:cNvSpPr/>
          <p:nvPr/>
        </p:nvSpPr>
        <p:spPr>
          <a:xfrm>
            <a:off x="214282" y="3300418"/>
            <a:ext cx="357190" cy="414334"/>
          </a:xfrm>
          <a:prstGeom prst="star5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角星 34"/>
          <p:cNvSpPr/>
          <p:nvPr/>
        </p:nvSpPr>
        <p:spPr>
          <a:xfrm>
            <a:off x="285720" y="5157806"/>
            <a:ext cx="357190" cy="414334"/>
          </a:xfrm>
          <a:prstGeom prst="star5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7596" name="Picture 44" descr="C:\Program Files\Microsoft Office\MEDIA\OFFICE12\Lines\BD15072_.gif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1406" y="3062286"/>
            <a:ext cx="9144000" cy="152400"/>
          </a:xfrm>
          <a:prstGeom prst="rect">
            <a:avLst/>
          </a:prstGeom>
          <a:noFill/>
        </p:spPr>
      </p:pic>
      <p:pic>
        <p:nvPicPr>
          <p:cNvPr id="39" name="Picture 44" descr="C:\Program Files\Microsoft Office\MEDIA\OFFICE12\Lines\BD15072_.gif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 rot="10800000">
            <a:off x="-71470" y="6062682"/>
            <a:ext cx="9144000" cy="152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0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0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0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407565" grpId="0" animBg="1"/>
      <p:bldP spid="407583" grpId="0" animBg="1"/>
      <p:bldP spid="34" grpId="0" animBg="1"/>
      <p:bldP spid="3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charset="-122"/>
              </a:rPr>
              <a:t>Operations on continuous functions and the continuity of elementary functions</a:t>
            </a:r>
            <a:endParaRPr lang="en-US" altLang="zh-CN" sz="28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D851-F5EB-4702-8730-E17A6BC9327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81285" name="Rectangle 1029"/>
          <p:cNvSpPr>
            <a:spLocks noChangeArrowheads="1"/>
          </p:cNvSpPr>
          <p:nvPr/>
        </p:nvSpPr>
        <p:spPr bwMode="auto">
          <a:xfrm>
            <a:off x="684213" y="1497013"/>
            <a:ext cx="8459787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C00000"/>
                </a:solidFill>
                <a:ea typeface="宋体" charset="-122"/>
              </a:rPr>
              <a:t>Note 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By the definition of continuity and the composite operation rule we have</a:t>
            </a:r>
            <a:r>
              <a:rPr lang="en-US" altLang="zh-CN" sz="2400" dirty="0">
                <a:ea typeface="宋体" charset="-122"/>
              </a:rPr>
              <a:t>	</a:t>
            </a:r>
          </a:p>
        </p:txBody>
      </p:sp>
      <p:graphicFrame>
        <p:nvGraphicFramePr>
          <p:cNvPr id="481284" name="Object 1028"/>
          <p:cNvGraphicFramePr>
            <a:graphicFrameLocks noChangeAspect="1"/>
          </p:cNvGraphicFramePr>
          <p:nvPr/>
        </p:nvGraphicFramePr>
        <p:xfrm>
          <a:off x="2771775" y="2665413"/>
          <a:ext cx="37449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89" name="Equation" r:id="rId4" imgW="3136900" imgH="965200" progId="Equation.DSMT4">
                  <p:embed/>
                </p:oleObj>
              </mc:Choice>
              <mc:Fallback>
                <p:oleObj name="Equation" r:id="rId4" imgW="3136900" imgH="965200" progId="Equation.DSMT4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65413"/>
                        <a:ext cx="3744913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6" name="Rectangle 1030"/>
          <p:cNvSpPr>
            <a:spLocks noChangeArrowheads="1"/>
          </p:cNvSpPr>
          <p:nvPr/>
        </p:nvSpPr>
        <p:spPr bwMode="auto">
          <a:xfrm>
            <a:off x="900113" y="4149725"/>
            <a:ext cx="7704137" cy="13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Therefore,  when we calculate the limit of a continuous function, the order of the operations between the limit and evaluation of the function may be interchanged.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>
                <a:ea typeface="宋体" charset="-122"/>
              </a:rPr>
              <a:t>Operations on continuous functions and the continuity of elementary functions</a:t>
            </a:r>
            <a:endParaRPr lang="en-US" altLang="zh-CN" sz="2800" b="1" dirty="0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483351" name="Object 23"/>
          <p:cNvGraphicFramePr>
            <a:graphicFrameLocks noGrp="1" noChangeAspect="1"/>
          </p:cNvGraphicFramePr>
          <p:nvPr>
            <p:ph sz="half" idx="1"/>
          </p:nvPr>
        </p:nvGraphicFramePr>
        <p:xfrm>
          <a:off x="5000628" y="5616592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93" name="Equation" r:id="rId4" imgW="419040" imgH="241200" progId="Equation.DSMT4">
                  <p:embed/>
                </p:oleObj>
              </mc:Choice>
              <mc:Fallback>
                <p:oleObj name="Equation" r:id="rId4" imgW="419040" imgH="241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5616592"/>
                        <a:ext cx="4191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53" name="Object 25"/>
          <p:cNvGraphicFramePr>
            <a:graphicFrameLocks noGrp="1" noChangeAspect="1"/>
          </p:cNvGraphicFramePr>
          <p:nvPr>
            <p:ph sz="half" idx="2"/>
          </p:nvPr>
        </p:nvGraphicFramePr>
        <p:xfrm>
          <a:off x="4084638" y="5599113"/>
          <a:ext cx="720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94" name="Equation" r:id="rId6" imgW="609480" imgH="241200" progId="Equation.DSMT4">
                  <p:embed/>
                </p:oleObj>
              </mc:Choice>
              <mc:Fallback>
                <p:oleObj name="Equation" r:id="rId6" imgW="609480" imgH="241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5599113"/>
                        <a:ext cx="7207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8A0-1160-4ACE-B70E-9B0340681A15}" type="slidenum">
              <a:rPr lang="en-US" altLang="en-US"/>
              <a:pPr/>
              <a:t>41</a:t>
            </a:fld>
            <a:endParaRPr lang="en-US" altLang="en-US"/>
          </a:p>
        </p:txBody>
      </p:sp>
      <p:graphicFrame>
        <p:nvGraphicFramePr>
          <p:cNvPr id="483336" name="Object 8"/>
          <p:cNvGraphicFramePr>
            <a:graphicFrameLocks noChangeAspect="1"/>
          </p:cNvGraphicFramePr>
          <p:nvPr/>
        </p:nvGraphicFramePr>
        <p:xfrm>
          <a:off x="3251200" y="2565400"/>
          <a:ext cx="22574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95" name="Equation" r:id="rId8" imgW="2260600" imgH="660400" progId="Equation.DSMT4">
                  <p:embed/>
                </p:oleObj>
              </mc:Choice>
              <mc:Fallback>
                <p:oleObj name="Equation" r:id="rId8" imgW="2260600" imgH="660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565400"/>
                        <a:ext cx="22574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5" name="Object 7"/>
          <p:cNvGraphicFramePr>
            <a:graphicFrameLocks noChangeAspect="1"/>
          </p:cNvGraphicFramePr>
          <p:nvPr/>
        </p:nvGraphicFramePr>
        <p:xfrm>
          <a:off x="5364163" y="3357563"/>
          <a:ext cx="838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96" name="Equation" r:id="rId10" imgW="837836" imgH="291973" progId="Equation.DSMT4">
                  <p:embed/>
                </p:oleObj>
              </mc:Choice>
              <mc:Fallback>
                <p:oleObj name="Equation" r:id="rId10" imgW="837836" imgH="291973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357563"/>
                        <a:ext cx="8382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3" name="Object 5"/>
          <p:cNvGraphicFramePr>
            <a:graphicFrameLocks noChangeAspect="1"/>
          </p:cNvGraphicFramePr>
          <p:nvPr/>
        </p:nvGraphicFramePr>
        <p:xfrm>
          <a:off x="3276600" y="3860800"/>
          <a:ext cx="4191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97" name="Equation" r:id="rId12" imgW="418918" imgH="241195" progId="Equation.DSMT4">
                  <p:embed/>
                </p:oleObj>
              </mc:Choice>
              <mc:Fallback>
                <p:oleObj name="Equation" r:id="rId12" imgW="418918" imgH="241195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60800"/>
                        <a:ext cx="4191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2" name="Object 4"/>
          <p:cNvGraphicFramePr>
            <a:graphicFrameLocks noChangeAspect="1"/>
          </p:cNvGraphicFramePr>
          <p:nvPr/>
        </p:nvGraphicFramePr>
        <p:xfrm>
          <a:off x="2484438" y="4678363"/>
          <a:ext cx="38322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98" name="Equation" r:id="rId14" imgW="3314520" imgH="774360" progId="Equation.DSMT4">
                  <p:embed/>
                </p:oleObj>
              </mc:Choice>
              <mc:Fallback>
                <p:oleObj name="Equation" r:id="rId14" imgW="3314520" imgH="774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78363"/>
                        <a:ext cx="3832225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9" name="Rectangle 11"/>
          <p:cNvSpPr>
            <a:spLocks noChangeArrowheads="1"/>
          </p:cNvSpPr>
          <p:nvPr/>
        </p:nvSpPr>
        <p:spPr bwMode="auto">
          <a:xfrm>
            <a:off x="898525" y="2168525"/>
            <a:ext cx="1081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3538" eaLnBrk="0" hangingPunct="0">
              <a:tabLst>
                <a:tab pos="623888" algn="l"/>
              </a:tabLst>
            </a:pPr>
            <a:r>
              <a:rPr lang="en-US" altLang="zh-CN" b="1">
                <a:ea typeface="宋体" charset="-122"/>
              </a:rPr>
              <a:t>Proof:</a:t>
            </a:r>
            <a:endParaRPr lang="en-US" altLang="zh-CN">
              <a:ea typeface="宋体" charset="-122"/>
            </a:endParaRPr>
          </a:p>
        </p:txBody>
      </p:sp>
      <p:sp>
        <p:nvSpPr>
          <p:cNvPr id="483340" name="Rectangle 12"/>
          <p:cNvSpPr>
            <a:spLocks noChangeArrowheads="1"/>
          </p:cNvSpPr>
          <p:nvPr/>
        </p:nvSpPr>
        <p:spPr bwMode="auto">
          <a:xfrm>
            <a:off x="827088" y="3284538"/>
            <a:ext cx="4586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can be thought of a composite function by </a:t>
            </a:r>
          </a:p>
        </p:txBody>
      </p:sp>
      <p:sp>
        <p:nvSpPr>
          <p:cNvPr id="483341" name="Rectangle 13"/>
          <p:cNvSpPr>
            <a:spLocks noChangeArrowheads="1"/>
          </p:cNvSpPr>
          <p:nvPr/>
        </p:nvSpPr>
        <p:spPr bwMode="auto">
          <a:xfrm>
            <a:off x="6227763" y="3284538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</a:t>
            </a:r>
          </a:p>
        </p:txBody>
      </p:sp>
      <p:sp>
        <p:nvSpPr>
          <p:cNvPr id="483342" name="Rectangle 14"/>
          <p:cNvSpPr>
            <a:spLocks noChangeArrowheads="1"/>
          </p:cNvSpPr>
          <p:nvPr/>
        </p:nvSpPr>
        <p:spPr bwMode="auto">
          <a:xfrm>
            <a:off x="928662" y="3714752"/>
            <a:ext cx="2282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By the continuity of </a:t>
            </a:r>
          </a:p>
        </p:txBody>
      </p:sp>
      <p:sp>
        <p:nvSpPr>
          <p:cNvPr id="483343" name="Rectangle 15"/>
          <p:cNvSpPr>
            <a:spLocks noChangeArrowheads="1"/>
          </p:cNvSpPr>
          <p:nvPr/>
        </p:nvSpPr>
        <p:spPr bwMode="auto">
          <a:xfrm>
            <a:off x="3635375" y="3752850"/>
            <a:ext cx="484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the composite operation rule for the limit</a:t>
            </a:r>
          </a:p>
        </p:txBody>
      </p:sp>
      <p:grpSp>
        <p:nvGrpSpPr>
          <p:cNvPr id="483355" name="Group 27"/>
          <p:cNvGrpSpPr>
            <a:grpSpLocks/>
          </p:cNvGrpSpPr>
          <p:nvPr/>
        </p:nvGrpSpPr>
        <p:grpSpPr bwMode="auto">
          <a:xfrm>
            <a:off x="214314" y="1452563"/>
            <a:ext cx="4376739" cy="619125"/>
            <a:chOff x="222" y="915"/>
            <a:chExt cx="2757" cy="390"/>
          </a:xfrm>
        </p:grpSpPr>
        <p:graphicFrame>
          <p:nvGraphicFramePr>
            <p:cNvPr id="483337" name="Object 9"/>
            <p:cNvGraphicFramePr>
              <a:graphicFrameLocks noChangeAspect="1"/>
            </p:cNvGraphicFramePr>
            <p:nvPr/>
          </p:nvGraphicFramePr>
          <p:xfrm>
            <a:off x="1773" y="915"/>
            <a:ext cx="120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399" name="Equation" r:id="rId16" imgW="1917360" imgH="622080" progId="Equation.DSMT4">
                    <p:embed/>
                  </p:oleObj>
                </mc:Choice>
                <mc:Fallback>
                  <p:oleObj name="Equation" r:id="rId16" imgW="1917360" imgH="6220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3" y="915"/>
                          <a:ext cx="120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338" name="Rectangle 10"/>
            <p:cNvSpPr>
              <a:spLocks noChangeArrowheads="1"/>
            </p:cNvSpPr>
            <p:nvPr/>
          </p:nvSpPr>
          <p:spPr bwMode="auto">
            <a:xfrm>
              <a:off x="222" y="945"/>
              <a:ext cx="15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indent="266700"/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Prove</a:t>
              </a:r>
            </a:p>
          </p:txBody>
        </p:sp>
        <p:sp>
          <p:nvSpPr>
            <p:cNvPr id="483345" name="Rectangle 17"/>
            <p:cNvSpPr>
              <a:spLocks noChangeArrowheads="1"/>
            </p:cNvSpPr>
            <p:nvPr/>
          </p:nvSpPr>
          <p:spPr bwMode="auto">
            <a:xfrm>
              <a:off x="2811" y="935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altLang="zh-CN" dirty="0">
                <a:ea typeface="宋体" charset="-122"/>
              </a:endParaRPr>
            </a:p>
          </p:txBody>
        </p:sp>
      </p:grpSp>
      <p:sp>
        <p:nvSpPr>
          <p:cNvPr id="483347" name="Rectangle 19"/>
          <p:cNvSpPr>
            <a:spLocks noChangeArrowheads="1"/>
          </p:cNvSpPr>
          <p:nvPr/>
        </p:nvSpPr>
        <p:spPr bwMode="auto">
          <a:xfrm>
            <a:off x="1763713" y="2168525"/>
            <a:ext cx="747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</a:t>
            </a:r>
            <a:endParaRPr lang="zh-CN" altLang="en-US">
              <a:ea typeface="宋体" charset="-122"/>
            </a:endParaRPr>
          </a:p>
        </p:txBody>
      </p:sp>
      <p:grpSp>
        <p:nvGrpSpPr>
          <p:cNvPr id="483349" name="Group 21"/>
          <p:cNvGrpSpPr>
            <a:grpSpLocks/>
          </p:cNvGrpSpPr>
          <p:nvPr/>
        </p:nvGrpSpPr>
        <p:grpSpPr bwMode="auto">
          <a:xfrm>
            <a:off x="6924675" y="3121025"/>
            <a:ext cx="1423988" cy="560388"/>
            <a:chOff x="4362" y="1966"/>
            <a:chExt cx="897" cy="353"/>
          </a:xfrm>
        </p:grpSpPr>
        <p:graphicFrame>
          <p:nvGraphicFramePr>
            <p:cNvPr id="483334" name="Object 6"/>
            <p:cNvGraphicFramePr>
              <a:graphicFrameLocks noChangeAspect="1"/>
            </p:cNvGraphicFramePr>
            <p:nvPr/>
          </p:nvGraphicFramePr>
          <p:xfrm>
            <a:off x="4362" y="1966"/>
            <a:ext cx="78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400" name="Equation" r:id="rId18" imgW="1244600" imgH="520700" progId="Equation.DSMT4">
                    <p:embed/>
                  </p:oleObj>
                </mc:Choice>
                <mc:Fallback>
                  <p:oleObj name="Equation" r:id="rId18" imgW="1244600" imgH="5207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2" y="1966"/>
                          <a:ext cx="786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348" name="Rectangle 20"/>
            <p:cNvSpPr>
              <a:spLocks noChangeArrowheads="1"/>
            </p:cNvSpPr>
            <p:nvPr/>
          </p:nvSpPr>
          <p:spPr bwMode="auto">
            <a:xfrm>
              <a:off x="5103" y="206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483350" name="Rectangle 22"/>
          <p:cNvSpPr>
            <a:spLocks noChangeArrowheads="1"/>
          </p:cNvSpPr>
          <p:nvPr/>
        </p:nvSpPr>
        <p:spPr bwMode="auto">
          <a:xfrm>
            <a:off x="971550" y="4292600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have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483356" name="Object 28"/>
          <p:cNvGraphicFramePr>
            <a:graphicFrameLocks noChangeAspect="1"/>
          </p:cNvGraphicFramePr>
          <p:nvPr/>
        </p:nvGraphicFramePr>
        <p:xfrm>
          <a:off x="6156325" y="1916113"/>
          <a:ext cx="271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01" name="Equation" r:id="rId20" imgW="1358640" imgH="203040" progId="Equation.DSMT4">
                  <p:embed/>
                </p:oleObj>
              </mc:Choice>
              <mc:Fallback>
                <p:oleObj name="Equation" r:id="rId20" imgW="1358640" imgH="2030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916113"/>
                        <a:ext cx="2717800" cy="406400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8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8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4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9" grpId="0"/>
      <p:bldP spid="483340" grpId="0"/>
      <p:bldP spid="483341" grpId="0"/>
      <p:bldP spid="483342" grpId="0"/>
      <p:bldP spid="483343" grpId="0"/>
      <p:bldP spid="483347" grpId="0"/>
      <p:bldP spid="4833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>
                <a:ea typeface="宋体" charset="-122"/>
              </a:rPr>
              <a:t>Operations on continuous functions and the continuity of elementary functions</a:t>
            </a:r>
            <a:endParaRPr lang="en-US" altLang="zh-CN" sz="2800" b="1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485396" name="Object 20"/>
          <p:cNvGraphicFramePr>
            <a:graphicFrameLocks noGrp="1" noChangeAspect="1"/>
          </p:cNvGraphicFramePr>
          <p:nvPr>
            <p:ph sz="half" idx="1"/>
          </p:nvPr>
        </p:nvGraphicFramePr>
        <p:xfrm>
          <a:off x="4795838" y="2781300"/>
          <a:ext cx="171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6" name="Equation" r:id="rId4" imgW="1714320" imgH="622080" progId="Equation.DSMT4">
                  <p:embed/>
                </p:oleObj>
              </mc:Choice>
              <mc:Fallback>
                <p:oleObj name="Equation" r:id="rId4" imgW="1714320" imgH="62208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2781300"/>
                        <a:ext cx="171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99" name="Object 23"/>
          <p:cNvGraphicFramePr>
            <a:graphicFrameLocks noGrp="1" noChangeAspect="1"/>
          </p:cNvGraphicFramePr>
          <p:nvPr>
            <p:ph sz="half" idx="2"/>
          </p:nvPr>
        </p:nvGraphicFramePr>
        <p:xfrm>
          <a:off x="3898900" y="4581525"/>
          <a:ext cx="1536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7" name="Equation" r:id="rId6" imgW="1536480" imgH="939600" progId="Equation.DSMT4">
                  <p:embed/>
                </p:oleObj>
              </mc:Choice>
              <mc:Fallback>
                <p:oleObj name="Equation" r:id="rId6" imgW="1536480" imgH="939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4581525"/>
                        <a:ext cx="1536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331E-23DF-4A42-840D-A1ED16A2BBB7}" type="slidenum">
              <a:rPr lang="en-US" altLang="en-US"/>
              <a:pPr/>
              <a:t>42</a:t>
            </a:fld>
            <a:endParaRPr lang="en-US" altLang="en-US"/>
          </a:p>
        </p:txBody>
      </p:sp>
      <p:graphicFrame>
        <p:nvGraphicFramePr>
          <p:cNvPr id="485384" name="Object 8"/>
          <p:cNvGraphicFramePr>
            <a:graphicFrameLocks noChangeAspect="1"/>
          </p:cNvGraphicFramePr>
          <p:nvPr/>
        </p:nvGraphicFramePr>
        <p:xfrm>
          <a:off x="2195513" y="2205038"/>
          <a:ext cx="9810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8" name="Equation" r:id="rId8" imgW="977476" imgH="304668" progId="Equation.DSMT4">
                  <p:embed/>
                </p:oleObj>
              </mc:Choice>
              <mc:Fallback>
                <p:oleObj name="Equation" r:id="rId8" imgW="977476" imgH="304668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05038"/>
                        <a:ext cx="9810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3" name="Object 7"/>
          <p:cNvGraphicFramePr>
            <a:graphicFrameLocks noChangeAspect="1"/>
          </p:cNvGraphicFramePr>
          <p:nvPr/>
        </p:nvGraphicFramePr>
        <p:xfrm>
          <a:off x="3995738" y="2276475"/>
          <a:ext cx="12858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49" name="Equation" r:id="rId10" imgW="1282700" imgH="292100" progId="Equation.DSMT4">
                  <p:embed/>
                </p:oleObj>
              </mc:Choice>
              <mc:Fallback>
                <p:oleObj name="Equation" r:id="rId10" imgW="1282700" imgH="2921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76475"/>
                        <a:ext cx="12858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0" name="Object 4"/>
          <p:cNvGraphicFramePr>
            <a:graphicFrameLocks noChangeAspect="1"/>
          </p:cNvGraphicFramePr>
          <p:nvPr/>
        </p:nvGraphicFramePr>
        <p:xfrm>
          <a:off x="2700338" y="3716338"/>
          <a:ext cx="2857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50" name="Equation" r:id="rId12" imgW="2565360" imgH="698400" progId="Equation.DSMT4">
                  <p:embed/>
                </p:oleObj>
              </mc:Choice>
              <mc:Fallback>
                <p:oleObj name="Equation" r:id="rId12" imgW="2565360" imgH="698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716338"/>
                        <a:ext cx="28575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7" name="Rectangle 11"/>
          <p:cNvSpPr>
            <a:spLocks noChangeArrowheads="1"/>
          </p:cNvSpPr>
          <p:nvPr/>
        </p:nvSpPr>
        <p:spPr bwMode="auto">
          <a:xfrm>
            <a:off x="525463" y="2168525"/>
            <a:ext cx="1141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Proof:</a:t>
            </a:r>
            <a:endParaRPr lang="en-US" altLang="zh-CN">
              <a:ea typeface="宋体" charset="-122"/>
            </a:endParaRPr>
          </a:p>
        </p:txBody>
      </p:sp>
      <p:sp>
        <p:nvSpPr>
          <p:cNvPr id="485388" name="Rectangle 12"/>
          <p:cNvSpPr>
            <a:spLocks noChangeArrowheads="1"/>
          </p:cNvSpPr>
          <p:nvPr/>
        </p:nvSpPr>
        <p:spPr bwMode="auto">
          <a:xfrm>
            <a:off x="3113088" y="2205038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 then </a:t>
            </a:r>
          </a:p>
        </p:txBody>
      </p:sp>
      <p:sp>
        <p:nvSpPr>
          <p:cNvPr id="485389" name="Rectangle 13"/>
          <p:cNvSpPr>
            <a:spLocks noChangeArrowheads="1"/>
          </p:cNvSpPr>
          <p:nvPr/>
        </p:nvSpPr>
        <p:spPr bwMode="auto">
          <a:xfrm>
            <a:off x="5219700" y="2205038"/>
            <a:ext cx="741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and </a:t>
            </a:r>
          </a:p>
        </p:txBody>
      </p:sp>
      <p:sp>
        <p:nvSpPr>
          <p:cNvPr id="485391" name="Rectangle 15"/>
          <p:cNvSpPr>
            <a:spLocks noChangeArrowheads="1"/>
          </p:cNvSpPr>
          <p:nvPr/>
        </p:nvSpPr>
        <p:spPr bwMode="auto">
          <a:xfrm>
            <a:off x="827088" y="2887663"/>
            <a:ext cx="386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</a:rPr>
              <a:t>By the composite operation rule and</a:t>
            </a:r>
          </a:p>
        </p:txBody>
      </p:sp>
      <p:grpSp>
        <p:nvGrpSpPr>
          <p:cNvPr id="485393" name="Group 17"/>
          <p:cNvGrpSpPr>
            <a:grpSpLocks/>
          </p:cNvGrpSpPr>
          <p:nvPr/>
        </p:nvGrpSpPr>
        <p:grpSpPr bwMode="auto">
          <a:xfrm>
            <a:off x="214282" y="1484313"/>
            <a:ext cx="4106865" cy="647700"/>
            <a:chOff x="91" y="935"/>
            <a:chExt cx="2587" cy="408"/>
          </a:xfrm>
        </p:grpSpPr>
        <p:graphicFrame>
          <p:nvGraphicFramePr>
            <p:cNvPr id="485385" name="Object 9"/>
            <p:cNvGraphicFramePr>
              <a:graphicFrameLocks noChangeAspect="1"/>
            </p:cNvGraphicFramePr>
            <p:nvPr/>
          </p:nvGraphicFramePr>
          <p:xfrm>
            <a:off x="1613" y="935"/>
            <a:ext cx="106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51" name="Equation" r:id="rId14" imgW="1688760" imgH="647640" progId="Equation.DSMT4">
                    <p:embed/>
                  </p:oleObj>
                </mc:Choice>
                <mc:Fallback>
                  <p:oleObj name="Equation" r:id="rId14" imgW="1688760" imgH="6476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935"/>
                          <a:ext cx="1064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5386" name="Rectangle 10"/>
            <p:cNvSpPr>
              <a:spLocks noChangeArrowheads="1"/>
            </p:cNvSpPr>
            <p:nvPr/>
          </p:nvSpPr>
          <p:spPr bwMode="auto">
            <a:xfrm>
              <a:off x="91" y="1003"/>
              <a:ext cx="15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indent="266700"/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Prove</a:t>
              </a:r>
            </a:p>
          </p:txBody>
        </p:sp>
        <p:sp>
          <p:nvSpPr>
            <p:cNvPr id="485392" name="Rectangle 16"/>
            <p:cNvSpPr>
              <a:spLocks noChangeArrowheads="1"/>
            </p:cNvSpPr>
            <p:nvPr/>
          </p:nvSpPr>
          <p:spPr bwMode="auto">
            <a:xfrm>
              <a:off x="2562" y="1003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 dirty="0">
                <a:ea typeface="宋体" charset="-122"/>
              </a:endParaRPr>
            </a:p>
          </p:txBody>
        </p:sp>
      </p:grpSp>
      <p:grpSp>
        <p:nvGrpSpPr>
          <p:cNvPr id="485395" name="Group 19"/>
          <p:cNvGrpSpPr>
            <a:grpSpLocks/>
          </p:cNvGrpSpPr>
          <p:nvPr/>
        </p:nvGrpSpPr>
        <p:grpSpPr bwMode="auto">
          <a:xfrm>
            <a:off x="5940425" y="2133600"/>
            <a:ext cx="1903413" cy="431800"/>
            <a:chOff x="3742" y="1344"/>
            <a:chExt cx="1199" cy="272"/>
          </a:xfrm>
        </p:grpSpPr>
        <p:graphicFrame>
          <p:nvGraphicFramePr>
            <p:cNvPr id="485382" name="Object 6"/>
            <p:cNvGraphicFramePr>
              <a:graphicFrameLocks noChangeAspect="1"/>
            </p:cNvGraphicFramePr>
            <p:nvPr/>
          </p:nvGraphicFramePr>
          <p:xfrm>
            <a:off x="3742" y="1434"/>
            <a:ext cx="39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52" name="Equation" r:id="rId16" imgW="622030" imgH="241195" progId="Equation.DSMT4">
                    <p:embed/>
                  </p:oleObj>
                </mc:Choice>
                <mc:Fallback>
                  <p:oleObj name="Equation" r:id="rId16" imgW="622030" imgH="241195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434"/>
                          <a:ext cx="390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5381" name="Object 5"/>
            <p:cNvGraphicFramePr>
              <a:graphicFrameLocks noChangeAspect="1"/>
            </p:cNvGraphicFramePr>
            <p:nvPr/>
          </p:nvGraphicFramePr>
          <p:xfrm>
            <a:off x="4377" y="1434"/>
            <a:ext cx="43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453" name="Equation" r:id="rId18" imgW="685800" imgH="241300" progId="Equation.DSMT4">
                    <p:embed/>
                  </p:oleObj>
                </mc:Choice>
                <mc:Fallback>
                  <p:oleObj name="Equation" r:id="rId18" imgW="685800" imgH="2413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434"/>
                          <a:ext cx="43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5390" name="Rectangle 14"/>
            <p:cNvSpPr>
              <a:spLocks noChangeArrowheads="1"/>
            </p:cNvSpPr>
            <p:nvPr/>
          </p:nvSpPr>
          <p:spPr bwMode="auto">
            <a:xfrm>
              <a:off x="4105" y="1366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as </a:t>
              </a:r>
            </a:p>
          </p:txBody>
        </p:sp>
        <p:sp>
          <p:nvSpPr>
            <p:cNvPr id="485394" name="Rectangle 18"/>
            <p:cNvSpPr>
              <a:spLocks noChangeArrowheads="1"/>
            </p:cNvSpPr>
            <p:nvPr/>
          </p:nvSpPr>
          <p:spPr bwMode="auto">
            <a:xfrm>
              <a:off x="4785" y="134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485398" name="Rectangle 22"/>
          <p:cNvSpPr>
            <a:spLocks noChangeArrowheads="1"/>
          </p:cNvSpPr>
          <p:nvPr/>
        </p:nvSpPr>
        <p:spPr bwMode="auto">
          <a:xfrm>
            <a:off x="6516688" y="2887663"/>
            <a:ext cx="117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obtain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485401" name="Object 25"/>
          <p:cNvGraphicFramePr>
            <a:graphicFrameLocks noChangeAspect="1"/>
          </p:cNvGraphicFramePr>
          <p:nvPr/>
        </p:nvGraphicFramePr>
        <p:xfrm>
          <a:off x="3924300" y="5638800"/>
          <a:ext cx="5048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54" name="Equation" r:id="rId20" imgW="279360" imgH="177480" progId="Equation.DSMT4">
                  <p:embed/>
                </p:oleObj>
              </mc:Choice>
              <mc:Fallback>
                <p:oleObj name="Equation" r:id="rId20" imgW="279360" imgH="1774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638800"/>
                        <a:ext cx="504825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402" name="Rectangle 26"/>
          <p:cNvSpPr>
            <a:spLocks noChangeArrowheads="1"/>
          </p:cNvSpPr>
          <p:nvPr/>
        </p:nvSpPr>
        <p:spPr bwMode="auto">
          <a:xfrm>
            <a:off x="1547813" y="2168525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Let 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485405" name="Object 29"/>
          <p:cNvGraphicFramePr>
            <a:graphicFrameLocks noChangeAspect="1"/>
          </p:cNvGraphicFramePr>
          <p:nvPr/>
        </p:nvGraphicFramePr>
        <p:xfrm>
          <a:off x="6659563" y="1700213"/>
          <a:ext cx="2232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55" name="Equation" r:id="rId22" imgW="1180800" imgH="228600" progId="Equation.DSMT4">
                  <p:embed/>
                </p:oleObj>
              </mc:Choice>
              <mc:Fallback>
                <p:oleObj name="Equation" r:id="rId22" imgW="1180800" imgH="2286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700213"/>
                        <a:ext cx="2232025" cy="431800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8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8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8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8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8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8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8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8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7" grpId="0"/>
      <p:bldP spid="485388" grpId="0"/>
      <p:bldP spid="485389" grpId="0"/>
      <p:bldP spid="485391" grpId="0"/>
      <p:bldP spid="485398" grpId="0"/>
      <p:bldP spid="48540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Operations on continuous functions and the continuity of elementary functions</a:t>
            </a:r>
            <a:endParaRPr lang="en-US" altLang="zh-CN" sz="280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312C-41CE-4185-AC0A-9AE5459723D5}" type="slidenum">
              <a:rPr lang="en-US" altLang="en-US"/>
              <a:pPr/>
              <a:t>43</a:t>
            </a:fld>
            <a:endParaRPr lang="en-US" altLang="en-US"/>
          </a:p>
        </p:txBody>
      </p:sp>
      <p:graphicFrame>
        <p:nvGraphicFramePr>
          <p:cNvPr id="487452" name="Object 28"/>
          <p:cNvGraphicFramePr>
            <a:graphicFrameLocks noChangeAspect="1"/>
          </p:cNvGraphicFramePr>
          <p:nvPr/>
        </p:nvGraphicFramePr>
        <p:xfrm>
          <a:off x="3346450" y="2781300"/>
          <a:ext cx="1597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11" name="Equation" r:id="rId4" imgW="1600200" imgH="355320" progId="Equation.DSMT4">
                  <p:embed/>
                </p:oleObj>
              </mc:Choice>
              <mc:Fallback>
                <p:oleObj name="Equation" r:id="rId4" imgW="1600200" imgH="35532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2781300"/>
                        <a:ext cx="1597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51" name="Object 27"/>
          <p:cNvGraphicFramePr>
            <a:graphicFrameLocks noChangeAspect="1"/>
          </p:cNvGraphicFramePr>
          <p:nvPr/>
        </p:nvGraphicFramePr>
        <p:xfrm>
          <a:off x="1919288" y="3429000"/>
          <a:ext cx="2222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12" name="Equation" r:id="rId6" imgW="2222280" imgH="291960" progId="Equation.DSMT4">
                  <p:embed/>
                </p:oleObj>
              </mc:Choice>
              <mc:Fallback>
                <p:oleObj name="Equation" r:id="rId6" imgW="2222280" imgH="2919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3429000"/>
                        <a:ext cx="2222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8" name="Object 24"/>
          <p:cNvGraphicFramePr>
            <a:graphicFrameLocks noChangeAspect="1"/>
          </p:cNvGraphicFramePr>
          <p:nvPr/>
        </p:nvGraphicFramePr>
        <p:xfrm>
          <a:off x="2627313" y="4149725"/>
          <a:ext cx="3619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13" name="Equation" r:id="rId8" imgW="3619500" imgH="698500" progId="Equation.DSMT4">
                  <p:embed/>
                </p:oleObj>
              </mc:Choice>
              <mc:Fallback>
                <p:oleObj name="Equation" r:id="rId8" imgW="3619500" imgH="6985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149725"/>
                        <a:ext cx="36195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47" name="Object 23"/>
          <p:cNvGraphicFramePr>
            <a:graphicFrameLocks noChangeAspect="1"/>
          </p:cNvGraphicFramePr>
          <p:nvPr/>
        </p:nvGraphicFramePr>
        <p:xfrm>
          <a:off x="1835150" y="5445125"/>
          <a:ext cx="47783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14" name="Equation" r:id="rId10" imgW="4775040" imgH="698400" progId="Equation.DSMT4">
                  <p:embed/>
                </p:oleObj>
              </mc:Choice>
              <mc:Fallback>
                <p:oleObj name="Equation" r:id="rId10" imgW="4775040" imgH="698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45125"/>
                        <a:ext cx="47783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57" name="Rectangle 33"/>
          <p:cNvSpPr>
            <a:spLocks noChangeArrowheads="1"/>
          </p:cNvSpPr>
          <p:nvPr/>
        </p:nvSpPr>
        <p:spPr bwMode="auto">
          <a:xfrm>
            <a:off x="898525" y="2349500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b="1">
                <a:ea typeface="宋体" charset="-122"/>
              </a:rPr>
              <a:t>Proof:</a:t>
            </a:r>
            <a:endParaRPr lang="en-US" altLang="zh-CN">
              <a:ea typeface="宋体" charset="-122"/>
            </a:endParaRPr>
          </a:p>
        </p:txBody>
      </p:sp>
      <p:sp>
        <p:nvSpPr>
          <p:cNvPr id="487458" name="Rectangle 34"/>
          <p:cNvSpPr>
            <a:spLocks noChangeArrowheads="1"/>
          </p:cNvSpPr>
          <p:nvPr/>
        </p:nvSpPr>
        <p:spPr bwMode="auto">
          <a:xfrm>
            <a:off x="1187450" y="3357563"/>
            <a:ext cx="769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Then </a:t>
            </a:r>
          </a:p>
        </p:txBody>
      </p:sp>
      <p:grpSp>
        <p:nvGrpSpPr>
          <p:cNvPr id="487468" name="Group 44"/>
          <p:cNvGrpSpPr>
            <a:grpSpLocks/>
          </p:cNvGrpSpPr>
          <p:nvPr/>
        </p:nvGrpSpPr>
        <p:grpSpPr bwMode="auto">
          <a:xfrm>
            <a:off x="4141788" y="3357563"/>
            <a:ext cx="2517775" cy="396875"/>
            <a:chOff x="2290" y="2091"/>
            <a:chExt cx="1586" cy="250"/>
          </a:xfrm>
        </p:grpSpPr>
        <p:graphicFrame>
          <p:nvGraphicFramePr>
            <p:cNvPr id="487450" name="Object 26"/>
            <p:cNvGraphicFramePr>
              <a:graphicFrameLocks noChangeAspect="1"/>
            </p:cNvGraphicFramePr>
            <p:nvPr/>
          </p:nvGraphicFramePr>
          <p:xfrm>
            <a:off x="2744" y="2160"/>
            <a:ext cx="39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15" name="Equation" r:id="rId12" imgW="622030" imgH="241195" progId="Equation.DSMT4">
                    <p:embed/>
                  </p:oleObj>
                </mc:Choice>
                <mc:Fallback>
                  <p:oleObj name="Equation" r:id="rId12" imgW="622030" imgH="241195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160"/>
                          <a:ext cx="390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7449" name="Object 25"/>
            <p:cNvGraphicFramePr>
              <a:graphicFrameLocks noChangeAspect="1"/>
            </p:cNvGraphicFramePr>
            <p:nvPr/>
          </p:nvGraphicFramePr>
          <p:xfrm>
            <a:off x="3404" y="2160"/>
            <a:ext cx="47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16" name="Equation" r:id="rId14" imgW="749160" imgH="241200" progId="Equation.DSMT4">
                    <p:embed/>
                  </p:oleObj>
                </mc:Choice>
                <mc:Fallback>
                  <p:oleObj name="Equation" r:id="rId14" imgW="749160" imgH="2412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2160"/>
                          <a:ext cx="47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7459" name="Rectangle 35"/>
            <p:cNvSpPr>
              <a:spLocks noChangeArrowheads="1"/>
            </p:cNvSpPr>
            <p:nvPr/>
          </p:nvSpPr>
          <p:spPr bwMode="auto">
            <a:xfrm>
              <a:off x="2290" y="2091"/>
              <a:ext cx="4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and </a:t>
              </a:r>
            </a:p>
          </p:txBody>
        </p:sp>
        <p:sp>
          <p:nvSpPr>
            <p:cNvPr id="487460" name="Rectangle 36"/>
            <p:cNvSpPr>
              <a:spLocks noChangeArrowheads="1"/>
            </p:cNvSpPr>
            <p:nvPr/>
          </p:nvSpPr>
          <p:spPr bwMode="auto">
            <a:xfrm>
              <a:off x="3107" y="2091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as </a:t>
              </a:r>
            </a:p>
          </p:txBody>
        </p:sp>
      </p:grpSp>
      <p:sp>
        <p:nvSpPr>
          <p:cNvPr id="487461" name="Rectangle 37"/>
          <p:cNvSpPr>
            <a:spLocks noChangeArrowheads="1"/>
          </p:cNvSpPr>
          <p:nvPr/>
        </p:nvSpPr>
        <p:spPr bwMode="auto">
          <a:xfrm>
            <a:off x="1187450" y="4005263"/>
            <a:ext cx="896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Hence,</a:t>
            </a:r>
          </a:p>
        </p:txBody>
      </p:sp>
      <p:sp>
        <p:nvSpPr>
          <p:cNvPr id="487462" name="Rectangle 38"/>
          <p:cNvSpPr>
            <a:spLocks noChangeArrowheads="1"/>
          </p:cNvSpPr>
          <p:nvPr/>
        </p:nvSpPr>
        <p:spPr bwMode="auto">
          <a:xfrm>
            <a:off x="1187450" y="5013325"/>
            <a:ext cx="89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So that</a:t>
            </a:r>
          </a:p>
        </p:txBody>
      </p:sp>
      <p:grpSp>
        <p:nvGrpSpPr>
          <p:cNvPr id="487469" name="Group 45"/>
          <p:cNvGrpSpPr>
            <a:grpSpLocks/>
          </p:cNvGrpSpPr>
          <p:nvPr/>
        </p:nvGrpSpPr>
        <p:grpSpPr bwMode="auto">
          <a:xfrm>
            <a:off x="428638" y="1557338"/>
            <a:ext cx="6500816" cy="647700"/>
            <a:chOff x="366" y="981"/>
            <a:chExt cx="4095" cy="408"/>
          </a:xfrm>
        </p:grpSpPr>
        <p:graphicFrame>
          <p:nvGraphicFramePr>
            <p:cNvPr id="487454" name="Object 30"/>
            <p:cNvGraphicFramePr>
              <a:graphicFrameLocks noChangeAspect="1"/>
            </p:cNvGraphicFramePr>
            <p:nvPr/>
          </p:nvGraphicFramePr>
          <p:xfrm>
            <a:off x="1974" y="981"/>
            <a:ext cx="137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17" name="Equation" r:id="rId16" imgW="2184120" imgH="647640" progId="Equation.DSMT4">
                    <p:embed/>
                  </p:oleObj>
                </mc:Choice>
                <mc:Fallback>
                  <p:oleObj name="Equation" r:id="rId16" imgW="2184120" imgH="64764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981"/>
                          <a:ext cx="1378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7453" name="Object 29"/>
            <p:cNvGraphicFramePr>
              <a:graphicFrameLocks noChangeAspect="1"/>
            </p:cNvGraphicFramePr>
            <p:nvPr/>
          </p:nvGraphicFramePr>
          <p:xfrm>
            <a:off x="3991" y="1113"/>
            <a:ext cx="470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18" name="Equation" r:id="rId18" imgW="749160" imgH="253800" progId="Equation.DSMT4">
                    <p:embed/>
                  </p:oleObj>
                </mc:Choice>
                <mc:Fallback>
                  <p:oleObj name="Equation" r:id="rId18" imgW="749160" imgH="2538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1113"/>
                          <a:ext cx="470" cy="1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7455" name="Rectangle 31"/>
            <p:cNvSpPr>
              <a:spLocks noChangeArrowheads="1"/>
            </p:cNvSpPr>
            <p:nvPr/>
          </p:nvSpPr>
          <p:spPr bwMode="auto">
            <a:xfrm>
              <a:off x="366" y="1071"/>
              <a:ext cx="1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indent="266700"/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ea typeface="宋体" charset="-122"/>
                </a:rPr>
                <a:t>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Prove</a:t>
              </a:r>
            </a:p>
          </p:txBody>
        </p:sp>
        <p:sp>
          <p:nvSpPr>
            <p:cNvPr id="487456" name="Rectangle 32"/>
            <p:cNvSpPr>
              <a:spLocks noChangeArrowheads="1"/>
            </p:cNvSpPr>
            <p:nvPr/>
          </p:nvSpPr>
          <p:spPr bwMode="auto">
            <a:xfrm>
              <a:off x="3272" y="1035"/>
              <a:ext cx="7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,  where </a:t>
              </a:r>
            </a:p>
          </p:txBody>
        </p:sp>
      </p:grpSp>
      <p:sp>
        <p:nvSpPr>
          <p:cNvPr id="487466" name="Rectangle 42"/>
          <p:cNvSpPr>
            <a:spLocks noChangeArrowheads="1"/>
          </p:cNvSpPr>
          <p:nvPr/>
        </p:nvSpPr>
        <p:spPr bwMode="auto">
          <a:xfrm>
            <a:off x="1919288" y="234950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>
                <a:ea typeface="宋体" charset="-122"/>
              </a:rPr>
              <a:t>Let </a:t>
            </a:r>
          </a:p>
        </p:txBody>
      </p:sp>
      <p:graphicFrame>
        <p:nvGraphicFramePr>
          <p:cNvPr id="487467" name="Object 43"/>
          <p:cNvGraphicFramePr>
            <a:graphicFrameLocks noChangeAspect="1"/>
          </p:cNvGraphicFramePr>
          <p:nvPr/>
        </p:nvGraphicFramePr>
        <p:xfrm>
          <a:off x="6659563" y="5734050"/>
          <a:ext cx="504825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19" name="Equation" r:id="rId20" imgW="304560" imgH="139680" progId="Equation.DSMT4">
                  <p:embed/>
                </p:oleObj>
              </mc:Choice>
              <mc:Fallback>
                <p:oleObj name="Equation" r:id="rId20" imgW="304560" imgH="1396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734050"/>
                        <a:ext cx="504825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70" name="Object 46"/>
          <p:cNvGraphicFramePr>
            <a:graphicFrameLocks noChangeAspect="1"/>
          </p:cNvGraphicFramePr>
          <p:nvPr/>
        </p:nvGraphicFramePr>
        <p:xfrm>
          <a:off x="6011863" y="2349500"/>
          <a:ext cx="28067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20" name="Equation" r:id="rId22" imgW="1612800" imgH="228600" progId="Equation.DSMT4">
                  <p:embed/>
                </p:oleObj>
              </mc:Choice>
              <mc:Fallback>
                <p:oleObj name="Equation" r:id="rId22" imgW="1612800" imgH="2286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349500"/>
                        <a:ext cx="2806700" cy="396875"/>
                      </a:xfrm>
                      <a:prstGeom prst="rect">
                        <a:avLst/>
                      </a:prstGeom>
                      <a:solidFill>
                        <a:srgbClr val="FFFFC3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8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8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8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8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8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8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57" grpId="0"/>
      <p:bldP spid="487458" grpId="0"/>
      <p:bldP spid="487461" grpId="0"/>
      <p:bldP spid="487462" grpId="0"/>
      <p:bldP spid="48746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>
                <a:ea typeface="宋体" charset="-122"/>
              </a:rPr>
              <a:t>Operations on continuous functions and the continuity of elementary functions</a:t>
            </a:r>
            <a:endParaRPr lang="zh-CN" altLang="en-US" sz="2800">
              <a:ea typeface="宋体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217C-F472-40A5-81A1-631553FA8518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74469" name="Rectangle 5"/>
          <p:cNvSpPr>
            <a:spLocks noChangeArrowheads="1"/>
          </p:cNvSpPr>
          <p:nvPr/>
        </p:nvSpPr>
        <p:spPr bwMode="auto">
          <a:xfrm>
            <a:off x="684213" y="1557338"/>
            <a:ext cx="5483225" cy="457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3333FF"/>
                </a:solidFill>
                <a:ea typeface="宋体" charset="-122"/>
              </a:rPr>
              <a:t>The limit of power-exponential functions</a:t>
            </a:r>
            <a:endParaRPr lang="zh-CN" altLang="en-US" sz="2400" b="1" dirty="0">
              <a:solidFill>
                <a:srgbClr val="3333FF"/>
              </a:solidFill>
              <a:ea typeface="宋体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2910" y="2055811"/>
            <a:ext cx="3929058" cy="663574"/>
            <a:chOff x="315" y="1477"/>
            <a:chExt cx="2475" cy="418"/>
          </a:xfrm>
        </p:grpSpPr>
        <p:sp>
          <p:nvSpPr>
            <p:cNvPr id="574468" name="Rectangle 4"/>
            <p:cNvSpPr>
              <a:spLocks noChangeArrowheads="1"/>
            </p:cNvSpPr>
            <p:nvPr/>
          </p:nvSpPr>
          <p:spPr bwMode="auto">
            <a:xfrm>
              <a:off x="315" y="1556"/>
              <a:ext cx="134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solidFill>
                    <a:srgbClr val="000000"/>
                  </a:solidFill>
                  <a:ea typeface="宋体" charset="-122"/>
                </a:rPr>
                <a:t> </a:t>
              </a:r>
              <a:r>
                <a:rPr lang="en-US" altLang="zh-CN" sz="2400" b="1" dirty="0"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Find </a:t>
              </a:r>
              <a:endParaRPr lang="zh-CN" altLang="en-US" sz="2400" dirty="0">
                <a:solidFill>
                  <a:srgbClr val="3333FF"/>
                </a:solidFill>
                <a:ea typeface="宋体" charset="-122"/>
              </a:endParaRPr>
            </a:p>
          </p:txBody>
        </p:sp>
        <p:graphicFrame>
          <p:nvGraphicFramePr>
            <p:cNvPr id="574470" name="Object 6"/>
            <p:cNvGraphicFramePr>
              <a:graphicFrameLocks noChangeAspect="1"/>
            </p:cNvGraphicFramePr>
            <p:nvPr/>
          </p:nvGraphicFramePr>
          <p:xfrm>
            <a:off x="1640" y="1477"/>
            <a:ext cx="1150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434" name="Equation" r:id="rId4" imgW="1117440" imgH="406080" progId="Equation.DSMT4">
                    <p:embed/>
                  </p:oleObj>
                </mc:Choice>
                <mc:Fallback>
                  <p:oleObj name="Equation" r:id="rId4" imgW="111744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1477"/>
                          <a:ext cx="1150" cy="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4472" name="Rectangle 8"/>
          <p:cNvSpPr>
            <a:spLocks noChangeArrowheads="1"/>
          </p:cNvSpPr>
          <p:nvPr/>
        </p:nvSpPr>
        <p:spPr bwMode="auto">
          <a:xfrm>
            <a:off x="755650" y="3084513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3538" eaLnBrk="0" hangingPunct="0">
              <a:tabLst>
                <a:tab pos="623888" algn="l"/>
              </a:tabLst>
            </a:pPr>
            <a:r>
              <a:rPr lang="en-US" altLang="zh-CN" b="1">
                <a:ea typeface="宋体" charset="-122"/>
              </a:rPr>
              <a:t>Solution:</a:t>
            </a:r>
            <a:endParaRPr lang="en-US" altLang="zh-CN">
              <a:ea typeface="宋体" charset="-122"/>
            </a:endParaRPr>
          </a:p>
        </p:txBody>
      </p:sp>
      <p:sp>
        <p:nvSpPr>
          <p:cNvPr id="574473" name="Rectangle 9"/>
          <p:cNvSpPr>
            <a:spLocks noChangeArrowheads="1"/>
          </p:cNvSpPr>
          <p:nvPr/>
        </p:nvSpPr>
        <p:spPr bwMode="auto">
          <a:xfrm>
            <a:off x="1808163" y="3084513"/>
            <a:ext cx="747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74474" name="Object 10"/>
          <p:cNvGraphicFramePr>
            <a:graphicFrameLocks noChangeAspect="1"/>
          </p:cNvGraphicFramePr>
          <p:nvPr/>
        </p:nvGraphicFramePr>
        <p:xfrm>
          <a:off x="2574943" y="2636838"/>
          <a:ext cx="45688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35" name="Equation" r:id="rId6" imgW="2323800" imgH="444240" progId="Equation.DSMT4">
                  <p:embed/>
                </p:oleObj>
              </mc:Choice>
              <mc:Fallback>
                <p:oleObj name="Equation" r:id="rId6" imgW="232380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43" y="2636838"/>
                        <a:ext cx="456882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5" name="Rectangle 11"/>
          <p:cNvSpPr>
            <a:spLocks noChangeArrowheads="1"/>
          </p:cNvSpPr>
          <p:nvPr/>
        </p:nvSpPr>
        <p:spPr bwMode="auto">
          <a:xfrm>
            <a:off x="7092972" y="3068638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and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74476" name="Object 12"/>
          <p:cNvGraphicFramePr>
            <a:graphicFrameLocks noChangeAspect="1"/>
          </p:cNvGraphicFramePr>
          <p:nvPr/>
        </p:nvGraphicFramePr>
        <p:xfrm>
          <a:off x="2335213" y="3767138"/>
          <a:ext cx="23828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36" name="Equation" r:id="rId8" imgW="1269720" imgH="203040" progId="Equation.DSMT4">
                  <p:embed/>
                </p:oleObj>
              </mc:Choice>
              <mc:Fallback>
                <p:oleObj name="Equation" r:id="rId8" imgW="126972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3767138"/>
                        <a:ext cx="2382837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7" name="Object 13"/>
          <p:cNvGraphicFramePr>
            <a:graphicFrameLocks noChangeAspect="1"/>
          </p:cNvGraphicFramePr>
          <p:nvPr/>
        </p:nvGraphicFramePr>
        <p:xfrm>
          <a:off x="4857752" y="3760788"/>
          <a:ext cx="11191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37" name="Equation" r:id="rId10" imgW="583920" imgH="203040" progId="Equation.DSMT4">
                  <p:embed/>
                </p:oleObj>
              </mc:Choice>
              <mc:Fallback>
                <p:oleObj name="Equation" r:id="rId10" imgW="58392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3760788"/>
                        <a:ext cx="1119187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78" name="Rectangle 14"/>
          <p:cNvSpPr>
            <a:spLocks noChangeArrowheads="1"/>
          </p:cNvSpPr>
          <p:nvPr/>
        </p:nvSpPr>
        <p:spPr bwMode="auto">
          <a:xfrm>
            <a:off x="827088" y="4292600"/>
            <a:ext cx="1023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we have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574482" name="Object 18"/>
          <p:cNvGraphicFramePr>
            <a:graphicFrameLocks noChangeAspect="1"/>
          </p:cNvGraphicFramePr>
          <p:nvPr/>
        </p:nvGraphicFramePr>
        <p:xfrm>
          <a:off x="3862388" y="5540375"/>
          <a:ext cx="1266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38" name="Equation" r:id="rId12" imgW="558720" imgH="203040" progId="Equation.DSMT4">
                  <p:embed/>
                </p:oleObj>
              </mc:Choice>
              <mc:Fallback>
                <p:oleObj name="Equation" r:id="rId12" imgW="55872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5540375"/>
                        <a:ext cx="12668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83" name="Rectangle 19"/>
          <p:cNvSpPr>
            <a:spLocks noChangeArrowheads="1"/>
          </p:cNvSpPr>
          <p:nvPr/>
        </p:nvSpPr>
        <p:spPr bwMode="auto">
          <a:xfrm>
            <a:off x="827088" y="5949950"/>
            <a:ext cx="881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742409" name="Object 10"/>
          <p:cNvGraphicFramePr>
            <a:graphicFrameLocks noChangeAspect="1"/>
          </p:cNvGraphicFramePr>
          <p:nvPr/>
        </p:nvGraphicFramePr>
        <p:xfrm>
          <a:off x="1844675" y="4621213"/>
          <a:ext cx="51673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39" name="Equation" r:id="rId14" imgW="2628720" imgH="393480" progId="Equation.DSMT4">
                  <p:embed/>
                </p:oleObj>
              </mc:Choice>
              <mc:Fallback>
                <p:oleObj name="Equation" r:id="rId14" imgW="262872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4621213"/>
                        <a:ext cx="5167313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7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4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7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7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2" grpId="0"/>
      <p:bldP spid="574473" grpId="0"/>
      <p:bldP spid="574475" grpId="0"/>
      <p:bldP spid="574478" grpId="0"/>
      <p:bldP spid="57448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Operations on continuous functions and the continuity of elementary functions</a:t>
            </a:r>
            <a:endParaRPr lang="en-US" altLang="zh-CN" sz="2800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555034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2843213" y="4292600"/>
          <a:ext cx="2755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19" name="Equation" r:id="rId4" imgW="2755800" imgH="634680" progId="Equation.DSMT4">
                  <p:embed/>
                </p:oleObj>
              </mc:Choice>
              <mc:Fallback>
                <p:oleObj name="Equation" r:id="rId4" imgW="2755800" imgH="6346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92600"/>
                        <a:ext cx="2755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409D-E80F-4CE0-9DFD-620C30EB2D8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602498" y="1357298"/>
            <a:ext cx="6612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Investigate the continuity of the function</a:t>
            </a:r>
          </a:p>
        </p:txBody>
      </p:sp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2663825" y="1825625"/>
          <a:ext cx="35734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20" name="Equation" r:id="rId6" imgW="3568680" imgH="977760" progId="Equation.DSMT4">
                  <p:embed/>
                </p:oleObj>
              </mc:Choice>
              <mc:Fallback>
                <p:oleObj name="Equation" r:id="rId6" imgW="3568680" imgH="977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1825625"/>
                        <a:ext cx="3573463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3" name="Rectangle 5"/>
          <p:cNvSpPr>
            <a:spLocks noChangeArrowheads="1"/>
          </p:cNvSpPr>
          <p:nvPr/>
        </p:nvSpPr>
        <p:spPr bwMode="auto">
          <a:xfrm>
            <a:off x="827088" y="2852738"/>
            <a:ext cx="11699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Solution:</a:t>
            </a:r>
            <a:endParaRPr lang="en-US" altLang="zh-CN">
              <a:ea typeface="宋体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55650" y="3284538"/>
            <a:ext cx="2840038" cy="396875"/>
            <a:chOff x="476" y="2091"/>
            <a:chExt cx="1789" cy="250"/>
          </a:xfrm>
        </p:grpSpPr>
        <p:graphicFrame>
          <p:nvGraphicFramePr>
            <p:cNvPr id="555015" name="Object 7"/>
            <p:cNvGraphicFramePr>
              <a:graphicFrameLocks noChangeAspect="1"/>
            </p:cNvGraphicFramePr>
            <p:nvPr/>
          </p:nvGraphicFramePr>
          <p:xfrm>
            <a:off x="1066" y="2160"/>
            <a:ext cx="36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21" name="Equation" r:id="rId8" imgW="583947" imgH="241195" progId="Equation.DSMT4">
                    <p:embed/>
                  </p:oleObj>
                </mc:Choice>
                <mc:Fallback>
                  <p:oleObj name="Equation" r:id="rId8" imgW="583947" imgH="241195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160"/>
                          <a:ext cx="36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16" name="Object 8"/>
            <p:cNvGraphicFramePr>
              <a:graphicFrameLocks noChangeAspect="1"/>
            </p:cNvGraphicFramePr>
            <p:nvPr/>
          </p:nvGraphicFramePr>
          <p:xfrm>
            <a:off x="1791" y="2146"/>
            <a:ext cx="35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22" name="Equation" r:id="rId10" imgW="558558" imgH="241195" progId="Equation.DSMT4">
                    <p:embed/>
                  </p:oleObj>
                </mc:Choice>
                <mc:Fallback>
                  <p:oleObj name="Equation" r:id="rId10" imgW="558558" imgH="241195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146"/>
                          <a:ext cx="35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017" name="Rectangle 9"/>
            <p:cNvSpPr>
              <a:spLocks noChangeArrowheads="1"/>
            </p:cNvSpPr>
            <p:nvPr/>
          </p:nvSpPr>
          <p:spPr bwMode="auto">
            <a:xfrm>
              <a:off x="476" y="2091"/>
              <a:ext cx="6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except </a:t>
              </a:r>
            </a:p>
          </p:txBody>
        </p:sp>
        <p:sp>
          <p:nvSpPr>
            <p:cNvPr id="555018" name="Rectangle 10"/>
            <p:cNvSpPr>
              <a:spLocks noChangeArrowheads="1"/>
            </p:cNvSpPr>
            <p:nvPr/>
          </p:nvSpPr>
          <p:spPr bwMode="auto">
            <a:xfrm>
              <a:off x="1383" y="2091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and </a:t>
              </a:r>
            </a:p>
          </p:txBody>
        </p:sp>
        <p:sp>
          <p:nvSpPr>
            <p:cNvPr id="555019" name="Rectangle 11"/>
            <p:cNvSpPr>
              <a:spLocks noChangeArrowheads="1"/>
            </p:cNvSpPr>
            <p:nvPr/>
          </p:nvSpPr>
          <p:spPr bwMode="auto">
            <a:xfrm>
              <a:off x="2109" y="2091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979613" y="2852738"/>
            <a:ext cx="6089650" cy="396875"/>
            <a:chOff x="1247" y="1797"/>
            <a:chExt cx="3836" cy="250"/>
          </a:xfrm>
        </p:grpSpPr>
        <p:graphicFrame>
          <p:nvGraphicFramePr>
            <p:cNvPr id="555021" name="Object 13"/>
            <p:cNvGraphicFramePr>
              <a:graphicFrameLocks noChangeAspect="1"/>
            </p:cNvGraphicFramePr>
            <p:nvPr/>
          </p:nvGraphicFramePr>
          <p:xfrm>
            <a:off x="2245" y="1842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23" name="Equation" r:id="rId12" imgW="571252" imgH="291973" progId="Equation.DSMT4">
                    <p:embed/>
                  </p:oleObj>
                </mc:Choice>
                <mc:Fallback>
                  <p:oleObj name="Equation" r:id="rId12" imgW="571252" imgH="291973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842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22" name="Object 14"/>
            <p:cNvGraphicFramePr>
              <a:graphicFrameLocks noChangeAspect="1"/>
            </p:cNvGraphicFramePr>
            <p:nvPr/>
          </p:nvGraphicFramePr>
          <p:xfrm>
            <a:off x="4513" y="1842"/>
            <a:ext cx="5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24" name="Equation" r:id="rId14" imgW="901309" imgH="291973" progId="Equation.DSMT4">
                    <p:embed/>
                  </p:oleObj>
                </mc:Choice>
                <mc:Fallback>
                  <p:oleObj name="Equation" r:id="rId14" imgW="901309" imgH="291973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842"/>
                          <a:ext cx="57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023" name="Rectangle 15"/>
            <p:cNvSpPr>
              <a:spLocks noChangeArrowheads="1"/>
            </p:cNvSpPr>
            <p:nvPr/>
          </p:nvSpPr>
          <p:spPr bwMode="auto">
            <a:xfrm>
              <a:off x="2608" y="1797"/>
              <a:ext cx="19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continuous in the interval </a:t>
              </a:r>
            </a:p>
          </p:txBody>
        </p:sp>
        <p:sp>
          <p:nvSpPr>
            <p:cNvPr id="555024" name="Rectangle 16"/>
            <p:cNvSpPr>
              <a:spLocks noChangeArrowheads="1"/>
            </p:cNvSpPr>
            <p:nvPr/>
          </p:nvSpPr>
          <p:spPr bwMode="auto">
            <a:xfrm>
              <a:off x="1247" y="1797"/>
              <a:ext cx="9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It is clear that</a:t>
              </a:r>
              <a:endParaRPr lang="zh-CN" altLang="en-US">
                <a:ea typeface="宋体" charset="-122"/>
              </a:endParaRPr>
            </a:p>
          </p:txBody>
        </p:sp>
      </p:grpSp>
      <p:graphicFrame>
        <p:nvGraphicFramePr>
          <p:cNvPr id="555025" name="Object 17"/>
          <p:cNvGraphicFramePr>
            <a:graphicFrameLocks noChangeAspect="1"/>
          </p:cNvGraphicFramePr>
          <p:nvPr/>
        </p:nvGraphicFramePr>
        <p:xfrm>
          <a:off x="2843213" y="5014913"/>
          <a:ext cx="30448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25" name="Equation" r:id="rId16" imgW="3047760" imgH="431640" progId="Equation.DSMT4">
                  <p:embed/>
                </p:oleObj>
              </mc:Choice>
              <mc:Fallback>
                <p:oleObj name="Equation" r:id="rId16" imgW="30477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14913"/>
                        <a:ext cx="30448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26" name="Rectangle 18"/>
          <p:cNvSpPr>
            <a:spLocks noChangeArrowheads="1"/>
          </p:cNvSpPr>
          <p:nvPr/>
        </p:nvSpPr>
        <p:spPr bwMode="auto">
          <a:xfrm>
            <a:off x="854075" y="3860800"/>
            <a:ext cx="155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For the point </a:t>
            </a:r>
          </a:p>
        </p:txBody>
      </p:sp>
      <p:sp>
        <p:nvSpPr>
          <p:cNvPr id="555027" name="Rectangle 19"/>
          <p:cNvSpPr>
            <a:spLocks noChangeArrowheads="1"/>
          </p:cNvSpPr>
          <p:nvPr/>
        </p:nvSpPr>
        <p:spPr bwMode="auto">
          <a:xfrm>
            <a:off x="2987675" y="3824288"/>
            <a:ext cx="704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since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123955" y="5572140"/>
            <a:ext cx="4019549" cy="400050"/>
            <a:chOff x="521" y="3702"/>
            <a:chExt cx="2532" cy="252"/>
          </a:xfrm>
        </p:grpSpPr>
        <p:graphicFrame>
          <p:nvGraphicFramePr>
            <p:cNvPr id="555029" name="Object 21"/>
            <p:cNvGraphicFramePr>
              <a:graphicFrameLocks noChangeAspect="1"/>
            </p:cNvGraphicFramePr>
            <p:nvPr/>
          </p:nvGraphicFramePr>
          <p:xfrm>
            <a:off x="521" y="3748"/>
            <a:ext cx="36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26" name="Equation" r:id="rId18" imgW="583947" imgH="241195" progId="Equation.DSMT4">
                    <p:embed/>
                  </p:oleObj>
                </mc:Choice>
                <mc:Fallback>
                  <p:oleObj name="Equation" r:id="rId18" imgW="583947" imgH="241195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748"/>
                          <a:ext cx="36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030" name="Rectangle 22"/>
            <p:cNvSpPr>
              <a:spLocks noChangeArrowheads="1"/>
            </p:cNvSpPr>
            <p:nvPr/>
          </p:nvSpPr>
          <p:spPr bwMode="auto">
            <a:xfrm>
              <a:off x="839" y="3702"/>
              <a:ext cx="22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ea typeface="宋体" charset="-122"/>
                </a:rPr>
                <a:t> </a:t>
              </a:r>
              <a:r>
                <a:rPr lang="en-US" altLang="zh-CN" dirty="0">
                  <a:ea typeface="宋体" charset="-122"/>
                </a:rPr>
                <a:t>is a </a:t>
              </a:r>
              <a:r>
                <a:rPr lang="en-US" altLang="zh-CN" b="1" dirty="0">
                  <a:solidFill>
                    <a:srgbClr val="C00000"/>
                  </a:solidFill>
                  <a:ea typeface="宋体" charset="-122"/>
                </a:rPr>
                <a:t>jump discontinuous point</a:t>
              </a:r>
              <a:r>
                <a:rPr lang="en-US" altLang="zh-CN" dirty="0">
                  <a:solidFill>
                    <a:srgbClr val="C00000"/>
                  </a:solidFill>
                  <a:ea typeface="宋体" charset="-122"/>
                </a:rPr>
                <a:t>.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339975" y="3824288"/>
            <a:ext cx="750888" cy="396875"/>
            <a:chOff x="1474" y="2409"/>
            <a:chExt cx="473" cy="250"/>
          </a:xfrm>
        </p:grpSpPr>
        <p:graphicFrame>
          <p:nvGraphicFramePr>
            <p:cNvPr id="555032" name="Object 24"/>
            <p:cNvGraphicFramePr>
              <a:graphicFrameLocks noChangeAspect="1"/>
            </p:cNvGraphicFramePr>
            <p:nvPr/>
          </p:nvGraphicFramePr>
          <p:xfrm>
            <a:off x="1474" y="2478"/>
            <a:ext cx="36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27" name="Equation" r:id="rId20" imgW="583947" imgH="241195" progId="Equation.DSMT4">
                    <p:embed/>
                  </p:oleObj>
                </mc:Choice>
                <mc:Fallback>
                  <p:oleObj name="Equation" r:id="rId20" imgW="583947" imgH="241195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478"/>
                          <a:ext cx="36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033" name="Rectangle 25"/>
            <p:cNvSpPr>
              <a:spLocks noChangeArrowheads="1"/>
            </p:cNvSpPr>
            <p:nvPr/>
          </p:nvSpPr>
          <p:spPr bwMode="auto">
            <a:xfrm>
              <a:off x="1791" y="2409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5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5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5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3" grpId="0"/>
      <p:bldP spid="555026" grpId="0"/>
      <p:bldP spid="5550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Operations on continuous functions and the continuity of elementary functions</a:t>
            </a:r>
            <a:endParaRPr lang="en-US" altLang="zh-CN" sz="2800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557068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727325" y="4724400"/>
          <a:ext cx="2781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23" name="Equation" r:id="rId4" imgW="2781000" imgH="634680" progId="Equation.DSMT4">
                  <p:embed/>
                </p:oleObj>
              </mc:Choice>
              <mc:Fallback>
                <p:oleObj name="Equation" r:id="rId4" imgW="2781000" imgH="6346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4724400"/>
                        <a:ext cx="2781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DA4FD-BF7E-4168-A886-6EC7184486B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auto">
          <a:xfrm>
            <a:off x="755650" y="2997200"/>
            <a:ext cx="2536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Solution: (continued)</a:t>
            </a:r>
            <a:r>
              <a:rPr lang="en-US" altLang="zh-CN">
                <a:ea typeface="宋体" charset="-122"/>
              </a:rPr>
              <a:t> </a:t>
            </a:r>
          </a:p>
        </p:txBody>
      </p:sp>
      <p:graphicFrame>
        <p:nvGraphicFramePr>
          <p:cNvPr id="557063" name="Object 7"/>
          <p:cNvGraphicFramePr>
            <a:graphicFrameLocks noChangeAspect="1"/>
          </p:cNvGraphicFramePr>
          <p:nvPr/>
        </p:nvGraphicFramePr>
        <p:xfrm>
          <a:off x="2771775" y="4005263"/>
          <a:ext cx="25654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24" name="Equation" r:id="rId6" imgW="2565360" imgH="634680" progId="Equation.DSMT4">
                  <p:embed/>
                </p:oleObj>
              </mc:Choice>
              <mc:Fallback>
                <p:oleObj name="Equation" r:id="rId6" imgW="256536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05263"/>
                        <a:ext cx="256540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7064" name="Rectangle 8"/>
          <p:cNvSpPr>
            <a:spLocks noChangeArrowheads="1"/>
          </p:cNvSpPr>
          <p:nvPr/>
        </p:nvSpPr>
        <p:spPr bwMode="auto">
          <a:xfrm>
            <a:off x="3203575" y="3463925"/>
            <a:ext cx="704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since</a:t>
            </a:r>
            <a:endParaRPr lang="en-US" altLang="zh-CN" sz="1800">
              <a:ea typeface="宋体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00113" y="5553075"/>
            <a:ext cx="5016503" cy="400050"/>
            <a:chOff x="521" y="3407"/>
            <a:chExt cx="3160" cy="252"/>
          </a:xfrm>
        </p:grpSpPr>
        <p:graphicFrame>
          <p:nvGraphicFramePr>
            <p:cNvPr id="557066" name="Object 10"/>
            <p:cNvGraphicFramePr>
              <a:graphicFrameLocks noChangeAspect="1"/>
            </p:cNvGraphicFramePr>
            <p:nvPr/>
          </p:nvGraphicFramePr>
          <p:xfrm>
            <a:off x="521" y="3475"/>
            <a:ext cx="35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525" name="Equation" r:id="rId8" imgW="558558" imgH="241195" progId="Equation.DSMT4">
                    <p:embed/>
                  </p:oleObj>
                </mc:Choice>
                <mc:Fallback>
                  <p:oleObj name="Equation" r:id="rId8" imgW="558558" imgH="241195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475"/>
                          <a:ext cx="35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067" name="Rectangle 11"/>
            <p:cNvSpPr>
              <a:spLocks noChangeArrowheads="1"/>
            </p:cNvSpPr>
            <p:nvPr/>
          </p:nvSpPr>
          <p:spPr bwMode="auto">
            <a:xfrm>
              <a:off x="839" y="3407"/>
              <a:ext cx="284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ea typeface="宋体" charset="-122"/>
                </a:rPr>
                <a:t> </a:t>
              </a:r>
              <a:r>
                <a:rPr lang="en-US" altLang="zh-CN" dirty="0">
                  <a:ea typeface="宋体" charset="-122"/>
                </a:rPr>
                <a:t>is a </a:t>
              </a:r>
              <a:r>
                <a:rPr lang="en-US" altLang="zh-CN" b="1" dirty="0">
                  <a:solidFill>
                    <a:srgbClr val="C00000"/>
                  </a:solidFill>
                  <a:ea typeface="宋体" charset="-122"/>
                </a:rPr>
                <a:t>discontinuous point of second kind</a:t>
              </a:r>
              <a:r>
                <a:rPr lang="en-US" altLang="zh-CN" dirty="0">
                  <a:ea typeface="宋体" charset="-122"/>
                </a:rPr>
                <a:t>.</a:t>
              </a:r>
              <a:endParaRPr lang="en-US" altLang="zh-CN" sz="1800" dirty="0">
                <a:ea typeface="宋体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55650" y="3463925"/>
            <a:ext cx="2376488" cy="396875"/>
            <a:chOff x="975" y="1797"/>
            <a:chExt cx="1497" cy="250"/>
          </a:xfrm>
        </p:grpSpPr>
        <p:graphicFrame>
          <p:nvGraphicFramePr>
            <p:cNvPr id="557070" name="Object 14"/>
            <p:cNvGraphicFramePr>
              <a:graphicFrameLocks noChangeAspect="1"/>
            </p:cNvGraphicFramePr>
            <p:nvPr/>
          </p:nvGraphicFramePr>
          <p:xfrm>
            <a:off x="1973" y="1842"/>
            <a:ext cx="35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6526" name="Equation" r:id="rId10" imgW="558558" imgH="241195" progId="Equation.DSMT4">
                    <p:embed/>
                  </p:oleObj>
                </mc:Choice>
                <mc:Fallback>
                  <p:oleObj name="Equation" r:id="rId10" imgW="558558" imgH="241195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842"/>
                          <a:ext cx="35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7071" name="Rectangle 15"/>
            <p:cNvSpPr>
              <a:spLocks noChangeArrowheads="1"/>
            </p:cNvSpPr>
            <p:nvPr/>
          </p:nvSpPr>
          <p:spPr bwMode="auto">
            <a:xfrm>
              <a:off x="975" y="1797"/>
              <a:ext cx="9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For the point </a:t>
              </a:r>
              <a:endParaRPr lang="en-US" altLang="zh-CN" sz="1800">
                <a:ea typeface="宋体" charset="-122"/>
              </a:endParaRPr>
            </a:p>
          </p:txBody>
        </p:sp>
        <p:sp>
          <p:nvSpPr>
            <p:cNvPr id="557072" name="Rectangle 16"/>
            <p:cNvSpPr>
              <a:spLocks noChangeArrowheads="1"/>
            </p:cNvSpPr>
            <p:nvPr/>
          </p:nvSpPr>
          <p:spPr bwMode="auto">
            <a:xfrm>
              <a:off x="2316" y="1797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02498" y="1357298"/>
            <a:ext cx="6612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Investigate the continuity of the function</a:t>
            </a: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2663825" y="1825625"/>
          <a:ext cx="35734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527" name="Equation" r:id="rId12" imgW="3568680" imgH="977760" progId="Equation.DSMT4">
                  <p:embed/>
                </p:oleObj>
              </mc:Choice>
              <mc:Fallback>
                <p:oleObj name="Equation" r:id="rId12" imgW="3568680" imgH="977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1825625"/>
                        <a:ext cx="3573463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Operations on continuous functions and the continuity of elementary functions</a:t>
            </a:r>
            <a:endParaRPr lang="en-US" altLang="zh-CN" sz="280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7231-02A3-414E-9383-0A0C04A965CD}" type="slidenum">
              <a:rPr lang="en-US" altLang="en-US"/>
              <a:pPr/>
              <a:t>47</a:t>
            </a:fld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39975" y="3357563"/>
            <a:ext cx="4679950" cy="2808287"/>
            <a:chOff x="1474" y="2115"/>
            <a:chExt cx="2948" cy="1769"/>
          </a:xfrm>
        </p:grpSpPr>
        <p:sp>
          <p:nvSpPr>
            <p:cNvPr id="559108" name="Line 4"/>
            <p:cNvSpPr>
              <a:spLocks noChangeShapeType="1"/>
            </p:cNvSpPr>
            <p:nvPr/>
          </p:nvSpPr>
          <p:spPr bwMode="auto">
            <a:xfrm>
              <a:off x="1474" y="3339"/>
              <a:ext cx="29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09" name="Line 5"/>
            <p:cNvSpPr>
              <a:spLocks noChangeShapeType="1"/>
            </p:cNvSpPr>
            <p:nvPr/>
          </p:nvSpPr>
          <p:spPr bwMode="auto">
            <a:xfrm flipV="1">
              <a:off x="2290" y="2160"/>
              <a:ext cx="0" cy="17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0" name="Freeform 6"/>
            <p:cNvSpPr>
              <a:spLocks/>
            </p:cNvSpPr>
            <p:nvPr/>
          </p:nvSpPr>
          <p:spPr bwMode="auto">
            <a:xfrm>
              <a:off x="1474" y="3339"/>
              <a:ext cx="816" cy="545"/>
            </a:xfrm>
            <a:custGeom>
              <a:avLst/>
              <a:gdLst/>
              <a:ahLst/>
              <a:cxnLst>
                <a:cxn ang="0">
                  <a:pos x="0" y="545"/>
                </a:cxn>
                <a:cxn ang="0">
                  <a:pos x="227" y="136"/>
                </a:cxn>
                <a:cxn ang="0">
                  <a:pos x="816" y="0"/>
                </a:cxn>
              </a:cxnLst>
              <a:rect l="0" t="0" r="r" b="b"/>
              <a:pathLst>
                <a:path w="816" h="545">
                  <a:moveTo>
                    <a:pt x="0" y="545"/>
                  </a:moveTo>
                  <a:cubicBezTo>
                    <a:pt x="45" y="386"/>
                    <a:pt x="91" y="227"/>
                    <a:pt x="227" y="136"/>
                  </a:cubicBezTo>
                  <a:cubicBezTo>
                    <a:pt x="363" y="45"/>
                    <a:pt x="589" y="22"/>
                    <a:pt x="816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1" name="Freeform 7"/>
            <p:cNvSpPr>
              <a:spLocks/>
            </p:cNvSpPr>
            <p:nvPr/>
          </p:nvSpPr>
          <p:spPr bwMode="auto">
            <a:xfrm>
              <a:off x="2290" y="3022"/>
              <a:ext cx="590" cy="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7" y="227"/>
                </a:cxn>
                <a:cxn ang="0">
                  <a:pos x="590" y="317"/>
                </a:cxn>
              </a:cxnLst>
              <a:rect l="0" t="0" r="r" b="b"/>
              <a:pathLst>
                <a:path w="590" h="317">
                  <a:moveTo>
                    <a:pt x="0" y="0"/>
                  </a:moveTo>
                  <a:cubicBezTo>
                    <a:pt x="64" y="87"/>
                    <a:pt x="129" y="174"/>
                    <a:pt x="227" y="227"/>
                  </a:cubicBezTo>
                  <a:cubicBezTo>
                    <a:pt x="325" y="280"/>
                    <a:pt x="457" y="298"/>
                    <a:pt x="590" y="317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2" name="Line 8"/>
            <p:cNvSpPr>
              <a:spLocks noChangeShapeType="1"/>
            </p:cNvSpPr>
            <p:nvPr/>
          </p:nvSpPr>
          <p:spPr bwMode="auto">
            <a:xfrm flipV="1">
              <a:off x="2880" y="2115"/>
              <a:ext cx="0" cy="176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3" name="Line 9"/>
            <p:cNvSpPr>
              <a:spLocks noChangeShapeType="1"/>
            </p:cNvSpPr>
            <p:nvPr/>
          </p:nvSpPr>
          <p:spPr bwMode="auto">
            <a:xfrm>
              <a:off x="1519" y="2795"/>
              <a:ext cx="27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114" name="Freeform 10"/>
            <p:cNvSpPr>
              <a:spLocks/>
            </p:cNvSpPr>
            <p:nvPr/>
          </p:nvSpPr>
          <p:spPr bwMode="auto">
            <a:xfrm>
              <a:off x="2925" y="2115"/>
              <a:ext cx="1316" cy="6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7" y="408"/>
                </a:cxn>
                <a:cxn ang="0">
                  <a:pos x="1316" y="635"/>
                </a:cxn>
              </a:cxnLst>
              <a:rect l="0" t="0" r="r" b="b"/>
              <a:pathLst>
                <a:path w="1316" h="635">
                  <a:moveTo>
                    <a:pt x="0" y="0"/>
                  </a:moveTo>
                  <a:cubicBezTo>
                    <a:pt x="4" y="151"/>
                    <a:pt x="8" y="302"/>
                    <a:pt x="227" y="408"/>
                  </a:cubicBezTo>
                  <a:cubicBezTo>
                    <a:pt x="446" y="514"/>
                    <a:pt x="881" y="574"/>
                    <a:pt x="1316" y="63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9115" name="Object 11"/>
            <p:cNvGraphicFramePr>
              <a:graphicFrameLocks noChangeAspect="1"/>
            </p:cNvGraphicFramePr>
            <p:nvPr/>
          </p:nvGraphicFramePr>
          <p:xfrm>
            <a:off x="2109" y="315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552" name="Equation" r:id="rId4" imgW="228600" imgH="241200" progId="Equation.DSMT4">
                    <p:embed/>
                  </p:oleObj>
                </mc:Choice>
                <mc:Fallback>
                  <p:oleObj name="Equation" r:id="rId4" imgW="228600" imgH="241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15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16" name="Object 12"/>
            <p:cNvGraphicFramePr>
              <a:graphicFrameLocks noChangeAspect="1"/>
            </p:cNvGraphicFramePr>
            <p:nvPr/>
          </p:nvGraphicFramePr>
          <p:xfrm>
            <a:off x="2744" y="3385"/>
            <a:ext cx="8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553" name="Equation" r:id="rId6" imgW="139680" imgH="228600" progId="Equation.DSMT4">
                    <p:embed/>
                  </p:oleObj>
                </mc:Choice>
                <mc:Fallback>
                  <p:oleObj name="Equation" r:id="rId6" imgW="13968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385"/>
                          <a:ext cx="8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17" name="Object 13"/>
            <p:cNvGraphicFramePr>
              <a:graphicFrameLocks noChangeAspect="1"/>
            </p:cNvGraphicFramePr>
            <p:nvPr/>
          </p:nvGraphicFramePr>
          <p:xfrm>
            <a:off x="4241" y="3385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554" name="Equation" r:id="rId8" imgW="203040" imgH="190440" progId="Equation.DSMT4">
                    <p:embed/>
                  </p:oleObj>
                </mc:Choice>
                <mc:Fallback>
                  <p:oleObj name="Equation" r:id="rId8" imgW="203040" imgH="1904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385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9118" name="Object 14"/>
            <p:cNvGraphicFramePr>
              <a:graphicFrameLocks noChangeAspect="1"/>
            </p:cNvGraphicFramePr>
            <p:nvPr/>
          </p:nvGraphicFramePr>
          <p:xfrm>
            <a:off x="1837" y="2205"/>
            <a:ext cx="3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555" name="Equation" r:id="rId10" imgW="571320" imgH="291960" progId="Equation.DSMT4">
                    <p:embed/>
                  </p:oleObj>
                </mc:Choice>
                <mc:Fallback>
                  <p:oleObj name="Equation" r:id="rId10" imgW="571320" imgH="2919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205"/>
                          <a:ext cx="3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559119" name="Oval 15"/>
            <p:cNvSpPr>
              <a:spLocks noChangeArrowheads="1"/>
            </p:cNvSpPr>
            <p:nvPr/>
          </p:nvSpPr>
          <p:spPr bwMode="auto">
            <a:xfrm>
              <a:off x="2245" y="3302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20" name="Oval 16"/>
            <p:cNvSpPr>
              <a:spLocks noChangeArrowheads="1"/>
            </p:cNvSpPr>
            <p:nvPr/>
          </p:nvSpPr>
          <p:spPr bwMode="auto">
            <a:xfrm>
              <a:off x="2253" y="3006"/>
              <a:ext cx="68" cy="6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9121" name="Oval 17"/>
            <p:cNvSpPr>
              <a:spLocks noChangeArrowheads="1"/>
            </p:cNvSpPr>
            <p:nvPr/>
          </p:nvSpPr>
          <p:spPr bwMode="auto">
            <a:xfrm>
              <a:off x="2846" y="3302"/>
              <a:ext cx="68" cy="6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9122" name="Object 18"/>
            <p:cNvGraphicFramePr>
              <a:graphicFrameLocks noChangeAspect="1"/>
            </p:cNvGraphicFramePr>
            <p:nvPr/>
          </p:nvGraphicFramePr>
          <p:xfrm>
            <a:off x="2154" y="2614"/>
            <a:ext cx="8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556" name="Equation" r:id="rId12" imgW="139680" imgH="228600" progId="Equation.DSMT4">
                    <p:embed/>
                  </p:oleObj>
                </mc:Choice>
                <mc:Fallback>
                  <p:oleObj name="Equation" r:id="rId12" imgW="13968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614"/>
                          <a:ext cx="8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9126" name="Rectangle 22"/>
          <p:cNvSpPr>
            <a:spLocks noChangeArrowheads="1"/>
          </p:cNvSpPr>
          <p:nvPr/>
        </p:nvSpPr>
        <p:spPr bwMode="auto">
          <a:xfrm>
            <a:off x="755650" y="2708275"/>
            <a:ext cx="2536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Solution: (continued)</a:t>
            </a:r>
            <a:r>
              <a:rPr lang="en-US" altLang="zh-CN">
                <a:ea typeface="宋体" charset="-122"/>
              </a:rPr>
              <a:t> 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02498" y="1357298"/>
            <a:ext cx="6612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Example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Investigate the continuity of the function</a:t>
            </a: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2663825" y="1825625"/>
          <a:ext cx="35734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7" name="Equation" r:id="rId14" imgW="3568680" imgH="977760" progId="Equation.DSMT4">
                  <p:embed/>
                </p:oleObj>
              </mc:Choice>
              <mc:Fallback>
                <p:oleObj name="Equation" r:id="rId14" imgW="3568680" imgH="9777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1825625"/>
                        <a:ext cx="3573463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85720" y="1428737"/>
            <a:ext cx="8643998" cy="1857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Properties of continuous functions on a closed interval</a:t>
            </a:r>
            <a:endParaRPr lang="en-US" altLang="zh-CN" sz="3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55A0E-52BA-46BC-982C-C94F831B9241}" type="slidenum">
              <a:rPr lang="en-US" altLang="en-US"/>
              <a:pPr/>
              <a:t>48</a:t>
            </a:fld>
            <a:endParaRPr lang="en-US" altLang="en-US"/>
          </a:p>
        </p:txBody>
      </p:sp>
      <p:graphicFrame>
        <p:nvGraphicFramePr>
          <p:cNvPr id="489476" name="Object 4"/>
          <p:cNvGraphicFramePr>
            <a:graphicFrameLocks noChangeAspect="1"/>
          </p:cNvGraphicFramePr>
          <p:nvPr/>
        </p:nvGraphicFramePr>
        <p:xfrm>
          <a:off x="473075" y="1482725"/>
          <a:ext cx="8314309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26" name="Document" r:id="rId4" imgW="7667802" imgH="1872694" progId="Word.Document.8">
                  <p:embed/>
                </p:oleObj>
              </mc:Choice>
              <mc:Fallback>
                <p:oleObj name="Document" r:id="rId4" imgW="7667802" imgH="1872694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482725"/>
                        <a:ext cx="8314309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7428" name="Group 4"/>
          <p:cNvGrpSpPr>
            <a:grpSpLocks/>
          </p:cNvGrpSpPr>
          <p:nvPr/>
        </p:nvGrpSpPr>
        <p:grpSpPr bwMode="auto">
          <a:xfrm>
            <a:off x="2339975" y="3308350"/>
            <a:ext cx="4392613" cy="2713038"/>
            <a:chOff x="1474" y="2084"/>
            <a:chExt cx="2767" cy="1709"/>
          </a:xfrm>
        </p:grpSpPr>
        <p:sp>
          <p:nvSpPr>
            <p:cNvPr id="487429" name="Line 5"/>
            <p:cNvSpPr>
              <a:spLocks noChangeShapeType="1"/>
            </p:cNvSpPr>
            <p:nvPr/>
          </p:nvSpPr>
          <p:spPr bwMode="auto">
            <a:xfrm>
              <a:off x="1474" y="3566"/>
              <a:ext cx="27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0" name="Line 6"/>
            <p:cNvSpPr>
              <a:spLocks noChangeShapeType="1"/>
            </p:cNvSpPr>
            <p:nvPr/>
          </p:nvSpPr>
          <p:spPr bwMode="auto">
            <a:xfrm flipV="1">
              <a:off x="2018" y="2160"/>
              <a:ext cx="0" cy="16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1" name="Freeform 7"/>
            <p:cNvSpPr>
              <a:spLocks/>
            </p:cNvSpPr>
            <p:nvPr/>
          </p:nvSpPr>
          <p:spPr bwMode="auto">
            <a:xfrm>
              <a:off x="2245" y="2205"/>
              <a:ext cx="1542" cy="1142"/>
            </a:xfrm>
            <a:custGeom>
              <a:avLst/>
              <a:gdLst/>
              <a:ahLst/>
              <a:cxnLst>
                <a:cxn ang="0">
                  <a:pos x="0" y="726"/>
                </a:cxn>
                <a:cxn ang="0">
                  <a:pos x="227" y="771"/>
                </a:cxn>
                <a:cxn ang="0">
                  <a:pos x="499" y="1134"/>
                </a:cxn>
                <a:cxn ang="0">
                  <a:pos x="862" y="817"/>
                </a:cxn>
                <a:cxn ang="0">
                  <a:pos x="1179" y="91"/>
                </a:cxn>
                <a:cxn ang="0">
                  <a:pos x="1542" y="273"/>
                </a:cxn>
              </a:cxnLst>
              <a:rect l="0" t="0" r="r" b="b"/>
              <a:pathLst>
                <a:path w="1542" h="1142">
                  <a:moveTo>
                    <a:pt x="0" y="726"/>
                  </a:moveTo>
                  <a:cubicBezTo>
                    <a:pt x="72" y="714"/>
                    <a:pt x="144" y="703"/>
                    <a:pt x="227" y="771"/>
                  </a:cubicBezTo>
                  <a:cubicBezTo>
                    <a:pt x="310" y="839"/>
                    <a:pt x="393" y="1126"/>
                    <a:pt x="499" y="1134"/>
                  </a:cubicBezTo>
                  <a:cubicBezTo>
                    <a:pt x="605" y="1142"/>
                    <a:pt x="749" y="991"/>
                    <a:pt x="862" y="817"/>
                  </a:cubicBezTo>
                  <a:cubicBezTo>
                    <a:pt x="975" y="643"/>
                    <a:pt x="1066" y="182"/>
                    <a:pt x="1179" y="91"/>
                  </a:cubicBezTo>
                  <a:cubicBezTo>
                    <a:pt x="1292" y="0"/>
                    <a:pt x="1417" y="136"/>
                    <a:pt x="1542" y="273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2" name="Line 8"/>
            <p:cNvSpPr>
              <a:spLocks noChangeShapeType="1"/>
            </p:cNvSpPr>
            <p:nvPr/>
          </p:nvSpPr>
          <p:spPr bwMode="auto">
            <a:xfrm>
              <a:off x="2245" y="2931"/>
              <a:ext cx="0" cy="6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3" name="Line 9"/>
            <p:cNvSpPr>
              <a:spLocks noChangeShapeType="1"/>
            </p:cNvSpPr>
            <p:nvPr/>
          </p:nvSpPr>
          <p:spPr bwMode="auto">
            <a:xfrm flipH="1">
              <a:off x="2018" y="3339"/>
              <a:ext cx="72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4" name="Line 10"/>
            <p:cNvSpPr>
              <a:spLocks noChangeShapeType="1"/>
            </p:cNvSpPr>
            <p:nvPr/>
          </p:nvSpPr>
          <p:spPr bwMode="auto">
            <a:xfrm>
              <a:off x="2744" y="3339"/>
              <a:ext cx="0" cy="22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5" name="Line 11"/>
            <p:cNvSpPr>
              <a:spLocks noChangeShapeType="1"/>
            </p:cNvSpPr>
            <p:nvPr/>
          </p:nvSpPr>
          <p:spPr bwMode="auto">
            <a:xfrm flipH="1">
              <a:off x="2018" y="2267"/>
              <a:ext cx="145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6" name="Line 12"/>
            <p:cNvSpPr>
              <a:spLocks noChangeShapeType="1"/>
            </p:cNvSpPr>
            <p:nvPr/>
          </p:nvSpPr>
          <p:spPr bwMode="auto">
            <a:xfrm>
              <a:off x="3494" y="2251"/>
              <a:ext cx="0" cy="131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437" name="Line 13"/>
            <p:cNvSpPr>
              <a:spLocks noChangeShapeType="1"/>
            </p:cNvSpPr>
            <p:nvPr/>
          </p:nvSpPr>
          <p:spPr bwMode="auto">
            <a:xfrm>
              <a:off x="3787" y="2478"/>
              <a:ext cx="0" cy="10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9477" name="Object 5"/>
            <p:cNvGraphicFramePr>
              <a:graphicFrameLocks noChangeAspect="1"/>
            </p:cNvGraphicFramePr>
            <p:nvPr/>
          </p:nvGraphicFramePr>
          <p:xfrm>
            <a:off x="1829" y="359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527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359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9478" name="Object 6"/>
            <p:cNvGraphicFramePr>
              <a:graphicFrameLocks noChangeAspect="1"/>
            </p:cNvGraphicFramePr>
            <p:nvPr/>
          </p:nvGraphicFramePr>
          <p:xfrm>
            <a:off x="1821" y="3265"/>
            <a:ext cx="16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528" name="Equation" r:id="rId8" imgW="253800" imgH="190440" progId="Equation.DSMT4">
                    <p:embed/>
                  </p:oleObj>
                </mc:Choice>
                <mc:Fallback>
                  <p:oleObj name="Equation" r:id="rId8" imgW="253800" imgH="1904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1" y="3265"/>
                          <a:ext cx="16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9479" name="Object 7"/>
            <p:cNvGraphicFramePr>
              <a:graphicFrameLocks noChangeAspect="1"/>
            </p:cNvGraphicFramePr>
            <p:nvPr/>
          </p:nvGraphicFramePr>
          <p:xfrm>
            <a:off x="1775" y="2200"/>
            <a:ext cx="19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529" name="Equation" r:id="rId10" imgW="304560" imgH="228600" progId="Equation.DSMT4">
                    <p:embed/>
                  </p:oleObj>
                </mc:Choice>
                <mc:Fallback>
                  <p:oleObj name="Equation" r:id="rId10" imgW="30456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2200"/>
                          <a:ext cx="19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9480" name="Object 8"/>
            <p:cNvGraphicFramePr>
              <a:graphicFrameLocks noChangeAspect="1"/>
            </p:cNvGraphicFramePr>
            <p:nvPr/>
          </p:nvGraphicFramePr>
          <p:xfrm>
            <a:off x="2154" y="3612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530" name="Equation" r:id="rId12" imgW="177480" imgH="190440" progId="Equation.DSMT4">
                    <p:embed/>
                  </p:oleObj>
                </mc:Choice>
                <mc:Fallback>
                  <p:oleObj name="Equation" r:id="rId12" imgW="177480" imgH="1904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612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9481" name="Object 9"/>
            <p:cNvGraphicFramePr>
              <a:graphicFrameLocks noChangeAspect="1"/>
            </p:cNvGraphicFramePr>
            <p:nvPr/>
          </p:nvGraphicFramePr>
          <p:xfrm>
            <a:off x="3742" y="3574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531" name="Equation" r:id="rId14" imgW="164880" imgH="241200" progId="Equation.DSMT4">
                    <p:embed/>
                  </p:oleObj>
                </mc:Choice>
                <mc:Fallback>
                  <p:oleObj name="Equation" r:id="rId14" imgW="16488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574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9482" name="Object 10"/>
            <p:cNvGraphicFramePr>
              <a:graphicFrameLocks noChangeAspect="1"/>
            </p:cNvGraphicFramePr>
            <p:nvPr/>
          </p:nvGraphicFramePr>
          <p:xfrm>
            <a:off x="4059" y="3612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532" name="Equation" r:id="rId16" imgW="203040" imgH="190440" progId="Equation.DSMT4">
                    <p:embed/>
                  </p:oleObj>
                </mc:Choice>
                <mc:Fallback>
                  <p:oleObj name="Equation" r:id="rId16" imgW="20304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612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9483" name="Object 11"/>
            <p:cNvGraphicFramePr>
              <a:graphicFrameLocks noChangeAspect="1"/>
            </p:cNvGraphicFramePr>
            <p:nvPr/>
          </p:nvGraphicFramePr>
          <p:xfrm>
            <a:off x="2064" y="2084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533" name="Equation" r:id="rId18" imgW="190440" imgH="241200" progId="Equation.DSMT4">
                    <p:embed/>
                  </p:oleObj>
                </mc:Choice>
                <mc:Fallback>
                  <p:oleObj name="Equation" r:id="rId18" imgW="19044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084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9484" name="Object 12"/>
            <p:cNvGraphicFramePr>
              <a:graphicFrameLocks noChangeAspect="1"/>
            </p:cNvGraphicFramePr>
            <p:nvPr/>
          </p:nvGraphicFramePr>
          <p:xfrm>
            <a:off x="2629" y="3558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534" name="Equation" r:id="rId20" imgW="253800" imgH="330120" progId="Equation.DSMT4">
                    <p:embed/>
                  </p:oleObj>
                </mc:Choice>
                <mc:Fallback>
                  <p:oleObj name="Equation" r:id="rId20" imgW="253800" imgH="33012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3558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9485" name="Object 13"/>
            <p:cNvGraphicFramePr>
              <a:graphicFrameLocks noChangeAspect="1"/>
            </p:cNvGraphicFramePr>
            <p:nvPr/>
          </p:nvGraphicFramePr>
          <p:xfrm>
            <a:off x="3392" y="3558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535" name="Equation" r:id="rId22" imgW="266400" imgH="330120" progId="Equation.DSMT4">
                    <p:embed/>
                  </p:oleObj>
                </mc:Choice>
                <mc:Fallback>
                  <p:oleObj name="Equation" r:id="rId22" imgW="266400" imgH="33012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3558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489825" cy="101282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Properties of continuous functions on a closed interval</a:t>
            </a:r>
            <a:endParaRPr lang="en-US" altLang="zh-CN" sz="3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D7E7-F957-4E2F-A9BD-C98DDB93DB18}" type="slidenum">
              <a:rPr lang="en-US" altLang="en-US"/>
              <a:pPr/>
              <a:t>49</a:t>
            </a:fld>
            <a:endParaRPr lang="en-US" altLang="en-US"/>
          </a:p>
        </p:txBody>
      </p:sp>
      <p:graphicFrame>
        <p:nvGraphicFramePr>
          <p:cNvPr id="491604" name="Object 84"/>
          <p:cNvGraphicFramePr>
            <a:graphicFrameLocks noChangeAspect="1"/>
          </p:cNvGraphicFramePr>
          <p:nvPr/>
        </p:nvGraphicFramePr>
        <p:xfrm>
          <a:off x="214282" y="1263451"/>
          <a:ext cx="8572560" cy="123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1" name="Document" r:id="rId4" imgW="7773582" imgH="1129882" progId="Word.Document.8">
                  <p:embed/>
                </p:oleObj>
              </mc:Choice>
              <mc:Fallback>
                <p:oleObj name="Document" r:id="rId4" imgW="7773582" imgH="1129882" progId="Word.Document.8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263451"/>
                        <a:ext cx="8572560" cy="1236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1" name="Object 41"/>
          <p:cNvGraphicFramePr>
            <a:graphicFrameLocks noChangeAspect="1"/>
          </p:cNvGraphicFramePr>
          <p:nvPr/>
        </p:nvGraphicFramePr>
        <p:xfrm>
          <a:off x="3317875" y="3860800"/>
          <a:ext cx="5429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2" name="Equation" r:id="rId6" imgW="545863" imgH="241195" progId="Equation.DSMT4">
                  <p:embed/>
                </p:oleObj>
              </mc:Choice>
              <mc:Fallback>
                <p:oleObj name="Equation" r:id="rId6" imgW="545863" imgH="241195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860800"/>
                        <a:ext cx="5429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8" name="Object 38"/>
          <p:cNvGraphicFramePr>
            <a:graphicFrameLocks noChangeAspect="1"/>
          </p:cNvGraphicFramePr>
          <p:nvPr/>
        </p:nvGraphicFramePr>
        <p:xfrm>
          <a:off x="2236788" y="4862513"/>
          <a:ext cx="17430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3" name="Equation" r:id="rId8" imgW="1739900" imgH="292100" progId="Equation.DSMT4">
                  <p:embed/>
                </p:oleObj>
              </mc:Choice>
              <mc:Fallback>
                <p:oleObj name="Equation" r:id="rId8" imgW="1739900" imgH="2921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4862513"/>
                        <a:ext cx="17430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7" name="Rectangle 47"/>
          <p:cNvSpPr>
            <a:spLocks noChangeArrowheads="1"/>
          </p:cNvSpPr>
          <p:nvPr/>
        </p:nvSpPr>
        <p:spPr bwMode="auto">
          <a:xfrm>
            <a:off x="601663" y="2600325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Proof:</a:t>
            </a:r>
            <a:endParaRPr lang="zh-CN" altLang="en-US">
              <a:ea typeface="宋体" charset="-122"/>
            </a:endParaRPr>
          </a:p>
        </p:txBody>
      </p:sp>
      <p:sp>
        <p:nvSpPr>
          <p:cNvPr id="491568" name="Rectangle 48"/>
          <p:cNvSpPr>
            <a:spLocks noChangeArrowheads="1"/>
          </p:cNvSpPr>
          <p:nvPr/>
        </p:nvSpPr>
        <p:spPr bwMode="auto">
          <a:xfrm>
            <a:off x="3924300" y="2565400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we have, </a:t>
            </a:r>
          </a:p>
        </p:txBody>
      </p:sp>
      <p:sp>
        <p:nvSpPr>
          <p:cNvPr id="491572" name="Rectangle 52"/>
          <p:cNvSpPr>
            <a:spLocks noChangeArrowheads="1"/>
          </p:cNvSpPr>
          <p:nvPr/>
        </p:nvSpPr>
        <p:spPr bwMode="auto">
          <a:xfrm>
            <a:off x="725488" y="3789363"/>
            <a:ext cx="2620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</a:rPr>
              <a:t>Particularly, we choose </a:t>
            </a:r>
          </a:p>
        </p:txBody>
      </p:sp>
      <p:sp>
        <p:nvSpPr>
          <p:cNvPr id="491573" name="Rectangle 53"/>
          <p:cNvSpPr>
            <a:spLocks noChangeArrowheads="1"/>
          </p:cNvSpPr>
          <p:nvPr/>
        </p:nvSpPr>
        <p:spPr bwMode="auto">
          <a:xfrm>
            <a:off x="3752850" y="3789363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 we obtain that	</a:t>
            </a:r>
          </a:p>
        </p:txBody>
      </p:sp>
      <p:grpSp>
        <p:nvGrpSpPr>
          <p:cNvPr id="491589" name="Group 69"/>
          <p:cNvGrpSpPr>
            <a:grpSpLocks/>
          </p:cNvGrpSpPr>
          <p:nvPr/>
        </p:nvGrpSpPr>
        <p:grpSpPr bwMode="auto">
          <a:xfrm>
            <a:off x="3173413" y="4292600"/>
            <a:ext cx="2660650" cy="396875"/>
            <a:chOff x="2064" y="2976"/>
            <a:chExt cx="1676" cy="250"/>
          </a:xfrm>
        </p:grpSpPr>
        <p:graphicFrame>
          <p:nvGraphicFramePr>
            <p:cNvPr id="491560" name="Object 40"/>
            <p:cNvGraphicFramePr>
              <a:graphicFrameLocks noChangeAspect="1"/>
            </p:cNvGraphicFramePr>
            <p:nvPr/>
          </p:nvGraphicFramePr>
          <p:xfrm>
            <a:off x="2064" y="3017"/>
            <a:ext cx="100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64" name="Equation" r:id="rId10" imgW="1587500" imgH="292100" progId="Equation.DSMT4">
                    <p:embed/>
                  </p:oleObj>
                </mc:Choice>
                <mc:Fallback>
                  <p:oleObj name="Equation" r:id="rId10" imgW="1587500" imgH="2921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17"/>
                          <a:ext cx="100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59" name="Object 39"/>
            <p:cNvGraphicFramePr>
              <a:graphicFrameLocks noChangeAspect="1"/>
            </p:cNvGraphicFramePr>
            <p:nvPr/>
          </p:nvGraphicFramePr>
          <p:xfrm>
            <a:off x="3268" y="3022"/>
            <a:ext cx="47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65" name="Equation" r:id="rId12" imgW="749160" imgH="241200" progId="Equation.DSMT4">
                    <p:embed/>
                  </p:oleObj>
                </mc:Choice>
                <mc:Fallback>
                  <p:oleObj name="Equation" r:id="rId12" imgW="749160" imgH="2412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8" y="3022"/>
                          <a:ext cx="47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74" name="Rectangle 54"/>
            <p:cNvSpPr>
              <a:spLocks noChangeArrowheads="1"/>
            </p:cNvSpPr>
            <p:nvPr/>
          </p:nvSpPr>
          <p:spPr bwMode="auto">
            <a:xfrm>
              <a:off x="306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</p:grpSp>
      <p:sp>
        <p:nvSpPr>
          <p:cNvPr id="491575" name="Rectangle 55"/>
          <p:cNvSpPr>
            <a:spLocks noChangeArrowheads="1"/>
          </p:cNvSpPr>
          <p:nvPr/>
        </p:nvSpPr>
        <p:spPr bwMode="auto">
          <a:xfrm>
            <a:off x="725488" y="4797425"/>
            <a:ext cx="15160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Again, since </a:t>
            </a:r>
          </a:p>
        </p:txBody>
      </p:sp>
      <p:sp>
        <p:nvSpPr>
          <p:cNvPr id="491576" name="Rectangle 56"/>
          <p:cNvSpPr>
            <a:spLocks noChangeArrowheads="1"/>
          </p:cNvSpPr>
          <p:nvPr/>
        </p:nvSpPr>
        <p:spPr bwMode="auto">
          <a:xfrm>
            <a:off x="3892550" y="4760913"/>
            <a:ext cx="1277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 we have </a:t>
            </a:r>
          </a:p>
        </p:txBody>
      </p:sp>
      <p:sp>
        <p:nvSpPr>
          <p:cNvPr id="491577" name="Rectangle 57"/>
          <p:cNvSpPr>
            <a:spLocks noChangeArrowheads="1"/>
          </p:cNvSpPr>
          <p:nvPr/>
        </p:nvSpPr>
        <p:spPr bwMode="auto">
          <a:xfrm>
            <a:off x="755650" y="5300663"/>
            <a:ext cx="3405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By the last theorem, we known </a:t>
            </a:r>
          </a:p>
        </p:txBody>
      </p:sp>
      <p:sp>
        <p:nvSpPr>
          <p:cNvPr id="491584" name="Rectangle 64"/>
          <p:cNvSpPr>
            <a:spLocks noChangeArrowheads="1"/>
          </p:cNvSpPr>
          <p:nvPr/>
        </p:nvSpPr>
        <p:spPr bwMode="auto">
          <a:xfrm>
            <a:off x="1476375" y="2600325"/>
            <a:ext cx="811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 </a:t>
            </a:r>
          </a:p>
        </p:txBody>
      </p:sp>
      <p:grpSp>
        <p:nvGrpSpPr>
          <p:cNvPr id="491586" name="Group 66"/>
          <p:cNvGrpSpPr>
            <a:grpSpLocks/>
          </p:cNvGrpSpPr>
          <p:nvPr/>
        </p:nvGrpSpPr>
        <p:grpSpPr bwMode="auto">
          <a:xfrm>
            <a:off x="2268538" y="2587625"/>
            <a:ext cx="1689100" cy="481013"/>
            <a:chOff x="1791" y="1797"/>
            <a:chExt cx="1064" cy="303"/>
          </a:xfrm>
        </p:grpSpPr>
        <p:graphicFrame>
          <p:nvGraphicFramePr>
            <p:cNvPr id="491566" name="Object 46"/>
            <p:cNvGraphicFramePr>
              <a:graphicFrameLocks noChangeAspect="1"/>
            </p:cNvGraphicFramePr>
            <p:nvPr/>
          </p:nvGraphicFramePr>
          <p:xfrm>
            <a:off x="1791" y="1842"/>
            <a:ext cx="94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66" name="Equation" r:id="rId14" imgW="1497950" imgH="406224" progId="Equation.DSMT4">
                    <p:embed/>
                  </p:oleObj>
                </mc:Choice>
                <mc:Fallback>
                  <p:oleObj name="Equation" r:id="rId14" imgW="1497950" imgH="406224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842"/>
                          <a:ext cx="942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5" name="Rectangle 65"/>
            <p:cNvSpPr>
              <a:spLocks noChangeArrowheads="1"/>
            </p:cNvSpPr>
            <p:nvPr/>
          </p:nvSpPr>
          <p:spPr bwMode="auto">
            <a:xfrm>
              <a:off x="2699" y="1797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,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91588" name="Group 68"/>
          <p:cNvGrpSpPr>
            <a:grpSpLocks/>
          </p:cNvGrpSpPr>
          <p:nvPr/>
        </p:nvGrpSpPr>
        <p:grpSpPr bwMode="auto">
          <a:xfrm>
            <a:off x="1876425" y="3141663"/>
            <a:ext cx="5575300" cy="433387"/>
            <a:chOff x="1338" y="2318"/>
            <a:chExt cx="3512" cy="273"/>
          </a:xfrm>
        </p:grpSpPr>
        <p:graphicFrame>
          <p:nvGraphicFramePr>
            <p:cNvPr id="491565" name="Object 45"/>
            <p:cNvGraphicFramePr>
              <a:graphicFrameLocks noChangeAspect="1"/>
            </p:cNvGraphicFramePr>
            <p:nvPr/>
          </p:nvGraphicFramePr>
          <p:xfrm>
            <a:off x="1338" y="2387"/>
            <a:ext cx="4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67" name="Equation" r:id="rId16" imgW="748975" imgH="241195" progId="Equation.DSMT4">
                    <p:embed/>
                  </p:oleObj>
                </mc:Choice>
                <mc:Fallback>
                  <p:oleObj name="Equation" r:id="rId16" imgW="748975" imgH="241195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387"/>
                          <a:ext cx="4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64" name="Object 44"/>
            <p:cNvGraphicFramePr>
              <a:graphicFrameLocks noChangeAspect="1"/>
            </p:cNvGraphicFramePr>
            <p:nvPr/>
          </p:nvGraphicFramePr>
          <p:xfrm>
            <a:off x="1927" y="2387"/>
            <a:ext cx="48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68" name="Equation" r:id="rId18" imgW="761669" imgH="241195" progId="Equation.DSMT4">
                    <p:embed/>
                  </p:oleObj>
                </mc:Choice>
                <mc:Fallback>
                  <p:oleObj name="Equation" r:id="rId18" imgW="761669" imgH="241195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387"/>
                          <a:ext cx="480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63" name="Object 43"/>
            <p:cNvGraphicFramePr>
              <a:graphicFrameLocks noChangeAspect="1"/>
            </p:cNvGraphicFramePr>
            <p:nvPr/>
          </p:nvGraphicFramePr>
          <p:xfrm>
            <a:off x="3151" y="2382"/>
            <a:ext cx="95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69" name="Equation" r:id="rId20" imgW="1511300" imgH="292100" progId="Equation.DSMT4">
                    <p:embed/>
                  </p:oleObj>
                </mc:Choice>
                <mc:Fallback>
                  <p:oleObj name="Equation" r:id="rId20" imgW="1511300" imgH="2921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2382"/>
                          <a:ext cx="95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62" name="Object 42"/>
            <p:cNvGraphicFramePr>
              <a:graphicFrameLocks noChangeAspect="1"/>
            </p:cNvGraphicFramePr>
            <p:nvPr/>
          </p:nvGraphicFramePr>
          <p:xfrm>
            <a:off x="4286" y="2387"/>
            <a:ext cx="43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70" name="Equation" r:id="rId22" imgW="685800" imgH="241300" progId="Equation.DSMT4">
                    <p:embed/>
                  </p:oleObj>
                </mc:Choice>
                <mc:Fallback>
                  <p:oleObj name="Equation" r:id="rId22" imgW="685800" imgH="2413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387"/>
                          <a:ext cx="43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69" name="Rectangle 49"/>
            <p:cNvSpPr>
              <a:spLocks noChangeArrowheads="1"/>
            </p:cNvSpPr>
            <p:nvPr/>
          </p:nvSpPr>
          <p:spPr bwMode="auto">
            <a:xfrm>
              <a:off x="1746" y="231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  <p:sp>
          <p:nvSpPr>
            <p:cNvPr id="491570" name="Rectangle 50"/>
            <p:cNvSpPr>
              <a:spLocks noChangeArrowheads="1"/>
            </p:cNvSpPr>
            <p:nvPr/>
          </p:nvSpPr>
          <p:spPr bwMode="auto">
            <a:xfrm>
              <a:off x="2381" y="2318"/>
              <a:ext cx="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such that</a:t>
              </a:r>
            </a:p>
          </p:txBody>
        </p:sp>
        <p:sp>
          <p:nvSpPr>
            <p:cNvPr id="491571" name="Rectangle 51"/>
            <p:cNvSpPr>
              <a:spLocks noChangeArrowheads="1"/>
            </p:cNvSpPr>
            <p:nvPr/>
          </p:nvSpPr>
          <p:spPr bwMode="auto">
            <a:xfrm>
              <a:off x="4105" y="231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  <p:sp>
          <p:nvSpPr>
            <p:cNvPr id="491587" name="Rectangle 67"/>
            <p:cNvSpPr>
              <a:spLocks noChangeArrowheads="1"/>
            </p:cNvSpPr>
            <p:nvPr/>
          </p:nvSpPr>
          <p:spPr bwMode="auto">
            <a:xfrm>
              <a:off x="4694" y="2341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</a:p>
          </p:txBody>
        </p:sp>
      </p:grpSp>
      <p:grpSp>
        <p:nvGrpSpPr>
          <p:cNvPr id="491591" name="Group 71"/>
          <p:cNvGrpSpPr>
            <a:grpSpLocks/>
          </p:cNvGrpSpPr>
          <p:nvPr/>
        </p:nvGrpSpPr>
        <p:grpSpPr bwMode="auto">
          <a:xfrm>
            <a:off x="5118100" y="4760913"/>
            <a:ext cx="2190750" cy="396875"/>
            <a:chOff x="3198" y="3294"/>
            <a:chExt cx="1380" cy="250"/>
          </a:xfrm>
        </p:grpSpPr>
        <p:graphicFrame>
          <p:nvGraphicFramePr>
            <p:cNvPr id="491557" name="Object 37"/>
            <p:cNvGraphicFramePr>
              <a:graphicFrameLocks noChangeAspect="1"/>
            </p:cNvGraphicFramePr>
            <p:nvPr/>
          </p:nvGraphicFramePr>
          <p:xfrm>
            <a:off x="3198" y="3335"/>
            <a:ext cx="123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71" name="Equation" r:id="rId24" imgW="1955800" imgH="292100" progId="Equation.DSMT4">
                    <p:embed/>
                  </p:oleObj>
                </mc:Choice>
                <mc:Fallback>
                  <p:oleObj name="Equation" r:id="rId24" imgW="1955800" imgH="2921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335"/>
                          <a:ext cx="123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90" name="Rectangle 70"/>
            <p:cNvSpPr>
              <a:spLocks noChangeArrowheads="1"/>
            </p:cNvSpPr>
            <p:nvPr/>
          </p:nvSpPr>
          <p:spPr bwMode="auto">
            <a:xfrm>
              <a:off x="4422" y="3294"/>
              <a:ext cx="1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.</a:t>
              </a: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91603" name="Group 83"/>
          <p:cNvGrpSpPr>
            <a:grpSpLocks/>
          </p:cNvGrpSpPr>
          <p:nvPr/>
        </p:nvGrpSpPr>
        <p:grpSpPr bwMode="auto">
          <a:xfrm>
            <a:off x="1928813" y="5948363"/>
            <a:ext cx="5019675" cy="433387"/>
            <a:chOff x="476" y="3906"/>
            <a:chExt cx="3162" cy="273"/>
          </a:xfrm>
        </p:grpSpPr>
        <p:graphicFrame>
          <p:nvGraphicFramePr>
            <p:cNvPr id="491556" name="Object 36"/>
            <p:cNvGraphicFramePr>
              <a:graphicFrameLocks noChangeAspect="1"/>
            </p:cNvGraphicFramePr>
            <p:nvPr/>
          </p:nvGraphicFramePr>
          <p:xfrm>
            <a:off x="476" y="3970"/>
            <a:ext cx="96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72" name="Equation" r:id="rId26" imgW="1536700" imgH="292100" progId="Equation.DSMT4">
                    <p:embed/>
                  </p:oleObj>
                </mc:Choice>
                <mc:Fallback>
                  <p:oleObj name="Equation" r:id="rId26" imgW="1536700" imgH="2921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970"/>
                          <a:ext cx="96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2" name="Object 72"/>
            <p:cNvGraphicFramePr>
              <a:graphicFrameLocks noChangeAspect="1"/>
            </p:cNvGraphicFramePr>
            <p:nvPr/>
          </p:nvGraphicFramePr>
          <p:xfrm>
            <a:off x="1610" y="3974"/>
            <a:ext cx="48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73" name="Equation" r:id="rId28" imgW="761669" imgH="241195" progId="Equation.DSMT4">
                    <p:embed/>
                  </p:oleObj>
                </mc:Choice>
                <mc:Fallback>
                  <p:oleObj name="Equation" r:id="rId28" imgW="761669" imgH="241195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974"/>
                          <a:ext cx="480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3" name="Object 73"/>
            <p:cNvGraphicFramePr>
              <a:graphicFrameLocks noChangeAspect="1"/>
            </p:cNvGraphicFramePr>
            <p:nvPr/>
          </p:nvGraphicFramePr>
          <p:xfrm>
            <a:off x="2860" y="3929"/>
            <a:ext cx="77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74" name="Equation" r:id="rId30" imgW="1231560" imgH="291960" progId="Equation.DSMT4">
                    <p:embed/>
                  </p:oleObj>
                </mc:Choice>
                <mc:Fallback>
                  <p:oleObj name="Equation" r:id="rId30" imgW="1231560" imgH="29196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3929"/>
                          <a:ext cx="77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97" name="Rectangle 77"/>
            <p:cNvSpPr>
              <a:spLocks noChangeArrowheads="1"/>
            </p:cNvSpPr>
            <p:nvPr/>
          </p:nvSpPr>
          <p:spPr bwMode="auto">
            <a:xfrm>
              <a:off x="1429" y="39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  <p:sp>
          <p:nvSpPr>
            <p:cNvPr id="491598" name="Rectangle 78"/>
            <p:cNvSpPr>
              <a:spLocks noChangeArrowheads="1"/>
            </p:cNvSpPr>
            <p:nvPr/>
          </p:nvSpPr>
          <p:spPr bwMode="auto">
            <a:xfrm>
              <a:off x="2064" y="3906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such that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9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9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9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9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9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9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9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9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9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9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9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7" grpId="0"/>
      <p:bldP spid="491568" grpId="0"/>
      <p:bldP spid="491572" grpId="0"/>
      <p:bldP spid="491573" grpId="0"/>
      <p:bldP spid="491575" grpId="0"/>
      <p:bldP spid="491576" grpId="0"/>
      <p:bldP spid="491577" grpId="0"/>
      <p:bldP spid="4915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Infinitesimal Quantities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D66-4DED-4D7C-917D-130F2DD0378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428596" y="1214422"/>
            <a:ext cx="8281987" cy="28438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tabLst>
                <a:tab pos="733425" algn="l"/>
              </a:tabLst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Theorem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Suppose that the independent variables change in the same way. Then</a:t>
            </a:r>
          </a:p>
          <a:p>
            <a:pPr>
              <a:lnSpc>
                <a:spcPct val="120000"/>
              </a:lnSpc>
              <a:spcBef>
                <a:spcPct val="25000"/>
              </a:spcBef>
              <a:tabLst>
                <a:tab pos="733425" algn="l"/>
              </a:tabLst>
            </a:pP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    (1) The algebraic sum of a finite number of infinitesimals is still an infinitesimal;</a:t>
            </a:r>
          </a:p>
          <a:p>
            <a:pPr>
              <a:lnSpc>
                <a:spcPct val="120000"/>
              </a:lnSpc>
              <a:tabLst>
                <a:tab pos="733425" algn="l"/>
              </a:tabLst>
            </a:pP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     (2)The product of a finite number of infinitesimals is also an infinitesimal.</a:t>
            </a:r>
          </a:p>
        </p:txBody>
      </p:sp>
      <p:grpSp>
        <p:nvGrpSpPr>
          <p:cNvPr id="412680" name="Group 8"/>
          <p:cNvGrpSpPr>
            <a:grpSpLocks/>
          </p:cNvGrpSpPr>
          <p:nvPr/>
        </p:nvGrpSpPr>
        <p:grpSpPr bwMode="auto">
          <a:xfrm>
            <a:off x="285751" y="4140222"/>
            <a:ext cx="8358189" cy="2103438"/>
            <a:chOff x="180" y="2451"/>
            <a:chExt cx="5265" cy="1325"/>
          </a:xfrm>
        </p:grpSpPr>
        <p:sp>
          <p:nvSpPr>
            <p:cNvPr id="412678" name="Text Box 6"/>
            <p:cNvSpPr txBox="1">
              <a:spLocks noChangeArrowheads="1"/>
            </p:cNvSpPr>
            <p:nvPr/>
          </p:nvSpPr>
          <p:spPr bwMode="auto">
            <a:xfrm>
              <a:off x="315" y="2555"/>
              <a:ext cx="5130" cy="1221"/>
            </a:xfrm>
            <a:prstGeom prst="rect">
              <a:avLst/>
            </a:prstGeom>
            <a:noFill/>
            <a:ln w="1587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1200" dirty="0">
                <a:solidFill>
                  <a:srgbClr val="3333FF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If 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a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)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 and 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b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)  are two infinitesimals as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tends to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 x</a:t>
              </a:r>
              <a:r>
                <a:rPr lang="en-US" altLang="zh-CN" sz="2400" b="1" baseline="-25000" dirty="0">
                  <a:solidFill>
                    <a:srgbClr val="3333FF"/>
                  </a:solidFill>
                  <a:ea typeface="宋体" charset="-122"/>
                </a:rPr>
                <a:t>0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, 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then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       c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)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 = a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) +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b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) is infinitesimal as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tends to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 x</a:t>
              </a:r>
              <a:r>
                <a:rPr lang="en-US" altLang="zh-CN" sz="2400" b="1" baseline="-25000" dirty="0">
                  <a:solidFill>
                    <a:srgbClr val="3333FF"/>
                  </a:solidFill>
                  <a:ea typeface="宋体" charset="-122"/>
                </a:rPr>
                <a:t>0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;</a:t>
              </a:r>
              <a:endParaRPr lang="zh-CN" altLang="en-US" sz="2400" dirty="0">
                <a:solidFill>
                  <a:srgbClr val="3333FF"/>
                </a:solidFill>
                <a:ea typeface="宋体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3333FF"/>
                  </a:solidFill>
                  <a:ea typeface="宋体" charset="-122"/>
                </a:rPr>
                <a:t>      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d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)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=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a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)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b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(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) is infinitesimal as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x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tends to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</a:rPr>
                <a:t> x</a:t>
              </a:r>
              <a:r>
                <a:rPr lang="en-US" altLang="zh-CN" sz="2400" b="1" baseline="-25000" dirty="0">
                  <a:solidFill>
                    <a:srgbClr val="3333FF"/>
                  </a:solidFill>
                  <a:ea typeface="宋体" charset="-122"/>
                </a:rPr>
                <a:t>0</a:t>
              </a:r>
              <a:r>
                <a:rPr lang="en-US" altLang="zh-CN" sz="2400" b="1" dirty="0">
                  <a:solidFill>
                    <a:srgbClr val="3333FF"/>
                  </a:solidFill>
                  <a:ea typeface="宋体" charset="-122"/>
                </a:rPr>
                <a:t>.</a:t>
              </a:r>
              <a:endParaRPr lang="zh-CN" altLang="en-US" sz="2400" b="1" dirty="0">
                <a:solidFill>
                  <a:srgbClr val="3333FF"/>
                </a:solidFill>
                <a:ea typeface="宋体" charset="-122"/>
              </a:endParaRPr>
            </a:p>
          </p:txBody>
        </p:sp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180" y="2451"/>
              <a:ext cx="1043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3333FF"/>
                  </a:solidFill>
                  <a:latin typeface="Arial" charset="0"/>
                  <a:ea typeface="宋体" charset="-122"/>
                </a:rPr>
                <a:t>For example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267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2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Properties of continuous functions on a closed interval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A1DF-CC82-4A55-B2BE-F737937F51A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546852" name="Rectangle 36"/>
          <p:cNvSpPr>
            <a:spLocks noChangeArrowheads="1"/>
          </p:cNvSpPr>
          <p:nvPr/>
        </p:nvSpPr>
        <p:spPr bwMode="auto">
          <a:xfrm>
            <a:off x="4643438" y="3933825"/>
            <a:ext cx="2305050" cy="935038"/>
          </a:xfrm>
          <a:prstGeom prst="rect">
            <a:avLst/>
          </a:prstGeom>
          <a:solidFill>
            <a:srgbClr val="FFFFC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6858" name="Rectangle 42" descr="宽下对角线"/>
          <p:cNvSpPr>
            <a:spLocks noChangeArrowheads="1"/>
          </p:cNvSpPr>
          <p:nvPr/>
        </p:nvSpPr>
        <p:spPr bwMode="auto">
          <a:xfrm>
            <a:off x="6516688" y="4724400"/>
            <a:ext cx="2159000" cy="576263"/>
          </a:xfrm>
          <a:prstGeom prst="rect">
            <a:avLst/>
          </a:prstGeom>
          <a:pattFill prst="wdDnDiag">
            <a:fgClr>
              <a:srgbClr val="9393FF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6820" name="Object 4"/>
          <p:cNvGraphicFramePr>
            <a:graphicFrameLocks noChangeAspect="1"/>
          </p:cNvGraphicFramePr>
          <p:nvPr/>
        </p:nvGraphicFramePr>
        <p:xfrm>
          <a:off x="1619250" y="3284538"/>
          <a:ext cx="2286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22" name="Equation" r:id="rId4" imgW="2286000" imgH="291960" progId="Equation.DSMT4">
                  <p:embed/>
                </p:oleObj>
              </mc:Choice>
              <mc:Fallback>
                <p:oleObj name="Equation" r:id="rId4" imgW="2286000" imgH="291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4538"/>
                        <a:ext cx="22860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6822" name="Object 6"/>
          <p:cNvGraphicFramePr>
            <a:graphicFrameLocks noChangeAspect="1"/>
          </p:cNvGraphicFramePr>
          <p:nvPr/>
        </p:nvGraphicFramePr>
        <p:xfrm>
          <a:off x="1476375" y="4365625"/>
          <a:ext cx="1282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23" name="Equation" r:id="rId6" imgW="1282680" imgH="291960" progId="Equation.DSMT4">
                  <p:embed/>
                </p:oleObj>
              </mc:Choice>
              <mc:Fallback>
                <p:oleObj name="Equation" r:id="rId6" imgW="128268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12827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23" name="Rectangle 7"/>
          <p:cNvSpPr>
            <a:spLocks noChangeArrowheads="1"/>
          </p:cNvSpPr>
          <p:nvPr/>
        </p:nvSpPr>
        <p:spPr bwMode="auto">
          <a:xfrm>
            <a:off x="539750" y="3213100"/>
            <a:ext cx="109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If we let </a:t>
            </a:r>
          </a:p>
        </p:txBody>
      </p:sp>
      <p:grpSp>
        <p:nvGrpSpPr>
          <p:cNvPr id="546829" name="Group 13"/>
          <p:cNvGrpSpPr>
            <a:grpSpLocks/>
          </p:cNvGrpSpPr>
          <p:nvPr/>
        </p:nvGrpSpPr>
        <p:grpSpPr bwMode="auto">
          <a:xfrm>
            <a:off x="539750" y="3716338"/>
            <a:ext cx="2074863" cy="404812"/>
            <a:chOff x="3606" y="1616"/>
            <a:chExt cx="1307" cy="255"/>
          </a:xfrm>
        </p:grpSpPr>
        <p:graphicFrame>
          <p:nvGraphicFramePr>
            <p:cNvPr id="546821" name="Object 5"/>
            <p:cNvGraphicFramePr>
              <a:graphicFrameLocks noChangeAspect="1"/>
            </p:cNvGraphicFramePr>
            <p:nvPr/>
          </p:nvGraphicFramePr>
          <p:xfrm>
            <a:off x="4039" y="1685"/>
            <a:ext cx="8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24" name="Equation" r:id="rId8" imgW="1384200" imgH="291960" progId="Equation.DSMT4">
                    <p:embed/>
                  </p:oleObj>
                </mc:Choice>
                <mc:Fallback>
                  <p:oleObj name="Equation" r:id="rId8" imgW="1384200" imgH="2919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1685"/>
                          <a:ext cx="8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6824" name="Rectangle 8"/>
            <p:cNvSpPr>
              <a:spLocks noChangeArrowheads="1"/>
            </p:cNvSpPr>
            <p:nvPr/>
          </p:nvSpPr>
          <p:spPr bwMode="auto">
            <a:xfrm>
              <a:off x="3606" y="1616"/>
              <a:ext cx="4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then </a:t>
              </a:r>
            </a:p>
          </p:txBody>
        </p:sp>
      </p:grpSp>
      <p:sp>
        <p:nvSpPr>
          <p:cNvPr id="546825" name="Rectangle 9"/>
          <p:cNvSpPr>
            <a:spLocks noChangeArrowheads="1"/>
          </p:cNvSpPr>
          <p:nvPr/>
        </p:nvSpPr>
        <p:spPr bwMode="auto">
          <a:xfrm>
            <a:off x="2771775" y="3716338"/>
            <a:ext cx="108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we have </a:t>
            </a:r>
          </a:p>
        </p:txBody>
      </p:sp>
      <p:sp>
        <p:nvSpPr>
          <p:cNvPr id="546828" name="Rectangle 12"/>
          <p:cNvSpPr>
            <a:spLocks noChangeArrowheads="1"/>
          </p:cNvSpPr>
          <p:nvPr/>
        </p:nvSpPr>
        <p:spPr bwMode="auto">
          <a:xfrm>
            <a:off x="468313" y="2603500"/>
            <a:ext cx="2178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Proof (continued):</a:t>
            </a:r>
            <a:endParaRPr lang="zh-CN" altLang="en-US">
              <a:ea typeface="宋体" charset="-122"/>
            </a:endParaRPr>
          </a:p>
        </p:txBody>
      </p:sp>
      <p:grpSp>
        <p:nvGrpSpPr>
          <p:cNvPr id="546835" name="Group 19"/>
          <p:cNvGrpSpPr>
            <a:grpSpLocks/>
          </p:cNvGrpSpPr>
          <p:nvPr/>
        </p:nvGrpSpPr>
        <p:grpSpPr bwMode="auto">
          <a:xfrm>
            <a:off x="4643438" y="3933825"/>
            <a:ext cx="3671887" cy="1081088"/>
            <a:chOff x="2925" y="2478"/>
            <a:chExt cx="2313" cy="681"/>
          </a:xfrm>
        </p:grpSpPr>
        <p:sp>
          <p:nvSpPr>
            <p:cNvPr id="546832" name="Freeform 16"/>
            <p:cNvSpPr>
              <a:spLocks/>
            </p:cNvSpPr>
            <p:nvPr/>
          </p:nvSpPr>
          <p:spPr bwMode="auto">
            <a:xfrm>
              <a:off x="2925" y="2478"/>
              <a:ext cx="2313" cy="6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0" y="1270"/>
                </a:cxn>
                <a:cxn ang="0">
                  <a:pos x="1134" y="499"/>
                </a:cxn>
                <a:cxn ang="0">
                  <a:pos x="1951" y="1270"/>
                </a:cxn>
                <a:cxn ang="0">
                  <a:pos x="3493" y="1497"/>
                </a:cxn>
              </a:cxnLst>
              <a:rect l="0" t="0" r="r" b="b"/>
              <a:pathLst>
                <a:path w="3493" h="1497">
                  <a:moveTo>
                    <a:pt x="0" y="0"/>
                  </a:moveTo>
                  <a:cubicBezTo>
                    <a:pt x="245" y="593"/>
                    <a:pt x="491" y="1187"/>
                    <a:pt x="680" y="1270"/>
                  </a:cubicBezTo>
                  <a:cubicBezTo>
                    <a:pt x="869" y="1353"/>
                    <a:pt x="922" y="499"/>
                    <a:pt x="1134" y="499"/>
                  </a:cubicBezTo>
                  <a:cubicBezTo>
                    <a:pt x="1346" y="499"/>
                    <a:pt x="1558" y="1104"/>
                    <a:pt x="1951" y="1270"/>
                  </a:cubicBezTo>
                  <a:cubicBezTo>
                    <a:pt x="2344" y="1436"/>
                    <a:pt x="3236" y="1459"/>
                    <a:pt x="3493" y="1497"/>
                  </a:cubicBezTo>
                </a:path>
              </a:pathLst>
            </a:custGeom>
            <a:noFill/>
            <a:ln w="254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6834" name="Object 18"/>
            <p:cNvGraphicFramePr>
              <a:graphicFrameLocks noChangeAspect="1"/>
            </p:cNvGraphicFramePr>
            <p:nvPr/>
          </p:nvGraphicFramePr>
          <p:xfrm>
            <a:off x="3969" y="2669"/>
            <a:ext cx="499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25" name="Equation" r:id="rId10" imgW="622080" imgH="203040" progId="Equation.DSMT4">
                    <p:embed/>
                  </p:oleObj>
                </mc:Choice>
                <mc:Fallback>
                  <p:oleObj name="Equation" r:id="rId10" imgW="622080" imgH="20304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669"/>
                          <a:ext cx="499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6838" name="Group 22"/>
          <p:cNvGrpSpPr>
            <a:grpSpLocks/>
          </p:cNvGrpSpPr>
          <p:nvPr/>
        </p:nvGrpSpPr>
        <p:grpSpPr bwMode="auto">
          <a:xfrm>
            <a:off x="4557713" y="3933825"/>
            <a:ext cx="230187" cy="1800225"/>
            <a:chOff x="2871" y="2478"/>
            <a:chExt cx="145" cy="1134"/>
          </a:xfrm>
        </p:grpSpPr>
        <p:sp>
          <p:nvSpPr>
            <p:cNvPr id="546836" name="Line 20"/>
            <p:cNvSpPr>
              <a:spLocks noChangeShapeType="1"/>
            </p:cNvSpPr>
            <p:nvPr/>
          </p:nvSpPr>
          <p:spPr bwMode="auto">
            <a:xfrm>
              <a:off x="2925" y="2478"/>
              <a:ext cx="0" cy="997"/>
            </a:xfrm>
            <a:prstGeom prst="line">
              <a:avLst/>
            </a:prstGeom>
            <a:noFill/>
            <a:ln w="15875">
              <a:solidFill>
                <a:srgbClr val="0033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6837" name="Object 21"/>
            <p:cNvGraphicFramePr>
              <a:graphicFrameLocks noChangeAspect="1"/>
            </p:cNvGraphicFramePr>
            <p:nvPr/>
          </p:nvGraphicFramePr>
          <p:xfrm>
            <a:off x="2871" y="3479"/>
            <a:ext cx="145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26" name="Equation" r:id="rId12" imgW="152280" imgH="139680" progId="Equation.DSMT4">
                    <p:embed/>
                  </p:oleObj>
                </mc:Choice>
                <mc:Fallback>
                  <p:oleObj name="Equation" r:id="rId12" imgW="152280" imgH="13968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1" y="3479"/>
                          <a:ext cx="145" cy="1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6846" name="Group 30"/>
          <p:cNvGrpSpPr>
            <a:grpSpLocks/>
          </p:cNvGrpSpPr>
          <p:nvPr/>
        </p:nvGrpSpPr>
        <p:grpSpPr bwMode="auto">
          <a:xfrm>
            <a:off x="4356100" y="2708275"/>
            <a:ext cx="4319588" cy="3529013"/>
            <a:chOff x="2744" y="1706"/>
            <a:chExt cx="2721" cy="2223"/>
          </a:xfrm>
        </p:grpSpPr>
        <p:graphicFrame>
          <p:nvGraphicFramePr>
            <p:cNvPr id="546840" name="Object 24"/>
            <p:cNvGraphicFramePr>
              <a:graphicFrameLocks noChangeAspect="1"/>
            </p:cNvGraphicFramePr>
            <p:nvPr/>
          </p:nvGraphicFramePr>
          <p:xfrm>
            <a:off x="5239" y="3521"/>
            <a:ext cx="17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27" name="Equation" r:id="rId14" imgW="139680" imgH="139680" progId="Equation.DSMT4">
                    <p:embed/>
                  </p:oleObj>
                </mc:Choice>
                <mc:Fallback>
                  <p:oleObj name="Equation" r:id="rId14" imgW="139680" imgH="13968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521"/>
                          <a:ext cx="178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6841" name="Object 25"/>
            <p:cNvGraphicFramePr>
              <a:graphicFrameLocks noChangeAspect="1"/>
            </p:cNvGraphicFramePr>
            <p:nvPr/>
          </p:nvGraphicFramePr>
          <p:xfrm>
            <a:off x="3089" y="1706"/>
            <a:ext cx="15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28" name="Equation" r:id="rId16" imgW="139680" imgH="164880" progId="Equation.DSMT4">
                    <p:embed/>
                  </p:oleObj>
                </mc:Choice>
                <mc:Fallback>
                  <p:oleObj name="Equation" r:id="rId16" imgW="139680" imgH="16488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1706"/>
                          <a:ext cx="154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6845" name="Group 29"/>
            <p:cNvGrpSpPr>
              <a:grpSpLocks/>
            </p:cNvGrpSpPr>
            <p:nvPr/>
          </p:nvGrpSpPr>
          <p:grpSpPr bwMode="auto">
            <a:xfrm>
              <a:off x="2744" y="1752"/>
              <a:ext cx="2721" cy="2177"/>
              <a:chOff x="2744" y="1752"/>
              <a:chExt cx="2721" cy="2177"/>
            </a:xfrm>
          </p:grpSpPr>
          <p:grpSp>
            <p:nvGrpSpPr>
              <p:cNvPr id="546833" name="Group 17"/>
              <p:cNvGrpSpPr>
                <a:grpSpLocks/>
              </p:cNvGrpSpPr>
              <p:nvPr/>
            </p:nvGrpSpPr>
            <p:grpSpPr bwMode="auto">
              <a:xfrm>
                <a:off x="2744" y="1752"/>
                <a:ext cx="2721" cy="2177"/>
                <a:chOff x="2744" y="1752"/>
                <a:chExt cx="2721" cy="2177"/>
              </a:xfrm>
            </p:grpSpPr>
            <p:sp>
              <p:nvSpPr>
                <p:cNvPr id="546830" name="Line 14"/>
                <p:cNvSpPr>
                  <a:spLocks noChangeShapeType="1"/>
                </p:cNvSpPr>
                <p:nvPr/>
              </p:nvSpPr>
              <p:spPr bwMode="auto">
                <a:xfrm>
                  <a:off x="2744" y="3475"/>
                  <a:ext cx="27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6831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3288" y="1752"/>
                  <a:ext cx="0" cy="217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46842" name="Object 26"/>
              <p:cNvGraphicFramePr>
                <a:graphicFrameLocks noChangeAspect="1"/>
              </p:cNvGraphicFramePr>
              <p:nvPr/>
            </p:nvGraphicFramePr>
            <p:xfrm>
              <a:off x="3107" y="3454"/>
              <a:ext cx="189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6929" name="Equation" r:id="rId18" imgW="164880" imgH="177480" progId="Equation.DSMT4">
                      <p:embed/>
                    </p:oleObj>
                  </mc:Choice>
                  <mc:Fallback>
                    <p:oleObj name="Equation" r:id="rId18" imgW="164880" imgH="177480" progId="Equation.DSMT4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3454"/>
                            <a:ext cx="189" cy="2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46844" name="Group 28"/>
          <p:cNvGrpSpPr>
            <a:grpSpLocks/>
          </p:cNvGrpSpPr>
          <p:nvPr/>
        </p:nvGrpSpPr>
        <p:grpSpPr bwMode="auto">
          <a:xfrm>
            <a:off x="4932363" y="4819650"/>
            <a:ext cx="3743325" cy="287338"/>
            <a:chOff x="3107" y="3036"/>
            <a:chExt cx="2358" cy="181"/>
          </a:xfrm>
        </p:grpSpPr>
        <p:sp>
          <p:nvSpPr>
            <p:cNvPr id="546839" name="Line 23"/>
            <p:cNvSpPr>
              <a:spLocks noChangeShapeType="1"/>
            </p:cNvSpPr>
            <p:nvPr/>
          </p:nvSpPr>
          <p:spPr bwMode="auto">
            <a:xfrm>
              <a:off x="3288" y="3158"/>
              <a:ext cx="2177" cy="4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6843" name="Object 27"/>
            <p:cNvGraphicFramePr>
              <a:graphicFrameLocks noChangeAspect="1"/>
            </p:cNvGraphicFramePr>
            <p:nvPr/>
          </p:nvGraphicFramePr>
          <p:xfrm>
            <a:off x="3107" y="303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30" name="Equation" r:id="rId20" imgW="164880" imgH="164880" progId="Equation.DSMT4">
                    <p:embed/>
                  </p:oleObj>
                </mc:Choice>
                <mc:Fallback>
                  <p:oleObj name="Equation" r:id="rId20" imgW="164880" imgH="16488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036"/>
                          <a:ext cx="18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6850" name="Group 34"/>
          <p:cNvGrpSpPr>
            <a:grpSpLocks/>
          </p:cNvGrpSpPr>
          <p:nvPr/>
        </p:nvGrpSpPr>
        <p:grpSpPr bwMode="auto">
          <a:xfrm>
            <a:off x="6659563" y="4868863"/>
            <a:ext cx="574675" cy="950912"/>
            <a:chOff x="4054" y="3067"/>
            <a:chExt cx="362" cy="599"/>
          </a:xfrm>
        </p:grpSpPr>
        <p:sp>
          <p:nvSpPr>
            <p:cNvPr id="546848" name="Line 32"/>
            <p:cNvSpPr>
              <a:spLocks noChangeShapeType="1"/>
            </p:cNvSpPr>
            <p:nvPr/>
          </p:nvSpPr>
          <p:spPr bwMode="auto">
            <a:xfrm>
              <a:off x="4241" y="3067"/>
              <a:ext cx="0" cy="408"/>
            </a:xfrm>
            <a:prstGeom prst="line">
              <a:avLst/>
            </a:prstGeom>
            <a:noFill/>
            <a:ln w="15875">
              <a:solidFill>
                <a:srgbClr val="0033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6849" name="Object 33"/>
            <p:cNvGraphicFramePr>
              <a:graphicFrameLocks noChangeAspect="1"/>
            </p:cNvGraphicFramePr>
            <p:nvPr/>
          </p:nvGraphicFramePr>
          <p:xfrm>
            <a:off x="4054" y="3509"/>
            <a:ext cx="36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31" name="Equation" r:id="rId22" imgW="380880" imgH="164880" progId="Equation.DSMT4">
                    <p:embed/>
                  </p:oleObj>
                </mc:Choice>
                <mc:Fallback>
                  <p:oleObj name="Equation" r:id="rId22" imgW="380880" imgH="16488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" y="3509"/>
                          <a:ext cx="362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6857" name="Group 41"/>
          <p:cNvGrpSpPr>
            <a:grpSpLocks/>
          </p:cNvGrpSpPr>
          <p:nvPr/>
        </p:nvGrpSpPr>
        <p:grpSpPr bwMode="auto">
          <a:xfrm>
            <a:off x="5435600" y="2997200"/>
            <a:ext cx="1168400" cy="863600"/>
            <a:chOff x="3424" y="1888"/>
            <a:chExt cx="736" cy="544"/>
          </a:xfrm>
        </p:grpSpPr>
        <p:graphicFrame>
          <p:nvGraphicFramePr>
            <p:cNvPr id="546855" name="Object 39"/>
            <p:cNvGraphicFramePr>
              <a:graphicFrameLocks noChangeAspect="1"/>
            </p:cNvGraphicFramePr>
            <p:nvPr/>
          </p:nvGraphicFramePr>
          <p:xfrm>
            <a:off x="3424" y="1888"/>
            <a:ext cx="73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32" name="Equation" r:id="rId24" imgW="1168200" imgH="291960" progId="Equation.DSMT4">
                    <p:embed/>
                  </p:oleObj>
                </mc:Choice>
                <mc:Fallback>
                  <p:oleObj name="Equation" r:id="rId24" imgW="1168200" imgH="29196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888"/>
                          <a:ext cx="73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6856" name="Line 40"/>
            <p:cNvSpPr>
              <a:spLocks noChangeShapeType="1"/>
            </p:cNvSpPr>
            <p:nvPr/>
          </p:nvSpPr>
          <p:spPr bwMode="auto">
            <a:xfrm flipH="1">
              <a:off x="3515" y="2115"/>
              <a:ext cx="227" cy="31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6861" name="Group 45"/>
          <p:cNvGrpSpPr>
            <a:grpSpLocks/>
          </p:cNvGrpSpPr>
          <p:nvPr/>
        </p:nvGrpSpPr>
        <p:grpSpPr bwMode="auto">
          <a:xfrm>
            <a:off x="7305675" y="4149725"/>
            <a:ext cx="1587500" cy="574675"/>
            <a:chOff x="4760" y="2614"/>
            <a:chExt cx="1000" cy="362"/>
          </a:xfrm>
        </p:grpSpPr>
        <p:graphicFrame>
          <p:nvGraphicFramePr>
            <p:cNvPr id="546859" name="Object 43"/>
            <p:cNvGraphicFramePr>
              <a:graphicFrameLocks noChangeAspect="1"/>
            </p:cNvGraphicFramePr>
            <p:nvPr/>
          </p:nvGraphicFramePr>
          <p:xfrm>
            <a:off x="4760" y="2614"/>
            <a:ext cx="10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33" name="Equation" r:id="rId26" imgW="1587240" imgH="291960" progId="Equation.DSMT4">
                    <p:embed/>
                  </p:oleObj>
                </mc:Choice>
                <mc:Fallback>
                  <p:oleObj name="Equation" r:id="rId26" imgW="1587240" imgH="29196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2614"/>
                          <a:ext cx="10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6860" name="Line 44"/>
            <p:cNvSpPr>
              <a:spLocks noChangeShapeType="1"/>
            </p:cNvSpPr>
            <p:nvPr/>
          </p:nvSpPr>
          <p:spPr bwMode="auto">
            <a:xfrm flipH="1">
              <a:off x="4876" y="2795"/>
              <a:ext cx="453" cy="18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6865" name="Group 49"/>
          <p:cNvGrpSpPr>
            <a:grpSpLocks/>
          </p:cNvGrpSpPr>
          <p:nvPr/>
        </p:nvGrpSpPr>
        <p:grpSpPr bwMode="auto">
          <a:xfrm>
            <a:off x="6372225" y="4797425"/>
            <a:ext cx="268288" cy="1008063"/>
            <a:chOff x="4014" y="3022"/>
            <a:chExt cx="169" cy="635"/>
          </a:xfrm>
        </p:grpSpPr>
        <p:sp>
          <p:nvSpPr>
            <p:cNvPr id="546863" name="Line 47"/>
            <p:cNvSpPr>
              <a:spLocks noChangeShapeType="1"/>
            </p:cNvSpPr>
            <p:nvPr/>
          </p:nvSpPr>
          <p:spPr bwMode="auto">
            <a:xfrm flipH="1">
              <a:off x="4105" y="3022"/>
              <a:ext cx="5" cy="453"/>
            </a:xfrm>
            <a:prstGeom prst="line">
              <a:avLst/>
            </a:prstGeom>
            <a:noFill/>
            <a:ln w="15875">
              <a:solidFill>
                <a:srgbClr val="6633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46864" name="Object 48"/>
            <p:cNvGraphicFramePr>
              <a:graphicFrameLocks noChangeAspect="1"/>
            </p:cNvGraphicFramePr>
            <p:nvPr/>
          </p:nvGraphicFramePr>
          <p:xfrm>
            <a:off x="4014" y="3500"/>
            <a:ext cx="169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34" name="Equation" r:id="rId28" imgW="177480" imgH="164880" progId="Equation.DSMT4">
                    <p:embed/>
                  </p:oleObj>
                </mc:Choice>
                <mc:Fallback>
                  <p:oleObj name="Equation" r:id="rId28" imgW="177480" imgH="16488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500"/>
                          <a:ext cx="169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6866" name="Rectangle 50"/>
          <p:cNvSpPr>
            <a:spLocks noChangeArrowheads="1"/>
          </p:cNvSpPr>
          <p:nvPr/>
        </p:nvSpPr>
        <p:spPr bwMode="auto">
          <a:xfrm>
            <a:off x="468313" y="4868863"/>
            <a:ext cx="94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Finish. </a:t>
            </a:r>
          </a:p>
        </p:txBody>
      </p:sp>
      <p:graphicFrame>
        <p:nvGraphicFramePr>
          <p:cNvPr id="2" name="Object 49"/>
          <p:cNvGraphicFramePr>
            <a:graphicFrameLocks noChangeAspect="1"/>
          </p:cNvGraphicFramePr>
          <p:nvPr/>
        </p:nvGraphicFramePr>
        <p:xfrm>
          <a:off x="214313" y="1263650"/>
          <a:ext cx="85725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35" name="Document" r:id="rId30" imgW="7773582" imgH="1129882" progId="Word.Document.8">
                  <p:embed/>
                </p:oleObj>
              </mc:Choice>
              <mc:Fallback>
                <p:oleObj name="Document" r:id="rId30" imgW="7773582" imgH="1129882" progId="Word.Document.8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263650"/>
                        <a:ext cx="8572500" cy="1236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4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4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4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4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5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4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52" grpId="0" animBg="1"/>
      <p:bldP spid="546858" grpId="0" animBg="1"/>
      <p:bldP spid="546823" grpId="0"/>
      <p:bldP spid="546825" grpId="0"/>
      <p:bldP spid="54686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14282" y="1357298"/>
            <a:ext cx="8643998" cy="1857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Properties of continuous functions on a closed interval</a:t>
            </a:r>
            <a:endParaRPr lang="en-US" altLang="zh-CN" sz="3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061F-9C80-4431-868D-9EACD7527376}" type="slidenum">
              <a:rPr lang="en-US" altLang="en-US"/>
              <a:pPr/>
              <a:t>51</a:t>
            </a:fld>
            <a:endParaRPr lang="en-US" altLang="en-US"/>
          </a:p>
        </p:txBody>
      </p:sp>
      <p:graphicFrame>
        <p:nvGraphicFramePr>
          <p:cNvPr id="493586" name="Object 18"/>
          <p:cNvGraphicFramePr>
            <a:graphicFrameLocks noChangeAspect="1"/>
          </p:cNvGraphicFramePr>
          <p:nvPr/>
        </p:nvGraphicFramePr>
        <p:xfrm>
          <a:off x="285720" y="1419224"/>
          <a:ext cx="8730941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56" name="Document" r:id="rId4" imgW="7308419" imgH="1585363" progId="Word.Document.8">
                  <p:embed/>
                </p:oleObj>
              </mc:Choice>
              <mc:Fallback>
                <p:oleObj name="Document" r:id="rId4" imgW="7308419" imgH="1585363" progId="Word.Document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419224"/>
                        <a:ext cx="8730941" cy="179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24" name="Group 4"/>
          <p:cNvGrpSpPr>
            <a:grpSpLocks/>
          </p:cNvGrpSpPr>
          <p:nvPr/>
        </p:nvGrpSpPr>
        <p:grpSpPr bwMode="auto">
          <a:xfrm>
            <a:off x="2124075" y="3146446"/>
            <a:ext cx="5184775" cy="3282950"/>
            <a:chOff x="1338" y="1797"/>
            <a:chExt cx="3266" cy="2068"/>
          </a:xfrm>
        </p:grpSpPr>
        <p:sp>
          <p:nvSpPr>
            <p:cNvPr id="491525" name="Line 5"/>
            <p:cNvSpPr>
              <a:spLocks noChangeShapeType="1"/>
            </p:cNvSpPr>
            <p:nvPr/>
          </p:nvSpPr>
          <p:spPr bwMode="auto">
            <a:xfrm>
              <a:off x="1338" y="3657"/>
              <a:ext cx="3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 flipV="1">
              <a:off x="1882" y="1888"/>
              <a:ext cx="0" cy="19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27" name="Freeform 7"/>
            <p:cNvSpPr>
              <a:spLocks/>
            </p:cNvSpPr>
            <p:nvPr/>
          </p:nvSpPr>
          <p:spPr bwMode="auto">
            <a:xfrm>
              <a:off x="2290" y="1979"/>
              <a:ext cx="1769" cy="1451"/>
            </a:xfrm>
            <a:custGeom>
              <a:avLst/>
              <a:gdLst/>
              <a:ahLst/>
              <a:cxnLst>
                <a:cxn ang="0">
                  <a:pos x="0" y="1451"/>
                </a:cxn>
                <a:cxn ang="0">
                  <a:pos x="409" y="816"/>
                </a:cxn>
                <a:cxn ang="0">
                  <a:pos x="635" y="181"/>
                </a:cxn>
                <a:cxn ang="0">
                  <a:pos x="817" y="408"/>
                </a:cxn>
                <a:cxn ang="0">
                  <a:pos x="1044" y="907"/>
                </a:cxn>
                <a:cxn ang="0">
                  <a:pos x="1270" y="997"/>
                </a:cxn>
                <a:cxn ang="0">
                  <a:pos x="1633" y="408"/>
                </a:cxn>
                <a:cxn ang="0">
                  <a:pos x="1769" y="0"/>
                </a:cxn>
              </a:cxnLst>
              <a:rect l="0" t="0" r="r" b="b"/>
              <a:pathLst>
                <a:path w="1769" h="1451">
                  <a:moveTo>
                    <a:pt x="0" y="1451"/>
                  </a:moveTo>
                  <a:cubicBezTo>
                    <a:pt x="151" y="1239"/>
                    <a:pt x="303" y="1028"/>
                    <a:pt x="409" y="816"/>
                  </a:cubicBezTo>
                  <a:cubicBezTo>
                    <a:pt x="515" y="604"/>
                    <a:pt x="567" y="249"/>
                    <a:pt x="635" y="181"/>
                  </a:cubicBezTo>
                  <a:cubicBezTo>
                    <a:pt x="703" y="113"/>
                    <a:pt x="749" y="287"/>
                    <a:pt x="817" y="408"/>
                  </a:cubicBezTo>
                  <a:cubicBezTo>
                    <a:pt x="885" y="529"/>
                    <a:pt x="969" y="809"/>
                    <a:pt x="1044" y="907"/>
                  </a:cubicBezTo>
                  <a:cubicBezTo>
                    <a:pt x="1119" y="1005"/>
                    <a:pt x="1172" y="1080"/>
                    <a:pt x="1270" y="997"/>
                  </a:cubicBezTo>
                  <a:cubicBezTo>
                    <a:pt x="1368" y="914"/>
                    <a:pt x="1550" y="574"/>
                    <a:pt x="1633" y="408"/>
                  </a:cubicBezTo>
                  <a:cubicBezTo>
                    <a:pt x="1716" y="242"/>
                    <a:pt x="1742" y="121"/>
                    <a:pt x="1769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28" name="Line 8"/>
            <p:cNvSpPr>
              <a:spLocks noChangeShapeType="1"/>
            </p:cNvSpPr>
            <p:nvPr/>
          </p:nvSpPr>
          <p:spPr bwMode="auto">
            <a:xfrm>
              <a:off x="2290" y="3430"/>
              <a:ext cx="0" cy="227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29" name="Line 9"/>
            <p:cNvSpPr>
              <a:spLocks noChangeShapeType="1"/>
            </p:cNvSpPr>
            <p:nvPr/>
          </p:nvSpPr>
          <p:spPr bwMode="auto">
            <a:xfrm flipH="1">
              <a:off x="1882" y="3430"/>
              <a:ext cx="408" cy="0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0" name="Line 10"/>
            <p:cNvSpPr>
              <a:spLocks noChangeShapeType="1"/>
            </p:cNvSpPr>
            <p:nvPr/>
          </p:nvSpPr>
          <p:spPr bwMode="auto">
            <a:xfrm>
              <a:off x="4059" y="1979"/>
              <a:ext cx="0" cy="167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1" name="Line 11"/>
            <p:cNvSpPr>
              <a:spLocks noChangeShapeType="1"/>
            </p:cNvSpPr>
            <p:nvPr/>
          </p:nvSpPr>
          <p:spPr bwMode="auto">
            <a:xfrm flipH="1">
              <a:off x="1882" y="1979"/>
              <a:ext cx="217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>
              <a:off x="1882" y="2478"/>
              <a:ext cx="19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>
              <a:off x="1882" y="2931"/>
              <a:ext cx="726" cy="0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>
              <a:off x="2608" y="2931"/>
              <a:ext cx="0" cy="726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2811" y="2478"/>
              <a:ext cx="0" cy="11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6" name="Line 16"/>
            <p:cNvSpPr>
              <a:spLocks noChangeShapeType="1"/>
            </p:cNvSpPr>
            <p:nvPr/>
          </p:nvSpPr>
          <p:spPr bwMode="auto">
            <a:xfrm>
              <a:off x="3144" y="2478"/>
              <a:ext cx="0" cy="11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7" name="Line 17"/>
            <p:cNvSpPr>
              <a:spLocks noChangeShapeType="1"/>
            </p:cNvSpPr>
            <p:nvPr/>
          </p:nvSpPr>
          <p:spPr bwMode="auto">
            <a:xfrm>
              <a:off x="3878" y="2478"/>
              <a:ext cx="0" cy="117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3587" name="Object 19"/>
            <p:cNvGraphicFramePr>
              <a:graphicFrameLocks noChangeAspect="1"/>
            </p:cNvGraphicFramePr>
            <p:nvPr/>
          </p:nvGraphicFramePr>
          <p:xfrm>
            <a:off x="2200" y="3702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57" name="Equation" r:id="rId6" imgW="177480" imgH="190440" progId="Equation.DSMT4">
                    <p:embed/>
                  </p:oleObj>
                </mc:Choice>
                <mc:Fallback>
                  <p:oleObj name="Equation" r:id="rId6" imgW="177480" imgH="19044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702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88" name="Object 20"/>
            <p:cNvGraphicFramePr>
              <a:graphicFrameLocks noChangeAspect="1"/>
            </p:cNvGraphicFramePr>
            <p:nvPr/>
          </p:nvGraphicFramePr>
          <p:xfrm>
            <a:off x="4014" y="3657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58" name="Equation" r:id="rId8" imgW="164880" imgH="241200" progId="Equation.DSMT4">
                    <p:embed/>
                  </p:oleObj>
                </mc:Choice>
                <mc:Fallback>
                  <p:oleObj name="Equation" r:id="rId8" imgW="164880" imgH="2412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657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89" name="Object 21"/>
            <p:cNvGraphicFramePr>
              <a:graphicFrameLocks noChangeAspect="1"/>
            </p:cNvGraphicFramePr>
            <p:nvPr/>
          </p:nvGraphicFramePr>
          <p:xfrm>
            <a:off x="4332" y="3475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59" name="Equation" r:id="rId10" imgW="203040" imgH="190440" progId="Equation.DSMT4">
                    <p:embed/>
                  </p:oleObj>
                </mc:Choice>
                <mc:Fallback>
                  <p:oleObj name="Equation" r:id="rId10" imgW="203040" imgH="19044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475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0" name="Object 22"/>
            <p:cNvGraphicFramePr>
              <a:graphicFrameLocks noChangeAspect="1"/>
            </p:cNvGraphicFramePr>
            <p:nvPr/>
          </p:nvGraphicFramePr>
          <p:xfrm>
            <a:off x="1927" y="1797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60" name="Equation" r:id="rId12" imgW="190440" imgH="241200" progId="Equation.DSMT4">
                    <p:embed/>
                  </p:oleObj>
                </mc:Choice>
                <mc:Fallback>
                  <p:oleObj name="Equation" r:id="rId12" imgW="190440" imgH="2412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797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1" name="Object 23"/>
            <p:cNvGraphicFramePr>
              <a:graphicFrameLocks noChangeAspect="1"/>
            </p:cNvGraphicFramePr>
            <p:nvPr/>
          </p:nvGraphicFramePr>
          <p:xfrm>
            <a:off x="1655" y="370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61" name="Equation" r:id="rId14" imgW="228600" imgH="241200" progId="Equation.DSMT4">
                    <p:embed/>
                  </p:oleObj>
                </mc:Choice>
                <mc:Fallback>
                  <p:oleObj name="Equation" r:id="rId14" imgW="228600" imgH="2412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702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2" name="Object 24"/>
            <p:cNvGraphicFramePr>
              <a:graphicFrameLocks noChangeAspect="1"/>
            </p:cNvGraphicFramePr>
            <p:nvPr/>
          </p:nvGraphicFramePr>
          <p:xfrm>
            <a:off x="1474" y="3339"/>
            <a:ext cx="3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62" name="Equation" r:id="rId16" imgW="545760" imgH="291960" progId="Equation.DSMT4">
                    <p:embed/>
                  </p:oleObj>
                </mc:Choice>
                <mc:Fallback>
                  <p:oleObj name="Equation" r:id="rId16" imgW="545760" imgH="29196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339"/>
                          <a:ext cx="3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3" name="Object 25"/>
            <p:cNvGraphicFramePr>
              <a:graphicFrameLocks noChangeAspect="1"/>
            </p:cNvGraphicFramePr>
            <p:nvPr/>
          </p:nvGraphicFramePr>
          <p:xfrm>
            <a:off x="1474" y="1888"/>
            <a:ext cx="3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63" name="Equation" r:id="rId18" imgW="545760" imgH="291960" progId="Equation.DSMT4">
                    <p:embed/>
                  </p:oleObj>
                </mc:Choice>
                <mc:Fallback>
                  <p:oleObj name="Equation" r:id="rId18" imgW="545760" imgH="29196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888"/>
                          <a:ext cx="344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4" name="Object 26"/>
            <p:cNvGraphicFramePr>
              <a:graphicFrameLocks noChangeAspect="1"/>
            </p:cNvGraphicFramePr>
            <p:nvPr/>
          </p:nvGraphicFramePr>
          <p:xfrm>
            <a:off x="1651" y="2387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64" name="Equation" r:id="rId20" imgW="279360" imgH="330120" progId="Equation.DSMT4">
                    <p:embed/>
                  </p:oleObj>
                </mc:Choice>
                <mc:Fallback>
                  <p:oleObj name="Equation" r:id="rId20" imgW="279360" imgH="33012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1" y="2387"/>
                          <a:ext cx="1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5" name="Object 27"/>
            <p:cNvGraphicFramePr>
              <a:graphicFrameLocks noChangeAspect="1"/>
            </p:cNvGraphicFramePr>
            <p:nvPr/>
          </p:nvGraphicFramePr>
          <p:xfrm>
            <a:off x="1641" y="2840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65" name="Equation" r:id="rId22" imgW="266400" imgH="330120" progId="Equation.DSMT4">
                    <p:embed/>
                  </p:oleObj>
                </mc:Choice>
                <mc:Fallback>
                  <p:oleObj name="Equation" r:id="rId22" imgW="266400" imgH="33012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2840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6" name="Object 28"/>
            <p:cNvGraphicFramePr>
              <a:graphicFrameLocks noChangeAspect="1"/>
            </p:cNvGraphicFramePr>
            <p:nvPr/>
          </p:nvGraphicFramePr>
          <p:xfrm>
            <a:off x="2517" y="3657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66" name="Equation" r:id="rId24" imgW="228600" imgH="330120" progId="Equation.DSMT4">
                    <p:embed/>
                  </p:oleObj>
                </mc:Choice>
                <mc:Fallback>
                  <p:oleObj name="Equation" r:id="rId24" imgW="228600" imgH="33012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657"/>
                          <a:ext cx="14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7" name="Object 29"/>
            <p:cNvGraphicFramePr>
              <a:graphicFrameLocks noChangeAspect="1"/>
            </p:cNvGraphicFramePr>
            <p:nvPr/>
          </p:nvGraphicFramePr>
          <p:xfrm>
            <a:off x="2728" y="3657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67" name="Equation" r:id="rId26" imgW="241200" imgH="330120" progId="Equation.DSMT4">
                    <p:embed/>
                  </p:oleObj>
                </mc:Choice>
                <mc:Fallback>
                  <p:oleObj name="Equation" r:id="rId26" imgW="241200" imgH="33012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657"/>
                          <a:ext cx="1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8" name="Object 30"/>
            <p:cNvGraphicFramePr>
              <a:graphicFrameLocks noChangeAspect="1"/>
            </p:cNvGraphicFramePr>
            <p:nvPr/>
          </p:nvGraphicFramePr>
          <p:xfrm>
            <a:off x="3061" y="3657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68" name="Equation" r:id="rId28" imgW="241200" imgH="330120" progId="Equation.DSMT4">
                    <p:embed/>
                  </p:oleObj>
                </mc:Choice>
                <mc:Fallback>
                  <p:oleObj name="Equation" r:id="rId28" imgW="241200" imgH="33012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657"/>
                          <a:ext cx="1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99" name="Object 31"/>
            <p:cNvGraphicFramePr>
              <a:graphicFrameLocks noChangeAspect="1"/>
            </p:cNvGraphicFramePr>
            <p:nvPr/>
          </p:nvGraphicFramePr>
          <p:xfrm>
            <a:off x="3787" y="3657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69" name="Equation" r:id="rId30" imgW="241200" imgH="330120" progId="Equation.DSMT4">
                    <p:embed/>
                  </p:oleObj>
                </mc:Choice>
                <mc:Fallback>
                  <p:oleObj name="Equation" r:id="rId30" imgW="241200" imgH="33012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657"/>
                          <a:ext cx="1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42876" y="1285860"/>
            <a:ext cx="8858280" cy="1857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Properties of continuous functions on a closed interval</a:t>
            </a:r>
            <a:endParaRPr lang="en-US" altLang="zh-CN" sz="3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AB4C-DB2E-491D-80EC-9081EA36556A}" type="slidenum">
              <a:rPr lang="en-US" altLang="en-US"/>
              <a:pPr/>
              <a:t>52</a:t>
            </a:fld>
            <a:endParaRPr lang="en-US" altLang="en-US"/>
          </a:p>
        </p:txBody>
      </p:sp>
      <p:graphicFrame>
        <p:nvGraphicFramePr>
          <p:cNvPr id="495652" name="Object 36"/>
          <p:cNvGraphicFramePr>
            <a:graphicFrameLocks noChangeAspect="1"/>
          </p:cNvGraphicFramePr>
          <p:nvPr/>
        </p:nvGraphicFramePr>
        <p:xfrm>
          <a:off x="285720" y="1503123"/>
          <a:ext cx="8643998" cy="17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97" name="Document" r:id="rId4" imgW="7347447" imgH="1442777" progId="Word.Document.8">
                  <p:embed/>
                </p:oleObj>
              </mc:Choice>
              <mc:Fallback>
                <p:oleObj name="Document" r:id="rId4" imgW="7347447" imgH="1442777" progId="Word.Document.8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503123"/>
                        <a:ext cx="8643998" cy="171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3572" name="Group 4"/>
          <p:cNvGrpSpPr>
            <a:grpSpLocks/>
          </p:cNvGrpSpPr>
          <p:nvPr/>
        </p:nvGrpSpPr>
        <p:grpSpPr bwMode="auto">
          <a:xfrm>
            <a:off x="2124075" y="3213100"/>
            <a:ext cx="4968875" cy="2592388"/>
            <a:chOff x="1338" y="2024"/>
            <a:chExt cx="3130" cy="1633"/>
          </a:xfrm>
        </p:grpSpPr>
        <p:sp>
          <p:nvSpPr>
            <p:cNvPr id="493573" name="Line 5"/>
            <p:cNvSpPr>
              <a:spLocks noChangeShapeType="1"/>
            </p:cNvSpPr>
            <p:nvPr/>
          </p:nvSpPr>
          <p:spPr bwMode="auto">
            <a:xfrm>
              <a:off x="1338" y="2886"/>
              <a:ext cx="31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574" name="Line 6"/>
            <p:cNvSpPr>
              <a:spLocks noChangeShapeType="1"/>
            </p:cNvSpPr>
            <p:nvPr/>
          </p:nvSpPr>
          <p:spPr bwMode="auto">
            <a:xfrm flipV="1">
              <a:off x="2018" y="2024"/>
              <a:ext cx="0" cy="16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575" name="Freeform 7"/>
            <p:cNvSpPr>
              <a:spLocks/>
            </p:cNvSpPr>
            <p:nvPr/>
          </p:nvSpPr>
          <p:spPr bwMode="auto">
            <a:xfrm>
              <a:off x="2426" y="2341"/>
              <a:ext cx="1270" cy="1044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73" y="227"/>
                </a:cxn>
                <a:cxn ang="0">
                  <a:pos x="817" y="817"/>
                </a:cxn>
                <a:cxn ang="0">
                  <a:pos x="1270" y="0"/>
                </a:cxn>
              </a:cxnLst>
              <a:rect l="0" t="0" r="r" b="b"/>
              <a:pathLst>
                <a:path w="1270" h="1044">
                  <a:moveTo>
                    <a:pt x="0" y="1044"/>
                  </a:moveTo>
                  <a:cubicBezTo>
                    <a:pt x="68" y="654"/>
                    <a:pt x="137" y="265"/>
                    <a:pt x="273" y="227"/>
                  </a:cubicBezTo>
                  <a:cubicBezTo>
                    <a:pt x="409" y="189"/>
                    <a:pt x="651" y="855"/>
                    <a:pt x="817" y="817"/>
                  </a:cubicBezTo>
                  <a:cubicBezTo>
                    <a:pt x="983" y="779"/>
                    <a:pt x="1126" y="389"/>
                    <a:pt x="1270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576" name="Line 8"/>
            <p:cNvSpPr>
              <a:spLocks noChangeShapeType="1"/>
            </p:cNvSpPr>
            <p:nvPr/>
          </p:nvSpPr>
          <p:spPr bwMode="auto">
            <a:xfrm flipV="1">
              <a:off x="2426" y="2886"/>
              <a:ext cx="0" cy="4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577" name="Line 9"/>
            <p:cNvSpPr>
              <a:spLocks noChangeShapeType="1"/>
            </p:cNvSpPr>
            <p:nvPr/>
          </p:nvSpPr>
          <p:spPr bwMode="auto">
            <a:xfrm>
              <a:off x="3696" y="2341"/>
              <a:ext cx="0" cy="5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95653" name="Object 37"/>
            <p:cNvGraphicFramePr>
              <a:graphicFrameLocks noChangeAspect="1"/>
            </p:cNvGraphicFramePr>
            <p:nvPr/>
          </p:nvGraphicFramePr>
          <p:xfrm>
            <a:off x="1837" y="293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98" name="Equation" r:id="rId6" imgW="228600" imgH="241200" progId="Equation.DSMT4">
                    <p:embed/>
                  </p:oleObj>
                </mc:Choice>
                <mc:Fallback>
                  <p:oleObj name="Equation" r:id="rId6" imgW="228600" imgH="2412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931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54" name="Object 38"/>
            <p:cNvGraphicFramePr>
              <a:graphicFrameLocks noChangeAspect="1"/>
            </p:cNvGraphicFramePr>
            <p:nvPr/>
          </p:nvGraphicFramePr>
          <p:xfrm>
            <a:off x="4241" y="2931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99" name="Equation" r:id="rId8" imgW="203040" imgH="190440" progId="Equation.DSMT4">
                    <p:embed/>
                  </p:oleObj>
                </mc:Choice>
                <mc:Fallback>
                  <p:oleObj name="Equation" r:id="rId8" imgW="203040" imgH="19044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931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55" name="Object 39"/>
            <p:cNvGraphicFramePr>
              <a:graphicFrameLocks noChangeAspect="1"/>
            </p:cNvGraphicFramePr>
            <p:nvPr/>
          </p:nvGraphicFramePr>
          <p:xfrm>
            <a:off x="2064" y="2084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00" name="Equation" r:id="rId10" imgW="190440" imgH="241200" progId="Equation.DSMT4">
                    <p:embed/>
                  </p:oleObj>
                </mc:Choice>
                <mc:Fallback>
                  <p:oleObj name="Equation" r:id="rId10" imgW="190440" imgH="2412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084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56" name="Object 40"/>
            <p:cNvGraphicFramePr>
              <a:graphicFrameLocks noChangeAspect="1"/>
            </p:cNvGraphicFramePr>
            <p:nvPr/>
          </p:nvGraphicFramePr>
          <p:xfrm>
            <a:off x="2336" y="2750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01" name="Equation" r:id="rId12" imgW="177480" imgH="190440" progId="Equation.DSMT4">
                    <p:embed/>
                  </p:oleObj>
                </mc:Choice>
                <mc:Fallback>
                  <p:oleObj name="Equation" r:id="rId12" imgW="177480" imgH="19044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750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57" name="Object 41"/>
            <p:cNvGraphicFramePr>
              <a:graphicFrameLocks noChangeAspect="1"/>
            </p:cNvGraphicFramePr>
            <p:nvPr/>
          </p:nvGraphicFramePr>
          <p:xfrm>
            <a:off x="3651" y="2931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02" name="Equation" r:id="rId14" imgW="164880" imgH="241200" progId="Equation.DSMT4">
                    <p:embed/>
                  </p:oleObj>
                </mc:Choice>
                <mc:Fallback>
                  <p:oleObj name="Equation" r:id="rId14" imgW="164880" imgH="2412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931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58" name="Object 42"/>
            <p:cNvGraphicFramePr>
              <a:graphicFrameLocks noChangeAspect="1"/>
            </p:cNvGraphicFramePr>
            <p:nvPr/>
          </p:nvGraphicFramePr>
          <p:xfrm>
            <a:off x="2517" y="2886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03" name="Equation" r:id="rId16" imgW="253800" imgH="330120" progId="Equation.DSMT4">
                    <p:embed/>
                  </p:oleObj>
                </mc:Choice>
                <mc:Fallback>
                  <p:oleObj name="Equation" r:id="rId16" imgW="253800" imgH="33012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886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59" name="Object 43"/>
            <p:cNvGraphicFramePr>
              <a:graphicFrameLocks noChangeAspect="1"/>
            </p:cNvGraphicFramePr>
            <p:nvPr/>
          </p:nvGraphicFramePr>
          <p:xfrm>
            <a:off x="2971" y="2659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04" name="Equation" r:id="rId18" imgW="266400" imgH="330120" progId="Equation.DSMT4">
                    <p:embed/>
                  </p:oleObj>
                </mc:Choice>
                <mc:Fallback>
                  <p:oleObj name="Equation" r:id="rId18" imgW="266400" imgH="33012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659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5660" name="Object 44"/>
            <p:cNvGraphicFramePr>
              <a:graphicFrameLocks noChangeAspect="1"/>
            </p:cNvGraphicFramePr>
            <p:nvPr/>
          </p:nvGraphicFramePr>
          <p:xfrm>
            <a:off x="3334" y="2659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05" name="Equation" r:id="rId20" imgW="266400" imgH="330120" progId="Equation.DSMT4">
                    <p:embed/>
                  </p:oleObj>
                </mc:Choice>
                <mc:Fallback>
                  <p:oleObj name="Equation" r:id="rId20" imgW="266400" imgH="33012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659"/>
                          <a:ext cx="16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Properties of continuous functions on a closed interval</a:t>
            </a:r>
            <a:endParaRPr lang="en-US" altLang="zh-CN" sz="3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E4D26-865E-45C7-9026-CD5FF2A5313A}" type="slidenum">
              <a:rPr lang="en-US" altLang="en-US"/>
              <a:pPr/>
              <a:t>53</a:t>
            </a:fld>
            <a:endParaRPr lang="en-US" altLang="en-US"/>
          </a:p>
        </p:txBody>
      </p:sp>
      <p:grpSp>
        <p:nvGrpSpPr>
          <p:cNvPr id="590851" name="Group 3"/>
          <p:cNvGrpSpPr>
            <a:grpSpLocks/>
          </p:cNvGrpSpPr>
          <p:nvPr/>
        </p:nvGrpSpPr>
        <p:grpSpPr bwMode="auto">
          <a:xfrm>
            <a:off x="500034" y="1428736"/>
            <a:ext cx="6921506" cy="923926"/>
            <a:chOff x="180" y="924"/>
            <a:chExt cx="4360" cy="582"/>
          </a:xfrm>
        </p:grpSpPr>
        <p:graphicFrame>
          <p:nvGraphicFramePr>
            <p:cNvPr id="590852" name="Object 4"/>
            <p:cNvGraphicFramePr>
              <a:graphicFrameLocks noChangeAspect="1"/>
            </p:cNvGraphicFramePr>
            <p:nvPr/>
          </p:nvGraphicFramePr>
          <p:xfrm>
            <a:off x="2645" y="981"/>
            <a:ext cx="6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27" name="Equation" r:id="rId4" imgW="1079280" imgH="304560" progId="Equation.DSMT4">
                    <p:embed/>
                  </p:oleObj>
                </mc:Choice>
                <mc:Fallback>
                  <p:oleObj name="Equation" r:id="rId4" imgW="1079280" imgH="3045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5" y="981"/>
                          <a:ext cx="68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53" name="Rectangle 5"/>
            <p:cNvSpPr>
              <a:spLocks noChangeArrowheads="1"/>
            </p:cNvSpPr>
            <p:nvPr/>
          </p:nvSpPr>
          <p:spPr bwMode="auto">
            <a:xfrm>
              <a:off x="180" y="924"/>
              <a:ext cx="25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b="1" dirty="0"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 Prove that equation </a:t>
              </a:r>
            </a:p>
          </p:txBody>
        </p:sp>
        <p:sp>
          <p:nvSpPr>
            <p:cNvPr id="590854" name="Rectangle 6"/>
            <p:cNvSpPr>
              <a:spLocks noChangeArrowheads="1"/>
            </p:cNvSpPr>
            <p:nvPr/>
          </p:nvSpPr>
          <p:spPr bwMode="auto">
            <a:xfrm>
              <a:off x="3285" y="924"/>
              <a:ext cx="12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3333FF"/>
                  </a:solidFill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have at least a</a:t>
              </a:r>
            </a:p>
          </p:txBody>
        </p:sp>
        <p:sp>
          <p:nvSpPr>
            <p:cNvPr id="590858" name="Rectangle 10"/>
            <p:cNvSpPr>
              <a:spLocks noChangeArrowheads="1"/>
            </p:cNvSpPr>
            <p:nvPr/>
          </p:nvSpPr>
          <p:spPr bwMode="auto">
            <a:xfrm>
              <a:off x="180" y="1215"/>
              <a:ext cx="19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solution smaller than 1.</a:t>
              </a:r>
            </a:p>
          </p:txBody>
        </p:sp>
      </p:grpSp>
      <p:graphicFrame>
        <p:nvGraphicFramePr>
          <p:cNvPr id="590859" name="Object 11"/>
          <p:cNvGraphicFramePr>
            <a:graphicFrameLocks noChangeAspect="1"/>
          </p:cNvGraphicFramePr>
          <p:nvPr/>
        </p:nvGraphicFramePr>
        <p:xfrm>
          <a:off x="1979613" y="2420938"/>
          <a:ext cx="17145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28" name="Equation" r:id="rId6" imgW="1713756" imgH="355446" progId="Equation.DSMT4">
                  <p:embed/>
                </p:oleObj>
              </mc:Choice>
              <mc:Fallback>
                <p:oleObj name="Equation" r:id="rId6" imgW="1713756" imgH="355446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420938"/>
                        <a:ext cx="17145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0" name="Object 12"/>
          <p:cNvGraphicFramePr>
            <a:graphicFrameLocks noChangeAspect="1"/>
          </p:cNvGraphicFramePr>
          <p:nvPr/>
        </p:nvGraphicFramePr>
        <p:xfrm>
          <a:off x="1331913" y="3357563"/>
          <a:ext cx="10668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29" name="Equation" r:id="rId8" imgW="1066800" imgH="292100" progId="Equation.DSMT4">
                  <p:embed/>
                </p:oleObj>
              </mc:Choice>
              <mc:Fallback>
                <p:oleObj name="Equation" r:id="rId8" imgW="1066800" imgH="2921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57563"/>
                        <a:ext cx="10668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1" name="Object 13"/>
          <p:cNvGraphicFramePr>
            <a:graphicFrameLocks noChangeAspect="1"/>
          </p:cNvGraphicFramePr>
          <p:nvPr/>
        </p:nvGraphicFramePr>
        <p:xfrm>
          <a:off x="2843213" y="3349625"/>
          <a:ext cx="885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30" name="Equation" r:id="rId10" imgW="888614" imgH="291973" progId="Equation.DSMT4">
                  <p:embed/>
                </p:oleObj>
              </mc:Choice>
              <mc:Fallback>
                <p:oleObj name="Equation" r:id="rId10" imgW="888614" imgH="291973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349625"/>
                        <a:ext cx="8858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2" name="Object 14"/>
          <p:cNvGraphicFramePr>
            <a:graphicFrameLocks noChangeAspect="1"/>
          </p:cNvGraphicFramePr>
          <p:nvPr/>
        </p:nvGraphicFramePr>
        <p:xfrm>
          <a:off x="3006725" y="3789363"/>
          <a:ext cx="2286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31" name="Equation" r:id="rId12" imgW="2286000" imgH="292100" progId="Equation.DSMT4">
                  <p:embed/>
                </p:oleObj>
              </mc:Choice>
              <mc:Fallback>
                <p:oleObj name="Equation" r:id="rId12" imgW="2286000" imgH="2921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789363"/>
                        <a:ext cx="22860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3" name="Object 15"/>
          <p:cNvGraphicFramePr>
            <a:graphicFrameLocks noChangeAspect="1"/>
          </p:cNvGraphicFramePr>
          <p:nvPr/>
        </p:nvGraphicFramePr>
        <p:xfrm>
          <a:off x="5148263" y="4292600"/>
          <a:ext cx="190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32" name="Equation" r:id="rId14" imgW="190417" imgH="291973" progId="Equation.DSMT4">
                  <p:embed/>
                </p:oleObj>
              </mc:Choice>
              <mc:Fallback>
                <p:oleObj name="Equation" r:id="rId14" imgW="190417" imgH="291973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92600"/>
                        <a:ext cx="190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4" name="Object 16"/>
          <p:cNvGraphicFramePr>
            <a:graphicFrameLocks noChangeAspect="1"/>
          </p:cNvGraphicFramePr>
          <p:nvPr/>
        </p:nvGraphicFramePr>
        <p:xfrm>
          <a:off x="3563938" y="4724400"/>
          <a:ext cx="952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33" name="Equation" r:id="rId16" imgW="952087" imgH="291973" progId="Equation.DSMT4">
                  <p:embed/>
                </p:oleObj>
              </mc:Choice>
              <mc:Fallback>
                <p:oleObj name="Equation" r:id="rId16" imgW="952087" imgH="291973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724400"/>
                        <a:ext cx="952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65" name="Object 17"/>
          <p:cNvGraphicFramePr>
            <a:graphicFrameLocks noChangeAspect="1"/>
          </p:cNvGraphicFramePr>
          <p:nvPr/>
        </p:nvGraphicFramePr>
        <p:xfrm>
          <a:off x="3563938" y="5524500"/>
          <a:ext cx="2066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34" name="Equation" r:id="rId18" imgW="2070100" imgH="355600" progId="Equation.DSMT4">
                  <p:embed/>
                </p:oleObj>
              </mc:Choice>
              <mc:Fallback>
                <p:oleObj name="Equation" r:id="rId18" imgW="2070100" imgH="355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524500"/>
                        <a:ext cx="20669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66" name="Rectangle 18"/>
          <p:cNvSpPr>
            <a:spLocks noChangeArrowheads="1"/>
          </p:cNvSpPr>
          <p:nvPr/>
        </p:nvSpPr>
        <p:spPr bwMode="auto">
          <a:xfrm>
            <a:off x="539750" y="2432050"/>
            <a:ext cx="874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Proof:</a:t>
            </a:r>
            <a:endParaRPr lang="en-US" altLang="zh-CN">
              <a:ea typeface="宋体" charset="-122"/>
            </a:endParaRPr>
          </a:p>
        </p:txBody>
      </p:sp>
      <p:sp>
        <p:nvSpPr>
          <p:cNvPr id="590867" name="Rectangle 19"/>
          <p:cNvSpPr>
            <a:spLocks noChangeArrowheads="1"/>
          </p:cNvSpPr>
          <p:nvPr/>
        </p:nvSpPr>
        <p:spPr bwMode="auto">
          <a:xfrm>
            <a:off x="3563938" y="2420938"/>
            <a:ext cx="503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it is easy to see that this function is continuous</a:t>
            </a:r>
          </a:p>
        </p:txBody>
      </p:sp>
      <p:sp>
        <p:nvSpPr>
          <p:cNvPr id="590868" name="Rectangle 20"/>
          <p:cNvSpPr>
            <a:spLocks noChangeArrowheads="1"/>
          </p:cNvSpPr>
          <p:nvPr/>
        </p:nvSpPr>
        <p:spPr bwMode="auto">
          <a:xfrm>
            <a:off x="2268538" y="3248025"/>
            <a:ext cx="677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</a:t>
            </a:r>
          </a:p>
        </p:txBody>
      </p:sp>
      <p:sp>
        <p:nvSpPr>
          <p:cNvPr id="590869" name="Rectangle 21"/>
          <p:cNvSpPr>
            <a:spLocks noChangeArrowheads="1"/>
          </p:cNvSpPr>
          <p:nvPr/>
        </p:nvSpPr>
        <p:spPr bwMode="auto">
          <a:xfrm>
            <a:off x="3635375" y="3284538"/>
            <a:ext cx="1150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ea typeface="宋体" charset="-122"/>
              </a:rPr>
              <a:t>, we have</a:t>
            </a:r>
          </a:p>
        </p:txBody>
      </p:sp>
      <p:sp>
        <p:nvSpPr>
          <p:cNvPr id="590870" name="Rectangle 22"/>
          <p:cNvSpPr>
            <a:spLocks noChangeArrowheads="1"/>
          </p:cNvSpPr>
          <p:nvPr/>
        </p:nvSpPr>
        <p:spPr bwMode="auto">
          <a:xfrm>
            <a:off x="539750" y="4221163"/>
            <a:ext cx="469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By </a:t>
            </a:r>
            <a:r>
              <a:rPr lang="en-US" altLang="zh-CN">
                <a:solidFill>
                  <a:srgbClr val="CC0000"/>
                </a:solidFill>
                <a:ea typeface="宋体" charset="-122"/>
              </a:rPr>
              <a:t>zero theorem</a:t>
            </a:r>
            <a:r>
              <a:rPr lang="en-US" altLang="zh-CN">
                <a:ea typeface="宋体" charset="-122"/>
              </a:rPr>
              <a:t>, we have at least one point </a:t>
            </a:r>
          </a:p>
        </p:txBody>
      </p:sp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5292725" y="4221163"/>
            <a:ext cx="2159000" cy="396875"/>
            <a:chOff x="3334" y="2750"/>
            <a:chExt cx="1360" cy="250"/>
          </a:xfrm>
        </p:grpSpPr>
        <p:graphicFrame>
          <p:nvGraphicFramePr>
            <p:cNvPr id="590872" name="Object 24"/>
            <p:cNvGraphicFramePr>
              <a:graphicFrameLocks noChangeAspect="1"/>
            </p:cNvGraphicFramePr>
            <p:nvPr/>
          </p:nvGraphicFramePr>
          <p:xfrm>
            <a:off x="4358" y="2790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35" name="Equation" r:id="rId20" imgW="533169" imgH="291973" progId="Equation.DSMT4">
                    <p:embed/>
                  </p:oleObj>
                </mc:Choice>
                <mc:Fallback>
                  <p:oleObj name="Equation" r:id="rId20" imgW="533169" imgH="291973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8" y="2790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73" name="Rectangle 25"/>
            <p:cNvSpPr>
              <a:spLocks noChangeArrowheads="1"/>
            </p:cNvSpPr>
            <p:nvPr/>
          </p:nvSpPr>
          <p:spPr bwMode="auto">
            <a:xfrm>
              <a:off x="3334" y="2750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in the interval </a:t>
              </a:r>
            </a:p>
          </p:txBody>
        </p:sp>
      </p:grpSp>
      <p:sp>
        <p:nvSpPr>
          <p:cNvPr id="590874" name="Rectangle 26"/>
          <p:cNvSpPr>
            <a:spLocks noChangeArrowheads="1"/>
          </p:cNvSpPr>
          <p:nvPr/>
        </p:nvSpPr>
        <p:spPr bwMode="auto">
          <a:xfrm>
            <a:off x="7380288" y="4183063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, such that</a:t>
            </a:r>
          </a:p>
        </p:txBody>
      </p:sp>
      <p:grpSp>
        <p:nvGrpSpPr>
          <p:cNvPr id="590875" name="Group 27"/>
          <p:cNvGrpSpPr>
            <a:grpSpLocks/>
          </p:cNvGrpSpPr>
          <p:nvPr/>
        </p:nvGrpSpPr>
        <p:grpSpPr bwMode="auto">
          <a:xfrm>
            <a:off x="539750" y="5084763"/>
            <a:ext cx="4314825" cy="396875"/>
            <a:chOff x="340" y="3475"/>
            <a:chExt cx="2718" cy="250"/>
          </a:xfrm>
        </p:grpSpPr>
        <p:graphicFrame>
          <p:nvGraphicFramePr>
            <p:cNvPr id="590876" name="Object 28"/>
            <p:cNvGraphicFramePr>
              <a:graphicFrameLocks noChangeAspect="1"/>
            </p:cNvGraphicFramePr>
            <p:nvPr/>
          </p:nvGraphicFramePr>
          <p:xfrm>
            <a:off x="1754" y="3521"/>
            <a:ext cx="58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36" name="Equation" r:id="rId22" imgW="927100" imgH="292100" progId="Equation.DSMT4">
                    <p:embed/>
                  </p:oleObj>
                </mc:Choice>
                <mc:Fallback>
                  <p:oleObj name="Equation" r:id="rId22" imgW="927100" imgH="29210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4" y="3521"/>
                          <a:ext cx="58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77" name="Rectangle 29"/>
            <p:cNvSpPr>
              <a:spLocks noChangeArrowheads="1"/>
            </p:cNvSpPr>
            <p:nvPr/>
          </p:nvSpPr>
          <p:spPr bwMode="auto">
            <a:xfrm>
              <a:off x="340" y="3475"/>
              <a:ext cx="14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Thus,  there exists a </a:t>
              </a:r>
            </a:p>
          </p:txBody>
        </p:sp>
        <p:sp>
          <p:nvSpPr>
            <p:cNvPr id="590878" name="Rectangle 30"/>
            <p:cNvSpPr>
              <a:spLocks noChangeArrowheads="1"/>
            </p:cNvSpPr>
            <p:nvPr/>
          </p:nvSpPr>
          <p:spPr bwMode="auto">
            <a:xfrm>
              <a:off x="2290" y="3475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such that </a:t>
              </a:r>
            </a:p>
          </p:txBody>
        </p:sp>
      </p:grpSp>
      <p:sp>
        <p:nvSpPr>
          <p:cNvPr id="590879" name="Rectangle 31"/>
          <p:cNvSpPr>
            <a:spLocks noChangeArrowheads="1"/>
          </p:cNvSpPr>
          <p:nvPr/>
        </p:nvSpPr>
        <p:spPr bwMode="auto">
          <a:xfrm>
            <a:off x="395288" y="6056313"/>
            <a:ext cx="3384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this implies the statement. </a:t>
            </a:r>
          </a:p>
        </p:txBody>
      </p:sp>
      <p:sp>
        <p:nvSpPr>
          <p:cNvPr id="590880" name="Rectangle 32"/>
          <p:cNvSpPr>
            <a:spLocks noChangeArrowheads="1"/>
          </p:cNvSpPr>
          <p:nvPr/>
        </p:nvSpPr>
        <p:spPr bwMode="auto">
          <a:xfrm>
            <a:off x="1403350" y="2420938"/>
            <a:ext cx="585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Let </a:t>
            </a:r>
          </a:p>
        </p:txBody>
      </p:sp>
      <p:grpSp>
        <p:nvGrpSpPr>
          <p:cNvPr id="590881" name="Group 33"/>
          <p:cNvGrpSpPr>
            <a:grpSpLocks/>
          </p:cNvGrpSpPr>
          <p:nvPr/>
        </p:nvGrpSpPr>
        <p:grpSpPr bwMode="auto">
          <a:xfrm>
            <a:off x="515938" y="2852738"/>
            <a:ext cx="2687637" cy="396875"/>
            <a:chOff x="385" y="1933"/>
            <a:chExt cx="1693" cy="250"/>
          </a:xfrm>
        </p:grpSpPr>
        <p:graphicFrame>
          <p:nvGraphicFramePr>
            <p:cNvPr id="590882" name="Object 34"/>
            <p:cNvGraphicFramePr>
              <a:graphicFrameLocks noChangeAspect="1"/>
            </p:cNvGraphicFramePr>
            <p:nvPr/>
          </p:nvGraphicFramePr>
          <p:xfrm>
            <a:off x="1610" y="1979"/>
            <a:ext cx="3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0937" name="Equation" r:id="rId24" imgW="507780" imgH="291973" progId="Equation.DSMT4">
                    <p:embed/>
                  </p:oleObj>
                </mc:Choice>
                <mc:Fallback>
                  <p:oleObj name="Equation" r:id="rId24" imgW="507780" imgH="291973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979"/>
                          <a:ext cx="31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83" name="Rectangle 35"/>
            <p:cNvSpPr>
              <a:spLocks noChangeArrowheads="1"/>
            </p:cNvSpPr>
            <p:nvPr/>
          </p:nvSpPr>
          <p:spPr bwMode="auto">
            <a:xfrm>
              <a:off x="1882" y="193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. </a:t>
              </a:r>
            </a:p>
          </p:txBody>
        </p:sp>
        <p:sp>
          <p:nvSpPr>
            <p:cNvPr id="590884" name="Rectangle 36"/>
            <p:cNvSpPr>
              <a:spLocks noChangeArrowheads="1"/>
            </p:cNvSpPr>
            <p:nvPr/>
          </p:nvSpPr>
          <p:spPr bwMode="auto">
            <a:xfrm>
              <a:off x="385" y="1933"/>
              <a:ext cx="12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>
                  <a:ea typeface="宋体" charset="-122"/>
                </a:rPr>
                <a:t>on closed interval</a:t>
              </a:r>
              <a:endParaRPr lang="zh-CN" altLang="en-US">
                <a:ea typeface="宋体" charset="-122"/>
              </a:endParaRPr>
            </a:p>
          </p:txBody>
        </p:sp>
      </p:grpSp>
      <p:sp>
        <p:nvSpPr>
          <p:cNvPr id="590885" name="Rectangle 37"/>
          <p:cNvSpPr>
            <a:spLocks noChangeArrowheads="1"/>
          </p:cNvSpPr>
          <p:nvPr/>
        </p:nvSpPr>
        <p:spPr bwMode="auto">
          <a:xfrm>
            <a:off x="539750" y="3286125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</a:t>
            </a:r>
            <a:endParaRPr lang="zh-CN" altLang="en-US">
              <a:ea typeface="宋体" charset="-122"/>
            </a:endParaRPr>
          </a:p>
        </p:txBody>
      </p:sp>
      <p:sp>
        <p:nvSpPr>
          <p:cNvPr id="590886" name="Rectangle 38"/>
          <p:cNvSpPr>
            <a:spLocks noChangeArrowheads="1"/>
          </p:cNvSpPr>
          <p:nvPr/>
        </p:nvSpPr>
        <p:spPr bwMode="auto">
          <a:xfrm>
            <a:off x="3635375" y="6056313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9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9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9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9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9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59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9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9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9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9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9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9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9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9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9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66" grpId="0"/>
      <p:bldP spid="590867" grpId="0"/>
      <p:bldP spid="590868" grpId="0"/>
      <p:bldP spid="590869" grpId="0"/>
      <p:bldP spid="590870" grpId="0"/>
      <p:bldP spid="590874" grpId="0"/>
      <p:bldP spid="590879" grpId="0"/>
      <p:bldP spid="590880" grpId="0"/>
      <p:bldP spid="590885" grpId="0"/>
      <p:bldP spid="59088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Properties of continuous functions on a closed interval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99778-BF42-4A48-919E-D4AF73957EAC}" type="slidenum">
              <a:rPr lang="en-US" altLang="en-US"/>
              <a:pPr/>
              <a:t>54</a:t>
            </a:fld>
            <a:endParaRPr lang="en-US" altLang="en-US"/>
          </a:p>
        </p:txBody>
      </p:sp>
      <p:grpSp>
        <p:nvGrpSpPr>
          <p:cNvPr id="598024" name="Group 8"/>
          <p:cNvGrpSpPr>
            <a:grpSpLocks/>
          </p:cNvGrpSpPr>
          <p:nvPr/>
        </p:nvGrpSpPr>
        <p:grpSpPr bwMode="auto">
          <a:xfrm>
            <a:off x="479448" y="1428736"/>
            <a:ext cx="8235956" cy="984249"/>
            <a:chOff x="270" y="969"/>
            <a:chExt cx="5188" cy="620"/>
          </a:xfrm>
        </p:grpSpPr>
        <p:sp>
          <p:nvSpPr>
            <p:cNvPr id="598020" name="Rectangle 4"/>
            <p:cNvSpPr>
              <a:spLocks noChangeArrowheads="1"/>
            </p:cNvSpPr>
            <p:nvPr/>
          </p:nvSpPr>
          <p:spPr bwMode="auto">
            <a:xfrm>
              <a:off x="270" y="969"/>
              <a:ext cx="40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Example</a:t>
              </a:r>
              <a:r>
                <a:rPr lang="en-US" altLang="zh-CN" sz="2400" dirty="0">
                  <a:ea typeface="宋体" charset="-122"/>
                </a:rPr>
                <a:t> 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Prove that the three roots of the equation</a:t>
              </a:r>
              <a:endParaRPr lang="zh-CN" altLang="en-US" sz="2400" dirty="0">
                <a:solidFill>
                  <a:srgbClr val="3333FF"/>
                </a:solidFill>
                <a:ea typeface="宋体" charset="-122"/>
              </a:endParaRPr>
            </a:p>
          </p:txBody>
        </p:sp>
        <p:graphicFrame>
          <p:nvGraphicFramePr>
            <p:cNvPr id="598021" name="Object 5"/>
            <p:cNvGraphicFramePr>
              <a:graphicFrameLocks noChangeAspect="1"/>
            </p:cNvGraphicFramePr>
            <p:nvPr/>
          </p:nvGraphicFramePr>
          <p:xfrm>
            <a:off x="4274" y="984"/>
            <a:ext cx="1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8026" name="Equation" r:id="rId4" imgW="1168200" imgH="228600" progId="Equation.DSMT4">
                    <p:embed/>
                  </p:oleObj>
                </mc:Choice>
                <mc:Fallback>
                  <p:oleObj name="Equation" r:id="rId4" imgW="116820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984"/>
                          <a:ext cx="118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8023" name="Rectangle 7"/>
            <p:cNvSpPr>
              <a:spLocks noChangeArrowheads="1"/>
            </p:cNvSpPr>
            <p:nvPr/>
          </p:nvSpPr>
          <p:spPr bwMode="auto">
            <a:xfrm>
              <a:off x="315" y="1298"/>
              <a:ext cx="22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</a:rPr>
                <a:t>are all in the interval (-4, 4).</a:t>
              </a:r>
              <a:endParaRPr lang="zh-CN" altLang="en-US" sz="2400" dirty="0">
                <a:solidFill>
                  <a:srgbClr val="3333FF"/>
                </a:solidFill>
                <a:ea typeface="宋体" charset="-122"/>
              </a:endParaRPr>
            </a:p>
          </p:txBody>
        </p:sp>
      </p:grpSp>
      <p:pic>
        <p:nvPicPr>
          <p:cNvPr id="598028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79613" y="2689225"/>
            <a:ext cx="5113337" cy="39782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>
                <a:ea typeface="宋体" charset="-122"/>
              </a:rPr>
              <a:t>Properties of continuous functions on a closed interval</a:t>
            </a:r>
            <a:endParaRPr lang="en-US" altLang="zh-CN" sz="320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561F5-D57B-4220-874E-303F525E9369}" type="slidenum">
              <a:rPr lang="en-US" altLang="en-US"/>
              <a:pPr/>
              <a:t>55</a:t>
            </a:fld>
            <a:endParaRPr lang="en-US" altLang="en-US"/>
          </a:p>
        </p:txBody>
      </p:sp>
      <p:grpSp>
        <p:nvGrpSpPr>
          <p:cNvPr id="495620" name="Group 4"/>
          <p:cNvGrpSpPr>
            <a:grpSpLocks/>
          </p:cNvGrpSpPr>
          <p:nvPr/>
        </p:nvGrpSpPr>
        <p:grpSpPr bwMode="auto">
          <a:xfrm>
            <a:off x="663575" y="2781300"/>
            <a:ext cx="3216275" cy="3287713"/>
            <a:chOff x="418" y="1752"/>
            <a:chExt cx="2026" cy="2071"/>
          </a:xfrm>
        </p:grpSpPr>
        <p:sp>
          <p:nvSpPr>
            <p:cNvPr id="495621" name="Line 5"/>
            <p:cNvSpPr>
              <a:spLocks noChangeShapeType="1"/>
            </p:cNvSpPr>
            <p:nvPr/>
          </p:nvSpPr>
          <p:spPr bwMode="auto">
            <a:xfrm>
              <a:off x="476" y="3067"/>
              <a:ext cx="18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622" name="Line 6"/>
            <p:cNvSpPr>
              <a:spLocks noChangeShapeType="1"/>
            </p:cNvSpPr>
            <p:nvPr/>
          </p:nvSpPr>
          <p:spPr bwMode="auto">
            <a:xfrm flipV="1">
              <a:off x="793" y="1797"/>
              <a:ext cx="0" cy="1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623" name="Line 7"/>
            <p:cNvSpPr>
              <a:spLocks noChangeShapeType="1"/>
            </p:cNvSpPr>
            <p:nvPr/>
          </p:nvSpPr>
          <p:spPr bwMode="auto">
            <a:xfrm flipV="1">
              <a:off x="793" y="2024"/>
              <a:ext cx="1089" cy="10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624" name="Line 8"/>
            <p:cNvSpPr>
              <a:spLocks noChangeShapeType="1"/>
            </p:cNvSpPr>
            <p:nvPr/>
          </p:nvSpPr>
          <p:spPr bwMode="auto">
            <a:xfrm>
              <a:off x="1882" y="2024"/>
              <a:ext cx="0" cy="104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95625" name="Oval 9"/>
            <p:cNvSpPr>
              <a:spLocks noChangeArrowheads="1"/>
            </p:cNvSpPr>
            <p:nvPr/>
          </p:nvSpPr>
          <p:spPr bwMode="auto">
            <a:xfrm>
              <a:off x="1853" y="1979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95626" name="Oval 10"/>
            <p:cNvSpPr>
              <a:spLocks noChangeArrowheads="1"/>
            </p:cNvSpPr>
            <p:nvPr/>
          </p:nvSpPr>
          <p:spPr bwMode="auto">
            <a:xfrm>
              <a:off x="756" y="3030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7" name="Oval 11"/>
            <p:cNvSpPr>
              <a:spLocks noChangeArrowheads="1"/>
            </p:cNvSpPr>
            <p:nvPr/>
          </p:nvSpPr>
          <p:spPr bwMode="auto">
            <a:xfrm>
              <a:off x="756" y="2568"/>
              <a:ext cx="68" cy="68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5628" name="Oval 12"/>
            <p:cNvSpPr>
              <a:spLocks noChangeArrowheads="1"/>
            </p:cNvSpPr>
            <p:nvPr/>
          </p:nvSpPr>
          <p:spPr bwMode="auto">
            <a:xfrm>
              <a:off x="1845" y="2478"/>
              <a:ext cx="68" cy="68"/>
            </a:xfrm>
            <a:prstGeom prst="ellipse">
              <a:avLst/>
            </a:prstGeom>
            <a:solidFill>
              <a:srgbClr val="FF3300"/>
            </a:solidFill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7673" name="Object 9"/>
            <p:cNvGraphicFramePr>
              <a:graphicFrameLocks noChangeAspect="1"/>
            </p:cNvGraphicFramePr>
            <p:nvPr/>
          </p:nvGraphicFramePr>
          <p:xfrm>
            <a:off x="612" y="311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709" name="Equation" r:id="rId4" imgW="228600" imgH="241200" progId="Equation.DSMT4">
                    <p:embed/>
                  </p:oleObj>
                </mc:Choice>
                <mc:Fallback>
                  <p:oleObj name="Equation" r:id="rId4" imgW="228600" imgH="241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113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74" name="Object 10"/>
            <p:cNvGraphicFramePr>
              <a:graphicFrameLocks noChangeAspect="1"/>
            </p:cNvGraphicFramePr>
            <p:nvPr/>
          </p:nvGraphicFramePr>
          <p:xfrm>
            <a:off x="2109" y="3113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710" name="Equation" r:id="rId6" imgW="203040" imgH="190440" progId="Equation.DSMT4">
                    <p:embed/>
                  </p:oleObj>
                </mc:Choice>
                <mc:Fallback>
                  <p:oleObj name="Equation" r:id="rId6" imgW="20304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113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75" name="Object 11"/>
            <p:cNvGraphicFramePr>
              <a:graphicFrameLocks noChangeAspect="1"/>
            </p:cNvGraphicFramePr>
            <p:nvPr/>
          </p:nvGraphicFramePr>
          <p:xfrm>
            <a:off x="839" y="175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711" name="Equation" r:id="rId8" imgW="190440" imgH="241200" progId="Equation.DSMT4">
                    <p:embed/>
                  </p:oleObj>
                </mc:Choice>
                <mc:Fallback>
                  <p:oleObj name="Equation" r:id="rId8" imgW="19044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752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7676" name="Object 12"/>
            <p:cNvGraphicFramePr>
              <a:graphicFrameLocks noChangeAspect="1"/>
            </p:cNvGraphicFramePr>
            <p:nvPr/>
          </p:nvGraphicFramePr>
          <p:xfrm>
            <a:off x="1837" y="3089"/>
            <a:ext cx="8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712" name="Equation" r:id="rId10" imgW="139680" imgH="228600" progId="Equation.DSMT4">
                    <p:embed/>
                  </p:oleObj>
                </mc:Choice>
                <mc:Fallback>
                  <p:oleObj name="Equation" r:id="rId10" imgW="139680" imgH="2286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089"/>
                          <a:ext cx="8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5633" name="Text Box 17"/>
            <p:cNvSpPr txBox="1">
              <a:spLocks noChangeArrowheads="1"/>
            </p:cNvSpPr>
            <p:nvPr/>
          </p:nvSpPr>
          <p:spPr bwMode="auto">
            <a:xfrm>
              <a:off x="418" y="3381"/>
              <a:ext cx="202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  <a:latin typeface="Arial" charset="0"/>
                  <a:ea typeface="宋体" charset="-122"/>
                </a:rPr>
                <a:t>Do not have maximum and</a:t>
              </a:r>
            </a:p>
            <a:p>
              <a:r>
                <a:rPr lang="en-US" altLang="zh-CN">
                  <a:solidFill>
                    <a:srgbClr val="0000FF"/>
                  </a:solidFill>
                  <a:latin typeface="Arial" charset="0"/>
                  <a:ea typeface="宋体" charset="-122"/>
                </a:rPr>
                <a:t>minimum values</a:t>
              </a:r>
            </a:p>
          </p:txBody>
        </p:sp>
      </p:grpSp>
      <p:grpSp>
        <p:nvGrpSpPr>
          <p:cNvPr id="495634" name="Group 18"/>
          <p:cNvGrpSpPr>
            <a:grpSpLocks/>
          </p:cNvGrpSpPr>
          <p:nvPr/>
        </p:nvGrpSpPr>
        <p:grpSpPr bwMode="auto">
          <a:xfrm>
            <a:off x="5148263" y="2924175"/>
            <a:ext cx="3141662" cy="3144838"/>
            <a:chOff x="3243" y="1842"/>
            <a:chExt cx="1979" cy="1981"/>
          </a:xfrm>
        </p:grpSpPr>
        <p:grpSp>
          <p:nvGrpSpPr>
            <p:cNvPr id="495635" name="Group 19"/>
            <p:cNvGrpSpPr>
              <a:grpSpLocks/>
            </p:cNvGrpSpPr>
            <p:nvPr/>
          </p:nvGrpSpPr>
          <p:grpSpPr bwMode="auto">
            <a:xfrm>
              <a:off x="3243" y="1842"/>
              <a:ext cx="1979" cy="1981"/>
              <a:chOff x="3243" y="1842"/>
              <a:chExt cx="1979" cy="1981"/>
            </a:xfrm>
          </p:grpSpPr>
          <p:sp>
            <p:nvSpPr>
              <p:cNvPr id="495636" name="Line 20"/>
              <p:cNvSpPr>
                <a:spLocks noChangeShapeType="1"/>
              </p:cNvSpPr>
              <p:nvPr/>
            </p:nvSpPr>
            <p:spPr bwMode="auto">
              <a:xfrm>
                <a:off x="3243" y="3067"/>
                <a:ext cx="17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637" name="Line 21"/>
              <p:cNvSpPr>
                <a:spLocks noChangeShapeType="1"/>
              </p:cNvSpPr>
              <p:nvPr/>
            </p:nvSpPr>
            <p:spPr bwMode="auto">
              <a:xfrm flipV="1">
                <a:off x="3606" y="1842"/>
                <a:ext cx="0" cy="14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638" name="Line 22"/>
              <p:cNvSpPr>
                <a:spLocks noChangeShapeType="1"/>
              </p:cNvSpPr>
              <p:nvPr/>
            </p:nvSpPr>
            <p:spPr bwMode="auto">
              <a:xfrm flipV="1">
                <a:off x="3606" y="2659"/>
                <a:ext cx="726" cy="40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639" name="Line 23"/>
              <p:cNvSpPr>
                <a:spLocks noChangeShapeType="1"/>
              </p:cNvSpPr>
              <p:nvPr/>
            </p:nvSpPr>
            <p:spPr bwMode="auto">
              <a:xfrm>
                <a:off x="4332" y="2160"/>
                <a:ext cx="0" cy="90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640" name="Line 24"/>
              <p:cNvSpPr>
                <a:spLocks noChangeShapeType="1"/>
              </p:cNvSpPr>
              <p:nvPr/>
            </p:nvSpPr>
            <p:spPr bwMode="auto">
              <a:xfrm>
                <a:off x="3606" y="2470"/>
                <a:ext cx="72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641" name="Line 25"/>
              <p:cNvSpPr>
                <a:spLocks noChangeShapeType="1"/>
              </p:cNvSpPr>
              <p:nvPr/>
            </p:nvSpPr>
            <p:spPr bwMode="auto">
              <a:xfrm>
                <a:off x="3598" y="2152"/>
                <a:ext cx="726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5642" name="Oval 26"/>
              <p:cNvSpPr>
                <a:spLocks noChangeArrowheads="1"/>
              </p:cNvSpPr>
              <p:nvPr/>
            </p:nvSpPr>
            <p:spPr bwMode="auto">
              <a:xfrm>
                <a:off x="3568" y="2432"/>
                <a:ext cx="68" cy="68"/>
              </a:xfrm>
              <a:prstGeom prst="ellipse">
                <a:avLst/>
              </a:prstGeom>
              <a:solidFill>
                <a:srgbClr val="FF3300"/>
              </a:solidFill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5643" name="Oval 27"/>
              <p:cNvSpPr>
                <a:spLocks noChangeArrowheads="1"/>
              </p:cNvSpPr>
              <p:nvPr/>
            </p:nvSpPr>
            <p:spPr bwMode="auto">
              <a:xfrm>
                <a:off x="4289" y="2113"/>
                <a:ext cx="68" cy="68"/>
              </a:xfrm>
              <a:prstGeom prst="ellipse">
                <a:avLst/>
              </a:prstGeom>
              <a:solidFill>
                <a:srgbClr val="FF3300"/>
              </a:solidFill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7669" name="Object 5"/>
              <p:cNvGraphicFramePr>
                <a:graphicFrameLocks noChangeAspect="1"/>
              </p:cNvGraphicFramePr>
              <p:nvPr/>
            </p:nvGraphicFramePr>
            <p:xfrm>
              <a:off x="3424" y="3113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713" name="Equation" r:id="rId12" imgW="228600" imgH="241200" progId="Equation.DSMT4">
                      <p:embed/>
                    </p:oleObj>
                  </mc:Choice>
                  <mc:Fallback>
                    <p:oleObj name="Equation" r:id="rId12" imgW="228600" imgH="2412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3113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7670" name="Object 6"/>
              <p:cNvGraphicFramePr>
                <a:graphicFrameLocks noChangeAspect="1"/>
              </p:cNvGraphicFramePr>
              <p:nvPr/>
            </p:nvGraphicFramePr>
            <p:xfrm>
              <a:off x="4785" y="3113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714" name="Equation" r:id="rId14" imgW="203040" imgH="190440" progId="Equation.DSMT4">
                      <p:embed/>
                    </p:oleObj>
                  </mc:Choice>
                  <mc:Fallback>
                    <p:oleObj name="Equation" r:id="rId14" imgW="203040" imgH="19044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3113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7671" name="Object 7"/>
              <p:cNvGraphicFramePr>
                <a:graphicFrameLocks noChangeAspect="1"/>
              </p:cNvGraphicFramePr>
              <p:nvPr/>
            </p:nvGraphicFramePr>
            <p:xfrm>
              <a:off x="3424" y="1842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715" name="Equation" r:id="rId16" imgW="190440" imgH="241200" progId="Equation.DSMT4">
                      <p:embed/>
                    </p:oleObj>
                  </mc:Choice>
                  <mc:Fallback>
                    <p:oleObj name="Equation" r:id="rId16" imgW="190440" imgH="2412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1842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5647" name="Oval 31"/>
              <p:cNvSpPr>
                <a:spLocks noChangeArrowheads="1"/>
              </p:cNvSpPr>
              <p:nvPr/>
            </p:nvSpPr>
            <p:spPr bwMode="auto">
              <a:xfrm>
                <a:off x="3568" y="2259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7672" name="Object 8"/>
              <p:cNvGraphicFramePr>
                <a:graphicFrameLocks noChangeAspect="1"/>
              </p:cNvGraphicFramePr>
              <p:nvPr/>
            </p:nvGraphicFramePr>
            <p:xfrm>
              <a:off x="3395" y="2251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7716" name="Equation" r:id="rId18" imgW="215640" imgH="241200" progId="Equation.DSMT4">
                      <p:embed/>
                    </p:oleObj>
                  </mc:Choice>
                  <mc:Fallback>
                    <p:oleObj name="Equation" r:id="rId18" imgW="215640" imgH="24120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5" y="2251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5649" name="Text Box 33"/>
              <p:cNvSpPr txBox="1">
                <a:spLocks noChangeArrowheads="1"/>
              </p:cNvSpPr>
              <p:nvPr/>
            </p:nvSpPr>
            <p:spPr bwMode="auto">
              <a:xfrm>
                <a:off x="3276" y="3381"/>
                <a:ext cx="194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  <a:latin typeface="Arial" charset="0"/>
                    <a:ea typeface="宋体" charset="-122"/>
                  </a:rPr>
                  <a:t>Do not have intermediate </a:t>
                </a:r>
              </a:p>
              <a:p>
                <a:r>
                  <a:rPr lang="en-US" altLang="zh-CN">
                    <a:solidFill>
                      <a:srgbClr val="0000FF"/>
                    </a:solidFill>
                    <a:latin typeface="Arial" charset="0"/>
                    <a:ea typeface="宋体" charset="-122"/>
                  </a:rPr>
                  <a:t>value </a:t>
                </a:r>
              </a:p>
            </p:txBody>
          </p:sp>
        </p:grpSp>
        <p:sp useBgFill="1">
          <p:nvSpPr>
            <p:cNvPr id="495650" name="Oval 34"/>
            <p:cNvSpPr>
              <a:spLocks noChangeArrowheads="1"/>
            </p:cNvSpPr>
            <p:nvPr/>
          </p:nvSpPr>
          <p:spPr bwMode="auto">
            <a:xfrm>
              <a:off x="3576" y="3033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95651" name="Oval 35"/>
            <p:cNvSpPr>
              <a:spLocks noChangeArrowheads="1"/>
            </p:cNvSpPr>
            <p:nvPr/>
          </p:nvSpPr>
          <p:spPr bwMode="auto">
            <a:xfrm>
              <a:off x="4301" y="2622"/>
              <a:ext cx="68" cy="6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755650" y="1452563"/>
            <a:ext cx="77041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宋体" charset="-122"/>
              </a:rPr>
              <a:t>Note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>
                <a:solidFill>
                  <a:srgbClr val="3333FF"/>
                </a:solidFill>
                <a:ea typeface="宋体" charset="-122"/>
              </a:rPr>
              <a:t>The function must be continuous on a closed interval is necessary for the last two theorems and corollary.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Properties of continuous functions on a closed interval</a:t>
            </a:r>
            <a:endParaRPr lang="en-US" altLang="zh-CN" sz="3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B05D-EF0C-42C3-860C-59C1FACC7FF4}" type="slidenum">
              <a:rPr lang="en-US" altLang="en-US"/>
              <a:pPr/>
              <a:t>56</a:t>
            </a:fld>
            <a:endParaRPr lang="en-US" altLang="en-US"/>
          </a:p>
        </p:txBody>
      </p:sp>
      <p:graphicFrame>
        <p:nvGraphicFramePr>
          <p:cNvPr id="501770" name="Object 10"/>
          <p:cNvGraphicFramePr>
            <a:graphicFrameLocks noChangeAspect="1"/>
          </p:cNvGraphicFramePr>
          <p:nvPr/>
        </p:nvGraphicFramePr>
        <p:xfrm>
          <a:off x="992188" y="3789363"/>
          <a:ext cx="771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7" name="Equation" r:id="rId4" imgW="774364" imgH="330057" progId="Equation.DSMT4">
                  <p:embed/>
                </p:oleObj>
              </mc:Choice>
              <mc:Fallback>
                <p:oleObj name="Equation" r:id="rId4" imgW="774364" imgH="330057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3789363"/>
                        <a:ext cx="771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9" name="Object 9"/>
          <p:cNvGraphicFramePr>
            <a:graphicFrameLocks noChangeAspect="1"/>
          </p:cNvGraphicFramePr>
          <p:nvPr/>
        </p:nvGraphicFramePr>
        <p:xfrm>
          <a:off x="1042988" y="4348163"/>
          <a:ext cx="16383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8" name="Equation" r:id="rId6" imgW="1638000" imgH="330120" progId="Equation.DSMT4">
                  <p:embed/>
                </p:oleObj>
              </mc:Choice>
              <mc:Fallback>
                <p:oleObj name="Equation" r:id="rId6" imgW="1638000" imgH="3301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48163"/>
                        <a:ext cx="16383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8" name="Object 8"/>
          <p:cNvGraphicFramePr>
            <a:graphicFrameLocks noChangeAspect="1"/>
          </p:cNvGraphicFramePr>
          <p:nvPr/>
        </p:nvGraphicFramePr>
        <p:xfrm>
          <a:off x="2794000" y="4797425"/>
          <a:ext cx="262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9" name="Equation" r:id="rId8" imgW="2628900" imgH="457200" progId="Equation.DSMT4">
                  <p:embed/>
                </p:oleObj>
              </mc:Choice>
              <mc:Fallback>
                <p:oleObj name="Equation" r:id="rId8" imgW="262890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4797425"/>
                        <a:ext cx="262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7" name="Object 7"/>
          <p:cNvGraphicFramePr>
            <a:graphicFrameLocks noChangeAspect="1"/>
          </p:cNvGraphicFramePr>
          <p:nvPr/>
        </p:nvGraphicFramePr>
        <p:xfrm>
          <a:off x="2794000" y="5678488"/>
          <a:ext cx="2641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0" name="Equation" r:id="rId10" imgW="2641320" imgH="444240" progId="Equation.DSMT4">
                  <p:embed/>
                </p:oleObj>
              </mc:Choice>
              <mc:Fallback>
                <p:oleObj name="Equation" r:id="rId10" imgW="2641320" imgH="4442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678488"/>
                        <a:ext cx="26416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84" name="Rectangle 24"/>
          <p:cNvSpPr>
            <a:spLocks noChangeArrowheads="1"/>
          </p:cNvSpPr>
          <p:nvPr/>
        </p:nvSpPr>
        <p:spPr bwMode="auto">
          <a:xfrm>
            <a:off x="900113" y="3248025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Proof:</a:t>
            </a:r>
            <a:endParaRPr lang="en-US" altLang="zh-CN">
              <a:ea typeface="宋体" charset="-122"/>
            </a:endParaRPr>
          </a:p>
        </p:txBody>
      </p:sp>
      <p:grpSp>
        <p:nvGrpSpPr>
          <p:cNvPr id="501800" name="Group 40"/>
          <p:cNvGrpSpPr>
            <a:grpSpLocks/>
          </p:cNvGrpSpPr>
          <p:nvPr/>
        </p:nvGrpSpPr>
        <p:grpSpPr bwMode="auto">
          <a:xfrm>
            <a:off x="2484438" y="3248025"/>
            <a:ext cx="3263900" cy="396875"/>
            <a:chOff x="1610" y="2115"/>
            <a:chExt cx="2056" cy="250"/>
          </a:xfrm>
        </p:grpSpPr>
        <p:graphicFrame>
          <p:nvGraphicFramePr>
            <p:cNvPr id="501773" name="Object 13"/>
            <p:cNvGraphicFramePr>
              <a:graphicFrameLocks noChangeAspect="1"/>
            </p:cNvGraphicFramePr>
            <p:nvPr/>
          </p:nvGraphicFramePr>
          <p:xfrm>
            <a:off x="1610" y="2160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31" name="Equation" r:id="rId12" imgW="571252" imgH="291973" progId="Equation.DSMT4">
                    <p:embed/>
                  </p:oleObj>
                </mc:Choice>
                <mc:Fallback>
                  <p:oleObj name="Equation" r:id="rId12" imgW="571252" imgH="291973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160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72" name="Object 12"/>
            <p:cNvGraphicFramePr>
              <a:graphicFrameLocks noChangeAspect="1"/>
            </p:cNvGraphicFramePr>
            <p:nvPr/>
          </p:nvGraphicFramePr>
          <p:xfrm>
            <a:off x="3152" y="2160"/>
            <a:ext cx="33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32" name="Equation" r:id="rId14" imgW="533169" imgH="291973" progId="Equation.DSMT4">
                    <p:embed/>
                  </p:oleObj>
                </mc:Choice>
                <mc:Fallback>
                  <p:oleObj name="Equation" r:id="rId14" imgW="533169" imgH="291973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160"/>
                          <a:ext cx="33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785" name="Rectangle 25"/>
            <p:cNvSpPr>
              <a:spLocks noChangeArrowheads="1"/>
            </p:cNvSpPr>
            <p:nvPr/>
          </p:nvSpPr>
          <p:spPr bwMode="auto">
            <a:xfrm>
              <a:off x="1927" y="2115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continuous on </a:t>
              </a:r>
            </a:p>
          </p:txBody>
        </p:sp>
        <p:sp>
          <p:nvSpPr>
            <p:cNvPr id="501786" name="Rectangle 26"/>
            <p:cNvSpPr>
              <a:spLocks noChangeArrowheads="1"/>
            </p:cNvSpPr>
            <p:nvPr/>
          </p:nvSpPr>
          <p:spPr bwMode="auto">
            <a:xfrm>
              <a:off x="3470" y="21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ea typeface="宋体" charset="-122"/>
                </a:rPr>
                <a:t>, </a:t>
              </a:r>
            </a:p>
          </p:txBody>
        </p:sp>
      </p:grpSp>
      <p:grpSp>
        <p:nvGrpSpPr>
          <p:cNvPr id="501801" name="Group 41"/>
          <p:cNvGrpSpPr>
            <a:grpSpLocks/>
          </p:cNvGrpSpPr>
          <p:nvPr/>
        </p:nvGrpSpPr>
        <p:grpSpPr bwMode="auto">
          <a:xfrm>
            <a:off x="5586413" y="3244850"/>
            <a:ext cx="2514600" cy="396875"/>
            <a:chOff x="3609" y="2069"/>
            <a:chExt cx="1584" cy="250"/>
          </a:xfrm>
        </p:grpSpPr>
        <p:graphicFrame>
          <p:nvGraphicFramePr>
            <p:cNvPr id="501771" name="Object 11"/>
            <p:cNvGraphicFramePr>
              <a:graphicFrameLocks noChangeAspect="1"/>
            </p:cNvGraphicFramePr>
            <p:nvPr/>
          </p:nvGraphicFramePr>
          <p:xfrm>
            <a:off x="3609" y="2115"/>
            <a:ext cx="36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33" name="Equation" r:id="rId16" imgW="571252" imgH="291973" progId="Equation.DSMT4">
                    <p:embed/>
                  </p:oleObj>
                </mc:Choice>
                <mc:Fallback>
                  <p:oleObj name="Equation" r:id="rId16" imgW="571252" imgH="291973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" y="2115"/>
                          <a:ext cx="36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787" name="Rectangle 27"/>
            <p:cNvSpPr>
              <a:spLocks noChangeArrowheads="1"/>
            </p:cNvSpPr>
            <p:nvPr/>
          </p:nvSpPr>
          <p:spPr bwMode="auto">
            <a:xfrm>
              <a:off x="3950" y="2069"/>
              <a:ext cx="12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ea typeface="宋体" charset="-122"/>
                </a:rPr>
                <a:t> </a:t>
              </a:r>
              <a:r>
                <a:rPr lang="en-US" altLang="zh-CN">
                  <a:ea typeface="宋体" charset="-122"/>
                </a:rPr>
                <a:t>is continuous on </a:t>
              </a:r>
            </a:p>
          </p:txBody>
        </p:sp>
      </p:grpSp>
      <p:sp>
        <p:nvSpPr>
          <p:cNvPr id="501788" name="Rectangle 28"/>
          <p:cNvSpPr>
            <a:spLocks noChangeArrowheads="1"/>
          </p:cNvSpPr>
          <p:nvPr/>
        </p:nvSpPr>
        <p:spPr bwMode="auto">
          <a:xfrm>
            <a:off x="1692275" y="3738563"/>
            <a:ext cx="590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ea typeface="宋体" charset="-122"/>
              </a:rPr>
              <a:t>.   By </a:t>
            </a:r>
            <a:r>
              <a:rPr lang="en-US" altLang="zh-CN">
                <a:solidFill>
                  <a:srgbClr val="CC0000"/>
                </a:solidFill>
                <a:ea typeface="宋体" charset="-122"/>
              </a:rPr>
              <a:t>maximum and minimum theorem</a:t>
            </a:r>
            <a:r>
              <a:rPr lang="en-US" altLang="zh-CN">
                <a:ea typeface="宋体" charset="-122"/>
              </a:rPr>
              <a:t>,   there exist </a:t>
            </a:r>
          </a:p>
        </p:txBody>
      </p:sp>
      <p:sp>
        <p:nvSpPr>
          <p:cNvPr id="501789" name="Rectangle 29"/>
          <p:cNvSpPr>
            <a:spLocks noChangeArrowheads="1"/>
          </p:cNvSpPr>
          <p:nvPr/>
        </p:nvSpPr>
        <p:spPr bwMode="auto">
          <a:xfrm>
            <a:off x="2700338" y="4365625"/>
            <a:ext cx="1155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such that </a:t>
            </a:r>
          </a:p>
        </p:txBody>
      </p:sp>
      <p:sp>
        <p:nvSpPr>
          <p:cNvPr id="501790" name="Rectangle 30"/>
          <p:cNvSpPr>
            <a:spLocks noChangeArrowheads="1"/>
          </p:cNvSpPr>
          <p:nvPr/>
        </p:nvSpPr>
        <p:spPr bwMode="auto">
          <a:xfrm>
            <a:off x="920750" y="5300663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 </a:t>
            </a:r>
          </a:p>
        </p:txBody>
      </p:sp>
      <p:grpSp>
        <p:nvGrpSpPr>
          <p:cNvPr id="501798" name="Group 38"/>
          <p:cNvGrpSpPr>
            <a:grpSpLocks/>
          </p:cNvGrpSpPr>
          <p:nvPr/>
        </p:nvGrpSpPr>
        <p:grpSpPr bwMode="auto">
          <a:xfrm>
            <a:off x="571472" y="1428736"/>
            <a:ext cx="7737476" cy="1736725"/>
            <a:chOff x="502" y="912"/>
            <a:chExt cx="4874" cy="1094"/>
          </a:xfrm>
        </p:grpSpPr>
        <p:graphicFrame>
          <p:nvGraphicFramePr>
            <p:cNvPr id="501775" name="Object 15"/>
            <p:cNvGraphicFramePr>
              <a:graphicFrameLocks noChangeAspect="1"/>
            </p:cNvGraphicFramePr>
            <p:nvPr/>
          </p:nvGraphicFramePr>
          <p:xfrm>
            <a:off x="2586" y="1298"/>
            <a:ext cx="6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34" name="Equation" r:id="rId18" imgW="965200" imgH="292100" progId="Equation.DSMT4">
                    <p:embed/>
                  </p:oleObj>
                </mc:Choice>
                <mc:Fallback>
                  <p:oleObj name="Equation" r:id="rId18" imgW="965200" imgH="29210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" y="1298"/>
                          <a:ext cx="60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74" name="Object 14"/>
            <p:cNvGraphicFramePr>
              <a:graphicFrameLocks noChangeAspect="1"/>
            </p:cNvGraphicFramePr>
            <p:nvPr/>
          </p:nvGraphicFramePr>
          <p:xfrm>
            <a:off x="1677" y="1616"/>
            <a:ext cx="235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35" name="Equation" r:id="rId20" imgW="3746160" imgH="622080" progId="Equation.DSMT4">
                    <p:embed/>
                  </p:oleObj>
                </mc:Choice>
                <mc:Fallback>
                  <p:oleObj name="Equation" r:id="rId20" imgW="3746160" imgH="62208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1616"/>
                          <a:ext cx="2358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782" name="Rectangle 22"/>
            <p:cNvSpPr>
              <a:spLocks noChangeArrowheads="1"/>
            </p:cNvSpPr>
            <p:nvPr/>
          </p:nvSpPr>
          <p:spPr bwMode="auto">
            <a:xfrm>
              <a:off x="521" y="1253"/>
              <a:ext cx="19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3333FF"/>
                  </a:solidFill>
                  <a:ea typeface="宋体" charset="-122"/>
                </a:rPr>
                <a:t>then there must exist a point </a:t>
              </a:r>
            </a:p>
          </p:txBody>
        </p:sp>
        <p:sp>
          <p:nvSpPr>
            <p:cNvPr id="501783" name="Rectangle 23"/>
            <p:cNvSpPr>
              <a:spLocks noChangeArrowheads="1"/>
            </p:cNvSpPr>
            <p:nvPr/>
          </p:nvSpPr>
          <p:spPr bwMode="auto">
            <a:xfrm>
              <a:off x="3147" y="1253"/>
              <a:ext cx="77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3333FF"/>
                  </a:solidFill>
                  <a:ea typeface="宋体" charset="-122"/>
                </a:rPr>
                <a:t>, such that</a:t>
              </a:r>
            </a:p>
          </p:txBody>
        </p:sp>
        <p:grpSp>
          <p:nvGrpSpPr>
            <p:cNvPr id="501797" name="Group 37"/>
            <p:cNvGrpSpPr>
              <a:grpSpLocks/>
            </p:cNvGrpSpPr>
            <p:nvPr/>
          </p:nvGrpSpPr>
          <p:grpSpPr bwMode="auto">
            <a:xfrm>
              <a:off x="502" y="912"/>
              <a:ext cx="4874" cy="297"/>
              <a:chOff x="204" y="890"/>
              <a:chExt cx="4874" cy="297"/>
            </a:xfrm>
          </p:grpSpPr>
          <p:graphicFrame>
            <p:nvGraphicFramePr>
              <p:cNvPr id="501778" name="Object 18"/>
              <p:cNvGraphicFramePr>
                <a:graphicFrameLocks noChangeAspect="1"/>
              </p:cNvGraphicFramePr>
              <p:nvPr/>
            </p:nvGraphicFramePr>
            <p:xfrm>
              <a:off x="1156" y="976"/>
              <a:ext cx="36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36" name="Equation" r:id="rId22" imgW="571320" imgH="291960" progId="Equation.DSMT4">
                      <p:embed/>
                    </p:oleObj>
                  </mc:Choice>
                  <mc:Fallback>
                    <p:oleObj name="Equation" r:id="rId22" imgW="571320" imgH="291960" progId="Equation.DSMT4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976"/>
                            <a:ext cx="36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777" name="Object 17"/>
              <p:cNvGraphicFramePr>
                <a:graphicFrameLocks noChangeAspect="1"/>
              </p:cNvGraphicFramePr>
              <p:nvPr/>
            </p:nvGraphicFramePr>
            <p:xfrm>
              <a:off x="2653" y="976"/>
              <a:ext cx="33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37" name="Equation" r:id="rId24" imgW="533160" imgH="291960" progId="Equation.DSMT4">
                      <p:embed/>
                    </p:oleObj>
                  </mc:Choice>
                  <mc:Fallback>
                    <p:oleObj name="Equation" r:id="rId24" imgW="533160" imgH="291960" progId="Equation.DSMT4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976"/>
                            <a:ext cx="33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779" name="Rectangle 19"/>
              <p:cNvSpPr>
                <a:spLocks noChangeArrowheads="1"/>
              </p:cNvSpPr>
              <p:nvPr/>
            </p:nvSpPr>
            <p:spPr bwMode="auto">
              <a:xfrm>
                <a:off x="204" y="935"/>
                <a:ext cx="95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Example</a:t>
                </a:r>
                <a:r>
                  <a:rPr lang="en-US" altLang="zh-CN" b="1" dirty="0">
                    <a:solidFill>
                      <a:srgbClr val="3333FF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3333FF"/>
                    </a:solidFill>
                    <a:ea typeface="宋体" charset="-122"/>
                  </a:rPr>
                  <a:t> If </a:t>
                </a:r>
              </a:p>
            </p:txBody>
          </p:sp>
          <p:sp>
            <p:nvSpPr>
              <p:cNvPr id="501780" name="Rectangle 20"/>
              <p:cNvSpPr>
                <a:spLocks noChangeArrowheads="1"/>
              </p:cNvSpPr>
              <p:nvPr/>
            </p:nvSpPr>
            <p:spPr bwMode="auto">
              <a:xfrm>
                <a:off x="1474" y="912"/>
                <a:ext cx="125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>
                    <a:solidFill>
                      <a:srgbClr val="3333FF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3333FF"/>
                    </a:solidFill>
                    <a:ea typeface="宋体" charset="-122"/>
                  </a:rPr>
                  <a:t>is continuous on </a:t>
                </a:r>
              </a:p>
            </p:txBody>
          </p:sp>
          <p:grpSp>
            <p:nvGrpSpPr>
              <p:cNvPr id="501796" name="Group 36"/>
              <p:cNvGrpSpPr>
                <a:grpSpLocks/>
              </p:cNvGrpSpPr>
              <p:nvPr/>
            </p:nvGrpSpPr>
            <p:grpSpPr bwMode="auto">
              <a:xfrm>
                <a:off x="2952" y="890"/>
                <a:ext cx="2126" cy="274"/>
                <a:chOff x="2952" y="890"/>
                <a:chExt cx="2126" cy="274"/>
              </a:xfrm>
            </p:grpSpPr>
            <p:grpSp>
              <p:nvGrpSpPr>
                <p:cNvPr id="501794" name="Group 34"/>
                <p:cNvGrpSpPr>
                  <a:grpSpLocks/>
                </p:cNvGrpSpPr>
                <p:nvPr/>
              </p:nvGrpSpPr>
              <p:grpSpPr bwMode="auto">
                <a:xfrm>
                  <a:off x="2952" y="912"/>
                  <a:ext cx="1984" cy="252"/>
                  <a:chOff x="2952" y="912"/>
                  <a:chExt cx="1984" cy="252"/>
                </a:xfrm>
              </p:grpSpPr>
              <p:graphicFrame>
                <p:nvGraphicFramePr>
                  <p:cNvPr id="501776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3346" y="935"/>
                  <a:ext cx="1590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1838" name="Equation" r:id="rId26" imgW="2527200" imgH="330120" progId="Equation.DSMT4">
                          <p:embed/>
                        </p:oleObj>
                      </mc:Choice>
                      <mc:Fallback>
                        <p:oleObj name="Equation" r:id="rId26" imgW="2527200" imgH="330120" progId="Equation.DSMT4">
                          <p:embed/>
                          <p:pic>
                            <p:nvPicPr>
                              <p:cNvPr id="0" name="Picture 1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46" y="935"/>
                                <a:ext cx="1590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0178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952" y="912"/>
                    <a:ext cx="430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3333FF"/>
                        </a:solidFill>
                        <a:ea typeface="宋体" charset="-122"/>
                      </a:rPr>
                      <a:t> </a:t>
                    </a:r>
                    <a:r>
                      <a:rPr lang="en-US" altLang="zh-CN" dirty="0">
                        <a:solidFill>
                          <a:srgbClr val="3333FF"/>
                        </a:solidFill>
                        <a:ea typeface="宋体" charset="-122"/>
                      </a:rPr>
                      <a:t>and </a:t>
                    </a:r>
                  </a:p>
                </p:txBody>
              </p:sp>
            </p:grpSp>
            <p:sp>
              <p:nvSpPr>
                <p:cNvPr id="501795" name="Rectangle 35"/>
                <p:cNvSpPr>
                  <a:spLocks noChangeArrowheads="1"/>
                </p:cNvSpPr>
                <p:nvPr/>
              </p:nvSpPr>
              <p:spPr bwMode="auto">
                <a:xfrm>
                  <a:off x="4921" y="890"/>
                  <a:ext cx="15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rgbClr val="3333FF"/>
                      </a:solidFill>
                      <a:ea typeface="宋体" charset="-122"/>
                    </a:rPr>
                    <a:t>,</a:t>
                  </a:r>
                  <a:endParaRPr lang="zh-CN" altLang="en-US">
                    <a:solidFill>
                      <a:srgbClr val="3333FF"/>
                    </a:solidFill>
                    <a:ea typeface="宋体" charset="-122"/>
                  </a:endParaRPr>
                </a:p>
              </p:txBody>
            </p:sp>
          </p:grpSp>
        </p:grpSp>
      </p:grpSp>
      <p:sp>
        <p:nvSpPr>
          <p:cNvPr id="501799" name="Rectangle 39"/>
          <p:cNvSpPr>
            <a:spLocks noChangeArrowheads="1"/>
          </p:cNvSpPr>
          <p:nvPr/>
        </p:nvSpPr>
        <p:spPr bwMode="auto">
          <a:xfrm>
            <a:off x="1763713" y="3248025"/>
            <a:ext cx="811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Since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0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0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0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4" grpId="0"/>
      <p:bldP spid="501788" grpId="0"/>
      <p:bldP spid="501789" grpId="0"/>
      <p:bldP spid="501790" grpId="0"/>
      <p:bldP spid="50179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260350"/>
            <a:ext cx="7634288" cy="941388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charset="-122"/>
              </a:rPr>
              <a:t>Properties of continuous functions on a closed interval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E06A-5506-46BB-8D99-FE1DAB43AF24}" type="slidenum">
              <a:rPr lang="en-US" altLang="en-US"/>
              <a:pPr/>
              <a:t>57</a:t>
            </a:fld>
            <a:endParaRPr lang="en-US" altLang="en-US"/>
          </a:p>
        </p:txBody>
      </p:sp>
      <p:graphicFrame>
        <p:nvGraphicFramePr>
          <p:cNvPr id="550931" name="Object 19"/>
          <p:cNvGraphicFramePr>
            <a:graphicFrameLocks noChangeAspect="1"/>
          </p:cNvGraphicFramePr>
          <p:nvPr/>
        </p:nvGraphicFramePr>
        <p:xfrm>
          <a:off x="2411413" y="3789363"/>
          <a:ext cx="3949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71" name="Equation" r:id="rId4" imgW="3949560" imgH="622080" progId="Equation.DSMT4">
                  <p:embed/>
                </p:oleObj>
              </mc:Choice>
              <mc:Fallback>
                <p:oleObj name="Equation" r:id="rId4" imgW="3949560" imgH="6220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89363"/>
                        <a:ext cx="39497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32" name="Object 20"/>
          <p:cNvGraphicFramePr>
            <a:graphicFrameLocks noChangeAspect="1"/>
          </p:cNvGraphicFramePr>
          <p:nvPr/>
        </p:nvGraphicFramePr>
        <p:xfrm>
          <a:off x="5010150" y="4535488"/>
          <a:ext cx="20097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72" name="Equation" r:id="rId6" imgW="2006600" imgH="330200" progId="Equation.DSMT4">
                  <p:embed/>
                </p:oleObj>
              </mc:Choice>
              <mc:Fallback>
                <p:oleObj name="Equation" r:id="rId6" imgW="2006600" imgH="330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4535488"/>
                        <a:ext cx="20097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33" name="Object 21"/>
          <p:cNvGraphicFramePr>
            <a:graphicFrameLocks noChangeAspect="1"/>
          </p:cNvGraphicFramePr>
          <p:nvPr/>
        </p:nvGraphicFramePr>
        <p:xfrm>
          <a:off x="2446338" y="5229225"/>
          <a:ext cx="37433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73" name="Equation" r:id="rId8" imgW="3746160" imgH="622080" progId="Equation.DSMT4">
                  <p:embed/>
                </p:oleObj>
              </mc:Choice>
              <mc:Fallback>
                <p:oleObj name="Equation" r:id="rId8" imgW="3746160" imgH="6220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5229225"/>
                        <a:ext cx="37433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34" name="Rectangle 22"/>
          <p:cNvSpPr>
            <a:spLocks noChangeArrowheads="1"/>
          </p:cNvSpPr>
          <p:nvPr/>
        </p:nvSpPr>
        <p:spPr bwMode="auto">
          <a:xfrm>
            <a:off x="900113" y="3860800"/>
            <a:ext cx="747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</a:rPr>
              <a:t>Since</a:t>
            </a:r>
          </a:p>
        </p:txBody>
      </p:sp>
      <p:sp>
        <p:nvSpPr>
          <p:cNvPr id="550935" name="Rectangle 23"/>
          <p:cNvSpPr>
            <a:spLocks noChangeArrowheads="1"/>
          </p:cNvSpPr>
          <p:nvPr/>
        </p:nvSpPr>
        <p:spPr bwMode="auto">
          <a:xfrm>
            <a:off x="900113" y="4508500"/>
            <a:ext cx="411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charset="-122"/>
              </a:rPr>
              <a:t>By </a:t>
            </a:r>
            <a:r>
              <a:rPr lang="en-US" altLang="zh-CN">
                <a:solidFill>
                  <a:srgbClr val="CC0000"/>
                </a:solidFill>
                <a:ea typeface="宋体" charset="-122"/>
              </a:rPr>
              <a:t>intermediate theorem</a:t>
            </a:r>
            <a:r>
              <a:rPr lang="en-US" altLang="zh-CN">
                <a:ea typeface="宋体" charset="-122"/>
              </a:rPr>
              <a:t>, there exist a </a:t>
            </a:r>
          </a:p>
        </p:txBody>
      </p:sp>
      <p:sp>
        <p:nvSpPr>
          <p:cNvPr id="550936" name="Rectangle 24"/>
          <p:cNvSpPr>
            <a:spLocks noChangeArrowheads="1"/>
          </p:cNvSpPr>
          <p:nvPr/>
        </p:nvSpPr>
        <p:spPr bwMode="auto">
          <a:xfrm>
            <a:off x="6948488" y="4471988"/>
            <a:ext cx="1282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064000" algn="ctr"/>
                <a:tab pos="8128000" algn="r"/>
              </a:tabLst>
            </a:pPr>
            <a:r>
              <a:rPr lang="en-US" altLang="zh-CN">
                <a:ea typeface="宋体" charset="-122"/>
              </a:rPr>
              <a:t>, such that </a:t>
            </a:r>
          </a:p>
        </p:txBody>
      </p:sp>
      <p:sp>
        <p:nvSpPr>
          <p:cNvPr id="550937" name="Rectangle 25"/>
          <p:cNvSpPr>
            <a:spLocks noChangeArrowheads="1"/>
          </p:cNvSpPr>
          <p:nvPr/>
        </p:nvSpPr>
        <p:spPr bwMode="auto">
          <a:xfrm>
            <a:off x="900113" y="3248025"/>
            <a:ext cx="2093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>
                <a:ea typeface="宋体" charset="-122"/>
              </a:rPr>
              <a:t>Proof (continued)</a:t>
            </a:r>
            <a:endParaRPr lang="en-US" altLang="zh-CN">
              <a:ea typeface="宋体" charset="-122"/>
            </a:endParaRPr>
          </a:p>
        </p:txBody>
      </p:sp>
      <p:sp>
        <p:nvSpPr>
          <p:cNvPr id="550938" name="Rectangle 26"/>
          <p:cNvSpPr>
            <a:spLocks noChangeArrowheads="1"/>
          </p:cNvSpPr>
          <p:nvPr/>
        </p:nvSpPr>
        <p:spPr bwMode="auto">
          <a:xfrm>
            <a:off x="971550" y="5949950"/>
            <a:ext cx="881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Finish.</a:t>
            </a:r>
            <a:endParaRPr lang="zh-CN" altLang="en-US">
              <a:ea typeface="宋体" charset="-122"/>
            </a:endParaRPr>
          </a:p>
        </p:txBody>
      </p:sp>
      <p:grpSp>
        <p:nvGrpSpPr>
          <p:cNvPr id="28" name="Group 38"/>
          <p:cNvGrpSpPr>
            <a:grpSpLocks/>
          </p:cNvGrpSpPr>
          <p:nvPr/>
        </p:nvGrpSpPr>
        <p:grpSpPr bwMode="auto">
          <a:xfrm>
            <a:off x="571472" y="1428736"/>
            <a:ext cx="7737476" cy="1736725"/>
            <a:chOff x="502" y="912"/>
            <a:chExt cx="4874" cy="1094"/>
          </a:xfrm>
        </p:grpSpPr>
        <p:graphicFrame>
          <p:nvGraphicFramePr>
            <p:cNvPr id="29" name="Object 15"/>
            <p:cNvGraphicFramePr>
              <a:graphicFrameLocks noChangeAspect="1"/>
            </p:cNvGraphicFramePr>
            <p:nvPr/>
          </p:nvGraphicFramePr>
          <p:xfrm>
            <a:off x="2586" y="1298"/>
            <a:ext cx="60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974" name="Equation" r:id="rId10" imgW="965200" imgH="292100" progId="Equation.DSMT4">
                    <p:embed/>
                  </p:oleObj>
                </mc:Choice>
                <mc:Fallback>
                  <p:oleObj name="Equation" r:id="rId10" imgW="965200" imgH="2921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" y="1298"/>
                          <a:ext cx="60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4"/>
            <p:cNvGraphicFramePr>
              <a:graphicFrameLocks noChangeAspect="1"/>
            </p:cNvGraphicFramePr>
            <p:nvPr/>
          </p:nvGraphicFramePr>
          <p:xfrm>
            <a:off x="1677" y="1616"/>
            <a:ext cx="235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975" name="Equation" r:id="rId12" imgW="3746160" imgH="622080" progId="Equation.DSMT4">
                    <p:embed/>
                  </p:oleObj>
                </mc:Choice>
                <mc:Fallback>
                  <p:oleObj name="Equation" r:id="rId12" imgW="3746160" imgH="62208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1616"/>
                          <a:ext cx="2358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521" y="1253"/>
              <a:ext cx="19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3333FF"/>
                  </a:solidFill>
                  <a:ea typeface="宋体" charset="-122"/>
                </a:rPr>
                <a:t>then there must exist a point </a:t>
              </a: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3147" y="1253"/>
              <a:ext cx="77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3333FF"/>
                  </a:solidFill>
                  <a:ea typeface="宋体" charset="-122"/>
                </a:rPr>
                <a:t>, such that</a:t>
              </a:r>
            </a:p>
          </p:txBody>
        </p:sp>
        <p:grpSp>
          <p:nvGrpSpPr>
            <p:cNvPr id="33" name="Group 37"/>
            <p:cNvGrpSpPr>
              <a:grpSpLocks/>
            </p:cNvGrpSpPr>
            <p:nvPr/>
          </p:nvGrpSpPr>
          <p:grpSpPr bwMode="auto">
            <a:xfrm>
              <a:off x="502" y="912"/>
              <a:ext cx="4874" cy="297"/>
              <a:chOff x="204" y="890"/>
              <a:chExt cx="4874" cy="297"/>
            </a:xfrm>
          </p:grpSpPr>
          <p:graphicFrame>
            <p:nvGraphicFramePr>
              <p:cNvPr id="34" name="Object 18"/>
              <p:cNvGraphicFramePr>
                <a:graphicFrameLocks noChangeAspect="1"/>
              </p:cNvGraphicFramePr>
              <p:nvPr/>
            </p:nvGraphicFramePr>
            <p:xfrm>
              <a:off x="1156" y="976"/>
              <a:ext cx="36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976" name="Equation" r:id="rId14" imgW="571320" imgH="291960" progId="Equation.DSMT4">
                      <p:embed/>
                    </p:oleObj>
                  </mc:Choice>
                  <mc:Fallback>
                    <p:oleObj name="Equation" r:id="rId14" imgW="571320" imgH="291960" progId="Equation.DSMT4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976"/>
                            <a:ext cx="36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7"/>
              <p:cNvGraphicFramePr>
                <a:graphicFrameLocks noChangeAspect="1"/>
              </p:cNvGraphicFramePr>
              <p:nvPr/>
            </p:nvGraphicFramePr>
            <p:xfrm>
              <a:off x="2653" y="976"/>
              <a:ext cx="33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977" name="Equation" r:id="rId16" imgW="533160" imgH="291960" progId="Equation.DSMT4">
                      <p:embed/>
                    </p:oleObj>
                  </mc:Choice>
                  <mc:Fallback>
                    <p:oleObj name="Equation" r:id="rId16" imgW="533160" imgH="291960" progId="Equation.DSMT4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3" y="976"/>
                            <a:ext cx="33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Rectangle 19"/>
              <p:cNvSpPr>
                <a:spLocks noChangeArrowheads="1"/>
              </p:cNvSpPr>
              <p:nvPr/>
            </p:nvSpPr>
            <p:spPr bwMode="auto">
              <a:xfrm>
                <a:off x="204" y="935"/>
                <a:ext cx="95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charset="-122"/>
                  </a:rPr>
                  <a:t>Example</a:t>
                </a:r>
                <a:r>
                  <a:rPr lang="en-US" altLang="zh-CN" b="1" dirty="0">
                    <a:solidFill>
                      <a:srgbClr val="3333FF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3333FF"/>
                    </a:solidFill>
                    <a:ea typeface="宋体" charset="-122"/>
                  </a:rPr>
                  <a:t> If </a:t>
                </a:r>
              </a:p>
            </p:txBody>
          </p:sp>
          <p:sp>
            <p:nvSpPr>
              <p:cNvPr id="37" name="Rectangle 20"/>
              <p:cNvSpPr>
                <a:spLocks noChangeArrowheads="1"/>
              </p:cNvSpPr>
              <p:nvPr/>
            </p:nvSpPr>
            <p:spPr bwMode="auto">
              <a:xfrm>
                <a:off x="1474" y="912"/>
                <a:ext cx="125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>
                    <a:solidFill>
                      <a:srgbClr val="3333FF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3333FF"/>
                    </a:solidFill>
                    <a:ea typeface="宋体" charset="-122"/>
                  </a:rPr>
                  <a:t>is continuous on </a:t>
                </a:r>
              </a:p>
            </p:txBody>
          </p:sp>
          <p:grpSp>
            <p:nvGrpSpPr>
              <p:cNvPr id="38" name="Group 36"/>
              <p:cNvGrpSpPr>
                <a:grpSpLocks/>
              </p:cNvGrpSpPr>
              <p:nvPr/>
            </p:nvGrpSpPr>
            <p:grpSpPr bwMode="auto">
              <a:xfrm>
                <a:off x="2952" y="890"/>
                <a:ext cx="2126" cy="274"/>
                <a:chOff x="2952" y="890"/>
                <a:chExt cx="2126" cy="274"/>
              </a:xfrm>
            </p:grpSpPr>
            <p:grpSp>
              <p:nvGrpSpPr>
                <p:cNvPr id="39" name="Group 34"/>
                <p:cNvGrpSpPr>
                  <a:grpSpLocks/>
                </p:cNvGrpSpPr>
                <p:nvPr/>
              </p:nvGrpSpPr>
              <p:grpSpPr bwMode="auto">
                <a:xfrm>
                  <a:off x="2952" y="912"/>
                  <a:ext cx="1984" cy="252"/>
                  <a:chOff x="2952" y="912"/>
                  <a:chExt cx="1984" cy="252"/>
                </a:xfrm>
              </p:grpSpPr>
              <p:graphicFrame>
                <p:nvGraphicFramePr>
                  <p:cNvPr id="41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3346" y="935"/>
                  <a:ext cx="1590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50978" name="Equation" r:id="rId18" imgW="2527200" imgH="330120" progId="Equation.DSMT4">
                          <p:embed/>
                        </p:oleObj>
                      </mc:Choice>
                      <mc:Fallback>
                        <p:oleObj name="Equation" r:id="rId18" imgW="2527200" imgH="330120" progId="Equation.DSMT4">
                          <p:embed/>
                          <p:pic>
                            <p:nvPicPr>
                              <p:cNvPr id="0" name="Picture 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46" y="935"/>
                                <a:ext cx="1590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952" y="912"/>
                    <a:ext cx="430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3333FF"/>
                        </a:solidFill>
                        <a:ea typeface="宋体" charset="-122"/>
                      </a:rPr>
                      <a:t> </a:t>
                    </a:r>
                    <a:r>
                      <a:rPr lang="en-US" altLang="zh-CN" dirty="0">
                        <a:solidFill>
                          <a:srgbClr val="3333FF"/>
                        </a:solidFill>
                        <a:ea typeface="宋体" charset="-122"/>
                      </a:rPr>
                      <a:t>and </a:t>
                    </a:r>
                  </a:p>
                </p:txBody>
              </p:sp>
            </p:grpSp>
            <p:sp>
              <p:nvSpPr>
                <p:cNvPr id="40" name="Rectangle 35"/>
                <p:cNvSpPr>
                  <a:spLocks noChangeArrowheads="1"/>
                </p:cNvSpPr>
                <p:nvPr/>
              </p:nvSpPr>
              <p:spPr bwMode="auto">
                <a:xfrm>
                  <a:off x="4921" y="890"/>
                  <a:ext cx="15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solidFill>
                        <a:srgbClr val="3333FF"/>
                      </a:solidFill>
                      <a:ea typeface="宋体" charset="-122"/>
                    </a:rPr>
                    <a:t>,</a:t>
                  </a:r>
                  <a:endParaRPr lang="zh-CN" altLang="en-US">
                    <a:solidFill>
                      <a:srgbClr val="3333FF"/>
                    </a:solidFill>
                    <a:ea typeface="宋体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5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4" grpId="0"/>
      <p:bldP spid="550935" grpId="0"/>
      <p:bldP spid="550936" grpId="0"/>
      <p:bldP spid="5509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Review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571612"/>
            <a:ext cx="7488237" cy="302418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charset="-122"/>
              </a:rPr>
              <a:t>The concept of continuous function</a:t>
            </a:r>
          </a:p>
          <a:p>
            <a:r>
              <a:rPr lang="en-US" altLang="zh-CN" sz="2800" dirty="0">
                <a:ea typeface="宋体" charset="-122"/>
              </a:rPr>
              <a:t>The classification of discontinuous points</a:t>
            </a:r>
          </a:p>
          <a:p>
            <a:r>
              <a:rPr lang="en-US" altLang="zh-CN" sz="2800" dirty="0">
                <a:ea typeface="宋体" charset="-122"/>
              </a:rPr>
              <a:t>Operations on continuous functions and the continuity of elementary functions</a:t>
            </a:r>
          </a:p>
          <a:p>
            <a:r>
              <a:rPr lang="en-US" altLang="zh-CN" sz="2800" dirty="0">
                <a:ea typeface="宋体" charset="-122"/>
              </a:rPr>
              <a:t>Properties of continuous functions on a closed interval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972E2-B51E-4B66-AE49-CC41A75E66CE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42876" y="1142984"/>
            <a:ext cx="8929718" cy="1857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Infinitesimal Quantities</a:t>
            </a:r>
          </a:p>
        </p:txBody>
      </p:sp>
      <p:sp>
        <p:nvSpPr>
          <p:cNvPr id="5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05DB-6072-478C-A4CD-DD6C706FEB5A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214282" y="1323978"/>
            <a:ext cx="8751889" cy="1676394"/>
            <a:chOff x="214282" y="933462"/>
            <a:chExt cx="8751889" cy="1676394"/>
          </a:xfrm>
        </p:grpSpPr>
        <p:grpSp>
          <p:nvGrpSpPr>
            <p:cNvPr id="349203" name="Group 19"/>
            <p:cNvGrpSpPr>
              <a:grpSpLocks/>
            </p:cNvGrpSpPr>
            <p:nvPr/>
          </p:nvGrpSpPr>
          <p:grpSpPr bwMode="auto">
            <a:xfrm>
              <a:off x="214282" y="966799"/>
              <a:ext cx="7858126" cy="461961"/>
              <a:chOff x="295" y="935"/>
              <a:chExt cx="4950" cy="291"/>
            </a:xfrm>
          </p:grpSpPr>
          <p:grpSp>
            <p:nvGrpSpPr>
              <p:cNvPr id="349202" name="Group 18"/>
              <p:cNvGrpSpPr>
                <a:grpSpLocks/>
              </p:cNvGrpSpPr>
              <p:nvPr/>
            </p:nvGrpSpPr>
            <p:grpSpPr bwMode="auto">
              <a:xfrm>
                <a:off x="295" y="935"/>
                <a:ext cx="4375" cy="291"/>
                <a:chOff x="295" y="935"/>
                <a:chExt cx="4375" cy="291"/>
              </a:xfrm>
            </p:grpSpPr>
            <p:sp>
              <p:nvSpPr>
                <p:cNvPr id="349194" name="Rectangle 10"/>
                <p:cNvSpPr>
                  <a:spLocks noChangeArrowheads="1"/>
                </p:cNvSpPr>
                <p:nvPr/>
              </p:nvSpPr>
              <p:spPr bwMode="auto">
                <a:xfrm>
                  <a:off x="295" y="935"/>
                  <a:ext cx="210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ea typeface="宋体" charset="-122"/>
                      <a:cs typeface="Times New Roman" pitchFamily="18" charset="0"/>
                    </a:rPr>
                    <a:t>Theorem </a:t>
                  </a:r>
                  <a:r>
                    <a:rPr lang="en-US" altLang="zh-CN" sz="2400" b="1" dirty="0">
                      <a:solidFill>
                        <a:srgbClr val="3333FF"/>
                      </a:solidFill>
                      <a:ea typeface="宋体" charset="-122"/>
                      <a:cs typeface="Times New Roman" pitchFamily="18" charset="0"/>
                    </a:rPr>
                    <a:t>   </a:t>
                  </a:r>
                  <a:r>
                    <a:rPr lang="en-US" altLang="zh-CN" sz="2400" dirty="0">
                      <a:solidFill>
                        <a:srgbClr val="3333FF"/>
                      </a:solidFill>
                      <a:ea typeface="宋体" charset="-122"/>
                      <a:cs typeface="Times New Roman" pitchFamily="18" charset="0"/>
                    </a:rPr>
                    <a:t>Suppose that </a:t>
                  </a:r>
                  <a:endParaRPr lang="en-US" altLang="zh-CN" sz="2400" dirty="0">
                    <a:solidFill>
                      <a:srgbClr val="3333FF"/>
                    </a:solidFill>
                    <a:latin typeface="Arial" charset="0"/>
                    <a:ea typeface="宋体" charset="-122"/>
                    <a:cs typeface="Times New Roman" pitchFamily="18" charset="0"/>
                  </a:endParaRPr>
                </a:p>
              </p:txBody>
            </p:sp>
            <p:grpSp>
              <p:nvGrpSpPr>
                <p:cNvPr id="349201" name="Group 17"/>
                <p:cNvGrpSpPr>
                  <a:grpSpLocks/>
                </p:cNvGrpSpPr>
                <p:nvPr/>
              </p:nvGrpSpPr>
              <p:grpSpPr bwMode="auto">
                <a:xfrm>
                  <a:off x="2400" y="935"/>
                  <a:ext cx="2270" cy="291"/>
                  <a:chOff x="2400" y="935"/>
                  <a:chExt cx="2270" cy="291"/>
                </a:xfrm>
              </p:grpSpPr>
              <p:graphicFrame>
                <p:nvGraphicFramePr>
                  <p:cNvPr id="349193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2400" y="980"/>
                  <a:ext cx="398" cy="2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49282" name="Equation" r:id="rId4" imgW="634680" imgH="342720" progId="Equation.DSMT4">
                          <p:embed/>
                        </p:oleObj>
                      </mc:Choice>
                      <mc:Fallback>
                        <p:oleObj name="Equation" r:id="rId4" imgW="634680" imgH="342720" progId="Equation.DSMT4">
                          <p:embed/>
                          <p:pic>
                            <p:nvPicPr>
                              <p:cNvPr id="0" name="Picture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00" y="980"/>
                                <a:ext cx="398" cy="21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491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860" y="935"/>
                    <a:ext cx="1810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zh-CN" altLang="en-US" sz="2400" dirty="0">
                        <a:solidFill>
                          <a:srgbClr val="3333FF"/>
                        </a:solidFill>
                        <a:ea typeface="宋体" charset="-122"/>
                        <a:cs typeface="Times New Roman" pitchFamily="18" charset="0"/>
                      </a:rPr>
                      <a:t> </a:t>
                    </a:r>
                    <a:r>
                      <a:rPr lang="en-US" altLang="zh-CN" sz="2400" dirty="0">
                        <a:solidFill>
                          <a:srgbClr val="3333FF"/>
                        </a:solidFill>
                        <a:ea typeface="宋体" charset="-122"/>
                        <a:cs typeface="Times New Roman" pitchFamily="18" charset="0"/>
                      </a:rPr>
                      <a:t>is an infinitesimal as </a:t>
                    </a:r>
                    <a:endParaRPr lang="en-US" altLang="zh-CN" sz="2400" dirty="0">
                      <a:solidFill>
                        <a:srgbClr val="3333FF"/>
                      </a:solidFill>
                      <a:latin typeface="Arial" charset="0"/>
                      <a:ea typeface="宋体" charset="-122"/>
                      <a:cs typeface="Times New Roman" pitchFamily="18" charset="0"/>
                    </a:endParaRPr>
                  </a:p>
                </p:txBody>
              </p:sp>
            </p:grpSp>
          </p:grpSp>
          <p:graphicFrame>
            <p:nvGraphicFramePr>
              <p:cNvPr id="349192" name="Object 8"/>
              <p:cNvGraphicFramePr>
                <a:graphicFrameLocks noChangeAspect="1"/>
              </p:cNvGraphicFramePr>
              <p:nvPr/>
            </p:nvGraphicFramePr>
            <p:xfrm>
              <a:off x="4667" y="980"/>
              <a:ext cx="578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283" name="Equation" r:id="rId6" imgW="914400" imgH="355320" progId="Equation.DSMT4">
                      <p:embed/>
                    </p:oleObj>
                  </mc:Choice>
                  <mc:Fallback>
                    <p:oleObj name="Equation" r:id="rId6" imgW="914400" imgH="355320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7" y="980"/>
                            <a:ext cx="578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9211" name="Group 27"/>
            <p:cNvGrpSpPr>
              <a:grpSpLocks/>
            </p:cNvGrpSpPr>
            <p:nvPr/>
          </p:nvGrpSpPr>
          <p:grpSpPr bwMode="auto">
            <a:xfrm>
              <a:off x="214282" y="2109796"/>
              <a:ext cx="2000250" cy="461961"/>
              <a:chOff x="340" y="1724"/>
              <a:chExt cx="1260" cy="291"/>
            </a:xfrm>
          </p:grpSpPr>
          <p:sp>
            <p:nvSpPr>
              <p:cNvPr id="349198" name="Rectangle 14"/>
              <p:cNvSpPr>
                <a:spLocks noChangeArrowheads="1"/>
              </p:cNvSpPr>
              <p:nvPr/>
            </p:nvSpPr>
            <p:spPr bwMode="auto">
              <a:xfrm>
                <a:off x="340" y="1724"/>
                <a:ext cx="56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Then </a:t>
                </a:r>
                <a:endParaRPr lang="en-US" altLang="zh-CN" sz="2400" dirty="0">
                  <a:solidFill>
                    <a:srgbClr val="3333FF"/>
                  </a:solidFill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349189" name="Object 5"/>
              <p:cNvGraphicFramePr>
                <a:graphicFrameLocks noChangeAspect="1"/>
              </p:cNvGraphicFramePr>
              <p:nvPr/>
            </p:nvGraphicFramePr>
            <p:xfrm>
              <a:off x="854" y="1792"/>
              <a:ext cx="746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284" name="Equation" r:id="rId8" imgW="1180800" imgH="317160" progId="Equation.DSMT4">
                      <p:embed/>
                    </p:oleObj>
                  </mc:Choice>
                  <mc:Fallback>
                    <p:oleObj name="Equation" r:id="rId8" imgW="1180800" imgH="31716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4" y="1792"/>
                            <a:ext cx="746" cy="2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9213" name="Group 29"/>
            <p:cNvGrpSpPr>
              <a:grpSpLocks/>
            </p:cNvGrpSpPr>
            <p:nvPr/>
          </p:nvGrpSpPr>
          <p:grpSpPr bwMode="auto">
            <a:xfrm>
              <a:off x="2285970" y="2147895"/>
              <a:ext cx="4318001" cy="461961"/>
              <a:chOff x="1619" y="1724"/>
              <a:chExt cx="2720" cy="291"/>
            </a:xfrm>
          </p:grpSpPr>
          <p:sp>
            <p:nvSpPr>
              <p:cNvPr id="349199" name="Rectangle 15"/>
              <p:cNvSpPr>
                <a:spLocks noChangeArrowheads="1"/>
              </p:cNvSpPr>
              <p:nvPr/>
            </p:nvSpPr>
            <p:spPr bwMode="auto">
              <a:xfrm>
                <a:off x="1619" y="1724"/>
                <a:ext cx="265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is also an infinitesimal as </a:t>
                </a:r>
                <a:endParaRPr lang="en-US" altLang="zh-CN" sz="2400" dirty="0">
                  <a:solidFill>
                    <a:srgbClr val="3333FF"/>
                  </a:solidFill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349188" name="Object 4"/>
              <p:cNvGraphicFramePr>
                <a:graphicFrameLocks noChangeAspect="1"/>
              </p:cNvGraphicFramePr>
              <p:nvPr/>
            </p:nvGraphicFramePr>
            <p:xfrm>
              <a:off x="3673" y="1764"/>
              <a:ext cx="666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285" name="Equation" r:id="rId10" imgW="1054080" imgH="368280" progId="Equation.DSMT4">
                      <p:embed/>
                    </p:oleObj>
                  </mc:Choice>
                  <mc:Fallback>
                    <p:oleObj name="Equation" r:id="rId10" imgW="1054080" imgH="36828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3" y="1764"/>
                            <a:ext cx="666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9206" name="Group 22"/>
            <p:cNvGrpSpPr>
              <a:grpSpLocks/>
            </p:cNvGrpSpPr>
            <p:nvPr/>
          </p:nvGrpSpPr>
          <p:grpSpPr bwMode="auto">
            <a:xfrm>
              <a:off x="214282" y="933462"/>
              <a:ext cx="8572501" cy="1066796"/>
              <a:chOff x="295" y="914"/>
              <a:chExt cx="5400" cy="672"/>
            </a:xfrm>
          </p:grpSpPr>
          <p:sp>
            <p:nvSpPr>
              <p:cNvPr id="349196" name="Rectangle 12"/>
              <p:cNvSpPr>
                <a:spLocks noChangeArrowheads="1"/>
              </p:cNvSpPr>
              <p:nvPr/>
            </p:nvSpPr>
            <p:spPr bwMode="auto">
              <a:xfrm>
                <a:off x="5202" y="914"/>
                <a:ext cx="49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and </a:t>
                </a:r>
                <a:endParaRPr lang="en-US" altLang="zh-CN" sz="2400" dirty="0">
                  <a:solidFill>
                    <a:srgbClr val="3333FF"/>
                  </a:solidFill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295" y="1295"/>
                <a:ext cx="527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 </a:t>
                </a:r>
                <a:r>
                  <a:rPr lang="en-US" altLang="zh-CN" sz="2400" b="1" i="1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 (</a:t>
                </a:r>
                <a:r>
                  <a:rPr lang="en-US" altLang="zh-CN" sz="2400" b="1" i="1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x</a:t>
                </a:r>
                <a:r>
                  <a:rPr lang="en-US" altLang="zh-CN" sz="2400" dirty="0">
                    <a:solidFill>
                      <a:srgbClr val="3333FF"/>
                    </a:solidFill>
                    <a:ea typeface="宋体" charset="-122"/>
                    <a:cs typeface="Times New Roman" pitchFamily="18" charset="0"/>
                  </a:rPr>
                  <a:t>) is a locally bounded function in the deleted neighborhood  of</a:t>
                </a:r>
                <a:endParaRPr lang="en-US" altLang="zh-CN" sz="2400" dirty="0">
                  <a:solidFill>
                    <a:srgbClr val="3333FF"/>
                  </a:solidFill>
                  <a:latin typeface="Arial" charset="0"/>
                  <a:ea typeface="宋体" charset="-122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349190" name="Object 6"/>
            <p:cNvGraphicFramePr>
              <a:graphicFrameLocks noChangeAspect="1"/>
            </p:cNvGraphicFramePr>
            <p:nvPr/>
          </p:nvGraphicFramePr>
          <p:xfrm>
            <a:off x="8559771" y="1597035"/>
            <a:ext cx="406400" cy="358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86" name="Equation" r:id="rId12" imgW="406080" imgH="355320" progId="Equation.DSMT4">
                    <p:embed/>
                  </p:oleObj>
                </mc:Choice>
                <mc:Fallback>
                  <p:oleObj name="Equation" r:id="rId12" imgW="406080" imgH="35532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9771" y="1597035"/>
                          <a:ext cx="406400" cy="3587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9215" name="Text Box 31"/>
          <p:cNvSpPr txBox="1">
            <a:spLocks noChangeArrowheads="1"/>
          </p:cNvSpPr>
          <p:nvPr/>
        </p:nvSpPr>
        <p:spPr bwMode="auto">
          <a:xfrm>
            <a:off x="684213" y="3211513"/>
            <a:ext cx="425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 i="1" dirty="0">
                <a:ea typeface="宋体" charset="-122"/>
              </a:rPr>
              <a:t>f</a:t>
            </a:r>
            <a:r>
              <a:rPr lang="en-US" altLang="zh-CN" sz="2400" dirty="0">
                <a:ea typeface="宋体" charset="-122"/>
              </a:rPr>
              <a:t> (</a:t>
            </a:r>
            <a:r>
              <a:rPr lang="en-US" altLang="zh-CN" sz="2400" b="1" i="1" dirty="0">
                <a:ea typeface="宋体" charset="-122"/>
              </a:rPr>
              <a:t>x</a:t>
            </a:r>
            <a:r>
              <a:rPr lang="en-US" altLang="zh-CN" sz="2400" dirty="0">
                <a:ea typeface="宋体" charset="-122"/>
              </a:rPr>
              <a:t>) is locally bounded function</a:t>
            </a:r>
          </a:p>
        </p:txBody>
      </p:sp>
      <p:grpSp>
        <p:nvGrpSpPr>
          <p:cNvPr id="349231" name="Group 47"/>
          <p:cNvGrpSpPr>
            <a:grpSpLocks/>
          </p:cNvGrpSpPr>
          <p:nvPr/>
        </p:nvGrpSpPr>
        <p:grpSpPr bwMode="auto">
          <a:xfrm>
            <a:off x="1042988" y="3632200"/>
            <a:ext cx="5545137" cy="738188"/>
            <a:chOff x="657" y="2069"/>
            <a:chExt cx="3493" cy="465"/>
          </a:xfrm>
        </p:grpSpPr>
        <p:graphicFrame>
          <p:nvGraphicFramePr>
            <p:cNvPr id="349218" name="Object 34"/>
            <p:cNvGraphicFramePr>
              <a:graphicFrameLocks noChangeAspect="1"/>
            </p:cNvGraphicFramePr>
            <p:nvPr/>
          </p:nvGraphicFramePr>
          <p:xfrm>
            <a:off x="930" y="2116"/>
            <a:ext cx="3220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87" name="Equation" r:id="rId14" imgW="2539800" imgH="330120" progId="Equation.DSMT4">
                    <p:embed/>
                  </p:oleObj>
                </mc:Choice>
                <mc:Fallback>
                  <p:oleObj name="Equation" r:id="rId14" imgW="2539800" imgH="33012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116"/>
                          <a:ext cx="3220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216" name="AutoShape 32"/>
            <p:cNvSpPr>
              <a:spLocks noChangeArrowheads="1"/>
            </p:cNvSpPr>
            <p:nvPr/>
          </p:nvSpPr>
          <p:spPr bwMode="auto">
            <a:xfrm rot="5400000">
              <a:off x="543" y="2183"/>
              <a:ext cx="431" cy="204"/>
            </a:xfrm>
            <a:custGeom>
              <a:avLst/>
              <a:gdLst>
                <a:gd name="G0" fmla="+- 9257 0 0"/>
                <a:gd name="G1" fmla="+- 18476 0 0"/>
                <a:gd name="G2" fmla="+- 9257 0 0"/>
                <a:gd name="G3" fmla="*/ 9257 1 2"/>
                <a:gd name="G4" fmla="+- G3 10800 0"/>
                <a:gd name="G5" fmla="+- 21600 9257 18476"/>
                <a:gd name="G6" fmla="+- 18476 9257 0"/>
                <a:gd name="G7" fmla="*/ G6 1 2"/>
                <a:gd name="G8" fmla="*/ 18476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476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9257 h 21600"/>
                <a:gd name="T4" fmla="*/ 0 w 21600"/>
                <a:gd name="T5" fmla="*/ 18038 h 21600"/>
                <a:gd name="T6" fmla="*/ 9238 w 21600"/>
                <a:gd name="T7" fmla="*/ 21600 h 21600"/>
                <a:gd name="T8" fmla="*/ 18476 w 21600"/>
                <a:gd name="T9" fmla="*/ 16212 h 21600"/>
                <a:gd name="T10" fmla="*/ 21600 w 21600"/>
                <a:gd name="T11" fmla="*/ 9257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9257"/>
                  </a:lnTo>
                  <a:lnTo>
                    <a:pt x="12381" y="9257"/>
                  </a:lnTo>
                  <a:lnTo>
                    <a:pt x="12381" y="14474"/>
                  </a:lnTo>
                  <a:lnTo>
                    <a:pt x="0" y="14474"/>
                  </a:lnTo>
                  <a:lnTo>
                    <a:pt x="0" y="21600"/>
                  </a:lnTo>
                  <a:lnTo>
                    <a:pt x="18476" y="21600"/>
                  </a:lnTo>
                  <a:lnTo>
                    <a:pt x="18476" y="9257"/>
                  </a:lnTo>
                  <a:lnTo>
                    <a:pt x="21600" y="9257"/>
                  </a:lnTo>
                  <a:close/>
                </a:path>
              </a:pathLst>
            </a:custGeom>
            <a:solidFill>
              <a:srgbClr val="FFFF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9217" name="Line 33"/>
          <p:cNvSpPr>
            <a:spLocks noChangeShapeType="1"/>
          </p:cNvSpPr>
          <p:nvPr/>
        </p:nvSpPr>
        <p:spPr bwMode="auto">
          <a:xfrm flipV="1">
            <a:off x="0" y="3189285"/>
            <a:ext cx="9144000" cy="45719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349232" name="Group 48"/>
          <p:cNvGrpSpPr>
            <a:grpSpLocks/>
          </p:cNvGrpSpPr>
          <p:nvPr/>
        </p:nvGrpSpPr>
        <p:grpSpPr bwMode="auto">
          <a:xfrm>
            <a:off x="1619250" y="4227513"/>
            <a:ext cx="4392613" cy="700087"/>
            <a:chOff x="1020" y="2568"/>
            <a:chExt cx="2767" cy="441"/>
          </a:xfrm>
        </p:grpSpPr>
        <p:graphicFrame>
          <p:nvGraphicFramePr>
            <p:cNvPr id="349220" name="Object 36"/>
            <p:cNvGraphicFramePr>
              <a:graphicFrameLocks noChangeAspect="1"/>
            </p:cNvGraphicFramePr>
            <p:nvPr/>
          </p:nvGraphicFramePr>
          <p:xfrm>
            <a:off x="1201" y="2614"/>
            <a:ext cx="258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88" name="Equation" r:id="rId16" imgW="2158920" imgH="330120" progId="Equation.DSMT4">
                    <p:embed/>
                  </p:oleObj>
                </mc:Choice>
                <mc:Fallback>
                  <p:oleObj name="Equation" r:id="rId16" imgW="2158920" imgH="33012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2614"/>
                          <a:ext cx="2586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226" name="AutoShape 42"/>
            <p:cNvSpPr>
              <a:spLocks noChangeArrowheads="1"/>
            </p:cNvSpPr>
            <p:nvPr/>
          </p:nvSpPr>
          <p:spPr bwMode="auto">
            <a:xfrm rot="5400000">
              <a:off x="906" y="2682"/>
              <a:ext cx="431" cy="204"/>
            </a:xfrm>
            <a:custGeom>
              <a:avLst/>
              <a:gdLst>
                <a:gd name="G0" fmla="+- 9257 0 0"/>
                <a:gd name="G1" fmla="+- 18476 0 0"/>
                <a:gd name="G2" fmla="+- 9257 0 0"/>
                <a:gd name="G3" fmla="*/ 9257 1 2"/>
                <a:gd name="G4" fmla="+- G3 10800 0"/>
                <a:gd name="G5" fmla="+- 21600 9257 18476"/>
                <a:gd name="G6" fmla="+- 18476 9257 0"/>
                <a:gd name="G7" fmla="*/ G6 1 2"/>
                <a:gd name="G8" fmla="*/ 18476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476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9257 h 21600"/>
                <a:gd name="T4" fmla="*/ 0 w 21600"/>
                <a:gd name="T5" fmla="*/ 18038 h 21600"/>
                <a:gd name="T6" fmla="*/ 9238 w 21600"/>
                <a:gd name="T7" fmla="*/ 21600 h 21600"/>
                <a:gd name="T8" fmla="*/ 18476 w 21600"/>
                <a:gd name="T9" fmla="*/ 16212 h 21600"/>
                <a:gd name="T10" fmla="*/ 21600 w 21600"/>
                <a:gd name="T11" fmla="*/ 9257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9257"/>
                  </a:lnTo>
                  <a:lnTo>
                    <a:pt x="12381" y="9257"/>
                  </a:lnTo>
                  <a:lnTo>
                    <a:pt x="12381" y="14474"/>
                  </a:lnTo>
                  <a:lnTo>
                    <a:pt x="0" y="14474"/>
                  </a:lnTo>
                  <a:lnTo>
                    <a:pt x="0" y="21600"/>
                  </a:lnTo>
                  <a:lnTo>
                    <a:pt x="18476" y="21600"/>
                  </a:lnTo>
                  <a:lnTo>
                    <a:pt x="18476" y="9257"/>
                  </a:lnTo>
                  <a:lnTo>
                    <a:pt x="21600" y="9257"/>
                  </a:lnTo>
                  <a:close/>
                </a:path>
              </a:pathLst>
            </a:custGeom>
            <a:solidFill>
              <a:srgbClr val="FFFF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9233" name="Group 49"/>
          <p:cNvGrpSpPr>
            <a:grpSpLocks/>
          </p:cNvGrpSpPr>
          <p:nvPr/>
        </p:nvGrpSpPr>
        <p:grpSpPr bwMode="auto">
          <a:xfrm>
            <a:off x="2268538" y="4927600"/>
            <a:ext cx="6191250" cy="742950"/>
            <a:chOff x="1429" y="3022"/>
            <a:chExt cx="3900" cy="468"/>
          </a:xfrm>
        </p:grpSpPr>
        <p:graphicFrame>
          <p:nvGraphicFramePr>
            <p:cNvPr id="349222" name="Object 38"/>
            <p:cNvGraphicFramePr>
              <a:graphicFrameLocks noChangeAspect="1"/>
            </p:cNvGraphicFramePr>
            <p:nvPr/>
          </p:nvGraphicFramePr>
          <p:xfrm>
            <a:off x="1609" y="3067"/>
            <a:ext cx="372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89" name="Equation" r:id="rId18" imgW="2908080" imgH="330120" progId="Equation.DSMT4">
                    <p:embed/>
                  </p:oleObj>
                </mc:Choice>
                <mc:Fallback>
                  <p:oleObj name="Equation" r:id="rId18" imgW="2908080" imgH="33012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3067"/>
                          <a:ext cx="3720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227" name="AutoShape 43"/>
            <p:cNvSpPr>
              <a:spLocks noChangeArrowheads="1"/>
            </p:cNvSpPr>
            <p:nvPr/>
          </p:nvSpPr>
          <p:spPr bwMode="auto">
            <a:xfrm rot="5400000">
              <a:off x="1315" y="3136"/>
              <a:ext cx="431" cy="204"/>
            </a:xfrm>
            <a:custGeom>
              <a:avLst/>
              <a:gdLst>
                <a:gd name="G0" fmla="+- 9257 0 0"/>
                <a:gd name="G1" fmla="+- 18476 0 0"/>
                <a:gd name="G2" fmla="+- 9257 0 0"/>
                <a:gd name="G3" fmla="*/ 9257 1 2"/>
                <a:gd name="G4" fmla="+- G3 10800 0"/>
                <a:gd name="G5" fmla="+- 21600 9257 18476"/>
                <a:gd name="G6" fmla="+- 18476 9257 0"/>
                <a:gd name="G7" fmla="*/ G6 1 2"/>
                <a:gd name="G8" fmla="*/ 18476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476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9257 h 21600"/>
                <a:gd name="T4" fmla="*/ 0 w 21600"/>
                <a:gd name="T5" fmla="*/ 18038 h 21600"/>
                <a:gd name="T6" fmla="*/ 9238 w 21600"/>
                <a:gd name="T7" fmla="*/ 21600 h 21600"/>
                <a:gd name="T8" fmla="*/ 18476 w 21600"/>
                <a:gd name="T9" fmla="*/ 16212 h 21600"/>
                <a:gd name="T10" fmla="*/ 21600 w 21600"/>
                <a:gd name="T11" fmla="*/ 9257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9257"/>
                  </a:lnTo>
                  <a:lnTo>
                    <a:pt x="12381" y="9257"/>
                  </a:lnTo>
                  <a:lnTo>
                    <a:pt x="12381" y="14474"/>
                  </a:lnTo>
                  <a:lnTo>
                    <a:pt x="0" y="14474"/>
                  </a:lnTo>
                  <a:lnTo>
                    <a:pt x="0" y="21600"/>
                  </a:lnTo>
                  <a:lnTo>
                    <a:pt x="18476" y="21600"/>
                  </a:lnTo>
                  <a:lnTo>
                    <a:pt x="18476" y="9257"/>
                  </a:lnTo>
                  <a:lnTo>
                    <a:pt x="21600" y="9257"/>
                  </a:lnTo>
                  <a:close/>
                </a:path>
              </a:pathLst>
            </a:custGeom>
            <a:solidFill>
              <a:srgbClr val="FFFF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9234" name="Group 50"/>
          <p:cNvGrpSpPr>
            <a:grpSpLocks/>
          </p:cNvGrpSpPr>
          <p:nvPr/>
        </p:nvGrpSpPr>
        <p:grpSpPr bwMode="auto">
          <a:xfrm>
            <a:off x="3240088" y="5576888"/>
            <a:ext cx="2771775" cy="876300"/>
            <a:chOff x="2041" y="3475"/>
            <a:chExt cx="1746" cy="552"/>
          </a:xfrm>
        </p:grpSpPr>
        <p:graphicFrame>
          <p:nvGraphicFramePr>
            <p:cNvPr id="349224" name="Object 40"/>
            <p:cNvGraphicFramePr>
              <a:graphicFrameLocks noChangeAspect="1"/>
            </p:cNvGraphicFramePr>
            <p:nvPr/>
          </p:nvGraphicFramePr>
          <p:xfrm>
            <a:off x="2381" y="3612"/>
            <a:ext cx="1406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90" name="Equation" r:id="rId20" imgW="1117440" imgH="330120" progId="Equation.DSMT4">
                    <p:embed/>
                  </p:oleObj>
                </mc:Choice>
                <mc:Fallback>
                  <p:oleObj name="Equation" r:id="rId20" imgW="1117440" imgH="33012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612"/>
                          <a:ext cx="1406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228" name="AutoShape 44"/>
            <p:cNvSpPr>
              <a:spLocks noChangeArrowheads="1"/>
            </p:cNvSpPr>
            <p:nvPr/>
          </p:nvSpPr>
          <p:spPr bwMode="auto">
            <a:xfrm rot="5400000">
              <a:off x="1927" y="3589"/>
              <a:ext cx="431" cy="204"/>
            </a:xfrm>
            <a:custGeom>
              <a:avLst/>
              <a:gdLst>
                <a:gd name="G0" fmla="+- 9257 0 0"/>
                <a:gd name="G1" fmla="+- 18476 0 0"/>
                <a:gd name="G2" fmla="+- 9257 0 0"/>
                <a:gd name="G3" fmla="*/ 9257 1 2"/>
                <a:gd name="G4" fmla="+- G3 10800 0"/>
                <a:gd name="G5" fmla="+- 21600 9257 18476"/>
                <a:gd name="G6" fmla="+- 18476 9257 0"/>
                <a:gd name="G7" fmla="*/ G6 1 2"/>
                <a:gd name="G8" fmla="*/ 18476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476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9257 h 21600"/>
                <a:gd name="T4" fmla="*/ 0 w 21600"/>
                <a:gd name="T5" fmla="*/ 18038 h 21600"/>
                <a:gd name="T6" fmla="*/ 9238 w 21600"/>
                <a:gd name="T7" fmla="*/ 21600 h 21600"/>
                <a:gd name="T8" fmla="*/ 18476 w 21600"/>
                <a:gd name="T9" fmla="*/ 16212 h 21600"/>
                <a:gd name="T10" fmla="*/ 21600 w 21600"/>
                <a:gd name="T11" fmla="*/ 9257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9257"/>
                  </a:lnTo>
                  <a:lnTo>
                    <a:pt x="12381" y="9257"/>
                  </a:lnTo>
                  <a:lnTo>
                    <a:pt x="12381" y="14474"/>
                  </a:lnTo>
                  <a:lnTo>
                    <a:pt x="0" y="14474"/>
                  </a:lnTo>
                  <a:lnTo>
                    <a:pt x="0" y="21600"/>
                  </a:lnTo>
                  <a:lnTo>
                    <a:pt x="18476" y="21600"/>
                  </a:lnTo>
                  <a:lnTo>
                    <a:pt x="18476" y="9257"/>
                  </a:lnTo>
                  <a:lnTo>
                    <a:pt x="21600" y="9257"/>
                  </a:lnTo>
                  <a:close/>
                </a:path>
              </a:pathLst>
            </a:custGeom>
            <a:solidFill>
              <a:srgbClr val="FFFFC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9235" name="Group 51"/>
          <p:cNvGrpSpPr>
            <a:grpSpLocks/>
          </p:cNvGrpSpPr>
          <p:nvPr/>
        </p:nvGrpSpPr>
        <p:grpSpPr bwMode="auto">
          <a:xfrm>
            <a:off x="485775" y="5792788"/>
            <a:ext cx="2573338" cy="411162"/>
            <a:chOff x="22" y="3603"/>
            <a:chExt cx="1621" cy="259"/>
          </a:xfrm>
        </p:grpSpPr>
        <p:sp>
          <p:nvSpPr>
            <p:cNvPr id="349229" name="Text Box 45"/>
            <p:cNvSpPr txBox="1">
              <a:spLocks noChangeArrowheads="1"/>
            </p:cNvSpPr>
            <p:nvPr/>
          </p:nvSpPr>
          <p:spPr bwMode="auto">
            <a:xfrm>
              <a:off x="385" y="3612"/>
              <a:ext cx="1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charset="-122"/>
                </a:rPr>
                <a:t>is an infinitesimal</a:t>
              </a:r>
            </a:p>
          </p:txBody>
        </p:sp>
        <p:graphicFrame>
          <p:nvGraphicFramePr>
            <p:cNvPr id="349230" name="Object 46"/>
            <p:cNvGraphicFramePr>
              <a:graphicFrameLocks noChangeAspect="1"/>
            </p:cNvGraphicFramePr>
            <p:nvPr/>
          </p:nvGraphicFramePr>
          <p:xfrm>
            <a:off x="22" y="3603"/>
            <a:ext cx="40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91" name="Equation" r:id="rId22" imgW="330120" imgH="203040" progId="Equation.DSMT4">
                    <p:embed/>
                  </p:oleObj>
                </mc:Choice>
                <mc:Fallback>
                  <p:oleObj name="Equation" r:id="rId22" imgW="330120" imgH="20304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" y="3603"/>
                          <a:ext cx="40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9240" name="Group 56"/>
          <p:cNvGrpSpPr>
            <a:grpSpLocks/>
          </p:cNvGrpSpPr>
          <p:nvPr/>
        </p:nvGrpSpPr>
        <p:grpSpPr bwMode="auto">
          <a:xfrm>
            <a:off x="5500694" y="2897189"/>
            <a:ext cx="3313113" cy="746125"/>
            <a:chOff x="3560" y="1525"/>
            <a:chExt cx="2087" cy="470"/>
          </a:xfrm>
        </p:grpSpPr>
        <p:sp>
          <p:nvSpPr>
            <p:cNvPr id="349239" name="Rectangle 55"/>
            <p:cNvSpPr>
              <a:spLocks noChangeArrowheads="1"/>
            </p:cNvSpPr>
            <p:nvPr/>
          </p:nvSpPr>
          <p:spPr bwMode="auto">
            <a:xfrm>
              <a:off x="3560" y="1525"/>
              <a:ext cx="2087" cy="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>
                <a:ea typeface="宋体" charset="-122"/>
              </a:endParaRPr>
            </a:p>
          </p:txBody>
        </p:sp>
        <p:grpSp>
          <p:nvGrpSpPr>
            <p:cNvPr id="349236" name="Group 52"/>
            <p:cNvGrpSpPr>
              <a:grpSpLocks/>
            </p:cNvGrpSpPr>
            <p:nvPr/>
          </p:nvGrpSpPr>
          <p:grpSpPr bwMode="auto">
            <a:xfrm>
              <a:off x="3651" y="1525"/>
              <a:ext cx="1859" cy="470"/>
              <a:chOff x="295" y="828"/>
              <a:chExt cx="1859" cy="470"/>
            </a:xfrm>
          </p:grpSpPr>
          <p:graphicFrame>
            <p:nvGraphicFramePr>
              <p:cNvPr id="349237" name="Object 53"/>
              <p:cNvGraphicFramePr>
                <a:graphicFrameLocks noChangeAspect="1"/>
              </p:cNvGraphicFramePr>
              <p:nvPr/>
            </p:nvGraphicFramePr>
            <p:xfrm>
              <a:off x="1428" y="828"/>
              <a:ext cx="726" cy="4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9292" name="Equation" r:id="rId24" imgW="609480" imgH="393480" progId="Equation.DSMT4">
                      <p:embed/>
                    </p:oleObj>
                  </mc:Choice>
                  <mc:Fallback>
                    <p:oleObj name="Equation" r:id="rId24" imgW="609480" imgH="393480" progId="Equation.DSMT4">
                      <p:embed/>
                      <p:pic>
                        <p:nvPicPr>
                          <p:cNvPr id="0" name="Picture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8" y="828"/>
                            <a:ext cx="726" cy="4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9238" name="Rectangle 54"/>
              <p:cNvSpPr>
                <a:spLocks noChangeArrowheads="1"/>
              </p:cNvSpPr>
              <p:nvPr/>
            </p:nvSpPr>
            <p:spPr bwMode="auto">
              <a:xfrm>
                <a:off x="295" y="935"/>
                <a:ext cx="113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ea typeface="宋体" charset="-122"/>
                  </a:rPr>
                  <a:t>Example  </a:t>
                </a:r>
                <a:r>
                  <a:rPr lang="en-US" altLang="zh-CN">
                    <a:ea typeface="宋体" charset="-122"/>
                  </a:rPr>
                  <a:t>Find</a:t>
                </a:r>
                <a:r>
                  <a:rPr lang="en-US" altLang="zh-CN" b="1">
                    <a:ea typeface="宋体" charset="-122"/>
                  </a:rPr>
                  <a:t> </a:t>
                </a:r>
                <a:endParaRPr lang="zh-CN" altLang="en-US" b="1">
                  <a:ea typeface="宋体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4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15" grpId="0"/>
      <p:bldP spid="3492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Infinitesimal Quantities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576-A9F0-45CE-AD32-F9B00FB78C5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1357298"/>
            <a:ext cx="8643998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/>
              <a:t>The sum or product of two infinitesimal  is still an infinitesimal , then how about the quotient of two infinitesimals? Is it also an infinitesimal?</a:t>
            </a:r>
            <a:endParaRPr lang="zh-CN" altLang="en-US" sz="24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71472" y="3609981"/>
            <a:ext cx="7858180" cy="461961"/>
            <a:chOff x="571472" y="3609981"/>
            <a:chExt cx="7858180" cy="461961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571472" y="3609981"/>
              <a:ext cx="2143140" cy="461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For example, as </a:t>
              </a:r>
              <a:endParaRPr lang="en-US" altLang="zh-CN" sz="2400" dirty="0">
                <a:solidFill>
                  <a:srgbClr val="3333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2714611" y="3744913"/>
            <a:ext cx="866775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684" name="Equation" r:id="rId3" imgW="863280" imgH="279360" progId="Equation.DSMT4">
                    <p:embed/>
                  </p:oleObj>
                </mc:Choice>
                <mc:Fallback>
                  <p:oleObj name="Equation" r:id="rId3" imgW="863280" imgH="2793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1" y="3744913"/>
                          <a:ext cx="866775" cy="282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3652830" y="3610277"/>
              <a:ext cx="47768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, sin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 and </a:t>
              </a:r>
              <a:r>
                <a:rPr lang="en-US" altLang="zh-CN" sz="2400" b="1" i="1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2400" baseline="300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2</a:t>
              </a:r>
              <a:r>
                <a:rPr lang="en-US" altLang="zh-CN" sz="2400" dirty="0">
                  <a:solidFill>
                    <a:srgbClr val="3333FF"/>
                  </a:solidFill>
                  <a:ea typeface="宋体" charset="-122"/>
                  <a:cs typeface="Times New Roman" pitchFamily="18" charset="0"/>
                </a:rPr>
                <a:t> are both infinitesimals.</a:t>
              </a:r>
              <a:endParaRPr lang="en-US" altLang="zh-CN" sz="2400" dirty="0">
                <a:solidFill>
                  <a:srgbClr val="3333FF"/>
                </a:solidFill>
                <a:latin typeface="Arial" charset="0"/>
                <a:ea typeface="宋体" charset="-122"/>
                <a:cs typeface="Times New Roman" pitchFamily="18" charset="0"/>
              </a:endParaRPr>
            </a:p>
          </p:txBody>
        </p:sp>
      </p:grpSp>
      <p:graphicFrame>
        <p:nvGraphicFramePr>
          <p:cNvPr id="668675" name="Object 3"/>
          <p:cNvGraphicFramePr>
            <a:graphicFrameLocks noChangeAspect="1"/>
          </p:cNvGraphicFramePr>
          <p:nvPr/>
        </p:nvGraphicFramePr>
        <p:xfrm>
          <a:off x="2187587" y="4718064"/>
          <a:ext cx="40274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85" name="Equation" r:id="rId5" imgW="4012920" imgH="774360" progId="Equation.DSMT4">
                  <p:embed/>
                </p:oleObj>
              </mc:Choice>
              <mc:Fallback>
                <p:oleObj name="Equation" r:id="rId5" imgW="4012920" imgH="774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87" y="4718064"/>
                        <a:ext cx="4027487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71472" y="4110047"/>
            <a:ext cx="2143140" cy="46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2400" dirty="0">
                <a:solidFill>
                  <a:srgbClr val="3333FF"/>
                </a:solidFill>
                <a:ea typeface="宋体" charset="-122"/>
                <a:cs typeface="Times New Roman" pitchFamily="18" charset="0"/>
              </a:rPr>
              <a:t>We have</a:t>
            </a:r>
            <a:endParaRPr lang="en-US" altLang="zh-CN" sz="2400" dirty="0">
              <a:solidFill>
                <a:srgbClr val="3333FF"/>
              </a:solidFill>
              <a:latin typeface="Arial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14282" y="1285860"/>
            <a:ext cx="8572528" cy="507209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order of Infinitesimals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576-A9F0-45CE-AD32-F9B00FB78C5A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81854" y="1500174"/>
            <a:ext cx="7776360" cy="1461797"/>
            <a:chOff x="413525" y="1500174"/>
            <a:chExt cx="7776360" cy="1461797"/>
          </a:xfrm>
        </p:grpSpPr>
        <p:graphicFrame>
          <p:nvGraphicFramePr>
            <p:cNvPr id="669700" name="Object 4"/>
            <p:cNvGraphicFramePr>
              <a:graphicFrameLocks noChangeAspect="1"/>
            </p:cNvGraphicFramePr>
            <p:nvPr/>
          </p:nvGraphicFramePr>
          <p:xfrm>
            <a:off x="500034" y="2081205"/>
            <a:ext cx="63182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758" name="Equation" r:id="rId3" imgW="634680" imgH="342720" progId="Equation.DSMT4">
                    <p:embed/>
                  </p:oleObj>
                </mc:Choice>
                <mc:Fallback>
                  <p:oleObj name="Equation" r:id="rId3" imgW="634680" imgH="34272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34" y="2081205"/>
                          <a:ext cx="631825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9699" name="Object 3"/>
            <p:cNvGraphicFramePr>
              <a:graphicFrameLocks noChangeAspect="1"/>
            </p:cNvGraphicFramePr>
            <p:nvPr/>
          </p:nvGraphicFramePr>
          <p:xfrm>
            <a:off x="1857356" y="2082793"/>
            <a:ext cx="6604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759" name="Equation" r:id="rId5" imgW="660240" imgH="342720" progId="Equation.DSMT4">
                    <p:embed/>
                  </p:oleObj>
                </mc:Choice>
                <mc:Fallback>
                  <p:oleObj name="Equation" r:id="rId5" imgW="660240" imgH="34272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2082793"/>
                          <a:ext cx="6604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9697" name="Object 1"/>
            <p:cNvGraphicFramePr>
              <a:graphicFrameLocks noChangeAspect="1"/>
            </p:cNvGraphicFramePr>
            <p:nvPr/>
          </p:nvGraphicFramePr>
          <p:xfrm>
            <a:off x="2819343" y="2582859"/>
            <a:ext cx="11557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760" name="Equation" r:id="rId7" imgW="1155600" imgH="342720" progId="Equation.DSMT4">
                    <p:embed/>
                  </p:oleObj>
                </mc:Choice>
                <mc:Fallback>
                  <p:oleObj name="Equation" r:id="rId7" imgW="1155600" imgH="342720" progId="Equation.DSMT4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343" y="2582859"/>
                          <a:ext cx="11557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9701" name="Rectangle 5"/>
            <p:cNvSpPr>
              <a:spLocks noChangeArrowheads="1"/>
            </p:cNvSpPr>
            <p:nvPr/>
          </p:nvSpPr>
          <p:spPr bwMode="auto">
            <a:xfrm>
              <a:off x="413525" y="1500174"/>
              <a:ext cx="77763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Definition</a:t>
              </a:r>
              <a:r>
                <a:rPr lang="en-US" altLang="zh-CN" sz="2400" b="1" dirty="0"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(The Order of the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Infinitesimals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)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Assume that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2" name="Rectangle 6"/>
            <p:cNvSpPr>
              <a:spLocks noChangeArrowheads="1"/>
            </p:cNvSpPr>
            <p:nvPr/>
          </p:nvSpPr>
          <p:spPr bwMode="auto">
            <a:xfrm>
              <a:off x="1071538" y="2000240"/>
              <a:ext cx="8595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and 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3" name="Rectangle 7"/>
            <p:cNvSpPr>
              <a:spLocks noChangeArrowheads="1"/>
            </p:cNvSpPr>
            <p:nvPr/>
          </p:nvSpPr>
          <p:spPr bwMode="auto">
            <a:xfrm>
              <a:off x="2474845" y="2000240"/>
              <a:ext cx="56685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are two infinitesimals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as  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is varying in a </a:t>
              </a:r>
              <a:endParaRPr kumimoji="0" lang="en-US" altLang="zh-CN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4" name="Rectangle 8"/>
            <p:cNvSpPr>
              <a:spLocks noChangeArrowheads="1"/>
            </p:cNvSpPr>
            <p:nvPr/>
          </p:nvSpPr>
          <p:spPr bwMode="auto">
            <a:xfrm>
              <a:off x="428596" y="2500306"/>
              <a:ext cx="24657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certain way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 and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33372" y="3143248"/>
            <a:ext cx="8353470" cy="1773248"/>
            <a:chOff x="214346" y="3227388"/>
            <a:chExt cx="8353470" cy="1773248"/>
          </a:xfrm>
        </p:grpSpPr>
        <p:graphicFrame>
          <p:nvGraphicFramePr>
            <p:cNvPr id="16" name="Object 6"/>
            <p:cNvGraphicFramePr>
              <a:graphicFrameLocks noChangeAspect="1"/>
            </p:cNvGraphicFramePr>
            <p:nvPr/>
          </p:nvGraphicFramePr>
          <p:xfrm>
            <a:off x="1244600" y="3227388"/>
            <a:ext cx="1651000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761" name="Equation" r:id="rId9" imgW="1650960" imgH="698400" progId="Equation.DSMT4">
                    <p:embed/>
                  </p:oleObj>
                </mc:Choice>
                <mc:Fallback>
                  <p:oleObj name="Equation" r:id="rId9" imgW="1650960" imgH="6984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600" y="3227388"/>
                          <a:ext cx="1651000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"/>
            <p:cNvGraphicFramePr>
              <a:graphicFrameLocks noChangeAspect="1"/>
            </p:cNvGraphicFramePr>
            <p:nvPr/>
          </p:nvGraphicFramePr>
          <p:xfrm>
            <a:off x="3721149" y="3370264"/>
            <a:ext cx="6318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762" name="Equation" r:id="rId11" imgW="634680" imgH="342720" progId="Equation.DSMT4">
                    <p:embed/>
                  </p:oleObj>
                </mc:Choice>
                <mc:Fallback>
                  <p:oleObj name="Equation" r:id="rId11" imgW="634680" imgH="34272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1149" y="3370264"/>
                          <a:ext cx="631825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2691897" y="4000504"/>
            <a:ext cx="6604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763" name="Equation" r:id="rId13" imgW="660240" imgH="342720" progId="Equation.DSMT4">
                    <p:embed/>
                  </p:oleObj>
                </mc:Choice>
                <mc:Fallback>
                  <p:oleObj name="Equation" r:id="rId13" imgW="660240" imgH="34272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1897" y="4000504"/>
                          <a:ext cx="6604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"/>
            <p:cNvGraphicFramePr>
              <a:graphicFrameLocks noChangeAspect="1"/>
            </p:cNvGraphicFramePr>
            <p:nvPr/>
          </p:nvGraphicFramePr>
          <p:xfrm>
            <a:off x="3375265" y="4654551"/>
            <a:ext cx="19558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764" name="Equation" r:id="rId15" imgW="1955520" imgH="342720" progId="Equation.DSMT4">
                    <p:embed/>
                  </p:oleObj>
                </mc:Choice>
                <mc:Fallback>
                  <p:oleObj name="Equation" r:id="rId15" imgW="1955520" imgH="34272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5265" y="4654551"/>
                          <a:ext cx="19558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14346" y="3248042"/>
              <a:ext cx="10567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(1)  If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2995581" y="3324525"/>
              <a:ext cx="7906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then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4307105" y="3337227"/>
              <a:ext cx="40511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is said to be an infinitesimal of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3236401" y="3896029"/>
              <a:ext cx="6976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(or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4522285" y="3929066"/>
              <a:ext cx="40455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is infinitesimal of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lower order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643042" y="4538971"/>
              <a:ext cx="17988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), denoted by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85720" y="3929066"/>
              <a:ext cx="25219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higher order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than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7" name="Object 14"/>
            <p:cNvGraphicFramePr>
              <a:graphicFrameLocks noChangeAspect="1"/>
            </p:cNvGraphicFramePr>
            <p:nvPr/>
          </p:nvGraphicFramePr>
          <p:xfrm>
            <a:off x="3879343" y="4000504"/>
            <a:ext cx="6604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765" name="Equation" r:id="rId17" imgW="660240" imgH="342720" progId="Equation.DSMT4">
                    <p:embed/>
                  </p:oleObj>
                </mc:Choice>
                <mc:Fallback>
                  <p:oleObj name="Equation" r:id="rId17" imgW="660240" imgH="34272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343" y="4000504"/>
                          <a:ext cx="6604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285720" y="4538971"/>
              <a:ext cx="7906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than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9" name="Object 15"/>
            <p:cNvGraphicFramePr>
              <a:graphicFrameLocks noChangeAspect="1"/>
            </p:cNvGraphicFramePr>
            <p:nvPr/>
          </p:nvGraphicFramePr>
          <p:xfrm>
            <a:off x="1016000" y="4643446"/>
            <a:ext cx="63182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766" name="Equation" r:id="rId18" imgW="634680" imgH="342720" progId="Equation.DSMT4">
                    <p:embed/>
                  </p:oleObj>
                </mc:Choice>
                <mc:Fallback>
                  <p:oleObj name="Equation" r:id="rId18" imgW="634680" imgH="34272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000" y="4643446"/>
                          <a:ext cx="631825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1428728" y="5143512"/>
            <a:ext cx="6215106" cy="1071570"/>
            <a:chOff x="1428728" y="5143512"/>
            <a:chExt cx="6215106" cy="1071570"/>
          </a:xfrm>
        </p:grpSpPr>
        <p:sp>
          <p:nvSpPr>
            <p:cNvPr id="36" name="矩形 35"/>
            <p:cNvSpPr/>
            <p:nvPr/>
          </p:nvSpPr>
          <p:spPr>
            <a:xfrm>
              <a:off x="1428728" y="5143512"/>
              <a:ext cx="6215106" cy="10001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519148" y="5148876"/>
              <a:ext cx="6124686" cy="1066206"/>
              <a:chOff x="1428728" y="1610013"/>
              <a:chExt cx="6124686" cy="1066206"/>
            </a:xfrm>
          </p:grpSpPr>
          <p:graphicFrame>
            <p:nvGraphicFramePr>
              <p:cNvPr id="31" name="Object 17"/>
              <p:cNvGraphicFramePr>
                <a:graphicFrameLocks noChangeAspect="1"/>
              </p:cNvGraphicFramePr>
              <p:nvPr/>
            </p:nvGraphicFramePr>
            <p:xfrm>
              <a:off x="4899025" y="1693863"/>
              <a:ext cx="1485900" cy="358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9767" name="Equation" r:id="rId19" imgW="1485720" imgH="355320" progId="Equation.DSMT4">
                      <p:embed/>
                    </p:oleObj>
                  </mc:Choice>
                  <mc:Fallback>
                    <p:oleObj name="Equation" r:id="rId19" imgW="1485720" imgH="355320" progId="Equation.DSMT4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9025" y="1693863"/>
                            <a:ext cx="1485900" cy="3587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6"/>
              <p:cNvGraphicFramePr>
                <a:graphicFrameLocks noChangeAspect="1"/>
              </p:cNvGraphicFramePr>
              <p:nvPr/>
            </p:nvGraphicFramePr>
            <p:xfrm>
              <a:off x="1500166" y="2285992"/>
              <a:ext cx="631825" cy="347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9768" name="Equation" r:id="rId21" imgW="634680" imgH="342720" progId="Equation.DSMT4">
                      <p:embed/>
                    </p:oleObj>
                  </mc:Choice>
                  <mc:Fallback>
                    <p:oleObj name="Equation" r:id="rId21" imgW="634680" imgH="342720" progId="Equation.DSMT4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0166" y="2285992"/>
                            <a:ext cx="631825" cy="3476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Rectangle 18"/>
              <p:cNvSpPr>
                <a:spLocks noChangeArrowheads="1"/>
              </p:cNvSpPr>
              <p:nvPr/>
            </p:nvSpPr>
            <p:spPr bwMode="auto">
              <a:xfrm>
                <a:off x="1428728" y="1623950"/>
                <a:ext cx="337194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In particular, the notation 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4" name="Rectangle 19"/>
              <p:cNvSpPr>
                <a:spLocks noChangeArrowheads="1"/>
              </p:cNvSpPr>
              <p:nvPr/>
            </p:nvSpPr>
            <p:spPr bwMode="auto">
              <a:xfrm>
                <a:off x="6429388" y="1610013"/>
                <a:ext cx="112402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means 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5" name="Rectangle 20"/>
              <p:cNvSpPr>
                <a:spLocks noChangeArrowheads="1"/>
              </p:cNvSpPr>
              <p:nvPr/>
            </p:nvSpPr>
            <p:spPr bwMode="auto">
              <a:xfrm>
                <a:off x="2187543" y="2214554"/>
                <a:ext cx="253947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 is an infinitesimal.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14282" y="1285860"/>
            <a:ext cx="8572528" cy="45005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order of Infinitesimals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8576-A9F0-45CE-AD32-F9B00FB78C5A}" type="slidenum">
              <a:rPr lang="en-US" altLang="en-US" smtClean="0"/>
              <a:pPr/>
              <a:t>9</a:t>
            </a:fld>
            <a:endParaRPr lang="en-US" altLang="en-US"/>
          </a:p>
        </p:txBody>
      </p:sp>
      <p:grpSp>
        <p:nvGrpSpPr>
          <p:cNvPr id="4" name="组合 12"/>
          <p:cNvGrpSpPr/>
          <p:nvPr/>
        </p:nvGrpSpPr>
        <p:grpSpPr>
          <a:xfrm>
            <a:off x="581854" y="1500174"/>
            <a:ext cx="7776360" cy="1461797"/>
            <a:chOff x="413525" y="1500174"/>
            <a:chExt cx="7776360" cy="1461797"/>
          </a:xfrm>
        </p:grpSpPr>
        <p:graphicFrame>
          <p:nvGraphicFramePr>
            <p:cNvPr id="669700" name="Object 4"/>
            <p:cNvGraphicFramePr>
              <a:graphicFrameLocks noChangeAspect="1"/>
            </p:cNvGraphicFramePr>
            <p:nvPr/>
          </p:nvGraphicFramePr>
          <p:xfrm>
            <a:off x="500034" y="2081205"/>
            <a:ext cx="631825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813" name="Equation" r:id="rId3" imgW="634680" imgH="342720" progId="Equation.DSMT4">
                    <p:embed/>
                  </p:oleObj>
                </mc:Choice>
                <mc:Fallback>
                  <p:oleObj name="Equation" r:id="rId3" imgW="634680" imgH="3427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34" y="2081205"/>
                          <a:ext cx="631825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9699" name="Object 3"/>
            <p:cNvGraphicFramePr>
              <a:graphicFrameLocks noChangeAspect="1"/>
            </p:cNvGraphicFramePr>
            <p:nvPr/>
          </p:nvGraphicFramePr>
          <p:xfrm>
            <a:off x="1857356" y="2082793"/>
            <a:ext cx="6604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814" name="Equation" r:id="rId5" imgW="660240" imgH="342720" progId="Equation.DSMT4">
                    <p:embed/>
                  </p:oleObj>
                </mc:Choice>
                <mc:Fallback>
                  <p:oleObj name="Equation" r:id="rId5" imgW="660240" imgH="34272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7356" y="2082793"/>
                          <a:ext cx="6604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9697" name="Object 1"/>
            <p:cNvGraphicFramePr>
              <a:graphicFrameLocks noChangeAspect="1"/>
            </p:cNvGraphicFramePr>
            <p:nvPr/>
          </p:nvGraphicFramePr>
          <p:xfrm>
            <a:off x="2819343" y="2582859"/>
            <a:ext cx="1155700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815" name="Equation" r:id="rId7" imgW="1155600" imgH="342720" progId="Equation.DSMT4">
                    <p:embed/>
                  </p:oleObj>
                </mc:Choice>
                <mc:Fallback>
                  <p:oleObj name="Equation" r:id="rId7" imgW="1155600" imgH="34272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343" y="2582859"/>
                          <a:ext cx="1155700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9701" name="Rectangle 5"/>
            <p:cNvSpPr>
              <a:spLocks noChangeArrowheads="1"/>
            </p:cNvSpPr>
            <p:nvPr/>
          </p:nvSpPr>
          <p:spPr bwMode="auto">
            <a:xfrm>
              <a:off x="413525" y="1500174"/>
              <a:ext cx="77763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Definition</a:t>
              </a:r>
              <a:r>
                <a:rPr lang="en-US" altLang="zh-CN" sz="2400" b="1" dirty="0">
                  <a:ea typeface="宋体" pitchFamily="2" charset="-122"/>
                  <a:cs typeface="Times New Roman" pitchFamily="18" charset="0"/>
                </a:rPr>
                <a:t>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(The Order of the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charset="-122"/>
                </a:rPr>
                <a:t>Infinitesimals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itchFamily="2" charset="-122"/>
                  <a:cs typeface="Times New Roman" pitchFamily="18" charset="0"/>
                </a:rPr>
                <a:t> )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Assume that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2" name="Rectangle 6"/>
            <p:cNvSpPr>
              <a:spLocks noChangeArrowheads="1"/>
            </p:cNvSpPr>
            <p:nvPr/>
          </p:nvSpPr>
          <p:spPr bwMode="auto">
            <a:xfrm>
              <a:off x="1071538" y="2000240"/>
              <a:ext cx="85953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and 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3" name="Rectangle 7"/>
            <p:cNvSpPr>
              <a:spLocks noChangeArrowheads="1"/>
            </p:cNvSpPr>
            <p:nvPr/>
          </p:nvSpPr>
          <p:spPr bwMode="auto">
            <a:xfrm>
              <a:off x="2474845" y="2000240"/>
              <a:ext cx="566853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are two infinitesimals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as  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is varying in a </a:t>
              </a:r>
              <a:endParaRPr kumimoji="0" lang="en-US" altLang="zh-CN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69704" name="Rectangle 8"/>
            <p:cNvSpPr>
              <a:spLocks noChangeArrowheads="1"/>
            </p:cNvSpPr>
            <p:nvPr/>
          </p:nvSpPr>
          <p:spPr bwMode="auto">
            <a:xfrm>
              <a:off x="428596" y="2500306"/>
              <a:ext cx="24657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certain way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 and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1472" y="3286124"/>
            <a:ext cx="7799933" cy="1760237"/>
            <a:chOff x="819489" y="1701800"/>
            <a:chExt cx="7799933" cy="1760237"/>
          </a:xfrm>
        </p:grpSpPr>
        <p:graphicFrame>
          <p:nvGraphicFramePr>
            <p:cNvPr id="38" name="Object 24"/>
            <p:cNvGraphicFramePr>
              <a:graphicFrameLocks noChangeAspect="1"/>
            </p:cNvGraphicFramePr>
            <p:nvPr/>
          </p:nvGraphicFramePr>
          <p:xfrm>
            <a:off x="1774820" y="1701800"/>
            <a:ext cx="2082800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816" name="Equation" r:id="rId9" imgW="2082600" imgH="698400" progId="Equation.DSMT4">
                    <p:embed/>
                  </p:oleObj>
                </mc:Choice>
                <mc:Fallback>
                  <p:oleObj name="Equation" r:id="rId9" imgW="2082600" imgH="6984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4820" y="1701800"/>
                          <a:ext cx="2082800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3"/>
            <p:cNvGraphicFramePr>
              <a:graphicFrameLocks noChangeAspect="1"/>
            </p:cNvGraphicFramePr>
            <p:nvPr/>
          </p:nvGraphicFramePr>
          <p:xfrm>
            <a:off x="4714876" y="1866891"/>
            <a:ext cx="630238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817" name="Equation" r:id="rId11" imgW="634680" imgH="342720" progId="Equation.DSMT4">
                    <p:embed/>
                  </p:oleObj>
                </mc:Choice>
                <mc:Fallback>
                  <p:oleObj name="Equation" r:id="rId11" imgW="634680" imgH="34272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1866891"/>
                          <a:ext cx="630238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2"/>
            <p:cNvGraphicFramePr>
              <a:graphicFrameLocks noChangeAspect="1"/>
            </p:cNvGraphicFramePr>
            <p:nvPr/>
          </p:nvGraphicFramePr>
          <p:xfrm>
            <a:off x="6126178" y="1866891"/>
            <a:ext cx="660400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818" name="Equation" r:id="rId13" imgW="660240" imgH="342720" progId="Equation.DSMT4">
                    <p:embed/>
                  </p:oleObj>
                </mc:Choice>
                <mc:Fallback>
                  <p:oleObj name="Equation" r:id="rId13" imgW="660240" imgH="34272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178" y="1866891"/>
                          <a:ext cx="660400" cy="347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1"/>
            <p:cNvGraphicFramePr>
              <a:graphicFrameLocks noChangeAspect="1"/>
            </p:cNvGraphicFramePr>
            <p:nvPr/>
          </p:nvGraphicFramePr>
          <p:xfrm>
            <a:off x="2713404" y="3104847"/>
            <a:ext cx="2035175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2819" name="Equation" r:id="rId15" imgW="2031840" imgH="342720" progId="Equation.DSMT4">
                    <p:embed/>
                  </p:oleObj>
                </mc:Choice>
                <mc:Fallback>
                  <p:oleObj name="Equation" r:id="rId15" imgW="2031840" imgH="34272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3404" y="3104847"/>
                          <a:ext cx="2035175" cy="346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819489" y="1795408"/>
              <a:ext cx="97975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(2)  If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auto">
            <a:xfrm>
              <a:off x="3770387" y="1785926"/>
              <a:ext cx="9444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then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5357818" y="1785926"/>
              <a:ext cx="7825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and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928662" y="2395831"/>
              <a:ext cx="76907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be two 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infinitesimals with the same order [</a:t>
              </a: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同阶无穷小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],</a:t>
              </a:r>
              <a:endParaRPr kumimoji="0" lang="en-US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6858016" y="1785926"/>
              <a:ext cx="1524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are said to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47" name="Rectangle 28"/>
            <p:cNvSpPr>
              <a:spLocks noChangeArrowheads="1"/>
            </p:cNvSpPr>
            <p:nvPr/>
          </p:nvSpPr>
          <p:spPr bwMode="auto">
            <a:xfrm>
              <a:off x="962365" y="3000372"/>
              <a:ext cx="16962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rgbClr val="3333FF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denoted by 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pter0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正文1">
      <a:majorFont>
        <a:latin typeface="Comic Sans MS"/>
        <a:ea typeface="隶书"/>
        <a:cs typeface=""/>
      </a:majorFont>
      <a:minorFont>
        <a:latin typeface="Times New Roman"/>
        <a:ea typeface="宋体"/>
        <a:cs typeface="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nn</Template>
  <TotalTime>6582</TotalTime>
  <Words>2535</Words>
  <Application>Microsoft Office PowerPoint</Application>
  <PresentationFormat>全屏显示(4:3)</PresentationFormat>
  <Paragraphs>590</Paragraphs>
  <Slides>58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仿宋_GB2312</vt:lpstr>
      <vt:lpstr>华文行楷</vt:lpstr>
      <vt:lpstr>隶书</vt:lpstr>
      <vt:lpstr>宋体</vt:lpstr>
      <vt:lpstr>Arial</vt:lpstr>
      <vt:lpstr>Comic Sans MS</vt:lpstr>
      <vt:lpstr>Times New Roman</vt:lpstr>
      <vt:lpstr>Wingdings</vt:lpstr>
      <vt:lpstr>Wingdings 2</vt:lpstr>
      <vt:lpstr>Chapter0</vt:lpstr>
      <vt:lpstr>Equation</vt:lpstr>
      <vt:lpstr>Document</vt:lpstr>
      <vt:lpstr>MathType 6.0 Equation</vt:lpstr>
      <vt:lpstr>CorelDRAW</vt:lpstr>
      <vt:lpstr>公式</vt:lpstr>
      <vt:lpstr>Section 1.4</vt:lpstr>
      <vt:lpstr>Infinitesimal Quantities [无穷小量]</vt:lpstr>
      <vt:lpstr>Infinitesimal Quantities</vt:lpstr>
      <vt:lpstr>Infinitesimal Quantities</vt:lpstr>
      <vt:lpstr>Infinitesimal Quantities</vt:lpstr>
      <vt:lpstr>Infinitesimal Quantities</vt:lpstr>
      <vt:lpstr>Infinitesimal Quantities</vt:lpstr>
      <vt:lpstr>The order of Infinitesimals </vt:lpstr>
      <vt:lpstr>The order of Infinitesimals </vt:lpstr>
      <vt:lpstr>The order of Infinitesimals </vt:lpstr>
      <vt:lpstr>The order of Infinitesimals </vt:lpstr>
      <vt:lpstr>The order of Infinitesimals </vt:lpstr>
      <vt:lpstr>The order of Infinitesimals </vt:lpstr>
      <vt:lpstr>Equivalence transformations of infinitesimals</vt:lpstr>
      <vt:lpstr>Equivalence transformations of infinitesimals</vt:lpstr>
      <vt:lpstr>Equivalence transformations of infinitesimals</vt:lpstr>
      <vt:lpstr>Infinite quantities</vt:lpstr>
      <vt:lpstr>Infinite quantities</vt:lpstr>
      <vt:lpstr>Infinite quantities</vt:lpstr>
      <vt:lpstr>Infinite quantities</vt:lpstr>
      <vt:lpstr>Review</vt:lpstr>
      <vt:lpstr>Section 1.5</vt:lpstr>
      <vt:lpstr>Continuous Function [连续函数] and Discontinuous Points [间断点]</vt:lpstr>
      <vt:lpstr>The Continuity of Function</vt:lpstr>
      <vt:lpstr>The Continuity of Function</vt:lpstr>
      <vt:lpstr>The Continuity of Function</vt:lpstr>
      <vt:lpstr>The Continuity of Function</vt:lpstr>
      <vt:lpstr>The Continuity of Function</vt:lpstr>
      <vt:lpstr>The Continuity of Function</vt:lpstr>
      <vt:lpstr>The Continuity of Function</vt:lpstr>
      <vt:lpstr>The Classification of Discontinuous Points</vt:lpstr>
      <vt:lpstr>The Classification of Discontinuous Points</vt:lpstr>
      <vt:lpstr>The Classification of Discontinuous Points</vt:lpstr>
      <vt:lpstr>The Classification of Discontinuous Points</vt:lpstr>
      <vt:lpstr>The Classification of Discontinuous Points</vt:lpstr>
      <vt:lpstr>The Classification of Discontinuous Points</vt:lpstr>
      <vt:lpstr>Operations on continuous functions and the continuity of elementary functions</vt:lpstr>
      <vt:lpstr>Operations on continuous functions and the continuity of elementary functions</vt:lpstr>
      <vt:lpstr>Operations on continuous functions and the continuity of elementary functions</vt:lpstr>
      <vt:lpstr>Operations on continuous functions and the continuity of elementary functions</vt:lpstr>
      <vt:lpstr>Operations on continuous functions and the continuity of elementary functions</vt:lpstr>
      <vt:lpstr>Operations on continuous functions and the continuity of elementary functions</vt:lpstr>
      <vt:lpstr>Operations on continuous functions and the continuity of elementary functions</vt:lpstr>
      <vt:lpstr>Operations on continuous functions and the continuity of elementary functions</vt:lpstr>
      <vt:lpstr>Operations on continuous functions and the continuity of elementary functions</vt:lpstr>
      <vt:lpstr>Operations on continuous functions and the continuity of elementary functions</vt:lpstr>
      <vt:lpstr>Operations on continuous functions and the continuity of elementary functions</vt:lpstr>
      <vt:lpstr>Properties of continuous functions on a closed interval</vt:lpstr>
      <vt:lpstr>Properties of continuous functions on a closed interval</vt:lpstr>
      <vt:lpstr>Properties of continuous functions on a closed interval</vt:lpstr>
      <vt:lpstr>Properties of continuous functions on a closed interval</vt:lpstr>
      <vt:lpstr>Properties of continuous functions on a closed interval</vt:lpstr>
      <vt:lpstr>Properties of continuous functions on a closed interval</vt:lpstr>
      <vt:lpstr>Properties of continuous functions on a closed interval</vt:lpstr>
      <vt:lpstr>Properties of continuous functions on a closed interval</vt:lpstr>
      <vt:lpstr>Properties of continuous functions on a closed interval</vt:lpstr>
      <vt:lpstr>Properties of continuous functions on a closed interval</vt:lpstr>
      <vt:lpstr>Review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zp</dc:creator>
  <cp:lastModifiedBy>Windows 用户</cp:lastModifiedBy>
  <cp:revision>686</cp:revision>
  <dcterms:created xsi:type="dcterms:W3CDTF">2006-06-17T08:19:58Z</dcterms:created>
  <dcterms:modified xsi:type="dcterms:W3CDTF">2019-09-08T14:48:46Z</dcterms:modified>
</cp:coreProperties>
</file>