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59" r:id="rId3"/>
    <p:sldId id="260" r:id="rId4"/>
    <p:sldId id="261" r:id="rId5"/>
    <p:sldId id="264" r:id="rId6"/>
    <p:sldId id="265" r:id="rId7"/>
    <p:sldId id="359" r:id="rId8"/>
    <p:sldId id="361" r:id="rId9"/>
    <p:sldId id="266" r:id="rId10"/>
    <p:sldId id="313" r:id="rId11"/>
    <p:sldId id="360" r:id="rId12"/>
    <p:sldId id="362" r:id="rId13"/>
    <p:sldId id="365" r:id="rId14"/>
    <p:sldId id="366" r:id="rId15"/>
    <p:sldId id="270" r:id="rId16"/>
    <p:sldId id="272" r:id="rId17"/>
    <p:sldId id="315" r:id="rId18"/>
    <p:sldId id="276" r:id="rId19"/>
    <p:sldId id="277" r:id="rId20"/>
    <p:sldId id="278" r:id="rId21"/>
    <p:sldId id="364" r:id="rId22"/>
    <p:sldId id="280" r:id="rId23"/>
    <p:sldId id="281" r:id="rId24"/>
    <p:sldId id="282" r:id="rId25"/>
    <p:sldId id="283" r:id="rId26"/>
    <p:sldId id="284" r:id="rId27"/>
    <p:sldId id="367" r:id="rId28"/>
    <p:sldId id="377" r:id="rId29"/>
    <p:sldId id="378" r:id="rId30"/>
    <p:sldId id="379" r:id="rId31"/>
    <p:sldId id="380" r:id="rId32"/>
    <p:sldId id="369" r:id="rId33"/>
    <p:sldId id="370" r:id="rId34"/>
    <p:sldId id="371" r:id="rId35"/>
    <p:sldId id="372" r:id="rId36"/>
    <p:sldId id="381" r:id="rId37"/>
    <p:sldId id="375" r:id="rId38"/>
    <p:sldId id="303" r:id="rId39"/>
    <p:sldId id="312" r:id="rId40"/>
    <p:sldId id="304" r:id="rId41"/>
    <p:sldId id="305" r:id="rId42"/>
    <p:sldId id="376" r:id="rId43"/>
    <p:sldId id="306" r:id="rId44"/>
    <p:sldId id="307" r:id="rId45"/>
    <p:sldId id="308" r:id="rId46"/>
    <p:sldId id="309" r:id="rId47"/>
    <p:sldId id="325" r:id="rId48"/>
    <p:sldId id="310" r:id="rId49"/>
    <p:sldId id="311" r:id="rId50"/>
    <p:sldId id="30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3"/>
    <a:srgbClr val="DFDFEF"/>
    <a:srgbClr val="669900"/>
    <a:srgbClr val="336600"/>
    <a:srgbClr val="000066"/>
    <a:srgbClr val="FF99CC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94660"/>
  </p:normalViewPr>
  <p:slideViewPr>
    <p:cSldViewPr>
      <p:cViewPr varScale="1">
        <p:scale>
          <a:sx n="86" d="100"/>
          <a:sy n="86" d="100"/>
        </p:scale>
        <p:origin x="93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21.w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8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7.emf"/><Relationship Id="rId5" Type="http://schemas.openxmlformats.org/officeDocument/2006/relationships/image" Target="../media/image82.emf"/><Relationship Id="rId10" Type="http://schemas.openxmlformats.org/officeDocument/2006/relationships/image" Target="../media/image86.emf"/><Relationship Id="rId4" Type="http://schemas.openxmlformats.org/officeDocument/2006/relationships/image" Target="../media/image81.emf"/><Relationship Id="rId9" Type="http://schemas.openxmlformats.org/officeDocument/2006/relationships/image" Target="../media/image17.wmf"/><Relationship Id="rId14" Type="http://schemas.openxmlformats.org/officeDocument/2006/relationships/image" Target="../media/image8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wmf"/><Relationship Id="rId4" Type="http://schemas.openxmlformats.org/officeDocument/2006/relationships/image" Target="../media/image11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w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emf"/><Relationship Id="rId7" Type="http://schemas.openxmlformats.org/officeDocument/2006/relationships/image" Target="../media/image167.w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4" Type="http://schemas.openxmlformats.org/officeDocument/2006/relationships/image" Target="../media/image172.emf"/><Relationship Id="rId9" Type="http://schemas.openxmlformats.org/officeDocument/2006/relationships/image" Target="../media/image17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9.emf"/><Relationship Id="rId7" Type="http://schemas.openxmlformats.org/officeDocument/2006/relationships/image" Target="../media/image167.w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4" Type="http://schemas.openxmlformats.org/officeDocument/2006/relationships/image" Target="../media/image1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5" Type="http://schemas.openxmlformats.org/officeDocument/2006/relationships/image" Target="../media/image213.emf"/><Relationship Id="rId10" Type="http://schemas.openxmlformats.org/officeDocument/2006/relationships/image" Target="../media/image218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3" Type="http://schemas.openxmlformats.org/officeDocument/2006/relationships/image" Target="../media/image222.emf"/><Relationship Id="rId7" Type="http://schemas.openxmlformats.org/officeDocument/2006/relationships/image" Target="../media/image226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5" Type="http://schemas.openxmlformats.org/officeDocument/2006/relationships/image" Target="../media/image224.emf"/><Relationship Id="rId10" Type="http://schemas.openxmlformats.org/officeDocument/2006/relationships/image" Target="../media/image229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5" Type="http://schemas.openxmlformats.org/officeDocument/2006/relationships/image" Target="../media/image235.emf"/><Relationship Id="rId4" Type="http://schemas.openxmlformats.org/officeDocument/2006/relationships/image" Target="../media/image23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5" Type="http://schemas.openxmlformats.org/officeDocument/2006/relationships/image" Target="../media/image240.emf"/><Relationship Id="rId4" Type="http://schemas.openxmlformats.org/officeDocument/2006/relationships/image" Target="../media/image239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2" Type="http://schemas.openxmlformats.org/officeDocument/2006/relationships/image" Target="../media/image242.emf"/><Relationship Id="rId1" Type="http://schemas.openxmlformats.org/officeDocument/2006/relationships/image" Target="../media/image241.wmf"/><Relationship Id="rId6" Type="http://schemas.openxmlformats.org/officeDocument/2006/relationships/image" Target="../media/image246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2" Type="http://schemas.openxmlformats.org/officeDocument/2006/relationships/image" Target="../media/image249.emf"/><Relationship Id="rId1" Type="http://schemas.openxmlformats.org/officeDocument/2006/relationships/image" Target="../media/image248.w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3" Type="http://schemas.openxmlformats.org/officeDocument/2006/relationships/image" Target="../media/image258.emf"/><Relationship Id="rId7" Type="http://schemas.openxmlformats.org/officeDocument/2006/relationships/image" Target="../media/image262.e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Relationship Id="rId6" Type="http://schemas.openxmlformats.org/officeDocument/2006/relationships/image" Target="../media/image261.emf"/><Relationship Id="rId5" Type="http://schemas.openxmlformats.org/officeDocument/2006/relationships/image" Target="../media/image260.emf"/><Relationship Id="rId4" Type="http://schemas.openxmlformats.org/officeDocument/2006/relationships/image" Target="../media/image259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3" Type="http://schemas.openxmlformats.org/officeDocument/2006/relationships/image" Target="../media/image266.emf"/><Relationship Id="rId7" Type="http://schemas.openxmlformats.org/officeDocument/2006/relationships/image" Target="../media/image270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Relationship Id="rId6" Type="http://schemas.openxmlformats.org/officeDocument/2006/relationships/image" Target="../media/image269.emf"/><Relationship Id="rId11" Type="http://schemas.openxmlformats.org/officeDocument/2006/relationships/image" Target="../media/image274.emf"/><Relationship Id="rId5" Type="http://schemas.openxmlformats.org/officeDocument/2006/relationships/image" Target="../media/image268.emf"/><Relationship Id="rId10" Type="http://schemas.openxmlformats.org/officeDocument/2006/relationships/image" Target="../media/image273.emf"/><Relationship Id="rId4" Type="http://schemas.openxmlformats.org/officeDocument/2006/relationships/image" Target="../media/image267.emf"/><Relationship Id="rId9" Type="http://schemas.openxmlformats.org/officeDocument/2006/relationships/image" Target="../media/image27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5" Type="http://schemas.openxmlformats.org/officeDocument/2006/relationships/image" Target="../media/image47.wmf"/><Relationship Id="rId10" Type="http://schemas.openxmlformats.org/officeDocument/2006/relationships/image" Target="../media/image52.emf"/><Relationship Id="rId4" Type="http://schemas.openxmlformats.org/officeDocument/2006/relationships/image" Target="../media/image46.wmf"/><Relationship Id="rId9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D8EC8ABF-4B32-4E29-9AB1-3348A13F86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079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2A630783-875B-45E6-BE6B-9AB0A42348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017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C222-45A3-438B-888B-AC3353E9C0F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3633-97D7-4F22-A899-F4156F70A97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B29F1-1978-4C15-987C-3E55C01F6043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ED027-2BC3-4008-BF18-266879A7ECB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1C0CD-CAA9-4972-A46F-19C1D6F16F7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12E9-7CCC-435B-BA7F-BD97D9F5BA1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716CD-84BE-4A9C-ACD8-F9061D2B982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0C7B3-60F9-485A-9692-ED4EAAC5741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1BDBD-2B56-466C-A858-DE53BC08486B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BB369-4E92-4F1C-BE42-5A33A80F1909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C2749-517E-4559-9FB5-28C1F6FAAE3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35FA9-46DF-4E3C-A420-2E810E0F500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BED70-960E-49AE-894C-0AD609EAFC0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F088F-88ED-4005-AD6C-EFBB1024A6A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The other rule can be proved by the same way.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6A757-60FE-49F5-BA67-375193B85AEF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1B878-1EB8-4E08-A0EB-680F6D0E3CC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06B79-084E-464D-B913-95F3E99372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58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3ACC96-CA8B-46E3-A2A7-7930B9B5CC4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0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9A1D0B-2BC9-482B-AC68-CBD7299EB86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88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E9012-D4F0-41CD-A84D-6D26FCF8729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EBAD0-EF2A-4000-ADEF-D7E139963E6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B948B-ECE4-4CC0-9F4F-6D51A70D894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F1761-B1E6-4578-9384-60B31E7D2C4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BBCE1-7BEE-4566-BBB0-14D29F8FA2DD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899B7-64E8-4D9E-9806-DB294BBC4B67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132FA-4D16-4465-9158-27667910E09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5F596-5175-4FBF-BFC2-60D8E2DD9B89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0AA29-8F7E-40DE-9ABE-CFFA46E9514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The last example actually can be seen at a particular example of functions with infinite number of continuous derivatives.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E1042-21E2-4105-AAB3-2CFAAD1A188F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48A4D-F3C7-4C66-B1C3-FE5D322A6D2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CD707-C8D3-4C25-8819-20FC2DB3A38B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303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3DE83-E445-43F3-9E8A-D148E4B3A230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6E589-B92F-41F3-AAD0-6E4398F275DB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F4392-3E7F-4643-A164-29683F536DB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127C7-5967-4409-8968-2D758DA14E85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6CBC5-62DD-4627-ACB0-EC3A7D64F6D5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7B9D6-21C4-4C2F-9701-8986119A4B95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76755-9D93-4D4B-96BD-C5914C4DDC9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76755-9D93-4D4B-96BD-C5914C4DDC9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92405-4ABF-47F5-8BF2-164CB475A1F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A188B-18E0-4A07-BC1D-F8F352D591D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8F310F-7228-4893-B3E7-65DE03AD75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27-C0C9-49B3-8261-E9BFB90D9F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47FE-31B6-44C8-90F3-AF6C07FE87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F843A2F4-268D-41F0-91B1-216BEF069F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09C54D40-F8F8-4FD9-935C-E8175B549E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8C1-37EB-420D-847D-AA25132BA7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5FAB-9E86-44D1-B100-2F17DF49212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5307-FEF8-4EAF-AB5C-29CB40C6E9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761-17C0-4DB9-8E28-15AB938A08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C999-DFEE-4CA2-B0AC-56E700BC3F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16F9-6AC5-4A57-9F9D-28968D9E0D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400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ransition>
    <p:pull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e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43.emf"/><Relationship Id="rId15" Type="http://schemas.openxmlformats.org/officeDocument/2006/relationships/image" Target="../media/image48.wmf"/><Relationship Id="rId23" Type="http://schemas.openxmlformats.org/officeDocument/2006/relationships/image" Target="../media/image52.e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2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8.emf"/><Relationship Id="rId18" Type="http://schemas.openxmlformats.org/officeDocument/2006/relationships/image" Target="../media/image7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6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2.e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7.w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4.emf"/><Relationship Id="rId25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1.emf"/><Relationship Id="rId24" Type="http://schemas.openxmlformats.org/officeDocument/2006/relationships/oleObject" Target="../embeddings/oleObject85.bin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23" Type="http://schemas.openxmlformats.org/officeDocument/2006/relationships/image" Target="../media/image86.e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5.emf"/><Relationship Id="rId31" Type="http://schemas.openxmlformats.org/officeDocument/2006/relationships/image" Target="../media/image89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88.emf"/><Relationship Id="rId30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4.emf"/><Relationship Id="rId18" Type="http://schemas.openxmlformats.org/officeDocument/2006/relationships/oleObject" Target="../embeddings/oleObject96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98.emf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5" Type="http://schemas.openxmlformats.org/officeDocument/2006/relationships/image" Target="../media/image95.e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3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8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7.emf"/><Relationship Id="rId18" Type="http://schemas.openxmlformats.org/officeDocument/2006/relationships/oleObject" Target="../embeddings/oleObject12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5" Type="http://schemas.openxmlformats.org/officeDocument/2006/relationships/image" Target="../media/image128.e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30.e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37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139.emf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8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5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2.emf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4.emf"/><Relationship Id="rId5" Type="http://schemas.openxmlformats.org/officeDocument/2006/relationships/image" Target="../media/image141.e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0.emf"/><Relationship Id="rId18" Type="http://schemas.openxmlformats.org/officeDocument/2006/relationships/oleObject" Target="../embeddings/oleObject152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54.emf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2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9.emf"/><Relationship Id="rId5" Type="http://schemas.openxmlformats.org/officeDocument/2006/relationships/image" Target="../media/image146.emf"/><Relationship Id="rId15" Type="http://schemas.openxmlformats.org/officeDocument/2006/relationships/image" Target="../media/image151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3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8.emf"/><Relationship Id="rId14" Type="http://schemas.openxmlformats.org/officeDocument/2006/relationships/oleObject" Target="../embeddings/oleObject1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4.emf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6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3.emf"/><Relationship Id="rId18" Type="http://schemas.openxmlformats.org/officeDocument/2006/relationships/oleObject" Target="../embeddings/oleObject175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76.wmf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2.emf"/><Relationship Id="rId5" Type="http://schemas.openxmlformats.org/officeDocument/2006/relationships/image" Target="../media/image169.emf"/><Relationship Id="rId15" Type="http://schemas.openxmlformats.org/officeDocument/2006/relationships/image" Target="../media/image174.e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67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7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88.e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5.emf"/><Relationship Id="rId12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87.emf"/><Relationship Id="rId5" Type="http://schemas.openxmlformats.org/officeDocument/2006/relationships/image" Target="../media/image184.e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2.emf"/><Relationship Id="rId5" Type="http://schemas.openxmlformats.org/officeDocument/2006/relationships/image" Target="../media/image189.e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97.emf"/><Relationship Id="rId18" Type="http://schemas.openxmlformats.org/officeDocument/2006/relationships/oleObject" Target="../embeddings/oleObject20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4.e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9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96.emf"/><Relationship Id="rId5" Type="http://schemas.openxmlformats.org/officeDocument/2006/relationships/image" Target="../media/image193.emf"/><Relationship Id="rId15" Type="http://schemas.openxmlformats.org/officeDocument/2006/relationships/image" Target="../media/image198.e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200.e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5.emf"/><Relationship Id="rId14" Type="http://schemas.openxmlformats.org/officeDocument/2006/relationships/oleObject" Target="../embeddings/oleObject19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01.emf"/><Relationship Id="rId4" Type="http://schemas.openxmlformats.org/officeDocument/2006/relationships/oleObject" Target="../embeddings/oleObject20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0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07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04.e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06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05.emf"/><Relationship Id="rId14" Type="http://schemas.openxmlformats.org/officeDocument/2006/relationships/oleObject" Target="../embeddings/oleObject20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213.emf"/><Relationship Id="rId18" Type="http://schemas.openxmlformats.org/officeDocument/2006/relationships/oleObject" Target="../embeddings/oleObject217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217.emf"/><Relationship Id="rId7" Type="http://schemas.openxmlformats.org/officeDocument/2006/relationships/image" Target="../media/image210.e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215.emf"/><Relationship Id="rId25" Type="http://schemas.openxmlformats.org/officeDocument/2006/relationships/image" Target="../media/image21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8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212.emf"/><Relationship Id="rId24" Type="http://schemas.openxmlformats.org/officeDocument/2006/relationships/oleObject" Target="../embeddings/oleObject220.bin"/><Relationship Id="rId5" Type="http://schemas.openxmlformats.org/officeDocument/2006/relationships/image" Target="../media/image209.emf"/><Relationship Id="rId15" Type="http://schemas.openxmlformats.org/officeDocument/2006/relationships/image" Target="../media/image214.emf"/><Relationship Id="rId23" Type="http://schemas.openxmlformats.org/officeDocument/2006/relationships/image" Target="../media/image218.emf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216.e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11.emf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24.emf"/><Relationship Id="rId18" Type="http://schemas.openxmlformats.org/officeDocument/2006/relationships/oleObject" Target="../embeddings/oleObject228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228.emf"/><Relationship Id="rId7" Type="http://schemas.openxmlformats.org/officeDocument/2006/relationships/image" Target="../media/image221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2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23.emf"/><Relationship Id="rId5" Type="http://schemas.openxmlformats.org/officeDocument/2006/relationships/image" Target="../media/image220.emf"/><Relationship Id="rId15" Type="http://schemas.openxmlformats.org/officeDocument/2006/relationships/image" Target="../media/image225.emf"/><Relationship Id="rId23" Type="http://schemas.openxmlformats.org/officeDocument/2006/relationships/image" Target="../media/image229.e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27.e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22.e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230.emf"/><Relationship Id="rId4" Type="http://schemas.openxmlformats.org/officeDocument/2006/relationships/oleObject" Target="../embeddings/oleObject23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34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40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37.emf"/><Relationship Id="rId12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9.emf"/><Relationship Id="rId5" Type="http://schemas.openxmlformats.org/officeDocument/2006/relationships/image" Target="../media/image236.e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45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24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8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4.emf"/><Relationship Id="rId5" Type="http://schemas.openxmlformats.org/officeDocument/2006/relationships/image" Target="../media/image241.wmf"/><Relationship Id="rId15" Type="http://schemas.openxmlformats.org/officeDocument/2006/relationships/image" Target="../media/image246.e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4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2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49.emf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1.emf"/><Relationship Id="rId5" Type="http://schemas.openxmlformats.org/officeDocument/2006/relationships/image" Target="../media/image248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253.emf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5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63.e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60.e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6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68.emf"/><Relationship Id="rId18" Type="http://schemas.openxmlformats.org/officeDocument/2006/relationships/oleObject" Target="../embeddings/oleObject272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272.emf"/><Relationship Id="rId7" Type="http://schemas.openxmlformats.org/officeDocument/2006/relationships/image" Target="../media/image265.e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270.emf"/><Relationship Id="rId25" Type="http://schemas.openxmlformats.org/officeDocument/2006/relationships/image" Target="../media/image27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1.bin"/><Relationship Id="rId20" Type="http://schemas.openxmlformats.org/officeDocument/2006/relationships/oleObject" Target="../embeddings/oleObject273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67.emf"/><Relationship Id="rId24" Type="http://schemas.openxmlformats.org/officeDocument/2006/relationships/oleObject" Target="../embeddings/oleObject275.bin"/><Relationship Id="rId5" Type="http://schemas.openxmlformats.org/officeDocument/2006/relationships/image" Target="../media/image264.emf"/><Relationship Id="rId15" Type="http://schemas.openxmlformats.org/officeDocument/2006/relationships/image" Target="../media/image269.emf"/><Relationship Id="rId23" Type="http://schemas.openxmlformats.org/officeDocument/2006/relationships/image" Target="../media/image273.emf"/><Relationship Id="rId10" Type="http://schemas.openxmlformats.org/officeDocument/2006/relationships/oleObject" Target="../embeddings/oleObject268.bin"/><Relationship Id="rId19" Type="http://schemas.openxmlformats.org/officeDocument/2006/relationships/image" Target="../media/image271.emf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66.emf"/><Relationship Id="rId14" Type="http://schemas.openxmlformats.org/officeDocument/2006/relationships/oleObject" Target="../embeddings/oleObject270.bin"/><Relationship Id="rId22" Type="http://schemas.openxmlformats.org/officeDocument/2006/relationships/oleObject" Target="../embeddings/oleObject27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13" Type="http://schemas.openxmlformats.org/officeDocument/2006/relationships/image" Target="../media/image279.e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76.emf"/><Relationship Id="rId12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278.emf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10" Type="http://schemas.openxmlformats.org/officeDocument/2006/relationships/oleObject" Target="../embeddings/oleObject279.bin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77.emf"/><Relationship Id="rId14" Type="http://schemas.openxmlformats.org/officeDocument/2006/relationships/oleObject" Target="../embeddings/oleObject28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Chapter </a:t>
            </a:r>
            <a:r>
              <a:rPr lang="en-US" altLang="zh-CN" dirty="0" smtClean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Derivative and Differential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pic>
        <p:nvPicPr>
          <p:cNvPr id="5" name="图片占位符 4" descr="René Descartes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4505" b="14505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34FF-4256-42DB-B854-4706EB37A3EB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312365" name="Group 45"/>
          <p:cNvGrpSpPr>
            <a:grpSpLocks/>
          </p:cNvGrpSpPr>
          <p:nvPr/>
        </p:nvGrpSpPr>
        <p:grpSpPr bwMode="auto">
          <a:xfrm>
            <a:off x="571472" y="3081343"/>
            <a:ext cx="7072312" cy="1001714"/>
            <a:chOff x="702" y="1615"/>
            <a:chExt cx="4455" cy="631"/>
          </a:xfrm>
        </p:grpSpPr>
        <p:sp>
          <p:nvSpPr>
            <p:cNvPr id="312335" name="Rectangle 15"/>
            <p:cNvSpPr>
              <a:spLocks noChangeArrowheads="1"/>
            </p:cNvSpPr>
            <p:nvPr/>
          </p:nvSpPr>
          <p:spPr bwMode="auto">
            <a:xfrm>
              <a:off x="2993" y="1924"/>
              <a:ext cx="15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and be denoted by </a:t>
              </a:r>
            </a:p>
          </p:txBody>
        </p:sp>
        <p:sp>
          <p:nvSpPr>
            <p:cNvPr id="312340" name="Rectangle 20"/>
            <p:cNvSpPr>
              <a:spLocks noChangeArrowheads="1"/>
            </p:cNvSpPr>
            <p:nvPr/>
          </p:nvSpPr>
          <p:spPr bwMode="auto">
            <a:xfrm>
              <a:off x="702" y="1615"/>
              <a:ext cx="4455" cy="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In the same way, we can define the </a:t>
              </a:r>
              <a:r>
                <a:rPr kumimoji="1" lang="en-US" altLang="zh-CN" sz="2400" dirty="0">
                  <a:solidFill>
                    <a:srgbClr val="FF0000"/>
                  </a:solidFill>
                  <a:ea typeface="宋体" pitchFamily="2" charset="-122"/>
                </a:rPr>
                <a:t>left derivative[</a:t>
              </a:r>
              <a:r>
                <a:rPr kumimoji="1" lang="zh-CN" altLang="en-US" sz="2400" dirty="0">
                  <a:solidFill>
                    <a:srgbClr val="FF0000"/>
                  </a:solidFill>
                  <a:ea typeface="宋体" pitchFamily="2" charset="-122"/>
                </a:rPr>
                <a:t>左导数</a:t>
              </a:r>
              <a:r>
                <a:rPr kumimoji="1" lang="en-US" altLang="zh-CN" sz="2400" dirty="0">
                  <a:solidFill>
                    <a:srgbClr val="FF0000"/>
                  </a:solidFill>
                  <a:ea typeface="宋体" pitchFamily="2" charset="-122"/>
                </a:rPr>
                <a:t>]</a:t>
              </a:r>
              <a:r>
                <a:rPr kumimoji="1"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of the function 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f  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at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graphicFrame>
          <p:nvGraphicFramePr>
            <p:cNvPr id="312345" name="Object 25"/>
            <p:cNvGraphicFramePr>
              <a:graphicFrameLocks noChangeAspect="1"/>
            </p:cNvGraphicFramePr>
            <p:nvPr/>
          </p:nvGraphicFramePr>
          <p:xfrm>
            <a:off x="4527" y="1984"/>
            <a:ext cx="54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02" name="Equation" r:id="rId4" imgW="863280" imgH="330120" progId="Equation.DSMT4">
                    <p:embed/>
                  </p:oleObj>
                </mc:Choice>
                <mc:Fallback>
                  <p:oleObj name="Equation" r:id="rId4" imgW="863280" imgH="33012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" y="1984"/>
                          <a:ext cx="54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1000100" y="4429132"/>
            <a:ext cx="6929486" cy="1928826"/>
            <a:chOff x="1000100" y="4429132"/>
            <a:chExt cx="6929486" cy="1928826"/>
          </a:xfrm>
        </p:grpSpPr>
        <p:sp>
          <p:nvSpPr>
            <p:cNvPr id="41" name="矩形 40"/>
            <p:cNvSpPr/>
            <p:nvPr/>
          </p:nvSpPr>
          <p:spPr>
            <a:xfrm>
              <a:off x="1000100" y="4429132"/>
              <a:ext cx="6929486" cy="19288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2366" name="Group 46"/>
            <p:cNvGrpSpPr>
              <a:grpSpLocks/>
            </p:cNvGrpSpPr>
            <p:nvPr/>
          </p:nvGrpSpPr>
          <p:grpSpPr bwMode="auto">
            <a:xfrm>
              <a:off x="1381148" y="4643454"/>
              <a:ext cx="6477000" cy="1566863"/>
              <a:chOff x="342" y="2002"/>
              <a:chExt cx="4080" cy="987"/>
            </a:xfrm>
          </p:grpSpPr>
          <p:sp>
            <p:nvSpPr>
              <p:cNvPr id="312343" name="Rectangle 23"/>
              <p:cNvSpPr>
                <a:spLocks noChangeArrowheads="1"/>
              </p:cNvSpPr>
              <p:nvPr/>
            </p:nvSpPr>
            <p:spPr bwMode="auto">
              <a:xfrm>
                <a:off x="342" y="2002"/>
                <a:ext cx="4080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0" dirty="0">
                    <a:ea typeface="宋体" pitchFamily="2" charset="-122"/>
                  </a:rPr>
                  <a:t>It is easy to prove that </a:t>
                </a:r>
                <a:r>
                  <a:rPr kumimoji="1" lang="en-US" altLang="zh-CN" sz="2400" b="0" dirty="0">
                    <a:solidFill>
                      <a:srgbClr val="FF0000"/>
                    </a:solidFill>
                    <a:ea typeface="宋体" pitchFamily="2" charset="-122"/>
                  </a:rPr>
                  <a:t>if  </a:t>
                </a:r>
                <a:r>
                  <a:rPr kumimoji="1" lang="en-US" altLang="zh-CN" sz="2400" i="1" dirty="0">
                    <a:solidFill>
                      <a:srgbClr val="FF0000"/>
                    </a:solidFill>
                    <a:ea typeface="宋体" pitchFamily="2" charset="-122"/>
                  </a:rPr>
                  <a:t>f</a:t>
                </a:r>
                <a:r>
                  <a:rPr kumimoji="1" lang="en-US" altLang="zh-CN" sz="2400" b="0" dirty="0">
                    <a:solidFill>
                      <a:srgbClr val="FF0000"/>
                    </a:solidFill>
                    <a:ea typeface="宋体" pitchFamily="2" charset="-122"/>
                  </a:rPr>
                  <a:t>   is derivable at  </a:t>
                </a:r>
                <a:r>
                  <a:rPr kumimoji="1" lang="en-US" altLang="zh-CN" sz="2400" i="1" dirty="0">
                    <a:solidFill>
                      <a:srgbClr val="FF0000"/>
                    </a:solidFill>
                    <a:ea typeface="宋体" pitchFamily="2" charset="-122"/>
                  </a:rPr>
                  <a:t>x</a:t>
                </a:r>
                <a:r>
                  <a:rPr kumimoji="1" lang="en-US" altLang="zh-CN" sz="2400" b="0" baseline="-25000" dirty="0">
                    <a:solidFill>
                      <a:srgbClr val="FF0000"/>
                    </a:solidFill>
                    <a:ea typeface="宋体" pitchFamily="2" charset="-122"/>
                  </a:rPr>
                  <a:t>0</a:t>
                </a:r>
                <a:r>
                  <a:rPr kumimoji="1" lang="en-US" altLang="zh-CN" sz="2400" b="0" dirty="0">
                    <a:solidFill>
                      <a:srgbClr val="FF0000"/>
                    </a:solidFill>
                    <a:ea typeface="宋体" pitchFamily="2" charset="-122"/>
                  </a:rPr>
                  <a:t>, then</a:t>
                </a:r>
              </a:p>
              <a:p>
                <a:pPr eaLnBrk="0" hangingPunct="0">
                  <a:spcBef>
                    <a:spcPct val="50000"/>
                  </a:spcBef>
                </a:pPr>
                <a:endParaRPr kumimoji="1" lang="en-US" altLang="zh-CN" sz="2400" b="0" dirty="0">
                  <a:ea typeface="宋体" pitchFamily="2" charset="-122"/>
                </a:endParaRPr>
              </a:p>
            </p:txBody>
          </p:sp>
          <p:graphicFrame>
            <p:nvGraphicFramePr>
              <p:cNvPr id="312348" name="Object 28"/>
              <p:cNvGraphicFramePr>
                <a:graphicFrameLocks noChangeAspect="1"/>
              </p:cNvGraphicFramePr>
              <p:nvPr/>
            </p:nvGraphicFramePr>
            <p:xfrm>
              <a:off x="1866" y="2755"/>
              <a:ext cx="129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03" name="Equation" r:id="rId6" imgW="2044440" imgH="368280" progId="Equation.DSMT4">
                      <p:embed/>
                    </p:oleObj>
                  </mc:Choice>
                  <mc:Fallback>
                    <p:oleObj name="Equation" r:id="rId6" imgW="2044440" imgH="368280" progId="Equation.DSMT4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6" y="2755"/>
                            <a:ext cx="1290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2349" name="Group 29"/>
              <p:cNvGrpSpPr>
                <a:grpSpLocks/>
              </p:cNvGrpSpPr>
              <p:nvPr/>
            </p:nvGrpSpPr>
            <p:grpSpPr bwMode="auto">
              <a:xfrm>
                <a:off x="927" y="2296"/>
                <a:ext cx="2591" cy="291"/>
                <a:chOff x="1162" y="3417"/>
                <a:chExt cx="2591" cy="291"/>
              </a:xfrm>
            </p:grpSpPr>
            <p:graphicFrame>
              <p:nvGraphicFramePr>
                <p:cNvPr id="312350" name="Object 30"/>
                <p:cNvGraphicFramePr>
                  <a:graphicFrameLocks noChangeAspect="1"/>
                </p:cNvGraphicFramePr>
                <p:nvPr/>
              </p:nvGraphicFramePr>
              <p:xfrm>
                <a:off x="1618" y="3471"/>
                <a:ext cx="541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404" name="Equation" r:id="rId8" imgW="863280" imgH="368280" progId="Equation.DSMT4">
                        <p:embed/>
                      </p:oleObj>
                    </mc:Choice>
                    <mc:Fallback>
                      <p:oleObj name="Equation" r:id="rId8" imgW="863280" imgH="368280" progId="Equation.DSMT4">
                        <p:embed/>
                        <p:pic>
                          <p:nvPicPr>
                            <p:cNvPr id="0" name="Picture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8" y="3471"/>
                              <a:ext cx="541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2351" name="Rectangle 31"/>
                <p:cNvSpPr>
                  <a:spLocks noChangeArrowheads="1"/>
                </p:cNvSpPr>
                <p:nvPr/>
              </p:nvSpPr>
              <p:spPr bwMode="auto">
                <a:xfrm>
                  <a:off x="1162" y="3417"/>
                  <a:ext cx="259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b="0" dirty="0">
                      <a:solidFill>
                        <a:srgbClr val="FF0000"/>
                      </a:solidFill>
                      <a:ea typeface="宋体" pitchFamily="2" charset="-122"/>
                    </a:rPr>
                    <a:t>and               are both exist and</a:t>
                  </a:r>
                  <a:endParaRPr kumimoji="1" lang="en-US" altLang="zh-CN" sz="1200" b="0" dirty="0">
                    <a:ea typeface="宋体" pitchFamily="2" charset="-122"/>
                  </a:endParaRPr>
                </a:p>
              </p:txBody>
            </p:sp>
          </p:grpSp>
          <p:graphicFrame>
            <p:nvGraphicFramePr>
              <p:cNvPr id="312353" name="Object 33"/>
              <p:cNvGraphicFramePr>
                <a:graphicFrameLocks noChangeAspect="1"/>
              </p:cNvGraphicFramePr>
              <p:nvPr/>
            </p:nvGraphicFramePr>
            <p:xfrm>
              <a:off x="347" y="2353"/>
              <a:ext cx="54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05" name="Equation" r:id="rId10" imgW="863280" imgH="368280" progId="Equation.DSMT4">
                      <p:embed/>
                    </p:oleObj>
                  </mc:Choice>
                  <mc:Fallback>
                    <p:oleObj name="Equation" r:id="rId10" imgW="863280" imgH="36828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" y="2353"/>
                            <a:ext cx="542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2364" name="Group 44"/>
          <p:cNvGrpSpPr>
            <a:grpSpLocks/>
          </p:cNvGrpSpPr>
          <p:nvPr/>
        </p:nvGrpSpPr>
        <p:grpSpPr bwMode="auto">
          <a:xfrm>
            <a:off x="500034" y="1428736"/>
            <a:ext cx="7672389" cy="1643063"/>
            <a:chOff x="612" y="1095"/>
            <a:chExt cx="4833" cy="1035"/>
          </a:xfrm>
        </p:grpSpPr>
        <p:grpSp>
          <p:nvGrpSpPr>
            <p:cNvPr id="312355" name="Group 35"/>
            <p:cNvGrpSpPr>
              <a:grpSpLocks/>
            </p:cNvGrpSpPr>
            <p:nvPr/>
          </p:nvGrpSpPr>
          <p:grpSpPr bwMode="auto">
            <a:xfrm>
              <a:off x="612" y="1095"/>
              <a:ext cx="4788" cy="414"/>
              <a:chOff x="612" y="942"/>
              <a:chExt cx="4788" cy="414"/>
            </a:xfrm>
          </p:grpSpPr>
          <p:graphicFrame>
            <p:nvGraphicFramePr>
              <p:cNvPr id="312324" name="Object 4"/>
              <p:cNvGraphicFramePr>
                <a:graphicFrameLocks noChangeAspect="1"/>
              </p:cNvGraphicFramePr>
              <p:nvPr/>
            </p:nvGraphicFramePr>
            <p:xfrm>
              <a:off x="2548" y="942"/>
              <a:ext cx="1947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06" name="Equation" r:id="rId12" imgW="3085920" imgH="660240" progId="Equation.DSMT4">
                      <p:embed/>
                    </p:oleObj>
                  </mc:Choice>
                  <mc:Fallback>
                    <p:oleObj name="Equation" r:id="rId12" imgW="3085920" imgH="66024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942"/>
                            <a:ext cx="1947" cy="4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2325" name="Rectangle 5"/>
              <p:cNvSpPr>
                <a:spLocks noChangeArrowheads="1"/>
              </p:cNvSpPr>
              <p:nvPr/>
            </p:nvSpPr>
            <p:spPr bwMode="auto">
              <a:xfrm>
                <a:off x="612" y="1026"/>
                <a:ext cx="47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400" b="0" dirty="0">
                    <a:solidFill>
                      <a:srgbClr val="000000"/>
                    </a:solidFill>
                    <a:ea typeface="宋体" pitchFamily="2" charset="-122"/>
                  </a:rPr>
                  <a:t> 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宋体" pitchFamily="2" charset="-122"/>
                  </a:rPr>
                  <a:t>Note</a:t>
                </a:r>
                <a:r>
                  <a:rPr kumimoji="1" lang="en-US" altLang="zh-CN" sz="2400" b="0" dirty="0">
                    <a:solidFill>
                      <a:srgbClr val="C00000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sz="2400" b="0" dirty="0">
                    <a:ea typeface="宋体" pitchFamily="2" charset="-122"/>
                  </a:rPr>
                  <a:t>  </a:t>
                </a:r>
                <a:r>
                  <a:rPr kumimoji="1" lang="en-US" altLang="zh-CN" sz="2400" b="0" dirty="0">
                    <a:solidFill>
                      <a:srgbClr val="0000FF"/>
                    </a:solidFill>
                    <a:ea typeface="宋体" pitchFamily="2" charset="-122"/>
                  </a:rPr>
                  <a:t>If the right limit                                              exists, </a:t>
                </a:r>
                <a:endParaRPr kumimoji="1" lang="en-US" altLang="zh-CN" sz="1200" b="0" dirty="0">
                  <a:solidFill>
                    <a:srgbClr val="0000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12329" name="Rectangle 9"/>
            <p:cNvSpPr>
              <a:spLocks noChangeArrowheads="1"/>
            </p:cNvSpPr>
            <p:nvPr/>
          </p:nvSpPr>
          <p:spPr bwMode="auto">
            <a:xfrm>
              <a:off x="657" y="1542"/>
              <a:ext cx="18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then the limit is called</a:t>
              </a:r>
            </a:p>
          </p:txBody>
        </p:sp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2379" y="1542"/>
              <a:ext cx="30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the</a:t>
              </a:r>
              <a:r>
                <a:rPr kumimoji="1" lang="en-US" altLang="zh-CN" sz="2400" b="0" dirty="0">
                  <a:ea typeface="宋体" pitchFamily="2" charset="-122"/>
                </a:rPr>
                <a:t> </a:t>
              </a:r>
              <a:r>
                <a:rPr kumimoji="1" lang="en-US" altLang="zh-CN" sz="2400" dirty="0">
                  <a:solidFill>
                    <a:srgbClr val="FF0000"/>
                  </a:solidFill>
                  <a:ea typeface="宋体" pitchFamily="2" charset="-122"/>
                </a:rPr>
                <a:t>right derivative [</a:t>
              </a:r>
              <a:r>
                <a:rPr kumimoji="1" lang="zh-CN" altLang="en-US" sz="2400" dirty="0">
                  <a:solidFill>
                    <a:srgbClr val="FF0000"/>
                  </a:solidFill>
                  <a:ea typeface="宋体" pitchFamily="2" charset="-122"/>
                </a:rPr>
                <a:t>右导数</a:t>
              </a:r>
              <a:r>
                <a:rPr kumimoji="1" lang="en-US" altLang="zh-CN" sz="2400" dirty="0">
                  <a:solidFill>
                    <a:srgbClr val="FF0000"/>
                  </a:solidFill>
                  <a:ea typeface="宋体" pitchFamily="2" charset="-122"/>
                </a:rPr>
                <a:t>]</a:t>
              </a:r>
              <a:r>
                <a:rPr kumimoji="1" lang="en-US" altLang="zh-CN" sz="2400" dirty="0"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of</a:t>
              </a:r>
            </a:p>
          </p:txBody>
        </p:sp>
        <p:grpSp>
          <p:nvGrpSpPr>
            <p:cNvPr id="312336" name="Group 16"/>
            <p:cNvGrpSpPr>
              <a:grpSpLocks/>
            </p:cNvGrpSpPr>
            <p:nvPr/>
          </p:nvGrpSpPr>
          <p:grpSpPr bwMode="auto">
            <a:xfrm>
              <a:off x="2452" y="1839"/>
              <a:ext cx="2101" cy="291"/>
              <a:chOff x="3670" y="3031"/>
              <a:chExt cx="2101" cy="291"/>
            </a:xfrm>
          </p:grpSpPr>
          <p:sp>
            <p:nvSpPr>
              <p:cNvPr id="312337" name="Rectangle 17"/>
              <p:cNvSpPr>
                <a:spLocks noChangeArrowheads="1"/>
              </p:cNvSpPr>
              <p:nvPr/>
            </p:nvSpPr>
            <p:spPr bwMode="auto">
              <a:xfrm>
                <a:off x="3670" y="3031"/>
                <a:ext cx="15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0" dirty="0">
                    <a:solidFill>
                      <a:srgbClr val="0000FF"/>
                    </a:solidFill>
                    <a:ea typeface="宋体" pitchFamily="2" charset="-122"/>
                  </a:rPr>
                  <a:t>and be denoted by</a:t>
                </a:r>
              </a:p>
            </p:txBody>
          </p:sp>
          <p:graphicFrame>
            <p:nvGraphicFramePr>
              <p:cNvPr id="312338" name="Object 18"/>
              <p:cNvGraphicFramePr>
                <a:graphicFrameLocks noChangeAspect="1"/>
              </p:cNvGraphicFramePr>
              <p:nvPr/>
            </p:nvGraphicFramePr>
            <p:xfrm>
              <a:off x="5181" y="3085"/>
              <a:ext cx="59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07" name="Equation" r:id="rId14" imgW="939600" imgH="368280" progId="Equation.DSMT4">
                      <p:embed/>
                    </p:oleObj>
                  </mc:Choice>
                  <mc:Fallback>
                    <p:oleObj name="Equation" r:id="rId14" imgW="939600" imgH="36828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1" y="3085"/>
                            <a:ext cx="590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2363" name="Rectangle 43"/>
            <p:cNvSpPr>
              <a:spLocks noChangeArrowheads="1"/>
            </p:cNvSpPr>
            <p:nvPr/>
          </p:nvSpPr>
          <p:spPr bwMode="auto">
            <a:xfrm>
              <a:off x="657" y="1815"/>
              <a:ext cx="19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the function 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f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at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6313-A10A-4D9C-8FCA-56063FDFB39B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38150" y="1341438"/>
            <a:ext cx="8382000" cy="1616075"/>
            <a:chOff x="144" y="1056"/>
            <a:chExt cx="5280" cy="10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4" y="1056"/>
              <a:ext cx="5184" cy="748"/>
              <a:chOff x="144" y="1056"/>
              <a:chExt cx="5184" cy="748"/>
            </a:xfrm>
          </p:grpSpPr>
          <p:sp>
            <p:nvSpPr>
              <p:cNvPr id="215044" name="Rectangle 4"/>
              <p:cNvSpPr>
                <a:spLocks noChangeArrowheads="1"/>
              </p:cNvSpPr>
              <p:nvPr/>
            </p:nvSpPr>
            <p:spPr bwMode="auto">
              <a:xfrm>
                <a:off x="144" y="1056"/>
                <a:ext cx="5184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kumimoji="1" lang="en-US" altLang="zh-CN" dirty="0">
                    <a:solidFill>
                      <a:srgbClr val="C00000"/>
                    </a:solidFill>
                    <a:ea typeface="宋体" pitchFamily="2" charset="-122"/>
                  </a:rPr>
                  <a:t>Note</a:t>
                </a:r>
                <a:r>
                  <a:rPr kumimoji="1" lang="en-US" altLang="zh-CN" b="0" dirty="0">
                    <a:solidFill>
                      <a:srgbClr val="C00000"/>
                    </a:solidFill>
                    <a:ea typeface="宋体" pitchFamily="2" charset="-122"/>
                  </a:rPr>
                  <a:t> </a:t>
                </a:r>
                <a:r>
                  <a:rPr kumimoji="1" lang="en-US" altLang="zh-CN" b="0" dirty="0">
                    <a:ea typeface="宋体" pitchFamily="2" charset="-122"/>
                  </a:rPr>
                  <a:t>If the function                 is derivable at every point of the interval</a:t>
                </a:r>
                <a:r>
                  <a:rPr kumimoji="1" lang="en-US" altLang="zh-CN" i="1" dirty="0">
                    <a:ea typeface="宋体" pitchFamily="2" charset="-122"/>
                  </a:rPr>
                  <a:t> I </a:t>
                </a:r>
                <a:r>
                  <a:rPr kumimoji="1" lang="en-US" altLang="zh-CN" b="0" dirty="0">
                    <a:ea typeface="宋体" pitchFamily="2" charset="-122"/>
                  </a:rPr>
                  <a:t>(when </a:t>
                </a:r>
                <a:r>
                  <a:rPr kumimoji="1" lang="en-US" altLang="zh-CN" i="1" dirty="0">
                    <a:ea typeface="宋体" pitchFamily="2" charset="-122"/>
                  </a:rPr>
                  <a:t>I</a:t>
                </a:r>
                <a:r>
                  <a:rPr kumimoji="1" lang="en-US" altLang="zh-CN" b="0" dirty="0">
                    <a:ea typeface="宋体" pitchFamily="2" charset="-122"/>
                  </a:rPr>
                  <a:t> contains the left end point a of  </a:t>
                </a:r>
                <a:r>
                  <a:rPr kumimoji="1" lang="en-US" altLang="zh-CN" i="1" dirty="0">
                    <a:ea typeface="宋体" pitchFamily="2" charset="-122"/>
                  </a:rPr>
                  <a:t>I</a:t>
                </a:r>
                <a:r>
                  <a:rPr kumimoji="1" lang="en-US" altLang="zh-CN" b="0" dirty="0">
                    <a:ea typeface="宋体" pitchFamily="2" charset="-122"/>
                  </a:rPr>
                  <a:t>,  </a:t>
                </a:r>
                <a:r>
                  <a:rPr kumimoji="1" lang="en-US" altLang="zh-CN" i="1" dirty="0">
                    <a:ea typeface="宋体" pitchFamily="2" charset="-122"/>
                  </a:rPr>
                  <a:t>f</a:t>
                </a:r>
                <a:r>
                  <a:rPr kumimoji="1" lang="en-US" altLang="zh-CN" b="0" dirty="0">
                    <a:ea typeface="宋体" pitchFamily="2" charset="-122"/>
                  </a:rPr>
                  <a:t>  is right derivable at  </a:t>
                </a:r>
                <a:r>
                  <a:rPr kumimoji="1" lang="en-US" altLang="zh-CN" i="1" dirty="0">
                    <a:ea typeface="宋体" pitchFamily="2" charset="-122"/>
                  </a:rPr>
                  <a:t>a</a:t>
                </a:r>
                <a:r>
                  <a:rPr kumimoji="1" lang="en-US" altLang="zh-CN" b="0" dirty="0">
                    <a:ea typeface="宋体" pitchFamily="2" charset="-122"/>
                  </a:rPr>
                  <a:t> ; when </a:t>
                </a:r>
                <a:r>
                  <a:rPr kumimoji="1" lang="en-US" altLang="zh-CN" i="1" dirty="0">
                    <a:ea typeface="宋体" pitchFamily="2" charset="-122"/>
                  </a:rPr>
                  <a:t>I</a:t>
                </a:r>
                <a:r>
                  <a:rPr kumimoji="1" lang="en-US" altLang="zh-CN" b="0" dirty="0">
                    <a:ea typeface="宋体" pitchFamily="2" charset="-122"/>
                  </a:rPr>
                  <a:t> contains the right end point </a:t>
                </a:r>
                <a:r>
                  <a:rPr kumimoji="1" lang="en-US" altLang="zh-CN" i="1" dirty="0">
                    <a:ea typeface="宋体" pitchFamily="2" charset="-122"/>
                  </a:rPr>
                  <a:t>b</a:t>
                </a:r>
                <a:r>
                  <a:rPr kumimoji="1" lang="en-US" altLang="zh-CN" b="0" dirty="0">
                    <a:ea typeface="宋体" pitchFamily="2" charset="-122"/>
                  </a:rPr>
                  <a:t> of</a:t>
                </a:r>
                <a:r>
                  <a:rPr kumimoji="1" lang="en-US" altLang="zh-CN" i="1" dirty="0">
                    <a:ea typeface="宋体" pitchFamily="2" charset="-122"/>
                  </a:rPr>
                  <a:t>  I</a:t>
                </a:r>
                <a:r>
                  <a:rPr kumimoji="1" lang="en-US" altLang="zh-CN" b="0" dirty="0">
                    <a:ea typeface="宋体" pitchFamily="2" charset="-122"/>
                  </a:rPr>
                  <a:t>,   </a:t>
                </a:r>
                <a:r>
                  <a:rPr kumimoji="1" lang="en-US" altLang="zh-CN" i="1" dirty="0">
                    <a:ea typeface="宋体" pitchFamily="2" charset="-122"/>
                  </a:rPr>
                  <a:t>f</a:t>
                </a:r>
                <a:r>
                  <a:rPr kumimoji="1" lang="en-US" altLang="zh-CN" b="0" dirty="0">
                    <a:ea typeface="宋体" pitchFamily="2" charset="-122"/>
                  </a:rPr>
                  <a:t>  is left derivable at  </a:t>
                </a:r>
                <a:r>
                  <a:rPr kumimoji="1" lang="en-US" altLang="zh-CN" i="1" dirty="0">
                    <a:ea typeface="宋体" pitchFamily="2" charset="-122"/>
                  </a:rPr>
                  <a:t>b</a:t>
                </a:r>
                <a:r>
                  <a:rPr kumimoji="1" lang="en-US" altLang="zh-CN" b="0" dirty="0">
                    <a:ea typeface="宋体" pitchFamily="2" charset="-122"/>
                  </a:rPr>
                  <a:t>), </a:t>
                </a:r>
                <a:endParaRPr kumimoji="1" lang="en-US" altLang="zh-CN" sz="1000" b="0" dirty="0">
                  <a:ea typeface="宋体" pitchFamily="2" charset="-122"/>
                </a:endParaRPr>
              </a:p>
            </p:txBody>
          </p:sp>
          <p:graphicFrame>
            <p:nvGraphicFramePr>
              <p:cNvPr id="216078" name="Object 14"/>
              <p:cNvGraphicFramePr>
                <a:graphicFrameLocks noChangeAspect="1"/>
              </p:cNvGraphicFramePr>
              <p:nvPr/>
            </p:nvGraphicFramePr>
            <p:xfrm>
              <a:off x="1662" y="1110"/>
              <a:ext cx="69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573" r:id="rId4" imgW="1091726" imgH="291973" progId="Equation.DSMT4">
                      <p:embed/>
                    </p:oleObj>
                  </mc:Choice>
                  <mc:Fallback>
                    <p:oleObj r:id="rId4" imgW="1091726" imgH="291973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2" y="1110"/>
                            <a:ext cx="69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046" name="Rectangle 6"/>
            <p:cNvSpPr>
              <a:spLocks noChangeArrowheads="1"/>
            </p:cNvSpPr>
            <p:nvPr/>
          </p:nvSpPr>
          <p:spPr bwMode="auto">
            <a:xfrm>
              <a:off x="144" y="182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b="0">
                  <a:ea typeface="宋体" pitchFamily="2" charset="-122"/>
                </a:rPr>
                <a:t>is called </a:t>
              </a:r>
              <a:r>
                <a:rPr kumimoji="1" lang="en-US" altLang="zh-CN" b="0">
                  <a:solidFill>
                    <a:srgbClr val="FF0000"/>
                  </a:solidFill>
                  <a:ea typeface="宋体" pitchFamily="2" charset="-122"/>
                </a:rPr>
                <a:t>derivable on</a:t>
              </a:r>
              <a:r>
                <a:rPr kumimoji="1" lang="en-US" altLang="zh-CN" b="0">
                  <a:ea typeface="宋体" pitchFamily="2" charset="-122"/>
                </a:rPr>
                <a:t> </a:t>
              </a:r>
              <a:r>
                <a:rPr kumimoji="1" lang="en-US" altLang="zh-CN" i="1">
                  <a:ea typeface="宋体" pitchFamily="2" charset="-122"/>
                </a:rPr>
                <a:t>I</a:t>
              </a:r>
              <a:r>
                <a:rPr kumimoji="1" lang="en-US" altLang="zh-CN" b="0">
                  <a:ea typeface="宋体" pitchFamily="2" charset="-122"/>
                </a:rPr>
                <a:t>. </a:t>
              </a:r>
            </a:p>
          </p:txBody>
        </p:sp>
        <p:sp>
          <p:nvSpPr>
            <p:cNvPr id="215047" name="Rectangle 7"/>
            <p:cNvSpPr>
              <a:spLocks noChangeArrowheads="1"/>
            </p:cNvSpPr>
            <p:nvPr/>
          </p:nvSpPr>
          <p:spPr bwMode="auto">
            <a:xfrm>
              <a:off x="4032" y="1536"/>
              <a:ext cx="1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then the function  </a:t>
              </a:r>
              <a:r>
                <a:rPr kumimoji="1" lang="en-US" altLang="zh-CN" i="1"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68313" y="2954338"/>
            <a:ext cx="8077200" cy="881062"/>
            <a:chOff x="295" y="1933"/>
            <a:chExt cx="5088" cy="555"/>
          </a:xfrm>
        </p:grpSpPr>
        <p:sp>
          <p:nvSpPr>
            <p:cNvPr id="215052" name="Rectangle 12"/>
            <p:cNvSpPr>
              <a:spLocks noChangeArrowheads="1"/>
            </p:cNvSpPr>
            <p:nvPr/>
          </p:nvSpPr>
          <p:spPr bwMode="auto">
            <a:xfrm>
              <a:off x="3878" y="1933"/>
              <a:ext cx="15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unique corresponding</a:t>
              </a:r>
            </a:p>
          </p:txBody>
        </p:sp>
        <p:sp>
          <p:nvSpPr>
            <p:cNvPr id="215048" name="Rectangle 8"/>
            <p:cNvSpPr>
              <a:spLocks noChangeArrowheads="1"/>
            </p:cNvSpPr>
            <p:nvPr/>
          </p:nvSpPr>
          <p:spPr bwMode="auto">
            <a:xfrm>
              <a:off x="521" y="1933"/>
              <a:ext cx="34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In this case, for every point  </a:t>
              </a:r>
              <a:r>
                <a:rPr kumimoji="1" lang="en-US" altLang="zh-CN" i="1">
                  <a:ea typeface="宋体" pitchFamily="2" charset="-122"/>
                </a:rPr>
                <a:t>x</a:t>
              </a:r>
              <a:r>
                <a:rPr kumimoji="1" lang="en-US" altLang="zh-CN" b="0">
                  <a:ea typeface="宋体" pitchFamily="2" charset="-122"/>
                </a:rPr>
                <a:t>  of  </a:t>
              </a:r>
              <a:r>
                <a:rPr kumimoji="1" lang="en-US" altLang="zh-CN" i="1">
                  <a:ea typeface="宋体" pitchFamily="2" charset="-122"/>
                </a:rPr>
                <a:t>I</a:t>
              </a:r>
              <a:r>
                <a:rPr kumimoji="1" lang="en-US" altLang="zh-CN" b="0">
                  <a:ea typeface="宋体" pitchFamily="2" charset="-122"/>
                </a:rPr>
                <a:t>,  there exists an</a:t>
              </a:r>
            </a:p>
          </p:txBody>
        </p:sp>
        <p:graphicFrame>
          <p:nvGraphicFramePr>
            <p:cNvPr id="216077" name="Object 13"/>
            <p:cNvGraphicFramePr>
              <a:graphicFrameLocks noChangeAspect="1"/>
            </p:cNvGraphicFramePr>
            <p:nvPr/>
          </p:nvGraphicFramePr>
          <p:xfrm>
            <a:off x="295" y="2296"/>
            <a:ext cx="4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74" name="Equation" r:id="rId6" imgW="698400" imgH="304560" progId="Equation.DSMT4">
                    <p:embed/>
                  </p:oleObj>
                </mc:Choice>
                <mc:Fallback>
                  <p:oleObj name="Equation" r:id="rId6" imgW="698400" imgH="3045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296"/>
                          <a:ext cx="4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939829" y="5110182"/>
            <a:ext cx="7775575" cy="1104900"/>
            <a:chOff x="44" y="2697"/>
            <a:chExt cx="4898" cy="696"/>
          </a:xfrm>
        </p:grpSpPr>
        <p:sp>
          <p:nvSpPr>
            <p:cNvPr id="215084" name="Rectangle 44"/>
            <p:cNvSpPr>
              <a:spLocks noChangeArrowheads="1"/>
            </p:cNvSpPr>
            <p:nvPr/>
          </p:nvSpPr>
          <p:spPr bwMode="auto">
            <a:xfrm>
              <a:off x="44" y="2712"/>
              <a:ext cx="4860" cy="6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400">
                <a:solidFill>
                  <a:srgbClr val="C00000"/>
                </a:solidFill>
              </a:endParaRP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908" y="3035"/>
              <a:ext cx="871" cy="337"/>
              <a:chOff x="2860" y="3323"/>
              <a:chExt cx="871" cy="337"/>
            </a:xfrm>
          </p:grpSpPr>
          <p:graphicFrame>
            <p:nvGraphicFramePr>
              <p:cNvPr id="216075" name="Object 11"/>
              <p:cNvGraphicFramePr>
                <a:graphicFrameLocks noChangeAspect="1"/>
              </p:cNvGraphicFramePr>
              <p:nvPr/>
            </p:nvGraphicFramePr>
            <p:xfrm>
              <a:off x="3318" y="3390"/>
              <a:ext cx="18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575" name="Equation" r:id="rId8" imgW="291960" imgH="330120" progId="Equation.DSMT4">
                      <p:embed/>
                    </p:oleObj>
                  </mc:Choice>
                  <mc:Fallback>
                    <p:oleObj name="Equation" r:id="rId8" imgW="291960" imgH="3301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8" y="3390"/>
                            <a:ext cx="18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2860" y="3323"/>
                <a:ext cx="871" cy="337"/>
                <a:chOff x="2860" y="3323"/>
                <a:chExt cx="871" cy="337"/>
              </a:xfrm>
            </p:grpSpPr>
            <p:graphicFrame>
              <p:nvGraphicFramePr>
                <p:cNvPr id="216076" name="Object 12"/>
                <p:cNvGraphicFramePr>
                  <a:graphicFrameLocks noChangeAspect="1"/>
                </p:cNvGraphicFramePr>
                <p:nvPr/>
              </p:nvGraphicFramePr>
              <p:xfrm>
                <a:off x="2860" y="3419"/>
                <a:ext cx="20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576" name="Equation" r:id="rId10" imgW="317160" imgH="317160" progId="Equation.DSMT4">
                        <p:embed/>
                      </p:oleObj>
                    </mc:Choice>
                    <mc:Fallback>
                      <p:oleObj name="Equation" r:id="rId10" imgW="317160" imgH="317160" progId="Equation.DSMT4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60" y="3419"/>
                              <a:ext cx="200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071" name="Rectangle 31"/>
                <p:cNvSpPr>
                  <a:spLocks noChangeArrowheads="1"/>
                </p:cNvSpPr>
                <p:nvPr/>
              </p:nvSpPr>
              <p:spPr bwMode="auto">
                <a:xfrm>
                  <a:off x="3039" y="3323"/>
                  <a:ext cx="692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kumimoji="1" lang="en-US" altLang="zh-CN" sz="2400" b="0" dirty="0">
                      <a:solidFill>
                        <a:srgbClr val="C00000"/>
                      </a:solidFill>
                      <a:ea typeface="宋体" pitchFamily="2" charset="-122"/>
                    </a:rPr>
                    <a:t>at       . </a:t>
                  </a:r>
                </a:p>
              </p:txBody>
            </p:sp>
          </p:grp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84" y="2697"/>
              <a:ext cx="4858" cy="651"/>
              <a:chOff x="465" y="2649"/>
              <a:chExt cx="4858" cy="651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470" y="2649"/>
                <a:ext cx="4500" cy="337"/>
                <a:chOff x="-58" y="2745"/>
                <a:chExt cx="4500" cy="337"/>
              </a:xfrm>
            </p:grpSpPr>
            <p:graphicFrame>
              <p:nvGraphicFramePr>
                <p:cNvPr id="216074" name="Object 10"/>
                <p:cNvGraphicFramePr>
                  <a:graphicFrameLocks noChangeAspect="1"/>
                </p:cNvGraphicFramePr>
                <p:nvPr/>
              </p:nvGraphicFramePr>
              <p:xfrm>
                <a:off x="2687" y="2835"/>
                <a:ext cx="462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577" r:id="rId12" imgW="736600" imgH="330200" progId="Equation.DSMT4">
                        <p:embed/>
                      </p:oleObj>
                    </mc:Choice>
                    <mc:Fallback>
                      <p:oleObj r:id="rId12" imgW="736600" imgH="330200" progId="Equation.DSMT4">
                        <p:embed/>
                        <p:pic>
                          <p:nvPicPr>
                            <p:cNvPr id="0" name="Picture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7" y="2835"/>
                              <a:ext cx="462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-58" y="2745"/>
                  <a:ext cx="4500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kumimoji="1" lang="en-US" altLang="zh-CN" sz="2400" b="0" dirty="0">
                      <a:solidFill>
                        <a:srgbClr val="C00000"/>
                      </a:solidFill>
                      <a:ea typeface="宋体" pitchFamily="2" charset="-122"/>
                    </a:rPr>
                    <a:t>It is easy to see that the derivative              of   </a:t>
                  </a:r>
                  <a:r>
                    <a:rPr kumimoji="1" lang="en-US" altLang="zh-CN" sz="2400" i="1" dirty="0">
                      <a:solidFill>
                        <a:srgbClr val="C00000"/>
                      </a:solidFill>
                      <a:ea typeface="宋体" pitchFamily="2" charset="-122"/>
                    </a:rPr>
                    <a:t>f  </a:t>
                  </a:r>
                  <a:r>
                    <a:rPr kumimoji="1" lang="en-US" altLang="zh-CN" sz="2400" b="0" dirty="0">
                      <a:solidFill>
                        <a:srgbClr val="C00000"/>
                      </a:solidFill>
                      <a:ea typeface="宋体" pitchFamily="2" charset="-122"/>
                    </a:rPr>
                    <a:t>at</a:t>
                  </a:r>
                </a:p>
              </p:txBody>
            </p:sp>
          </p:grp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4422" y="2649"/>
                <a:ext cx="901" cy="337"/>
                <a:chOff x="3926" y="2745"/>
                <a:chExt cx="901" cy="337"/>
              </a:xfrm>
            </p:grpSpPr>
            <p:sp>
              <p:nvSpPr>
                <p:cNvPr id="215077" name="Rectangle 37"/>
                <p:cNvSpPr>
                  <a:spLocks noChangeArrowheads="1"/>
                </p:cNvSpPr>
                <p:nvPr/>
              </p:nvSpPr>
              <p:spPr bwMode="auto">
                <a:xfrm>
                  <a:off x="4114" y="2745"/>
                  <a:ext cx="713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</a:pPr>
                  <a:r>
                    <a:rPr kumimoji="1" lang="en-US" altLang="zh-CN" sz="2400" b="0" dirty="0">
                      <a:solidFill>
                        <a:srgbClr val="C00000"/>
                      </a:solidFill>
                      <a:ea typeface="宋体" pitchFamily="2" charset="-122"/>
                    </a:rPr>
                    <a:t>is equal</a:t>
                  </a:r>
                </a:p>
              </p:txBody>
            </p:sp>
            <p:graphicFrame>
              <p:nvGraphicFramePr>
                <p:cNvPr id="216073" name="Object 9"/>
                <p:cNvGraphicFramePr>
                  <a:graphicFrameLocks noChangeAspect="1"/>
                </p:cNvGraphicFramePr>
                <p:nvPr/>
              </p:nvGraphicFramePr>
              <p:xfrm>
                <a:off x="3926" y="2835"/>
                <a:ext cx="184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578" name="Equation" r:id="rId14" imgW="291960" imgH="330120" progId="Equation.DSMT4">
                        <p:embed/>
                      </p:oleObj>
                    </mc:Choice>
                    <mc:Fallback>
                      <p:oleObj name="Equation" r:id="rId14" imgW="291960" imgH="330120" progId="Equation.DSMT4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6" y="2835"/>
                              <a:ext cx="184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15081" name="Rectangle 41"/>
              <p:cNvSpPr>
                <a:spLocks noChangeArrowheads="1"/>
              </p:cNvSpPr>
              <p:nvPr/>
            </p:nvSpPr>
            <p:spPr bwMode="auto">
              <a:xfrm>
                <a:off x="465" y="3009"/>
                <a:ext cx="288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0" dirty="0">
                    <a:solidFill>
                      <a:srgbClr val="C00000"/>
                    </a:solidFill>
                    <a:ea typeface="宋体" pitchFamily="2" charset="-122"/>
                  </a:rPr>
                  <a:t>to the value of the derived function </a:t>
                </a:r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395288" y="3459163"/>
            <a:ext cx="7921625" cy="1482725"/>
            <a:chOff x="249" y="2251"/>
            <a:chExt cx="4990" cy="934"/>
          </a:xfrm>
        </p:grpSpPr>
        <p:sp>
          <p:nvSpPr>
            <p:cNvPr id="215055" name="Rectangle 15"/>
            <p:cNvSpPr>
              <a:spLocks noChangeArrowheads="1"/>
            </p:cNvSpPr>
            <p:nvPr/>
          </p:nvSpPr>
          <p:spPr bwMode="auto">
            <a:xfrm>
              <a:off x="748" y="2251"/>
              <a:ext cx="33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Therefore, the derivative               is a new function</a:t>
              </a:r>
            </a:p>
          </p:txBody>
        </p:sp>
        <p:sp>
          <p:nvSpPr>
            <p:cNvPr id="215059" name="Rectangle 19"/>
            <p:cNvSpPr>
              <a:spLocks noChangeArrowheads="1"/>
            </p:cNvSpPr>
            <p:nvPr/>
          </p:nvSpPr>
          <p:spPr bwMode="auto">
            <a:xfrm>
              <a:off x="249" y="2523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that is</a:t>
              </a:r>
            </a:p>
          </p:txBody>
        </p:sp>
        <p:sp>
          <p:nvSpPr>
            <p:cNvPr id="215049" name="Rectangle 9"/>
            <p:cNvSpPr>
              <a:spLocks noChangeArrowheads="1"/>
            </p:cNvSpPr>
            <p:nvPr/>
          </p:nvSpPr>
          <p:spPr bwMode="auto">
            <a:xfrm>
              <a:off x="1497" y="2523"/>
              <a:ext cx="28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ea typeface="宋体" pitchFamily="2" charset="-122"/>
                </a:rPr>
                <a:t>, it is called the </a:t>
              </a:r>
              <a:r>
                <a:rPr kumimoji="1" lang="en-US" altLang="zh-CN" b="0">
                  <a:solidFill>
                    <a:srgbClr val="FF0000"/>
                  </a:solidFill>
                  <a:ea typeface="宋体" pitchFamily="2" charset="-122"/>
                </a:rPr>
                <a:t>derived function</a:t>
              </a:r>
              <a:r>
                <a:rPr kumimoji="1" lang="en-US" altLang="zh-CN" b="0">
                  <a:ea typeface="宋体" pitchFamily="2" charset="-122"/>
                </a:rPr>
                <a:t> of  </a:t>
              </a:r>
              <a:r>
                <a:rPr kumimoji="1" lang="en-US" altLang="zh-CN" i="1">
                  <a:ea typeface="宋体" pitchFamily="2" charset="-122"/>
                </a:rPr>
                <a:t>f  </a:t>
              </a:r>
              <a:r>
                <a:rPr kumimoji="1" lang="en-US" altLang="zh-CN" b="0">
                  <a:ea typeface="宋体" pitchFamily="2" charset="-122"/>
                </a:rPr>
                <a:t>on  </a:t>
              </a:r>
              <a:r>
                <a:rPr kumimoji="1" lang="en-US" altLang="zh-CN" i="1">
                  <a:ea typeface="宋体" pitchFamily="2" charset="-122"/>
                </a:rPr>
                <a:t>I</a:t>
              </a:r>
              <a:r>
                <a:rPr kumimoji="1" lang="en-US" altLang="zh-CN" b="0">
                  <a:ea typeface="宋体" pitchFamily="2" charset="-122"/>
                </a:rPr>
                <a:t>, </a:t>
              </a:r>
            </a:p>
          </p:txBody>
        </p:sp>
        <p:graphicFrame>
          <p:nvGraphicFramePr>
            <p:cNvPr id="216068" name="Object 4"/>
            <p:cNvGraphicFramePr>
              <a:graphicFrameLocks noChangeAspect="1"/>
            </p:cNvGraphicFramePr>
            <p:nvPr/>
          </p:nvGraphicFramePr>
          <p:xfrm>
            <a:off x="2472" y="2296"/>
            <a:ext cx="4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79" r:id="rId16" imgW="634725" imgH="304668" progId="Equation.DSMT4">
                    <p:embed/>
                  </p:oleObj>
                </mc:Choice>
                <mc:Fallback>
                  <p:oleObj r:id="rId16" imgW="634725" imgH="304668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296"/>
                          <a:ext cx="4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56" name="Rectangle 16"/>
            <p:cNvSpPr>
              <a:spLocks noChangeArrowheads="1"/>
            </p:cNvSpPr>
            <p:nvPr/>
          </p:nvSpPr>
          <p:spPr bwMode="auto">
            <a:xfrm>
              <a:off x="4059" y="2251"/>
              <a:ext cx="9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defined on  </a:t>
              </a:r>
              <a:r>
                <a:rPr kumimoji="1" lang="en-US" altLang="zh-CN" i="1">
                  <a:ea typeface="宋体" pitchFamily="2" charset="-122"/>
                </a:rPr>
                <a:t>I</a:t>
              </a:r>
              <a:r>
                <a:rPr kumimoji="1" lang="en-US" altLang="zh-CN" b="0">
                  <a:ea typeface="宋体" pitchFamily="2" charset="-122"/>
                </a:rPr>
                <a:t>,</a:t>
              </a:r>
            </a:p>
          </p:txBody>
        </p:sp>
        <p:graphicFrame>
          <p:nvGraphicFramePr>
            <p:cNvPr id="216069" name="Object 5"/>
            <p:cNvGraphicFramePr>
              <a:graphicFrameLocks noChangeAspect="1"/>
            </p:cNvGraphicFramePr>
            <p:nvPr/>
          </p:nvGraphicFramePr>
          <p:xfrm>
            <a:off x="748" y="2568"/>
            <a:ext cx="72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0" r:id="rId18" imgW="1155199" imgH="304668" progId="Equation.DSMT4">
                    <p:embed/>
                  </p:oleObj>
                </mc:Choice>
                <mc:Fallback>
                  <p:oleObj r:id="rId18" imgW="1155199" imgH="30466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568"/>
                          <a:ext cx="72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0" name="Object 6"/>
            <p:cNvGraphicFramePr>
              <a:graphicFrameLocks noChangeAspect="1"/>
            </p:cNvGraphicFramePr>
            <p:nvPr/>
          </p:nvGraphicFramePr>
          <p:xfrm>
            <a:off x="1359" y="2795"/>
            <a:ext cx="26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1" name="Equation" r:id="rId20" imgW="419040" imgH="622080" progId="Equation.DSMT4">
                    <p:embed/>
                  </p:oleObj>
                </mc:Choice>
                <mc:Fallback>
                  <p:oleObj name="Equation" r:id="rId20" imgW="419040" imgH="6220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2795"/>
                          <a:ext cx="26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1" name="Object 7"/>
            <p:cNvGraphicFramePr>
              <a:graphicFrameLocks noChangeAspect="1"/>
            </p:cNvGraphicFramePr>
            <p:nvPr/>
          </p:nvGraphicFramePr>
          <p:xfrm>
            <a:off x="793" y="2795"/>
            <a:ext cx="21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2" name="Equation" r:id="rId22" imgW="342720" imgH="622080" progId="Equation.DSMT4">
                    <p:embed/>
                  </p:oleObj>
                </mc:Choice>
                <mc:Fallback>
                  <p:oleObj name="Equation" r:id="rId22" imgW="342720" imgH="6220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795"/>
                          <a:ext cx="21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2" name="Object 8"/>
            <p:cNvGraphicFramePr>
              <a:graphicFrameLocks noChangeAspect="1"/>
            </p:cNvGraphicFramePr>
            <p:nvPr/>
          </p:nvGraphicFramePr>
          <p:xfrm>
            <a:off x="261" y="2921"/>
            <a:ext cx="4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3" name="Equation" r:id="rId24" imgW="698400" imgH="304560" progId="Equation.DSMT4">
                    <p:embed/>
                  </p:oleObj>
                </mc:Choice>
                <mc:Fallback>
                  <p:oleObj name="Equation" r:id="rId24" imgW="698400" imgH="3045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" y="2921"/>
                          <a:ext cx="4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66" name="Rectangle 26"/>
            <p:cNvSpPr>
              <a:spLocks noChangeArrowheads="1"/>
            </p:cNvSpPr>
            <p:nvPr/>
          </p:nvSpPr>
          <p:spPr bwMode="auto">
            <a:xfrm>
              <a:off x="4377" y="2523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ea typeface="宋体" pitchFamily="2" charset="-122"/>
                </a:rPr>
                <a:t>denoted by </a:t>
              </a:r>
            </a:p>
          </p:txBody>
        </p:sp>
        <p:sp>
          <p:nvSpPr>
            <p:cNvPr id="215087" name="Rectangle 47"/>
            <p:cNvSpPr>
              <a:spLocks noChangeArrowheads="1"/>
            </p:cNvSpPr>
            <p:nvPr/>
          </p:nvSpPr>
          <p:spPr bwMode="auto">
            <a:xfrm>
              <a:off x="975" y="2886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 or </a:t>
              </a:r>
              <a:endParaRPr kumimoji="1" lang="zh-CN" altLang="en-US" b="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Examples of derivatives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4D40-F8F8-4FD9-935C-E8175B549E28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12753" y="1357301"/>
            <a:ext cx="3857626" cy="461963"/>
            <a:chOff x="240" y="1056"/>
            <a:chExt cx="2430" cy="291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1313" y="1116"/>
            <a:ext cx="90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8" name="Equation" r:id="rId3" imgW="1447560" imgH="342720" progId="Equation.DSMT4">
                    <p:embed/>
                  </p:oleObj>
                </mc:Choice>
                <mc:Fallback>
                  <p:oleObj name="Equation" r:id="rId3" imgW="1447560" imgH="34272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1116"/>
                          <a:ext cx="90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40" y="1056"/>
              <a:ext cx="24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Example </a:t>
              </a:r>
              <a:r>
                <a:rPr kumimoji="1" lang="en-US" altLang="zh-CN" sz="2400" b="0" dirty="0"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If                     find </a:t>
              </a:r>
              <a:endParaRPr kumimoji="1" lang="en-US" altLang="zh-CN" sz="2400" b="0" dirty="0">
                <a:ea typeface="宋体" pitchFamily="2" charset="-122"/>
              </a:endParaRPr>
            </a:p>
          </p:txBody>
        </p:sp>
      </p:grp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4398967" y="1465251"/>
          <a:ext cx="7445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59" name="Equation" r:id="rId5" imgW="749160" imgH="317160" progId="Equation.DSMT4">
                  <p:embed/>
                </p:oleObj>
              </mc:Choice>
              <mc:Fallback>
                <p:oleObj name="Equation" r:id="rId5" imgW="74916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7" y="1465251"/>
                        <a:ext cx="74453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26626" y="2028758"/>
            <a:ext cx="1159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0" dirty="0">
                <a:ea typeface="宋体" pitchFamily="2" charset="-122"/>
              </a:rPr>
              <a:t> </a:t>
            </a:r>
            <a:r>
              <a:rPr kumimoji="1" lang="en-US" altLang="zh-CN" dirty="0">
                <a:ea typeface="宋体" pitchFamily="2" charset="-122"/>
              </a:rPr>
              <a:t>Solution</a:t>
            </a:r>
            <a:endParaRPr kumimoji="1" lang="zh-CN" altLang="en-US" b="0" dirty="0"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7546" y="2011360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kumimoji="1" lang="en-US" altLang="zh-CN" b="0" dirty="0">
                <a:ea typeface="宋体" pitchFamily="2" charset="-122"/>
              </a:rPr>
              <a:t>Because</a:t>
            </a:r>
            <a:endParaRPr kumimoji="1" lang="en-US" altLang="zh-CN" sz="1000" b="0" dirty="0">
              <a:ea typeface="宋体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157288" y="2490788"/>
          <a:ext cx="64976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60" name="Equation" r:id="rId7" imgW="6489360" imgH="1015920" progId="Equation.DSMT4">
                  <p:embed/>
                </p:oleObj>
              </mc:Choice>
              <mc:Fallback>
                <p:oleObj name="Equation" r:id="rId7" imgW="6489360" imgH="1015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490788"/>
                        <a:ext cx="649763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5" name="Object 5"/>
          <p:cNvGraphicFramePr>
            <a:graphicFrameLocks noChangeAspect="1"/>
          </p:cNvGraphicFramePr>
          <p:nvPr/>
        </p:nvGraphicFramePr>
        <p:xfrm>
          <a:off x="2714612" y="4071942"/>
          <a:ext cx="32051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61" name="Equation" r:id="rId9" imgW="3200400" imgH="1358640" progId="Equation.DSMT4">
                  <p:embed/>
                </p:oleObj>
              </mc:Choice>
              <mc:Fallback>
                <p:oleObj name="Equation" r:id="rId9" imgW="3200400" imgH="1358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071942"/>
                        <a:ext cx="3205163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57256" y="3603629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>
                <a:ea typeface="宋体" pitchFamily="2" charset="-122"/>
              </a:rPr>
              <a:t>we have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941368" y="5572140"/>
            <a:ext cx="91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>
                <a:ea typeface="宋体" pitchFamily="2" charset="-122"/>
              </a:rPr>
              <a:t>Finish.</a:t>
            </a:r>
            <a:r>
              <a:rPr kumimoji="1" lang="en-US" altLang="zh-CN" sz="1100" b="0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146-98E0-4628-B99A-5152BB75155A}" type="slidenum">
              <a:rPr lang="en-US" altLang="en-US"/>
              <a:pPr/>
              <a:t>13</a:t>
            </a:fld>
            <a:endParaRPr lang="en-US" altLang="en-US"/>
          </a:p>
        </p:txBody>
      </p:sp>
      <p:graphicFrame>
        <p:nvGraphicFramePr>
          <p:cNvPr id="218163" name="Object 51"/>
          <p:cNvGraphicFramePr>
            <a:graphicFrameLocks noChangeAspect="1"/>
          </p:cNvGraphicFramePr>
          <p:nvPr/>
        </p:nvGraphicFramePr>
        <p:xfrm>
          <a:off x="533400" y="1816103"/>
          <a:ext cx="8205423" cy="218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48" name="Document" r:id="rId4" imgW="8597646" imgH="2260123" progId="Word.Document.8">
                  <p:embed/>
                </p:oleObj>
              </mc:Choice>
              <mc:Fallback>
                <p:oleObj name="Document" r:id="rId4" imgW="8597646" imgH="226012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16103"/>
                        <a:ext cx="8205423" cy="2184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33400" y="3952875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kumimoji="1" lang="en-US" altLang="zh-CN" b="0">
                <a:ea typeface="宋体" pitchFamily="2" charset="-122"/>
              </a:rPr>
              <a:t>Since the proof for these formulae are all similar, we prove only some of them. </a:t>
            </a:r>
            <a:endParaRPr kumimoji="1" lang="en-US" altLang="zh-CN" sz="2400" b="0">
              <a:ea typeface="宋体" pitchFamily="2" charset="-122"/>
            </a:endParaRPr>
          </a:p>
        </p:txBody>
      </p:sp>
      <p:graphicFrame>
        <p:nvGraphicFramePr>
          <p:cNvPr id="218164" name="Object 52"/>
          <p:cNvGraphicFramePr>
            <a:graphicFrameLocks noChangeAspect="1"/>
          </p:cNvGraphicFramePr>
          <p:nvPr/>
        </p:nvGraphicFramePr>
        <p:xfrm>
          <a:off x="2514600" y="5019675"/>
          <a:ext cx="4010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49" r:id="rId6" imgW="4013200" imgH="647700" progId="Equation.DSMT4">
                  <p:embed/>
                </p:oleObj>
              </mc:Choice>
              <mc:Fallback>
                <p:oleObj r:id="rId6" imgW="4013200" imgH="647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19675"/>
                        <a:ext cx="4010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539750" y="3641725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</a:rPr>
              <a:t>Proof: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609600" y="448627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ea typeface="宋体" pitchFamily="2" charset="-122"/>
              </a:rPr>
              <a:t>To prove (2), by means of the definition of derivative, we have</a:t>
            </a:r>
            <a:endParaRPr kumimoji="1" lang="en-US" altLang="zh-CN" sz="1000" b="0">
              <a:ea typeface="宋体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4213" y="5876925"/>
            <a:ext cx="2209800" cy="396875"/>
            <a:chOff x="445" y="3724"/>
            <a:chExt cx="1392" cy="250"/>
          </a:xfrm>
        </p:grpSpPr>
        <p:graphicFrame>
          <p:nvGraphicFramePr>
            <p:cNvPr id="218168" name="Object 56"/>
            <p:cNvGraphicFramePr>
              <a:graphicFrameLocks noChangeAspect="1"/>
            </p:cNvGraphicFramePr>
            <p:nvPr/>
          </p:nvGraphicFramePr>
          <p:xfrm>
            <a:off x="767" y="3748"/>
            <a:ext cx="6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50" r:id="rId8" imgW="1066337" imgH="304668" progId="Equation.DSMT4">
                    <p:embed/>
                  </p:oleObj>
                </mc:Choice>
                <mc:Fallback>
                  <p:oleObj r:id="rId8" imgW="1066337" imgH="30466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748"/>
                          <a:ext cx="6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098" name="Rectangle 10"/>
            <p:cNvSpPr>
              <a:spLocks noChangeArrowheads="1"/>
            </p:cNvSpPr>
            <p:nvPr/>
          </p:nvSpPr>
          <p:spPr bwMode="auto">
            <a:xfrm>
              <a:off x="445" y="3724"/>
              <a:ext cx="1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>
                  <a:ea typeface="宋体" pitchFamily="2" charset="-122"/>
                </a:rPr>
                <a:t>Let                   , </a:t>
              </a:r>
              <a:endParaRPr kumimoji="1" lang="en-US" altLang="zh-CN" sz="2400" b="0">
                <a:ea typeface="宋体" pitchFamily="2" charset="-122"/>
              </a:endParaRPr>
            </a:p>
          </p:txBody>
        </p:sp>
      </p:grpSp>
      <p:graphicFrame>
        <p:nvGraphicFramePr>
          <p:cNvPr id="218165" name="Object 53"/>
          <p:cNvGraphicFramePr>
            <a:graphicFrameLocks noChangeAspect="1"/>
          </p:cNvGraphicFramePr>
          <p:nvPr/>
        </p:nvGraphicFramePr>
        <p:xfrm>
          <a:off x="3059113" y="5805488"/>
          <a:ext cx="2905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51" name="Equation" r:id="rId10" imgW="2908080" imgH="622080" progId="Equation.DSMT4">
                  <p:embed/>
                </p:oleObj>
              </mc:Choice>
              <mc:Fallback>
                <p:oleObj name="Equation" r:id="rId10" imgW="290808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05488"/>
                        <a:ext cx="29051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2411413" y="5876925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then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146800" y="5876925"/>
            <a:ext cx="2540000" cy="396875"/>
            <a:chOff x="3872" y="3702"/>
            <a:chExt cx="1600" cy="250"/>
          </a:xfrm>
        </p:grpSpPr>
        <p:graphicFrame>
          <p:nvGraphicFramePr>
            <p:cNvPr id="218166" name="Object 54"/>
            <p:cNvGraphicFramePr>
              <a:graphicFrameLocks noChangeAspect="1"/>
            </p:cNvGraphicFramePr>
            <p:nvPr/>
          </p:nvGraphicFramePr>
          <p:xfrm>
            <a:off x="4790" y="3755"/>
            <a:ext cx="52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52" r:id="rId12" imgW="825500" imgH="241300" progId="Equation.DSMT4">
                    <p:embed/>
                  </p:oleObj>
                </mc:Choice>
                <mc:Fallback>
                  <p:oleObj r:id="rId12" imgW="825500" imgH="2413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3755"/>
                          <a:ext cx="522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67" name="Object 55"/>
            <p:cNvGraphicFramePr>
              <a:graphicFrameLocks noChangeAspect="1"/>
            </p:cNvGraphicFramePr>
            <p:nvPr/>
          </p:nvGraphicFramePr>
          <p:xfrm>
            <a:off x="4202" y="3766"/>
            <a:ext cx="39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53" r:id="rId14" imgW="622030" imgH="241195" progId="Equation.DSMT4">
                    <p:embed/>
                  </p:oleObj>
                </mc:Choice>
                <mc:Fallback>
                  <p:oleObj r:id="rId14" imgW="622030" imgH="24119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3766"/>
                          <a:ext cx="390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06" name="Rectangle 18"/>
            <p:cNvSpPr>
              <a:spLocks noChangeArrowheads="1"/>
            </p:cNvSpPr>
            <p:nvPr/>
          </p:nvSpPr>
          <p:spPr bwMode="auto">
            <a:xfrm>
              <a:off x="3872" y="3702"/>
              <a:ext cx="1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and           as               . </a:t>
              </a:r>
            </a:p>
          </p:txBody>
        </p:sp>
      </p:grpSp>
      <p:sp>
        <p:nvSpPr>
          <p:cNvPr id="622600" name="Rectangle 8"/>
          <p:cNvSpPr>
            <a:spLocks noChangeArrowheads="1"/>
          </p:cNvSpPr>
          <p:nvPr/>
        </p:nvSpPr>
        <p:spPr bwMode="auto">
          <a:xfrm>
            <a:off x="418504" y="1285860"/>
            <a:ext cx="6510950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(some useful formulae for derivatives)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  <p:bldP spid="217094" grpId="0"/>
      <p:bldP spid="217095" grpId="0"/>
      <p:bldP spid="217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55" name="Rectangle 1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E11-02B5-4578-892C-BA1ABDBBCEF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09600" y="2879725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Then, we have proved the formulae (2). 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609600" y="2270125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Therefore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642910" y="1885882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dirty="0">
                <a:ea typeface="宋体" pitchFamily="2" charset="-122"/>
              </a:rPr>
              <a:t>Proof (continued)</a:t>
            </a: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905000" y="2117725"/>
          <a:ext cx="22479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1" name="Equation" r:id="rId4" imgW="2247840" imgH="647640" progId="Equation.DSMT4">
                  <p:embed/>
                </p:oleObj>
              </mc:Choice>
              <mc:Fallback>
                <p:oleObj name="Equation" r:id="rId4" imgW="224784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17725"/>
                        <a:ext cx="22479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4267200" y="2117725"/>
          <a:ext cx="2184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2" name="Equation" r:id="rId6" imgW="2184120" imgH="672840" progId="Equation.DSMT4">
                  <p:embed/>
                </p:oleObj>
              </mc:Choice>
              <mc:Fallback>
                <p:oleObj name="Equation" r:id="rId6" imgW="218412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17725"/>
                        <a:ext cx="2184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6477000" y="2270125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3" name="Equation" r:id="rId8" imgW="914400" imgH="304560" progId="Equation.DSMT4">
                  <p:embed/>
                </p:oleObj>
              </mc:Choice>
              <mc:Fallback>
                <p:oleObj name="Equation" r:id="rId8" imgW="91440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70125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609600" y="3413125"/>
            <a:ext cx="632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Similarly, to prove formulae (5), we notice that</a:t>
            </a:r>
            <a:r>
              <a:rPr kumimoji="1" lang="en-US" altLang="zh-CN" sz="1100" b="0">
                <a:ea typeface="宋体" pitchFamily="2" charset="-122"/>
              </a:rPr>
              <a:t> </a:t>
            </a:r>
            <a:endParaRPr kumimoji="1" lang="en-US" altLang="zh-CN" sz="2400" b="0">
              <a:ea typeface="宋体" pitchFamily="2" charset="-122"/>
            </a:endParaRPr>
          </a:p>
        </p:txBody>
      </p:sp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800100" y="4237038"/>
          <a:ext cx="341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4" name="Equation" r:id="rId10" imgW="3416040" imgH="622080" progId="Equation.DSMT4">
                  <p:embed/>
                </p:oleObj>
              </mc:Choice>
              <mc:Fallback>
                <p:oleObj name="Equation" r:id="rId10" imgW="341604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237038"/>
                        <a:ext cx="3416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305300" y="3856038"/>
          <a:ext cx="29337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5" name="Equation" r:id="rId12" imgW="2933640" imgH="977760" progId="Equation.DSMT4">
                  <p:embed/>
                </p:oleObj>
              </mc:Choice>
              <mc:Fallback>
                <p:oleObj name="Equation" r:id="rId12" imgW="2933640" imgH="977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856038"/>
                        <a:ext cx="29337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9" name="Object 9"/>
          <p:cNvGraphicFramePr>
            <a:graphicFrameLocks noChangeAspect="1"/>
          </p:cNvGraphicFramePr>
          <p:nvPr/>
        </p:nvGraphicFramePr>
        <p:xfrm>
          <a:off x="1524000" y="4922838"/>
          <a:ext cx="27813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6" name="Equation" r:id="rId14" imgW="2781000" imgH="1231560" progId="Equation.DSMT4">
                  <p:embed/>
                </p:oleObj>
              </mc:Choice>
              <mc:Fallback>
                <p:oleObj name="Equation" r:id="rId14" imgW="2781000" imgH="1231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22838"/>
                        <a:ext cx="2781300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4305300" y="5456238"/>
          <a:ext cx="762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87" name="Equation" r:id="rId16" imgW="761760" imgH="190440" progId="Equation.DSMT4">
                  <p:embed/>
                </p:oleObj>
              </mc:Choice>
              <mc:Fallback>
                <p:oleObj name="Equation" r:id="rId16" imgW="76176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456238"/>
                        <a:ext cx="762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6156325"/>
            <a:ext cx="8001000" cy="396875"/>
            <a:chOff x="384" y="3648"/>
            <a:chExt cx="5040" cy="250"/>
          </a:xfrm>
        </p:grpSpPr>
        <p:sp>
          <p:nvSpPr>
            <p:cNvPr id="219152" name="Rectangle 16"/>
            <p:cNvSpPr>
              <a:spLocks noChangeArrowheads="1"/>
            </p:cNvSpPr>
            <p:nvPr/>
          </p:nvSpPr>
          <p:spPr bwMode="auto">
            <a:xfrm>
              <a:off x="480" y="3648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b="0" dirty="0">
                  <a:solidFill>
                    <a:srgbClr val="0000FF"/>
                  </a:solidFill>
                  <a:ea typeface="宋体" pitchFamily="2" charset="-122"/>
                </a:rPr>
                <a:t>The other formulae can be proved by the same way. Do it by yourself.</a:t>
              </a:r>
              <a:endParaRPr kumimoji="1" lang="en-US" altLang="zh-CN" sz="2400" b="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pic>
          <p:nvPicPr>
            <p:cNvPr id="219153" name="Picture 17" descr="BD14565_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84" y="3696"/>
              <a:ext cx="90" cy="90"/>
            </a:xfrm>
            <a:prstGeom prst="rect">
              <a:avLst/>
            </a:prstGeom>
            <a:noFill/>
          </p:spPr>
        </p:pic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18504" y="1285860"/>
            <a:ext cx="6510950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(some useful formulae for derivatives)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/>
      <p:bldP spid="219140" grpId="0"/>
      <p:bldP spid="219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404813"/>
            <a:ext cx="7273925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Examples of derivatives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976-5EB5-47F2-B8C0-125FEA354B5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763713" y="1844675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kumimoji="1" lang="en-US" altLang="zh-CN" b="0" dirty="0">
                <a:ea typeface="宋体" pitchFamily="2" charset="-122"/>
              </a:rPr>
              <a:t>Because</a:t>
            </a:r>
            <a:endParaRPr kumimoji="1" lang="en-US" altLang="zh-CN" sz="1000" b="0" dirty="0">
              <a:ea typeface="宋体" pitchFamily="2" charset="-122"/>
            </a:endParaRP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2971800" y="2286000"/>
          <a:ext cx="2619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8" r:id="rId4" imgW="2616200" imgH="622300" progId="Equation.DSMT4">
                  <p:embed/>
                </p:oleObj>
              </mc:Choice>
              <mc:Fallback>
                <p:oleObj r:id="rId4" imgW="2616200" imgH="622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26193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1447800" y="3505200"/>
          <a:ext cx="59658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9" name="Equation" r:id="rId6" imgW="5968800" imgH="622080" progId="Equation.DSMT4">
                  <p:embed/>
                </p:oleObj>
              </mc:Choice>
              <mc:Fallback>
                <p:oleObj name="Equation" r:id="rId6" imgW="596880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596582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205" name="Group 21"/>
          <p:cNvGrpSpPr>
            <a:grpSpLocks/>
          </p:cNvGrpSpPr>
          <p:nvPr/>
        </p:nvGrpSpPr>
        <p:grpSpPr bwMode="auto">
          <a:xfrm>
            <a:off x="357158" y="1214422"/>
            <a:ext cx="8572502" cy="461963"/>
            <a:chOff x="240" y="1080"/>
            <a:chExt cx="5400" cy="291"/>
          </a:xfrm>
        </p:grpSpPr>
        <p:graphicFrame>
          <p:nvGraphicFramePr>
            <p:cNvPr id="222219" name="Object 11"/>
            <p:cNvGraphicFramePr>
              <a:graphicFrameLocks noChangeAspect="1"/>
            </p:cNvGraphicFramePr>
            <p:nvPr/>
          </p:nvGraphicFramePr>
          <p:xfrm>
            <a:off x="4108" y="1132"/>
            <a:ext cx="79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70" name="Equation" r:id="rId8" imgW="1269720" imgH="342720" progId="Equation.DSMT4">
                    <p:embed/>
                  </p:oleObj>
                </mc:Choice>
                <mc:Fallback>
                  <p:oleObj name="Equation" r:id="rId8" imgW="1269720" imgH="34272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132"/>
                          <a:ext cx="797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1194" name="Rectangle 10"/>
            <p:cNvSpPr>
              <a:spLocks noChangeArrowheads="1"/>
            </p:cNvSpPr>
            <p:nvPr/>
          </p:nvSpPr>
          <p:spPr bwMode="auto">
            <a:xfrm>
              <a:off x="240" y="1080"/>
              <a:ext cx="54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Example</a:t>
              </a:r>
              <a:r>
                <a:rPr kumimoji="1" lang="en-US" altLang="zh-CN" sz="2400" b="0" dirty="0"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Discuss the derivability of the function                   at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=0</a:t>
              </a:r>
              <a:r>
                <a:rPr kumimoji="1" lang="en-US" altLang="zh-CN" sz="2400" b="0" dirty="0"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221204" name="Group 20"/>
          <p:cNvGrpSpPr>
            <a:grpSpLocks/>
          </p:cNvGrpSpPr>
          <p:nvPr/>
        </p:nvGrpSpPr>
        <p:grpSpPr bwMode="auto">
          <a:xfrm>
            <a:off x="762000" y="4953000"/>
            <a:ext cx="2895600" cy="409575"/>
            <a:chOff x="480" y="3120"/>
            <a:chExt cx="1824" cy="258"/>
          </a:xfrm>
        </p:grpSpPr>
        <p:graphicFrame>
          <p:nvGraphicFramePr>
            <p:cNvPr id="222217" name="Object 9"/>
            <p:cNvGraphicFramePr>
              <a:graphicFrameLocks noChangeAspect="1"/>
            </p:cNvGraphicFramePr>
            <p:nvPr/>
          </p:nvGraphicFramePr>
          <p:xfrm>
            <a:off x="864" y="3168"/>
            <a:ext cx="90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71" r:id="rId10" imgW="1435100" imgH="330200" progId="Equation.DSMT4">
                    <p:embed/>
                  </p:oleObj>
                </mc:Choice>
                <mc:Fallback>
                  <p:oleObj r:id="rId10" imgW="1435100" imgH="330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168"/>
                          <a:ext cx="90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1197" name="Rectangle 13"/>
            <p:cNvSpPr>
              <a:spLocks noChangeArrowheads="1"/>
            </p:cNvSpPr>
            <p:nvPr/>
          </p:nvSpPr>
          <p:spPr bwMode="auto">
            <a:xfrm>
              <a:off x="480" y="3120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 dirty="0">
                  <a:ea typeface="宋体" pitchFamily="2" charset="-122"/>
                </a:rPr>
                <a:t>So ,                          . </a:t>
              </a:r>
              <a:endParaRPr kumimoji="1" lang="en-US" altLang="zh-CN" sz="1100" b="0" dirty="0">
                <a:ea typeface="宋体" pitchFamily="2" charset="-122"/>
              </a:endParaRPr>
            </a:p>
          </p:txBody>
        </p:sp>
      </p:grpSp>
      <p:sp>
        <p:nvSpPr>
          <p:cNvPr id="221198" name="Rectangle 14"/>
          <p:cNvSpPr>
            <a:spLocks noChangeArrowheads="1"/>
          </p:cNvSpPr>
          <p:nvPr/>
        </p:nvSpPr>
        <p:spPr bwMode="auto">
          <a:xfrm>
            <a:off x="762000" y="29718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>
                <a:ea typeface="宋体" pitchFamily="2" charset="-122"/>
              </a:rPr>
              <a:t>we have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447800" y="4191000"/>
          <a:ext cx="62960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2" name="Equation" r:id="rId12" imgW="6298920" imgH="622080" progId="Equation.DSMT4">
                  <p:embed/>
                </p:oleObj>
              </mc:Choice>
              <mc:Fallback>
                <p:oleObj name="Equation" r:id="rId12" imgW="62989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629602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2212" name="Group 4"/>
          <p:cNvGrpSpPr>
            <a:grpSpLocks/>
          </p:cNvGrpSpPr>
          <p:nvPr/>
        </p:nvGrpSpPr>
        <p:grpSpPr bwMode="auto">
          <a:xfrm>
            <a:off x="838200" y="5562600"/>
            <a:ext cx="3543300" cy="396875"/>
            <a:chOff x="528" y="3504"/>
            <a:chExt cx="2232" cy="250"/>
          </a:xfrm>
        </p:grpSpPr>
        <p:sp>
          <p:nvSpPr>
            <p:cNvPr id="221202" name="Rectangle 18"/>
            <p:cNvSpPr>
              <a:spLocks noChangeArrowheads="1"/>
            </p:cNvSpPr>
            <p:nvPr/>
          </p:nvSpPr>
          <p:spPr bwMode="auto">
            <a:xfrm>
              <a:off x="528" y="3504"/>
              <a:ext cx="1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>
                  <a:ea typeface="宋体" pitchFamily="2" charset="-122"/>
                </a:rPr>
                <a:t>Hence  </a:t>
              </a:r>
              <a:r>
                <a:rPr kumimoji="1" lang="en-US" altLang="zh-CN" i="1">
                  <a:ea typeface="宋体" pitchFamily="2" charset="-122"/>
                </a:rPr>
                <a:t>f </a:t>
              </a:r>
              <a:r>
                <a:rPr kumimoji="1" lang="en-US" altLang="zh-CN" b="0">
                  <a:ea typeface="宋体" pitchFamily="2" charset="-122"/>
                </a:rPr>
                <a:t> is not derivable at</a:t>
              </a:r>
              <a:endParaRPr kumimoji="1" lang="en-US" altLang="zh-CN" sz="1000" b="0">
                <a:ea typeface="宋体" pitchFamily="2" charset="-122"/>
              </a:endParaRPr>
            </a:p>
          </p:txBody>
        </p:sp>
        <p:graphicFrame>
          <p:nvGraphicFramePr>
            <p:cNvPr id="222216" name="Object 8"/>
            <p:cNvGraphicFramePr>
              <a:graphicFrameLocks noChangeAspect="1"/>
            </p:cNvGraphicFramePr>
            <p:nvPr/>
          </p:nvGraphicFramePr>
          <p:xfrm>
            <a:off x="2362" y="3566"/>
            <a:ext cx="39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73" name="Equation" r:id="rId14" imgW="634680" imgH="241200" progId="Equation.DSMT4">
                    <p:embed/>
                  </p:oleObj>
                </mc:Choice>
                <mc:Fallback>
                  <p:oleObj name="Equation" r:id="rId14" imgW="63468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3566"/>
                          <a:ext cx="39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1203" name="Rectangle 19"/>
          <p:cNvSpPr>
            <a:spLocks noChangeArrowheads="1"/>
          </p:cNvSpPr>
          <p:nvPr/>
        </p:nvSpPr>
        <p:spPr bwMode="auto">
          <a:xfrm>
            <a:off x="869930" y="6000768"/>
            <a:ext cx="91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>
                <a:ea typeface="宋体" pitchFamily="2" charset="-122"/>
              </a:rPr>
              <a:t>Finish.</a:t>
            </a:r>
            <a:r>
              <a:rPr kumimoji="1" lang="en-US" altLang="zh-CN" sz="1100" b="0" dirty="0">
                <a:ea typeface="宋体" pitchFamily="2" charset="-122"/>
              </a:rPr>
              <a:t> </a:t>
            </a:r>
          </a:p>
        </p:txBody>
      </p:sp>
      <p:sp>
        <p:nvSpPr>
          <p:cNvPr id="221206" name="Rectangle 22"/>
          <p:cNvSpPr>
            <a:spLocks noChangeArrowheads="1"/>
          </p:cNvSpPr>
          <p:nvPr/>
        </p:nvSpPr>
        <p:spPr bwMode="auto">
          <a:xfrm>
            <a:off x="611188" y="1844675"/>
            <a:ext cx="1159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0" dirty="0">
                <a:ea typeface="宋体" pitchFamily="2" charset="-122"/>
              </a:rPr>
              <a:t> </a:t>
            </a:r>
            <a:r>
              <a:rPr kumimoji="1" lang="en-US" altLang="zh-CN" dirty="0">
                <a:ea typeface="宋体" pitchFamily="2" charset="-122"/>
              </a:rPr>
              <a:t>Solution</a:t>
            </a:r>
            <a:endParaRPr kumimoji="1" lang="zh-CN" altLang="en-US" b="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/>
      <p:bldP spid="221198" grpId="0"/>
      <p:bldP spid="221203" grpId="0"/>
      <p:bldP spid="2212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04800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Geometric interpretation of derivative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0E67-6480-4A6C-99A9-03F637E9F424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226342" name="Object 38"/>
          <p:cNvGraphicFramePr>
            <a:graphicFrameLocks noChangeAspect="1"/>
          </p:cNvGraphicFramePr>
          <p:nvPr/>
        </p:nvGraphicFramePr>
        <p:xfrm>
          <a:off x="684213" y="1484313"/>
          <a:ext cx="782796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6" name="文档" r:id="rId4" imgW="7933040" imgH="1211429" progId="Word.Document.8">
                  <p:embed/>
                </p:oleObj>
              </mc:Choice>
              <mc:Fallback>
                <p:oleObj name="文档" r:id="rId4" imgW="7933040" imgH="1211429" progId="Word.Document.8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7827962" cy="119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3" name="Object 39"/>
          <p:cNvGraphicFramePr>
            <a:graphicFrameLocks noChangeAspect="1"/>
          </p:cNvGraphicFramePr>
          <p:nvPr/>
        </p:nvGraphicFramePr>
        <p:xfrm>
          <a:off x="539750" y="3059113"/>
          <a:ext cx="41767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7" name="Equation" r:id="rId6" imgW="4305240" imgH="622080" progId="Equation.DSMT4">
                  <p:embed/>
                </p:oleObj>
              </mc:Choice>
              <mc:Fallback>
                <p:oleObj name="Equation" r:id="rId6" imgW="4305240" imgH="622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59113"/>
                        <a:ext cx="4176713" cy="60166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4278313" y="2492375"/>
            <a:ext cx="4541837" cy="2665413"/>
            <a:chOff x="2559" y="1570"/>
            <a:chExt cx="2861" cy="1679"/>
          </a:xfrm>
        </p:grpSpPr>
        <p:sp>
          <p:nvSpPr>
            <p:cNvPr id="226308" name="Line 4"/>
            <p:cNvSpPr>
              <a:spLocks noChangeShapeType="1"/>
            </p:cNvSpPr>
            <p:nvPr/>
          </p:nvSpPr>
          <p:spPr bwMode="auto">
            <a:xfrm flipV="1">
              <a:off x="3330" y="2478"/>
              <a:ext cx="1089" cy="5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310" name="Object 6"/>
            <p:cNvGraphicFramePr>
              <a:graphicFrameLocks noChangeAspect="1"/>
            </p:cNvGraphicFramePr>
            <p:nvPr/>
          </p:nvGraphicFramePr>
          <p:xfrm>
            <a:off x="3557" y="265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58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2651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11" name="Object 7"/>
            <p:cNvGraphicFramePr>
              <a:graphicFrameLocks noChangeAspect="1"/>
            </p:cNvGraphicFramePr>
            <p:nvPr/>
          </p:nvGraphicFramePr>
          <p:xfrm>
            <a:off x="4101" y="170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59"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170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312" name="Group 8"/>
            <p:cNvGrpSpPr>
              <a:grpSpLocks/>
            </p:cNvGrpSpPr>
            <p:nvPr/>
          </p:nvGrpSpPr>
          <p:grpSpPr bwMode="auto">
            <a:xfrm>
              <a:off x="3602" y="2840"/>
              <a:ext cx="168" cy="390"/>
              <a:chOff x="2834" y="3527"/>
              <a:chExt cx="168" cy="390"/>
            </a:xfrm>
          </p:grpSpPr>
          <p:sp>
            <p:nvSpPr>
              <p:cNvPr id="226313" name="Line 9"/>
              <p:cNvSpPr>
                <a:spLocks noChangeShapeType="1"/>
              </p:cNvSpPr>
              <p:nvPr/>
            </p:nvSpPr>
            <p:spPr bwMode="auto">
              <a:xfrm>
                <a:off x="2941" y="35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6314" name="Object 10"/>
              <p:cNvGraphicFramePr>
                <a:graphicFrameLocks noChangeAspect="1"/>
              </p:cNvGraphicFramePr>
              <p:nvPr/>
            </p:nvGraphicFramePr>
            <p:xfrm>
              <a:off x="2834" y="3709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60" name="Equation" r:id="rId12" imgW="266400" imgH="330120" progId="Equation.DSMT4">
                      <p:embed/>
                    </p:oleObj>
                  </mc:Choice>
                  <mc:Fallback>
                    <p:oleObj name="Equation" r:id="rId12" imgW="266400" imgH="33012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4" y="3709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6315" name="Group 11"/>
            <p:cNvGrpSpPr>
              <a:grpSpLocks/>
            </p:cNvGrpSpPr>
            <p:nvPr/>
          </p:nvGrpSpPr>
          <p:grpSpPr bwMode="auto">
            <a:xfrm>
              <a:off x="4171" y="1888"/>
              <a:ext cx="520" cy="1342"/>
              <a:chOff x="3403" y="2575"/>
              <a:chExt cx="520" cy="1342"/>
            </a:xfrm>
          </p:grpSpPr>
          <p:sp>
            <p:nvSpPr>
              <p:cNvPr id="226316" name="Line 12"/>
              <p:cNvSpPr>
                <a:spLocks noChangeShapeType="1"/>
              </p:cNvSpPr>
              <p:nvPr/>
            </p:nvSpPr>
            <p:spPr bwMode="auto">
              <a:xfrm>
                <a:off x="3493" y="2575"/>
                <a:ext cx="0" cy="1134"/>
              </a:xfrm>
              <a:prstGeom prst="line">
                <a:avLst/>
              </a:prstGeom>
              <a:noFill/>
              <a:ln w="25400">
                <a:solidFill>
                  <a:srgbClr val="3366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6317" name="Object 13"/>
              <p:cNvGraphicFramePr>
                <a:graphicFrameLocks noChangeAspect="1"/>
              </p:cNvGraphicFramePr>
              <p:nvPr/>
            </p:nvGraphicFramePr>
            <p:xfrm>
              <a:off x="3403" y="3709"/>
              <a:ext cx="5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61" name="Equation" r:id="rId14" imgW="825480" imgH="330120" progId="Equation.DSMT4">
                      <p:embed/>
                    </p:oleObj>
                  </mc:Choice>
                  <mc:Fallback>
                    <p:oleObj name="Equation" r:id="rId14" imgW="825480" imgH="33012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3709"/>
                            <a:ext cx="52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3693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9" name="Line 15"/>
            <p:cNvSpPr>
              <a:spLocks noChangeShapeType="1"/>
            </p:cNvSpPr>
            <p:nvPr/>
          </p:nvSpPr>
          <p:spPr bwMode="auto">
            <a:xfrm>
              <a:off x="4253" y="188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0" name="Line 16"/>
            <p:cNvSpPr>
              <a:spLocks noChangeShapeType="1"/>
            </p:cNvSpPr>
            <p:nvPr/>
          </p:nvSpPr>
          <p:spPr bwMode="auto">
            <a:xfrm>
              <a:off x="3717" y="293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1" name="Line 17"/>
            <p:cNvSpPr>
              <a:spLocks noChangeShapeType="1"/>
            </p:cNvSpPr>
            <p:nvPr/>
          </p:nvSpPr>
          <p:spPr bwMode="auto">
            <a:xfrm>
              <a:off x="4328" y="188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322" name="Object 18"/>
            <p:cNvGraphicFramePr>
              <a:graphicFrameLocks noChangeAspect="1"/>
            </p:cNvGraphicFramePr>
            <p:nvPr/>
          </p:nvGraphicFramePr>
          <p:xfrm>
            <a:off x="3874" y="3067"/>
            <a:ext cx="18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62" name="Equation" r:id="rId16" imgW="342720" imgH="241200" progId="Equation.DSMT4">
                    <p:embed/>
                  </p:oleObj>
                </mc:Choice>
                <mc:Fallback>
                  <p:oleObj name="Equation" r:id="rId16" imgW="342720" imgH="2412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4" y="3067"/>
                          <a:ext cx="185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3" name="Object 19"/>
            <p:cNvGraphicFramePr>
              <a:graphicFrameLocks noChangeAspect="1"/>
            </p:cNvGraphicFramePr>
            <p:nvPr/>
          </p:nvGraphicFramePr>
          <p:xfrm>
            <a:off x="4377" y="2156"/>
            <a:ext cx="104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63" name="Equation" r:id="rId18" imgW="2057400" imgH="330120" progId="Equation.DSMT4">
                    <p:embed/>
                  </p:oleObj>
                </mc:Choice>
                <mc:Fallback>
                  <p:oleObj name="Equation" r:id="rId18" imgW="2057400" imgH="33012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156"/>
                          <a:ext cx="1043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4" name="Object 20"/>
            <p:cNvGraphicFramePr>
              <a:graphicFrameLocks noChangeAspect="1"/>
            </p:cNvGraphicFramePr>
            <p:nvPr/>
          </p:nvGraphicFramePr>
          <p:xfrm>
            <a:off x="3512" y="2902"/>
            <a:ext cx="13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64" name="Equation" r:id="rId20" imgW="215640" imgH="190440" progId="Equation.DSMT4">
                    <p:embed/>
                  </p:oleObj>
                </mc:Choice>
                <mc:Fallback>
                  <p:oleObj name="Equation" r:id="rId20" imgW="215640" imgH="19044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902"/>
                          <a:ext cx="13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25" name="Arc 21"/>
            <p:cNvSpPr>
              <a:spLocks/>
            </p:cNvSpPr>
            <p:nvPr/>
          </p:nvSpPr>
          <p:spPr bwMode="auto">
            <a:xfrm>
              <a:off x="3444" y="2954"/>
              <a:ext cx="68" cy="68"/>
            </a:xfrm>
            <a:custGeom>
              <a:avLst/>
              <a:gdLst>
                <a:gd name="G0" fmla="+- 0 0 0"/>
                <a:gd name="G1" fmla="+- 16560 0 0"/>
                <a:gd name="G2" fmla="+- 21600 0 0"/>
                <a:gd name="T0" fmla="*/ 13868 w 21600"/>
                <a:gd name="T1" fmla="*/ 0 h 16676"/>
                <a:gd name="T2" fmla="*/ 21600 w 21600"/>
                <a:gd name="T3" fmla="*/ 16676 h 16676"/>
                <a:gd name="T4" fmla="*/ 0 w 21600"/>
                <a:gd name="T5" fmla="*/ 16560 h 16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676" fill="none" extrusionOk="0">
                  <a:moveTo>
                    <a:pt x="13868" y="-1"/>
                  </a:moveTo>
                  <a:cubicBezTo>
                    <a:pt x="18768" y="4103"/>
                    <a:pt x="21600" y="10167"/>
                    <a:pt x="21600" y="16560"/>
                  </a:cubicBezTo>
                  <a:cubicBezTo>
                    <a:pt x="21600" y="16598"/>
                    <a:pt x="21599" y="16637"/>
                    <a:pt x="21599" y="16675"/>
                  </a:cubicBezTo>
                </a:path>
                <a:path w="21600" h="16676" stroke="0" extrusionOk="0">
                  <a:moveTo>
                    <a:pt x="13868" y="-1"/>
                  </a:moveTo>
                  <a:cubicBezTo>
                    <a:pt x="18768" y="4103"/>
                    <a:pt x="21600" y="10167"/>
                    <a:pt x="21600" y="16560"/>
                  </a:cubicBezTo>
                  <a:cubicBezTo>
                    <a:pt x="21600" y="16598"/>
                    <a:pt x="21599" y="16637"/>
                    <a:pt x="21599" y="16675"/>
                  </a:cubicBezTo>
                  <a:lnTo>
                    <a:pt x="0" y="1656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26" name="Group 22"/>
            <p:cNvGrpSpPr>
              <a:grpSpLocks/>
            </p:cNvGrpSpPr>
            <p:nvPr/>
          </p:nvGrpSpPr>
          <p:grpSpPr bwMode="auto">
            <a:xfrm>
              <a:off x="2559" y="1570"/>
              <a:ext cx="2132" cy="1679"/>
              <a:chOff x="1791" y="2257"/>
              <a:chExt cx="2132" cy="1679"/>
            </a:xfrm>
          </p:grpSpPr>
          <p:graphicFrame>
            <p:nvGraphicFramePr>
              <p:cNvPr id="226327" name="Object 23"/>
              <p:cNvGraphicFramePr>
                <a:graphicFrameLocks noChangeAspect="1"/>
              </p:cNvGraphicFramePr>
              <p:nvPr/>
            </p:nvGraphicFramePr>
            <p:xfrm>
              <a:off x="2381" y="375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65" name="Equation" r:id="rId22" imgW="228600" imgH="241200" progId="Equation.DSMT4">
                      <p:embed/>
                    </p:oleObj>
                  </mc:Choice>
                  <mc:Fallback>
                    <p:oleObj name="Equation" r:id="rId22" imgW="228600" imgH="241200" progId="Equation.DSMT4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375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6328" name="Group 24"/>
              <p:cNvGrpSpPr>
                <a:grpSpLocks/>
              </p:cNvGrpSpPr>
              <p:nvPr/>
            </p:nvGrpSpPr>
            <p:grpSpPr bwMode="auto">
              <a:xfrm>
                <a:off x="1791" y="2257"/>
                <a:ext cx="2132" cy="1679"/>
                <a:chOff x="1791" y="2257"/>
                <a:chExt cx="2132" cy="1679"/>
              </a:xfrm>
            </p:grpSpPr>
            <p:sp>
              <p:nvSpPr>
                <p:cNvPr id="226329" name="Line 25"/>
                <p:cNvSpPr>
                  <a:spLocks noChangeShapeType="1"/>
                </p:cNvSpPr>
                <p:nvPr/>
              </p:nvSpPr>
              <p:spPr bwMode="auto">
                <a:xfrm>
                  <a:off x="2018" y="3709"/>
                  <a:ext cx="190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3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562" y="2257"/>
                  <a:ext cx="0" cy="167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31" name="Freeform 27"/>
                <p:cNvSpPr>
                  <a:spLocks/>
                </p:cNvSpPr>
                <p:nvPr/>
              </p:nvSpPr>
              <p:spPr bwMode="auto">
                <a:xfrm>
                  <a:off x="2109" y="2393"/>
                  <a:ext cx="1451" cy="1240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816" y="1134"/>
                    </a:cxn>
                    <a:cxn ang="0">
                      <a:pos x="1451" y="0"/>
                    </a:cxn>
                  </a:cxnLst>
                  <a:rect l="0" t="0" r="r" b="b"/>
                  <a:pathLst>
                    <a:path w="1451" h="1240">
                      <a:moveTo>
                        <a:pt x="0" y="635"/>
                      </a:moveTo>
                      <a:cubicBezTo>
                        <a:pt x="287" y="937"/>
                        <a:pt x="574" y="1240"/>
                        <a:pt x="816" y="1134"/>
                      </a:cubicBezTo>
                      <a:cubicBezTo>
                        <a:pt x="1058" y="1028"/>
                        <a:pt x="1254" y="514"/>
                        <a:pt x="1451" y="0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6332" name="Object 28"/>
                <p:cNvGraphicFramePr>
                  <a:graphicFrameLocks noChangeAspect="1"/>
                </p:cNvGraphicFramePr>
                <p:nvPr/>
              </p:nvGraphicFramePr>
              <p:xfrm>
                <a:off x="3749" y="3573"/>
                <a:ext cx="128" cy="1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66" name="Equation" r:id="rId24" imgW="203040" imgH="190440" progId="Equation.DSMT4">
                        <p:embed/>
                      </p:oleObj>
                    </mc:Choice>
                    <mc:Fallback>
                      <p:oleObj name="Equation" r:id="rId24" imgW="203040" imgH="190440" progId="Equation.DSMT4">
                        <p:embed/>
                        <p:pic>
                          <p:nvPicPr>
                            <p:cNvPr id="0" name="Picture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9" y="3573"/>
                              <a:ext cx="128" cy="1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6333" name="Object 29"/>
                <p:cNvGraphicFramePr>
                  <a:graphicFrameLocks noChangeAspect="1"/>
                </p:cNvGraphicFramePr>
                <p:nvPr/>
              </p:nvGraphicFramePr>
              <p:xfrm>
                <a:off x="2607" y="2303"/>
                <a:ext cx="120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67" name="Equation" r:id="rId26" imgW="190440" imgH="241200" progId="Equation.DSMT4">
                        <p:embed/>
                      </p:oleObj>
                    </mc:Choice>
                    <mc:Fallback>
                      <p:oleObj name="Equation" r:id="rId26" imgW="190440" imgH="241200" progId="Equation.DSMT4">
                        <p:embed/>
                        <p:pic>
                          <p:nvPicPr>
                            <p:cNvPr id="0" name="Picture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7" y="2303"/>
                              <a:ext cx="120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6334" name="Object 30"/>
                <p:cNvGraphicFramePr>
                  <a:graphicFrameLocks noChangeAspect="1"/>
                </p:cNvGraphicFramePr>
                <p:nvPr/>
              </p:nvGraphicFramePr>
              <p:xfrm>
                <a:off x="1791" y="3346"/>
                <a:ext cx="62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68" name="Equation" r:id="rId28" imgW="990360" imgH="291960" progId="Equation.DSMT4">
                        <p:embed/>
                      </p:oleObj>
                    </mc:Choice>
                    <mc:Fallback>
                      <p:oleObj name="Equation" r:id="rId28" imgW="990360" imgH="291960" progId="Equation.DSMT4">
                        <p:embed/>
                        <p:pic>
                          <p:nvPicPr>
                            <p:cNvPr id="0" name="Picture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3346"/>
                              <a:ext cx="624" cy="1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611188" y="5229225"/>
            <a:ext cx="73453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ea typeface="宋体" pitchFamily="2" charset="-122"/>
              </a:rPr>
              <a:t>The </a:t>
            </a:r>
            <a:r>
              <a:rPr lang="en-US" altLang="zh-CN" b="0">
                <a:solidFill>
                  <a:srgbClr val="CC0000"/>
                </a:solidFill>
                <a:ea typeface="宋体" pitchFamily="2" charset="-122"/>
              </a:rPr>
              <a:t>tangent line</a:t>
            </a:r>
            <a:r>
              <a:rPr lang="en-US" altLang="zh-CN" b="0">
                <a:ea typeface="宋体" pitchFamily="2" charset="-122"/>
              </a:rPr>
              <a:t> to</a:t>
            </a:r>
            <a:r>
              <a:rPr lang="en-US" altLang="zh-CN" i="1">
                <a:ea typeface="宋体" pitchFamily="2" charset="-122"/>
              </a:rPr>
              <a:t> y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 i="1">
                <a:ea typeface="宋体" pitchFamily="2" charset="-122"/>
              </a:rPr>
              <a:t>f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en-US" altLang="zh-CN" b="0">
                <a:ea typeface="宋体" pitchFamily="2" charset="-122"/>
              </a:rPr>
              <a:t> at (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 i="1">
                <a:ea typeface="宋体" pitchFamily="2" charset="-122"/>
              </a:rPr>
              <a:t>f </a:t>
            </a:r>
            <a:r>
              <a:rPr lang="en-US" altLang="zh-CN" b="0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)) is the line through (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 i="1">
                <a:ea typeface="宋体" pitchFamily="2" charset="-122"/>
              </a:rPr>
              <a:t>f </a:t>
            </a:r>
            <a:r>
              <a:rPr lang="en-US" altLang="zh-CN" b="0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)) whose slope is equal to </a:t>
            </a:r>
            <a:r>
              <a:rPr lang="en-US" altLang="zh-CN" i="1">
                <a:ea typeface="宋体" pitchFamily="2" charset="-122"/>
              </a:rPr>
              <a:t>f </a:t>
            </a:r>
            <a:r>
              <a:rPr lang="en-US" altLang="zh-CN" b="0">
                <a:ea typeface="宋体" pitchFamily="2" charset="-122"/>
              </a:rPr>
              <a:t>′ (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), the derivative of  </a:t>
            </a:r>
            <a:r>
              <a:rPr lang="en-US" altLang="zh-CN" i="1">
                <a:ea typeface="宋体" pitchFamily="2" charset="-122"/>
              </a:rPr>
              <a:t>f  </a:t>
            </a:r>
            <a:r>
              <a:rPr lang="en-US" altLang="zh-CN" b="0">
                <a:ea typeface="宋体" pitchFamily="2" charset="-122"/>
              </a:rPr>
              <a:t>at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.</a:t>
            </a:r>
          </a:p>
        </p:txBody>
      </p:sp>
      <p:grpSp>
        <p:nvGrpSpPr>
          <p:cNvPr id="226341" name="Group 37"/>
          <p:cNvGrpSpPr>
            <a:grpSpLocks/>
          </p:cNvGrpSpPr>
          <p:nvPr/>
        </p:nvGrpSpPr>
        <p:grpSpPr bwMode="auto">
          <a:xfrm>
            <a:off x="6372225" y="5665788"/>
            <a:ext cx="2520950" cy="571500"/>
            <a:chOff x="4014" y="3566"/>
            <a:chExt cx="1588" cy="360"/>
          </a:xfrm>
        </p:grpSpPr>
        <p:sp>
          <p:nvSpPr>
            <p:cNvPr id="226339" name="AutoShape 35"/>
            <p:cNvSpPr>
              <a:spLocks/>
            </p:cNvSpPr>
            <p:nvPr/>
          </p:nvSpPr>
          <p:spPr bwMode="auto">
            <a:xfrm>
              <a:off x="4014" y="3566"/>
              <a:ext cx="1588" cy="360"/>
            </a:xfrm>
            <a:prstGeom prst="borderCallout1">
              <a:avLst>
                <a:gd name="adj1" fmla="val -13333"/>
                <a:gd name="adj2" fmla="val 95468"/>
                <a:gd name="adj3" fmla="val -13333"/>
                <a:gd name="adj4" fmla="val -158880"/>
              </a:avLst>
            </a:prstGeom>
            <a:solidFill>
              <a:srgbClr val="FFFFC3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b="0">
                <a:ea typeface="宋体" pitchFamily="2" charset="-122"/>
              </a:endParaRPr>
            </a:p>
          </p:txBody>
        </p:sp>
        <p:graphicFrame>
          <p:nvGraphicFramePr>
            <p:cNvPr id="226338" name="Object 34"/>
            <p:cNvGraphicFramePr>
              <a:graphicFrameLocks noChangeAspect="1"/>
            </p:cNvGraphicFramePr>
            <p:nvPr/>
          </p:nvGraphicFramePr>
          <p:xfrm>
            <a:off x="4014" y="3629"/>
            <a:ext cx="154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69" name="Equation" r:id="rId30" imgW="1498320" imgH="203040" progId="Equation.DSMT4">
                    <p:embed/>
                  </p:oleObj>
                </mc:Choice>
                <mc:Fallback>
                  <p:oleObj name="Equation" r:id="rId30" imgW="1498320" imgH="20304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629"/>
                          <a:ext cx="154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79" name="Rectangle 27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7416800" cy="8969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Geometric interpretation of derivative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F7C0-ACDD-4982-86B3-9E226D4EAA77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330754" name="Group 2"/>
          <p:cNvGrpSpPr>
            <a:grpSpLocks/>
          </p:cNvGrpSpPr>
          <p:nvPr/>
        </p:nvGrpSpPr>
        <p:grpSpPr bwMode="auto">
          <a:xfrm>
            <a:off x="381000" y="1447803"/>
            <a:ext cx="8477255" cy="931864"/>
            <a:chOff x="240" y="912"/>
            <a:chExt cx="5340" cy="587"/>
          </a:xfrm>
        </p:grpSpPr>
        <p:sp>
          <p:nvSpPr>
            <p:cNvPr id="330755" name="Rectangle 3"/>
            <p:cNvSpPr>
              <a:spLocks noChangeArrowheads="1"/>
            </p:cNvSpPr>
            <p:nvPr/>
          </p:nvSpPr>
          <p:spPr bwMode="auto">
            <a:xfrm>
              <a:off x="240" y="912"/>
              <a:ext cx="53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tabLst>
                  <a:tab pos="4064000" algn="ctr"/>
                  <a:tab pos="8128000" algn="r"/>
                </a:tabLst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Example</a:t>
              </a:r>
              <a:r>
                <a:rPr kumimoji="1" lang="en-US" altLang="zh-CN" sz="2400" b="0" dirty="0"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Find equations of the tangent and the normal to the curve</a:t>
              </a:r>
              <a:endParaRPr kumimoji="1" lang="en-US" altLang="zh-CN" sz="2800" b="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graphicFrame>
          <p:nvGraphicFramePr>
            <p:cNvPr id="330756" name="Object 4"/>
            <p:cNvGraphicFramePr>
              <a:graphicFrameLocks noChangeAspect="1"/>
            </p:cNvGraphicFramePr>
            <p:nvPr/>
          </p:nvGraphicFramePr>
          <p:xfrm>
            <a:off x="343" y="1256"/>
            <a:ext cx="55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49" name="Equation" r:id="rId4" imgW="888840" imgH="380880" progId="Equation.DSMT4">
                    <p:embed/>
                  </p:oleObj>
                </mc:Choice>
                <mc:Fallback>
                  <p:oleObj name="Equation" r:id="rId4" imgW="888840" imgH="3808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1256"/>
                          <a:ext cx="55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2743200" y="3143250"/>
          <a:ext cx="1484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0" name="Equation" r:id="rId6" imgW="1485720" imgH="368280" progId="Equation.DSMT4">
                  <p:embed/>
                </p:oleObj>
              </mc:Choice>
              <mc:Fallback>
                <p:oleObj name="Equation" r:id="rId6" imgW="148572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43250"/>
                        <a:ext cx="148431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2790825" y="4302125"/>
          <a:ext cx="1666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1" r:id="rId8" imgW="1663700" imgH="622300" progId="Equation.DSMT4">
                  <p:embed/>
                </p:oleObj>
              </mc:Choice>
              <mc:Fallback>
                <p:oleObj r:id="rId8" imgW="1663700" imgH="622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302125"/>
                        <a:ext cx="16668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2916238" y="5753100"/>
          <a:ext cx="17430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2" r:id="rId10" imgW="1739900" imgH="292100" progId="Equation.DSMT4">
                  <p:embed/>
                </p:oleObj>
              </mc:Choice>
              <mc:Fallback>
                <p:oleObj r:id="rId10" imgW="1739900" imgH="292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53100"/>
                        <a:ext cx="17430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33400" y="51816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0">
                <a:ea typeface="宋体" pitchFamily="2" charset="-122"/>
              </a:rPr>
              <a:t> </a:t>
            </a:r>
            <a:r>
              <a:rPr kumimoji="1" lang="en-US" altLang="zh-CN" b="0">
                <a:ea typeface="宋体" pitchFamily="2" charset="-122"/>
              </a:rPr>
              <a:t>And the equation of the normal is  </a:t>
            </a: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85800" y="6096000"/>
            <a:ext cx="91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Finish.</a:t>
            </a:r>
            <a:r>
              <a:rPr kumimoji="1" lang="en-US" altLang="zh-CN" sz="1100" b="0">
                <a:ea typeface="宋体" pitchFamily="2" charset="-122"/>
              </a:rPr>
              <a:t> </a:t>
            </a: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1404496" y="1928802"/>
            <a:ext cx="2310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at the point (1,1).</a:t>
            </a: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457200" y="2600325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</a:rPr>
              <a:t>Solution:</a:t>
            </a:r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1676400" y="2590800"/>
            <a:ext cx="4037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>
                <a:ea typeface="宋体" pitchFamily="2" charset="-122"/>
              </a:rPr>
              <a:t>By the formula of derivative, we have</a:t>
            </a:r>
          </a:p>
        </p:txBody>
      </p:sp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4233863" y="3048000"/>
          <a:ext cx="863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3" name="Equation" r:id="rId12" imgW="863280" imgH="660240" progId="Equation.DSMT4">
                  <p:embed/>
                </p:oleObj>
              </mc:Choice>
              <mc:Fallback>
                <p:oleObj name="Equation" r:id="rId12" imgW="863280" imgH="660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3048000"/>
                        <a:ext cx="8636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6" name="Object 14"/>
          <p:cNvGraphicFramePr>
            <a:graphicFrameLocks noChangeAspect="1"/>
          </p:cNvGraphicFramePr>
          <p:nvPr/>
        </p:nvGraphicFramePr>
        <p:xfrm>
          <a:off x="5072063" y="3048000"/>
          <a:ext cx="7731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4" name="Equation" r:id="rId14" imgW="774360" imgH="672840" progId="Equation.DSMT4">
                  <p:embed/>
                </p:oleObj>
              </mc:Choice>
              <mc:Fallback>
                <p:oleObj name="Equation" r:id="rId14" imgW="774360" imgH="6728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048000"/>
                        <a:ext cx="773112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7" name="Object 15"/>
          <p:cNvGraphicFramePr>
            <a:graphicFrameLocks noChangeAspect="1"/>
          </p:cNvGraphicFramePr>
          <p:nvPr/>
        </p:nvGraphicFramePr>
        <p:xfrm>
          <a:off x="1116013" y="3644900"/>
          <a:ext cx="1019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5" r:id="rId16" imgW="1016000" imgH="622300" progId="Equation.DSMT4">
                  <p:embed/>
                </p:oleObj>
              </mc:Choice>
              <mc:Fallback>
                <p:oleObj r:id="rId16" imgW="1016000" imgH="6223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10191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11188" y="3730625"/>
            <a:ext cx="165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So                  .</a:t>
            </a:r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2286000" y="3733800"/>
            <a:ext cx="497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>
                <a:ea typeface="宋体" pitchFamily="2" charset="-122"/>
              </a:rPr>
              <a:t>Therefore the equation of the tangent at (1,1) is</a:t>
            </a:r>
          </a:p>
        </p:txBody>
      </p:sp>
      <p:grpSp>
        <p:nvGrpSpPr>
          <p:cNvPr id="330770" name="Group 18"/>
          <p:cNvGrpSpPr>
            <a:grpSpLocks/>
          </p:cNvGrpSpPr>
          <p:nvPr/>
        </p:nvGrpSpPr>
        <p:grpSpPr bwMode="auto">
          <a:xfrm>
            <a:off x="4668838" y="5661025"/>
            <a:ext cx="1771650" cy="412750"/>
            <a:chOff x="2640" y="3590"/>
            <a:chExt cx="1116" cy="260"/>
          </a:xfrm>
        </p:grpSpPr>
        <p:sp>
          <p:nvSpPr>
            <p:cNvPr id="330771" name="Rectangle 19"/>
            <p:cNvSpPr>
              <a:spLocks noChangeArrowheads="1"/>
            </p:cNvSpPr>
            <p:nvPr/>
          </p:nvSpPr>
          <p:spPr bwMode="auto">
            <a:xfrm>
              <a:off x="2640" y="359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or</a:t>
              </a:r>
            </a:p>
          </p:txBody>
        </p:sp>
        <p:grpSp>
          <p:nvGrpSpPr>
            <p:cNvPr id="330772" name="Group 20"/>
            <p:cNvGrpSpPr>
              <a:grpSpLocks/>
            </p:cNvGrpSpPr>
            <p:nvPr/>
          </p:nvGrpSpPr>
          <p:grpSpPr bwMode="auto">
            <a:xfrm>
              <a:off x="2880" y="3600"/>
              <a:ext cx="876" cy="250"/>
              <a:chOff x="2880" y="3600"/>
              <a:chExt cx="876" cy="250"/>
            </a:xfrm>
          </p:grpSpPr>
          <p:graphicFrame>
            <p:nvGraphicFramePr>
              <p:cNvPr id="330773" name="Object 21"/>
              <p:cNvGraphicFramePr>
                <a:graphicFrameLocks noChangeAspect="1"/>
              </p:cNvGraphicFramePr>
              <p:nvPr/>
            </p:nvGraphicFramePr>
            <p:xfrm>
              <a:off x="2880" y="3648"/>
              <a:ext cx="79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856" r:id="rId18" imgW="1257300" imgH="292100" progId="Equation.DSMT4">
                      <p:embed/>
                    </p:oleObj>
                  </mc:Choice>
                  <mc:Fallback>
                    <p:oleObj r:id="rId18" imgW="1257300" imgH="292100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648"/>
                            <a:ext cx="792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74" name="Rectangle 22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0">
                    <a:ea typeface="宋体" pitchFamily="2" charset="-122"/>
                  </a:rPr>
                  <a:t>.</a:t>
                </a:r>
              </a:p>
            </p:txBody>
          </p:sp>
        </p:grpSp>
      </p:grpSp>
      <p:grpSp>
        <p:nvGrpSpPr>
          <p:cNvPr id="330775" name="Group 23"/>
          <p:cNvGrpSpPr>
            <a:grpSpLocks/>
          </p:cNvGrpSpPr>
          <p:nvPr/>
        </p:nvGrpSpPr>
        <p:grpSpPr bwMode="auto">
          <a:xfrm>
            <a:off x="4448175" y="4292600"/>
            <a:ext cx="1924050" cy="619125"/>
            <a:chOff x="2160" y="2832"/>
            <a:chExt cx="1212" cy="390"/>
          </a:xfrm>
        </p:grpSpPr>
        <p:graphicFrame>
          <p:nvGraphicFramePr>
            <p:cNvPr id="330776" name="Object 24"/>
            <p:cNvGraphicFramePr>
              <a:graphicFrameLocks noChangeAspect="1"/>
            </p:cNvGraphicFramePr>
            <p:nvPr/>
          </p:nvGraphicFramePr>
          <p:xfrm>
            <a:off x="2400" y="2832"/>
            <a:ext cx="83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7" r:id="rId20" imgW="1320227" imgH="622030" progId="Equation.DSMT4">
                    <p:embed/>
                  </p:oleObj>
                </mc:Choice>
                <mc:Fallback>
                  <p:oleObj r:id="rId20" imgW="1320227" imgH="62203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32"/>
                          <a:ext cx="83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777" name="Rectangle 25"/>
            <p:cNvSpPr>
              <a:spLocks noChangeArrowheads="1"/>
            </p:cNvSpPr>
            <p:nvPr/>
          </p:nvSpPr>
          <p:spPr bwMode="auto">
            <a:xfrm>
              <a:off x="2160" y="291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ea typeface="宋体" pitchFamily="2" charset="-122"/>
                </a:rPr>
                <a:t>or</a:t>
              </a:r>
            </a:p>
          </p:txBody>
        </p:sp>
        <p:sp>
          <p:nvSpPr>
            <p:cNvPr id="330778" name="Rectangle 26"/>
            <p:cNvSpPr>
              <a:spLocks noChangeArrowheads="1"/>
            </p:cNvSpPr>
            <p:nvPr/>
          </p:nvSpPr>
          <p:spPr bwMode="auto">
            <a:xfrm>
              <a:off x="3216" y="288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0" grpId="0"/>
      <p:bldP spid="330761" grpId="0"/>
      <p:bldP spid="330763" grpId="0"/>
      <p:bldP spid="330764" grpId="0"/>
      <p:bldP spid="330768" grpId="0"/>
      <p:bldP spid="3307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7158" y="1357298"/>
            <a:ext cx="8396318" cy="1285884"/>
            <a:chOff x="357158" y="1357298"/>
            <a:chExt cx="8396318" cy="1285884"/>
          </a:xfrm>
        </p:grpSpPr>
        <p:sp>
          <p:nvSpPr>
            <p:cNvPr id="21" name="矩形 20"/>
            <p:cNvSpPr/>
            <p:nvPr/>
          </p:nvSpPr>
          <p:spPr>
            <a:xfrm>
              <a:off x="357158" y="1357298"/>
              <a:ext cx="8286808" cy="128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33491" name="Object 19"/>
            <p:cNvGraphicFramePr>
              <a:graphicFrameLocks noChangeAspect="1"/>
            </p:cNvGraphicFramePr>
            <p:nvPr/>
          </p:nvGraphicFramePr>
          <p:xfrm>
            <a:off x="477839" y="1503363"/>
            <a:ext cx="8275637" cy="1098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2" name="Document" r:id="rId4" imgW="6989289" imgH="938687" progId="Word.Document.8">
                    <p:embed/>
                  </p:oleObj>
                </mc:Choice>
                <mc:Fallback>
                  <p:oleObj name="Document" r:id="rId4" imgW="6989289" imgH="938687" progId="Word.Document.8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39" y="1503363"/>
                          <a:ext cx="8275637" cy="1098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4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704137" cy="8969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Relationship between derivability and continuity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FBE0-2113-45BB-AFCE-C30C9A73A4F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304800" y="37338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kumimoji="1" lang="en-US" altLang="zh-CN" b="0">
                <a:ea typeface="宋体" pitchFamily="2" charset="-122"/>
              </a:rPr>
              <a:t>exists and is finite, </a:t>
            </a:r>
            <a:r>
              <a:rPr kumimoji="1" lang="en-US" altLang="zh-CN" sz="1000" b="0">
                <a:ea typeface="宋体" pitchFamily="2" charset="-122"/>
              </a:rPr>
              <a:t>	</a:t>
            </a:r>
            <a:r>
              <a:rPr kumimoji="1" lang="en-US" altLang="zh-CN" sz="1100" b="0">
                <a:ea typeface="宋体" pitchFamily="2" charset="-122"/>
              </a:rPr>
              <a:t> </a:t>
            </a:r>
            <a:endParaRPr kumimoji="1" lang="en-US" altLang="zh-CN" sz="2400" b="0">
              <a:ea typeface="宋体" pitchFamily="2" charset="-122"/>
            </a:endParaRPr>
          </a:p>
        </p:txBody>
      </p:sp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2819400" y="3124200"/>
          <a:ext cx="3495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3" r:id="rId6" imgW="3492500" imgH="622300" progId="Equation.DSMT4">
                  <p:embed/>
                </p:oleObj>
              </mc:Choice>
              <mc:Fallback>
                <p:oleObj r:id="rId6" imgW="3492500" imgH="622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34956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323850" y="2636838"/>
            <a:ext cx="938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</a:rPr>
              <a:t>Proof :</a:t>
            </a:r>
            <a:endParaRPr kumimoji="1" lang="en-US" altLang="zh-CN" b="0">
              <a:ea typeface="宋体" pitchFamily="2" charset="-122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457200" y="50292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>
                <a:ea typeface="宋体" pitchFamily="2" charset="-122"/>
              </a:rPr>
              <a:t>or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2362200" y="3717925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>
                <a:ea typeface="宋体" pitchFamily="2" charset="-122"/>
              </a:rPr>
              <a:t>hence</a:t>
            </a:r>
          </a:p>
        </p:txBody>
      </p:sp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1752600" y="4419600"/>
            <a:ext cx="5200650" cy="619125"/>
            <a:chOff x="1104" y="2784"/>
            <a:chExt cx="3276" cy="390"/>
          </a:xfrm>
        </p:grpSpPr>
        <p:graphicFrame>
          <p:nvGraphicFramePr>
            <p:cNvPr id="233482" name="Object 10"/>
            <p:cNvGraphicFramePr>
              <a:graphicFrameLocks noChangeAspect="1"/>
            </p:cNvGraphicFramePr>
            <p:nvPr/>
          </p:nvGraphicFramePr>
          <p:xfrm>
            <a:off x="1104" y="2784"/>
            <a:ext cx="317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4" r:id="rId8" imgW="5041900" imgH="622300" progId="Equation.DSMT4">
                    <p:embed/>
                  </p:oleObj>
                </mc:Choice>
                <mc:Fallback>
                  <p:oleObj r:id="rId8" imgW="5041900" imgH="62230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317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3" name="Rectangle 11"/>
            <p:cNvSpPr>
              <a:spLocks noChangeArrowheads="1"/>
            </p:cNvSpPr>
            <p:nvPr/>
          </p:nvSpPr>
          <p:spPr bwMode="auto">
            <a:xfrm>
              <a:off x="4224" y="283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ea typeface="宋体" pitchFamily="2" charset="-122"/>
                </a:rPr>
                <a:t>,</a:t>
              </a:r>
            </a:p>
          </p:txBody>
        </p:sp>
      </p:grpSp>
      <p:grpSp>
        <p:nvGrpSpPr>
          <p:cNvPr id="233484" name="Group 12"/>
          <p:cNvGrpSpPr>
            <a:grpSpLocks/>
          </p:cNvGrpSpPr>
          <p:nvPr/>
        </p:nvGrpSpPr>
        <p:grpSpPr bwMode="auto">
          <a:xfrm>
            <a:off x="1562100" y="5410200"/>
            <a:ext cx="5772150" cy="409575"/>
            <a:chOff x="984" y="3408"/>
            <a:chExt cx="3636" cy="258"/>
          </a:xfrm>
        </p:grpSpPr>
        <p:graphicFrame>
          <p:nvGraphicFramePr>
            <p:cNvPr id="233485" name="Object 13"/>
            <p:cNvGraphicFramePr>
              <a:graphicFrameLocks noChangeAspect="1"/>
            </p:cNvGraphicFramePr>
            <p:nvPr/>
          </p:nvGraphicFramePr>
          <p:xfrm>
            <a:off x="984" y="3456"/>
            <a:ext cx="352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5" r:id="rId10" imgW="5600700" imgH="330200" progId="Equation.DSMT4">
                    <p:embed/>
                  </p:oleObj>
                </mc:Choice>
                <mc:Fallback>
                  <p:oleObj r:id="rId10" imgW="56007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3456"/>
                          <a:ext cx="352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>
              <a:off x="4464" y="340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ea typeface="宋体" pitchFamily="2" charset="-122"/>
                </a:rPr>
                <a:t>,</a:t>
              </a:r>
            </a:p>
          </p:txBody>
        </p:sp>
      </p:grpSp>
      <p:grpSp>
        <p:nvGrpSpPr>
          <p:cNvPr id="233487" name="Group 15"/>
          <p:cNvGrpSpPr>
            <a:grpSpLocks/>
          </p:cNvGrpSpPr>
          <p:nvPr/>
        </p:nvGrpSpPr>
        <p:grpSpPr bwMode="auto">
          <a:xfrm>
            <a:off x="414338" y="6019800"/>
            <a:ext cx="2305050" cy="457200"/>
            <a:chOff x="261" y="3792"/>
            <a:chExt cx="1452" cy="288"/>
          </a:xfrm>
        </p:grpSpPr>
        <p:sp>
          <p:nvSpPr>
            <p:cNvPr id="233488" name="Rectangle 16"/>
            <p:cNvSpPr>
              <a:spLocks noChangeArrowheads="1"/>
            </p:cNvSpPr>
            <p:nvPr/>
          </p:nvSpPr>
          <p:spPr bwMode="auto">
            <a:xfrm>
              <a:off x="261" y="3792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>
                  <a:ea typeface="宋体" pitchFamily="2" charset="-122"/>
                </a:rPr>
                <a:t>where</a:t>
              </a:r>
            </a:p>
          </p:txBody>
        </p:sp>
        <p:graphicFrame>
          <p:nvGraphicFramePr>
            <p:cNvPr id="233489" name="Object 17"/>
            <p:cNvGraphicFramePr>
              <a:graphicFrameLocks noChangeAspect="1"/>
            </p:cNvGraphicFramePr>
            <p:nvPr/>
          </p:nvGraphicFramePr>
          <p:xfrm>
            <a:off x="720" y="3825"/>
            <a:ext cx="99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6" name="Equation" r:id="rId12" imgW="1574640" imgH="406080" progId="Equation.DSMT4">
                    <p:embed/>
                  </p:oleObj>
                </mc:Choice>
                <mc:Fallback>
                  <p:oleObj name="Equation" r:id="rId12" imgW="1574640" imgH="4060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825"/>
                          <a:ext cx="993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492" name="Rectangle 20"/>
          <p:cNvSpPr>
            <a:spLocks noChangeArrowheads="1"/>
          </p:cNvSpPr>
          <p:nvPr/>
        </p:nvSpPr>
        <p:spPr bwMode="auto">
          <a:xfrm>
            <a:off x="1258888" y="2636838"/>
            <a:ext cx="6034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By the definition of the derivative, we know that the limit</a:t>
            </a:r>
            <a:endParaRPr kumimoji="1" lang="zh-CN" altLang="en-US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/>
      <p:bldP spid="233478" grpId="0"/>
      <p:bldP spid="233479" grpId="0"/>
      <p:bldP spid="233480" grpId="0"/>
      <p:bldP spid="2334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2" name="Rectangle 1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305800" cy="796086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Relationship between derivability and continuity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EEBE-FB81-4CBC-9E2B-D6748DC44BE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609600" y="5132407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kumimoji="1" lang="en-US" altLang="zh-CN" b="0">
                <a:ea typeface="宋体" pitchFamily="2" charset="-122"/>
              </a:rPr>
              <a:t>This implies the statement.</a:t>
            </a:r>
            <a:endParaRPr kumimoji="1" lang="en-US" altLang="zh-CN" sz="2400" b="0">
              <a:ea typeface="宋体" pitchFamily="2" charset="-122"/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1219200" y="3456007"/>
          <a:ext cx="2678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4" name="Equation" r:id="rId4" imgW="2679480" imgH="431640" progId="Equation.DSMT4">
                  <p:embed/>
                </p:oleObj>
              </mc:Choice>
              <mc:Fallback>
                <p:oleObj name="Equation" r:id="rId4" imgW="26794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56007"/>
                        <a:ext cx="26781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1295400" y="4522807"/>
          <a:ext cx="25241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5" r:id="rId6" imgW="2527300" imgH="406400" progId="Equation.DSMT4">
                  <p:embed/>
                </p:oleObj>
              </mc:Choice>
              <mc:Fallback>
                <p:oleObj r:id="rId6" imgW="25273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22807"/>
                        <a:ext cx="25241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3850" y="2747982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</a:rPr>
              <a:t>Proof (continued)</a:t>
            </a:r>
            <a:endParaRPr kumimoji="1" lang="en-US" altLang="zh-CN" b="0">
              <a:ea typeface="宋体" pitchFamily="2" charset="-122"/>
            </a:endParaRP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3886200" y="3509982"/>
          <a:ext cx="33004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6" name="Equation" r:id="rId8" imgW="3301920" imgH="406080" progId="Equation.DSMT4">
                  <p:embed/>
                </p:oleObj>
              </mc:Choice>
              <mc:Fallback>
                <p:oleObj name="Equation" r:id="rId8" imgW="330192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9982"/>
                        <a:ext cx="33004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1" name="Object 7"/>
          <p:cNvGraphicFramePr>
            <a:graphicFrameLocks noChangeAspect="1"/>
          </p:cNvGraphicFramePr>
          <p:nvPr/>
        </p:nvGraphicFramePr>
        <p:xfrm>
          <a:off x="7251700" y="3519507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7" name="Equation" r:id="rId10" imgW="368280" imgH="241200" progId="Equation.DSMT4">
                  <p:embed/>
                </p:oleObj>
              </mc:Choice>
              <mc:Fallback>
                <p:oleObj name="Equation" r:id="rId10" imgW="3682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519507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609600" y="4065607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>
                <a:ea typeface="宋体" pitchFamily="2" charset="-122"/>
              </a:rPr>
              <a:t>or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685800" y="5818207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kumimoji="1" lang="en-US" altLang="zh-CN" b="0">
                <a:ea typeface="宋体" pitchFamily="2" charset="-122"/>
              </a:rPr>
              <a:t>Finish.</a:t>
            </a:r>
            <a:endParaRPr kumimoji="1" lang="en-US" altLang="zh-CN" sz="2400" b="0">
              <a:ea typeface="宋体" pitchFamily="2" charset="-122"/>
            </a:endParaRPr>
          </a:p>
        </p:txBody>
      </p:sp>
      <p:sp>
        <p:nvSpPr>
          <p:cNvPr id="235535" name="Rectangle 15"/>
          <p:cNvSpPr>
            <a:spLocks noChangeArrowheads="1"/>
          </p:cNvSpPr>
          <p:nvPr/>
        </p:nvSpPr>
        <p:spPr bwMode="auto">
          <a:xfrm>
            <a:off x="2295525" y="2747982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Thus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7158" y="1357298"/>
            <a:ext cx="8396318" cy="1285884"/>
            <a:chOff x="357158" y="1357298"/>
            <a:chExt cx="8396318" cy="1285884"/>
          </a:xfrm>
        </p:grpSpPr>
        <p:sp>
          <p:nvSpPr>
            <p:cNvPr id="17" name="矩形 16"/>
            <p:cNvSpPr/>
            <p:nvPr/>
          </p:nvSpPr>
          <p:spPr>
            <a:xfrm>
              <a:off x="357158" y="1357298"/>
              <a:ext cx="8286808" cy="128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477839" y="1503363"/>
            <a:ext cx="8275637" cy="1098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98" name="Document" r:id="rId12" imgW="6989289" imgH="938687" progId="Word.Document.8">
                    <p:embed/>
                  </p:oleObj>
                </mc:Choice>
                <mc:Fallback>
                  <p:oleObj name="Document" r:id="rId12" imgW="6989289" imgH="938687" progId="Word.Document.8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39" y="1503363"/>
                          <a:ext cx="8275637" cy="1098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30" grpId="0"/>
      <p:bldP spid="235531" grpId="0"/>
      <p:bldP spid="2355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Overview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7B2-FBD2-4E59-9A61-068ED99C462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8659" name="Rectangle 1027"/>
          <p:cNvSpPr>
            <a:spLocks noChangeArrowheads="1"/>
          </p:cNvSpPr>
          <p:nvPr/>
        </p:nvSpPr>
        <p:spPr bwMode="auto">
          <a:xfrm>
            <a:off x="684213" y="1484313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In this chapter, we will introduce two very important concepts in calculus, the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derivative [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</a:rPr>
              <a:t>导数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]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 and the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differential [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</a:rPr>
              <a:t>微分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]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. 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966" y="2870200"/>
            <a:ext cx="8217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0" dirty="0">
                <a:solidFill>
                  <a:srgbClr val="0000FF"/>
                </a:solidFill>
              </a:rPr>
              <a:t>  Concept of derivatives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0" dirty="0">
                <a:solidFill>
                  <a:srgbClr val="0000FF"/>
                </a:solidFill>
              </a:rPr>
              <a:t>  Rules of finding derivatives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0" dirty="0">
                <a:solidFill>
                  <a:srgbClr val="0000FF"/>
                </a:solidFill>
              </a:rPr>
              <a:t>  Derivation rules for inverse functions and composite functions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0" dirty="0">
                <a:solidFill>
                  <a:srgbClr val="0000FF"/>
                </a:solidFill>
              </a:rPr>
              <a:t>  Higher-order derivatives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0" dirty="0">
                <a:solidFill>
                  <a:srgbClr val="0000FF"/>
                </a:solidFill>
              </a:rPr>
              <a:t>  Derivatives of implicit and parametric equations</a:t>
            </a:r>
          </a:p>
          <a:p>
            <a:pPr>
              <a:lnSpc>
                <a:spcPct val="15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0" dirty="0">
                <a:solidFill>
                  <a:srgbClr val="0000FF"/>
                </a:solidFill>
              </a:rPr>
              <a:t>  Differentials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3" name="Rectangle 15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704137" cy="8969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Relationship between derivability and continuity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7880-9CD0-4014-AF8B-C4E568085A24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357158" y="1643050"/>
          <a:ext cx="8477755" cy="1247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1" name="Document" r:id="rId4" imgW="7967952" imgH="1182811" progId="Word.Document.8">
                  <p:embed/>
                </p:oleObj>
              </mc:Choice>
              <mc:Fallback>
                <p:oleObj name="Document" r:id="rId4" imgW="7967952" imgH="118281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643050"/>
                        <a:ext cx="8477755" cy="1247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2484438" y="2565400"/>
            <a:ext cx="3743325" cy="2016125"/>
            <a:chOff x="1565" y="1616"/>
            <a:chExt cx="2358" cy="1270"/>
          </a:xfrm>
        </p:grpSpPr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1565" y="2659"/>
              <a:ext cx="23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 flipV="1">
              <a:off x="2608" y="1616"/>
              <a:ext cx="0" cy="12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7575" name="Group 7"/>
            <p:cNvGrpSpPr>
              <a:grpSpLocks/>
            </p:cNvGrpSpPr>
            <p:nvPr/>
          </p:nvGrpSpPr>
          <p:grpSpPr bwMode="auto">
            <a:xfrm>
              <a:off x="1837" y="1888"/>
              <a:ext cx="1542" cy="771"/>
              <a:chOff x="1837" y="1888"/>
              <a:chExt cx="1542" cy="771"/>
            </a:xfrm>
          </p:grpSpPr>
          <p:sp>
            <p:nvSpPr>
              <p:cNvPr id="237576" name="Line 8"/>
              <p:cNvSpPr>
                <a:spLocks noChangeShapeType="1"/>
              </p:cNvSpPr>
              <p:nvPr/>
            </p:nvSpPr>
            <p:spPr bwMode="auto">
              <a:xfrm flipH="1" flipV="1">
                <a:off x="1837" y="1888"/>
                <a:ext cx="771" cy="7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77" name="Line 9"/>
              <p:cNvSpPr>
                <a:spLocks noChangeShapeType="1"/>
              </p:cNvSpPr>
              <p:nvPr/>
            </p:nvSpPr>
            <p:spPr bwMode="auto">
              <a:xfrm flipV="1">
                <a:off x="2608" y="1888"/>
                <a:ext cx="771" cy="7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7578" name="Object 10"/>
            <p:cNvGraphicFramePr>
              <a:graphicFrameLocks noChangeAspect="1"/>
            </p:cNvGraphicFramePr>
            <p:nvPr/>
          </p:nvGraphicFramePr>
          <p:xfrm>
            <a:off x="2426" y="26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2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6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79" name="Object 11"/>
            <p:cNvGraphicFramePr>
              <a:graphicFrameLocks noChangeAspect="1"/>
            </p:cNvGraphicFramePr>
            <p:nvPr/>
          </p:nvGraphicFramePr>
          <p:xfrm>
            <a:off x="3651" y="252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3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523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0" name="Object 12"/>
            <p:cNvGraphicFramePr>
              <a:graphicFrameLocks noChangeAspect="1"/>
            </p:cNvGraphicFramePr>
            <p:nvPr/>
          </p:nvGraphicFramePr>
          <p:xfrm>
            <a:off x="2653" y="170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4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70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1" name="Object 13"/>
            <p:cNvGraphicFramePr>
              <a:graphicFrameLocks noChangeAspect="1"/>
            </p:cNvGraphicFramePr>
            <p:nvPr/>
          </p:nvGraphicFramePr>
          <p:xfrm>
            <a:off x="3424" y="1933"/>
            <a:ext cx="46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35" name="Equation" r:id="rId12" imgW="736560" imgH="291960" progId="Equation.DSMT4">
                    <p:embed/>
                  </p:oleObj>
                </mc:Choice>
                <mc:Fallback>
                  <p:oleObj name="Equation" r:id="rId12" imgW="736560" imgH="29196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933"/>
                          <a:ext cx="46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7582" name="Object 14"/>
          <p:cNvGraphicFramePr>
            <a:graphicFrameLocks noChangeAspect="1"/>
          </p:cNvGraphicFramePr>
          <p:nvPr/>
        </p:nvGraphicFramePr>
        <p:xfrm>
          <a:off x="379442" y="4984767"/>
          <a:ext cx="83359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6" name="Document" r:id="rId14" imgW="7946529" imgH="894400" progId="Word.Document.8">
                  <p:embed/>
                </p:oleObj>
              </mc:Choice>
              <mc:Fallback>
                <p:oleObj name="Document" r:id="rId14" imgW="7946529" imgH="894400" progId="Word.Document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42" y="4984767"/>
                        <a:ext cx="833596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Relationship between derivability and continuity</a:t>
            </a:r>
            <a:endParaRPr lang="zh-CN" altLang="en-US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A69-5B06-4E2C-BED6-7A64CCCDA665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7190" y="1285875"/>
            <a:ext cx="8586787" cy="1676399"/>
            <a:chOff x="225" y="810"/>
            <a:chExt cx="5409" cy="1056"/>
          </a:xfrm>
        </p:grpSpPr>
        <p:graphicFrame>
          <p:nvGraphicFramePr>
            <p:cNvPr id="412678" name="Object 6"/>
            <p:cNvGraphicFramePr>
              <a:graphicFrameLocks noChangeAspect="1"/>
            </p:cNvGraphicFramePr>
            <p:nvPr/>
          </p:nvGraphicFramePr>
          <p:xfrm>
            <a:off x="1896" y="1067"/>
            <a:ext cx="1626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42" name="Equation" r:id="rId3" imgW="2590560" imgH="1066680" progId="Equation.DSMT4">
                    <p:embed/>
                  </p:oleObj>
                </mc:Choice>
                <mc:Fallback>
                  <p:oleObj name="Equation" r:id="rId3" imgW="2590560" imgH="1066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067"/>
                          <a:ext cx="1626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25" y="810"/>
              <a:ext cx="54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Example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Discuss the continuity and the derivability of the function 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15" y="1616"/>
              <a:ext cx="720" cy="250"/>
              <a:chOff x="2604" y="2035"/>
              <a:chExt cx="720" cy="250"/>
            </a:xfrm>
          </p:grpSpPr>
          <p:graphicFrame>
            <p:nvGraphicFramePr>
              <p:cNvPr id="412677" name="Object 5"/>
              <p:cNvGraphicFramePr>
                <a:graphicFrameLocks noChangeAspect="1"/>
              </p:cNvGraphicFramePr>
              <p:nvPr/>
            </p:nvGraphicFramePr>
            <p:xfrm>
              <a:off x="2870" y="2089"/>
              <a:ext cx="454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643" name="Equation" r:id="rId5" imgW="723600" imgH="279360" progId="Equation.DSMT4">
                      <p:embed/>
                    </p:oleObj>
                  </mc:Choice>
                  <mc:Fallback>
                    <p:oleObj name="Equation" r:id="rId5" imgW="723600" imgH="27936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2089"/>
                            <a:ext cx="454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680" name="Rectangle 8"/>
              <p:cNvSpPr>
                <a:spLocks noChangeArrowheads="1"/>
              </p:cNvSpPr>
              <p:nvPr/>
            </p:nvSpPr>
            <p:spPr bwMode="auto">
              <a:xfrm>
                <a:off x="2604" y="2035"/>
                <a:ext cx="23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>
                    <a:solidFill>
                      <a:srgbClr val="0000FF"/>
                    </a:solidFill>
                    <a:ea typeface="宋体" pitchFamily="2" charset="-122"/>
                  </a:rPr>
                  <a:t>at</a:t>
                </a:r>
                <a:endParaRPr kumimoji="1" lang="zh-CN" altLang="en-US" b="0" dirty="0">
                  <a:solidFill>
                    <a:srgbClr val="0000FF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755650" y="3141663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</a:rPr>
              <a:t>Solution:</a:t>
            </a:r>
            <a:endParaRPr kumimoji="1" lang="zh-CN" altLang="en-US">
              <a:ea typeface="宋体" pitchFamily="2" charset="-122"/>
            </a:endParaRPr>
          </a:p>
        </p:txBody>
      </p:sp>
      <p:sp>
        <p:nvSpPr>
          <p:cNvPr id="412685" name="Rectangle 13"/>
          <p:cNvSpPr>
            <a:spLocks noChangeArrowheads="1"/>
          </p:cNvSpPr>
          <p:nvPr/>
        </p:nvSpPr>
        <p:spPr bwMode="auto">
          <a:xfrm>
            <a:off x="1908175" y="314166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Because</a:t>
            </a:r>
            <a:endParaRPr kumimoji="1" lang="zh-CN" altLang="en-US" b="0">
              <a:ea typeface="宋体" pitchFamily="2" charset="-122"/>
            </a:endParaRPr>
          </a:p>
        </p:txBody>
      </p:sp>
      <p:graphicFrame>
        <p:nvGraphicFramePr>
          <p:cNvPr id="412686" name="Object 14"/>
          <p:cNvGraphicFramePr>
            <a:graphicFrameLocks noChangeAspect="1"/>
          </p:cNvGraphicFramePr>
          <p:nvPr/>
        </p:nvGraphicFramePr>
        <p:xfrm>
          <a:off x="2987675" y="2997200"/>
          <a:ext cx="23764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44" name="Equation" r:id="rId7" imgW="3225600" imgH="850680" progId="Equation.DSMT4">
                  <p:embed/>
                </p:oleObj>
              </mc:Choice>
              <mc:Fallback>
                <p:oleObj name="Equation" r:id="rId7" imgW="3225600" imgH="85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97200"/>
                        <a:ext cx="237648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7" name="Object 15"/>
          <p:cNvGraphicFramePr>
            <a:graphicFrameLocks noChangeAspect="1"/>
          </p:cNvGraphicFramePr>
          <p:nvPr/>
        </p:nvGraphicFramePr>
        <p:xfrm>
          <a:off x="5507038" y="3213100"/>
          <a:ext cx="12969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45" name="Equation" r:id="rId9" imgW="1638000" imgH="393480" progId="Equation.DSMT4">
                  <p:embed/>
                </p:oleObj>
              </mc:Choice>
              <mc:Fallback>
                <p:oleObj name="Equation" r:id="rId9" imgW="16380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213100"/>
                        <a:ext cx="12969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8" name="Object 16"/>
          <p:cNvGraphicFramePr>
            <a:graphicFrameLocks noChangeAspect="1"/>
          </p:cNvGraphicFramePr>
          <p:nvPr/>
        </p:nvGraphicFramePr>
        <p:xfrm>
          <a:off x="1692275" y="4076700"/>
          <a:ext cx="43926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46" name="Equation" r:id="rId11" imgW="6134040" imgH="1320480" progId="Equation.DSMT4">
                  <p:embed/>
                </p:oleObj>
              </mc:Choice>
              <mc:Fallback>
                <p:oleObj name="Equation" r:id="rId11" imgW="6134040" imgH="1320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4392613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9" name="Object 17"/>
          <p:cNvGraphicFramePr>
            <a:graphicFrameLocks noChangeAspect="1"/>
          </p:cNvGraphicFramePr>
          <p:nvPr/>
        </p:nvGraphicFramePr>
        <p:xfrm>
          <a:off x="6227763" y="4387850"/>
          <a:ext cx="10080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47" name="Equation" r:id="rId13" imgW="1371600" imgH="850680" progId="Equation.DSMT4">
                  <p:embed/>
                </p:oleObj>
              </mc:Choice>
              <mc:Fallback>
                <p:oleObj name="Equation" r:id="rId13" imgW="1371600" imgH="850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387850"/>
                        <a:ext cx="10080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2" name="Rectangle 20"/>
          <p:cNvSpPr>
            <a:spLocks noChangeArrowheads="1"/>
          </p:cNvSpPr>
          <p:nvPr/>
        </p:nvSpPr>
        <p:spPr bwMode="auto">
          <a:xfrm>
            <a:off x="6877050" y="3103563"/>
            <a:ext cx="858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i="1">
                <a:ea typeface="宋体" pitchFamily="2" charset="-122"/>
              </a:rPr>
              <a:t>f </a:t>
            </a:r>
            <a:r>
              <a:rPr kumimoji="1" lang="en-US" altLang="zh-CN" b="0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 b="0">
                <a:ea typeface="宋体" pitchFamily="2" charset="-122"/>
              </a:rPr>
              <a:t>) is</a:t>
            </a:r>
            <a:endParaRPr kumimoji="1" lang="zh-CN" altLang="en-US" b="0">
              <a:ea typeface="宋体" pitchFamily="2" charset="-122"/>
            </a:endParaRPr>
          </a:p>
        </p:txBody>
      </p:sp>
      <p:sp>
        <p:nvSpPr>
          <p:cNvPr id="412693" name="Rectangle 21"/>
          <p:cNvSpPr>
            <a:spLocks noChangeArrowheads="1"/>
          </p:cNvSpPr>
          <p:nvPr/>
        </p:nvSpPr>
        <p:spPr bwMode="auto">
          <a:xfrm>
            <a:off x="755650" y="3536950"/>
            <a:ext cx="219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continuous at </a:t>
            </a:r>
            <a:r>
              <a:rPr kumimoji="1" lang="en-US" altLang="zh-CN" i="1">
                <a:ea typeface="宋体" pitchFamily="2" charset="-122"/>
              </a:rPr>
              <a:t>x </a:t>
            </a:r>
            <a:r>
              <a:rPr kumimoji="1" lang="en-US" altLang="zh-CN" b="0">
                <a:ea typeface="宋体" pitchFamily="2" charset="-122"/>
              </a:rPr>
              <a:t>= </a:t>
            </a:r>
            <a:r>
              <a:rPr kumimoji="1" lang="en-US" altLang="zh-CN">
                <a:ea typeface="宋体" pitchFamily="2" charset="-122"/>
              </a:rPr>
              <a:t>0.</a:t>
            </a:r>
            <a:endParaRPr kumimoji="1" lang="zh-CN" altLang="en-US">
              <a:ea typeface="宋体" pitchFamily="2" charset="-122"/>
            </a:endParaRPr>
          </a:p>
        </p:txBody>
      </p:sp>
      <p:sp>
        <p:nvSpPr>
          <p:cNvPr id="412694" name="Rectangle 22"/>
          <p:cNvSpPr>
            <a:spLocks noChangeArrowheads="1"/>
          </p:cNvSpPr>
          <p:nvPr/>
        </p:nvSpPr>
        <p:spPr bwMode="auto">
          <a:xfrm>
            <a:off x="755650" y="4005263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Since</a:t>
            </a:r>
            <a:endParaRPr kumimoji="1" lang="zh-CN" altLang="en-US" b="0">
              <a:ea typeface="宋体" pitchFamily="2" charset="-122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5650" y="5180013"/>
            <a:ext cx="5327650" cy="625475"/>
            <a:chOff x="476" y="3263"/>
            <a:chExt cx="3356" cy="394"/>
          </a:xfrm>
        </p:grpSpPr>
        <p:graphicFrame>
          <p:nvGraphicFramePr>
            <p:cNvPr id="412690" name="Object 18"/>
            <p:cNvGraphicFramePr>
              <a:graphicFrameLocks noChangeAspect="1"/>
            </p:cNvGraphicFramePr>
            <p:nvPr/>
          </p:nvGraphicFramePr>
          <p:xfrm>
            <a:off x="1707" y="3263"/>
            <a:ext cx="447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48" name="Equation" r:id="rId15" imgW="965160" imgH="850680" progId="Equation.DSMT4">
                    <p:embed/>
                  </p:oleObj>
                </mc:Choice>
                <mc:Fallback>
                  <p:oleObj name="Equation" r:id="rId15" imgW="965160" imgH="850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" y="3263"/>
                          <a:ext cx="447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76" y="3339"/>
              <a:ext cx="3356" cy="250"/>
              <a:chOff x="567" y="3339"/>
              <a:chExt cx="3356" cy="250"/>
            </a:xfrm>
          </p:grpSpPr>
          <p:graphicFrame>
            <p:nvGraphicFramePr>
              <p:cNvPr id="412691" name="Object 19"/>
              <p:cNvGraphicFramePr>
                <a:graphicFrameLocks noChangeAspect="1"/>
              </p:cNvGraphicFramePr>
              <p:nvPr/>
            </p:nvGraphicFramePr>
            <p:xfrm>
              <a:off x="3393" y="3385"/>
              <a:ext cx="530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649" name="Equation" r:id="rId17" imgW="1218960" imgH="368280" progId="Equation.DSMT4">
                      <p:embed/>
                    </p:oleObj>
                  </mc:Choice>
                  <mc:Fallback>
                    <p:oleObj name="Equation" r:id="rId17" imgW="1218960" imgH="36828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3" y="3385"/>
                            <a:ext cx="530" cy="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695" name="Rectangle 23"/>
              <p:cNvSpPr>
                <a:spLocks noChangeArrowheads="1"/>
              </p:cNvSpPr>
              <p:nvPr/>
            </p:nvSpPr>
            <p:spPr bwMode="auto">
              <a:xfrm>
                <a:off x="567" y="3339"/>
                <a:ext cx="11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>
                    <a:ea typeface="宋体" pitchFamily="2" charset="-122"/>
                  </a:rPr>
                  <a:t>and the limit of </a:t>
                </a:r>
                <a:endParaRPr kumimoji="1" lang="zh-CN" altLang="en-US" b="0">
                  <a:ea typeface="宋体" pitchFamily="2" charset="-122"/>
                </a:endParaRPr>
              </a:p>
            </p:txBody>
          </p:sp>
          <p:sp>
            <p:nvSpPr>
              <p:cNvPr id="412696" name="Rectangle 24"/>
              <p:cNvSpPr>
                <a:spLocks noChangeArrowheads="1"/>
              </p:cNvSpPr>
              <p:nvPr/>
            </p:nvSpPr>
            <p:spPr bwMode="auto">
              <a:xfrm>
                <a:off x="2200" y="3339"/>
                <a:ext cx="1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>
                    <a:ea typeface="宋体" pitchFamily="2" charset="-122"/>
                  </a:rPr>
                  <a:t>does not exist as </a:t>
                </a:r>
                <a:endParaRPr kumimoji="1" lang="zh-CN" altLang="en-US" b="0">
                  <a:ea typeface="宋体" pitchFamily="2" charset="-122"/>
                </a:endParaRPr>
              </a:p>
            </p:txBody>
          </p:sp>
        </p:grpSp>
      </p:grp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6276975" y="5264150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i="1">
                <a:ea typeface="宋体" pitchFamily="2" charset="-122"/>
              </a:rPr>
              <a:t>f </a:t>
            </a:r>
            <a:r>
              <a:rPr kumimoji="1" lang="en-US" altLang="zh-CN" b="0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x</a:t>
            </a:r>
            <a:r>
              <a:rPr kumimoji="1" lang="en-US" altLang="zh-CN" b="0">
                <a:ea typeface="宋体" pitchFamily="2" charset="-122"/>
              </a:rPr>
              <a:t>) is not</a:t>
            </a:r>
            <a:endParaRPr kumimoji="1" lang="zh-CN" altLang="en-US" b="0">
              <a:ea typeface="宋体" pitchFamily="2" charset="-122"/>
            </a:endParaRPr>
          </a:p>
        </p:txBody>
      </p:sp>
      <p:sp>
        <p:nvSpPr>
          <p:cNvPr id="412699" name="Rectangle 27"/>
          <p:cNvSpPr>
            <a:spLocks noChangeArrowheads="1"/>
          </p:cNvSpPr>
          <p:nvPr/>
        </p:nvSpPr>
        <p:spPr bwMode="auto">
          <a:xfrm>
            <a:off x="755650" y="5911850"/>
            <a:ext cx="2024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derivable at </a:t>
            </a:r>
            <a:r>
              <a:rPr kumimoji="1" lang="en-US" altLang="zh-CN" i="1">
                <a:ea typeface="宋体" pitchFamily="2" charset="-122"/>
              </a:rPr>
              <a:t>x </a:t>
            </a:r>
            <a:r>
              <a:rPr kumimoji="1" lang="en-US" altLang="zh-CN" b="0">
                <a:ea typeface="宋体" pitchFamily="2" charset="-122"/>
              </a:rPr>
              <a:t>= </a:t>
            </a:r>
            <a:r>
              <a:rPr kumimoji="1" lang="en-US" altLang="zh-CN">
                <a:ea typeface="宋体" pitchFamily="2" charset="-122"/>
              </a:rPr>
              <a:t>0.</a:t>
            </a:r>
            <a:endParaRPr kumimoji="1" lang="zh-CN" altLang="en-US">
              <a:ea typeface="宋体" pitchFamily="2" charset="-122"/>
            </a:endParaRPr>
          </a:p>
        </p:txBody>
      </p:sp>
      <p:sp>
        <p:nvSpPr>
          <p:cNvPr id="412700" name="Rectangle 28"/>
          <p:cNvSpPr>
            <a:spLocks noChangeArrowheads="1"/>
          </p:cNvSpPr>
          <p:nvPr/>
        </p:nvSpPr>
        <p:spPr bwMode="auto">
          <a:xfrm>
            <a:off x="2754313" y="59118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Finish.</a:t>
            </a:r>
            <a:endParaRPr kumimoji="1" lang="zh-CN" altLang="en-US" b="0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412692" grpId="0"/>
      <p:bldP spid="412693" grpId="0"/>
      <p:bldP spid="412694" grpId="0"/>
      <p:bldP spid="412698" grpId="0"/>
      <p:bldP spid="412699" grpId="0"/>
      <p:bldP spid="4127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Section 2.2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Rules </a:t>
            </a:r>
            <a:r>
              <a:rPr lang="en-US" altLang="zh-CN" sz="3600" dirty="0" smtClean="0">
                <a:ea typeface="宋体" pitchFamily="2" charset="-122"/>
              </a:rPr>
              <a:t>of  Finding </a:t>
            </a:r>
            <a:r>
              <a:rPr lang="en-US" altLang="zh-CN" sz="3600" dirty="0">
                <a:ea typeface="宋体" pitchFamily="2" charset="-122"/>
              </a:rPr>
              <a:t>Derivatives</a:t>
            </a:r>
            <a:endParaRPr kumimoji="1" lang="en-US" altLang="zh-CN" sz="44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2876" y="1428736"/>
            <a:ext cx="8786842" cy="4500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Derivation rules for sum, difference, product and quotient of functions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ED4-32F5-48ED-9F2D-92A844CB1A6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263525" y="1566870"/>
            <a:ext cx="8430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Theorem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(Derivation rules of rational operations)</a:t>
            </a:r>
            <a:r>
              <a:rPr lang="en-US" altLang="zh-CN" b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Suppose that the function 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f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,</a:t>
            </a:r>
            <a:endParaRPr lang="zh-CN" altLang="en-US" b="0" dirty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244759" name="Group 23"/>
          <p:cNvGrpSpPr>
            <a:grpSpLocks/>
          </p:cNvGrpSpPr>
          <p:nvPr/>
        </p:nvGrpSpPr>
        <p:grpSpPr bwMode="auto">
          <a:xfrm>
            <a:off x="357188" y="1931995"/>
            <a:ext cx="3517900" cy="412750"/>
            <a:chOff x="184" y="1622"/>
            <a:chExt cx="2216" cy="260"/>
          </a:xfrm>
        </p:grpSpPr>
        <p:graphicFrame>
          <p:nvGraphicFramePr>
            <p:cNvPr id="246828" name="Object 44"/>
            <p:cNvGraphicFramePr>
              <a:graphicFrameLocks noChangeAspect="1"/>
            </p:cNvGraphicFramePr>
            <p:nvPr/>
          </p:nvGraphicFramePr>
          <p:xfrm>
            <a:off x="184" y="1664"/>
            <a:ext cx="66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4" name="Equation" r:id="rId4" imgW="1054080" imgH="291960" progId="Equation.DSMT4">
                    <p:embed/>
                  </p:oleObj>
                </mc:Choice>
                <mc:Fallback>
                  <p:oleObj name="Equation" r:id="rId4" imgW="1054080" imgH="29196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1664"/>
                          <a:ext cx="66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829" name="Object 45"/>
            <p:cNvGraphicFramePr>
              <a:graphicFrameLocks noChangeAspect="1"/>
            </p:cNvGraphicFramePr>
            <p:nvPr/>
          </p:nvGraphicFramePr>
          <p:xfrm>
            <a:off x="1920" y="1680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5" name="Equation" r:id="rId6" imgW="583920" imgH="241200" progId="Equation.DSMT4">
                    <p:embed/>
                  </p:oleObj>
                </mc:Choice>
                <mc:Fallback>
                  <p:oleObj name="Equation" r:id="rId6" imgW="583920" imgH="2412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57" name="Rectangle 21"/>
            <p:cNvSpPr>
              <a:spLocks noChangeArrowheads="1"/>
            </p:cNvSpPr>
            <p:nvPr/>
          </p:nvSpPr>
          <p:spPr bwMode="auto">
            <a:xfrm>
              <a:off x="820" y="1622"/>
              <a:ext cx="11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</a:rPr>
                <a:t>are derivable at</a:t>
              </a:r>
              <a:endParaRPr lang="zh-CN" altLang="en-US" b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2240" y="163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</a:rPr>
                <a:t>;</a:t>
              </a:r>
              <a:endParaRPr lang="zh-CN" altLang="en-US" b="0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3844925" y="1947870"/>
            <a:ext cx="501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then their sum, difference, product and quotient</a:t>
            </a:r>
            <a:endParaRPr lang="zh-CN" altLang="en-US" b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244764" name="Group 28"/>
          <p:cNvGrpSpPr>
            <a:grpSpLocks/>
          </p:cNvGrpSpPr>
          <p:nvPr/>
        </p:nvGrpSpPr>
        <p:grpSpPr bwMode="auto">
          <a:xfrm>
            <a:off x="293688" y="2328870"/>
            <a:ext cx="2874962" cy="400050"/>
            <a:chOff x="144" y="1872"/>
            <a:chExt cx="1811" cy="252"/>
          </a:xfrm>
        </p:grpSpPr>
        <p:sp>
          <p:nvSpPr>
            <p:cNvPr id="244761" name="Rectangle 25"/>
            <p:cNvSpPr>
              <a:spLocks noChangeArrowheads="1"/>
            </p:cNvSpPr>
            <p:nvPr/>
          </p:nvSpPr>
          <p:spPr bwMode="auto">
            <a:xfrm>
              <a:off x="144" y="1872"/>
              <a:ext cx="14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a typeface="宋体" pitchFamily="2" charset="-122"/>
                </a:rPr>
                <a:t>are all derivable at  </a:t>
              </a:r>
              <a:r>
                <a:rPr lang="en-US" altLang="zh-CN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endParaRPr lang="zh-CN" altLang="en-US" i="1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244763" name="Rectangle 27"/>
            <p:cNvSpPr>
              <a:spLocks noChangeArrowheads="1"/>
            </p:cNvSpPr>
            <p:nvPr/>
          </p:nvSpPr>
          <p:spPr bwMode="auto">
            <a:xfrm>
              <a:off x="1488" y="1872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</a:rPr>
                <a:t>, and </a:t>
              </a:r>
            </a:p>
          </p:txBody>
        </p:sp>
      </p:grpSp>
      <p:grpSp>
        <p:nvGrpSpPr>
          <p:cNvPr id="244766" name="Group 30"/>
          <p:cNvGrpSpPr>
            <a:grpSpLocks/>
          </p:cNvGrpSpPr>
          <p:nvPr/>
        </p:nvGrpSpPr>
        <p:grpSpPr bwMode="auto">
          <a:xfrm>
            <a:off x="598488" y="2862270"/>
            <a:ext cx="3305175" cy="396875"/>
            <a:chOff x="336" y="2208"/>
            <a:chExt cx="2082" cy="250"/>
          </a:xfrm>
        </p:grpSpPr>
        <p:graphicFrame>
          <p:nvGraphicFramePr>
            <p:cNvPr id="246826" name="Object 42"/>
            <p:cNvGraphicFramePr>
              <a:graphicFrameLocks noChangeAspect="1"/>
            </p:cNvGraphicFramePr>
            <p:nvPr/>
          </p:nvGraphicFramePr>
          <p:xfrm>
            <a:off x="624" y="2256"/>
            <a:ext cx="179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6" name="Equation" r:id="rId8" imgW="2844720" imgH="304560" progId="Equation.DSMT4">
                    <p:embed/>
                  </p:oleObj>
                </mc:Choice>
                <mc:Fallback>
                  <p:oleObj name="Equation" r:id="rId8" imgW="2844720" imgH="30456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56"/>
                          <a:ext cx="179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336" y="2208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</a:rPr>
                <a:t>(1) </a:t>
              </a:r>
            </a:p>
          </p:txBody>
        </p:sp>
      </p:grpSp>
      <p:grpSp>
        <p:nvGrpSpPr>
          <p:cNvPr id="244768" name="Group 32"/>
          <p:cNvGrpSpPr>
            <a:grpSpLocks/>
          </p:cNvGrpSpPr>
          <p:nvPr/>
        </p:nvGrpSpPr>
        <p:grpSpPr bwMode="auto">
          <a:xfrm>
            <a:off x="576263" y="3319470"/>
            <a:ext cx="4051300" cy="396875"/>
            <a:chOff x="322" y="2496"/>
            <a:chExt cx="2552" cy="250"/>
          </a:xfrm>
        </p:grpSpPr>
        <p:graphicFrame>
          <p:nvGraphicFramePr>
            <p:cNvPr id="246825" name="Object 41"/>
            <p:cNvGraphicFramePr>
              <a:graphicFrameLocks noChangeAspect="1"/>
            </p:cNvGraphicFramePr>
            <p:nvPr/>
          </p:nvGraphicFramePr>
          <p:xfrm>
            <a:off x="624" y="2544"/>
            <a:ext cx="22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7" name="Equation" r:id="rId10" imgW="3568680" imgH="304560" progId="Equation.DSMT4">
                    <p:embed/>
                  </p:oleObj>
                </mc:Choice>
                <mc:Fallback>
                  <p:oleObj name="Equation" r:id="rId10" imgW="3568680" imgH="30456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44"/>
                          <a:ext cx="225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67" name="Rectangle 31"/>
            <p:cNvSpPr>
              <a:spLocks noChangeArrowheads="1"/>
            </p:cNvSpPr>
            <p:nvPr/>
          </p:nvSpPr>
          <p:spPr bwMode="auto">
            <a:xfrm>
              <a:off x="322" y="2496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</a:rPr>
                <a:t>(2)</a:t>
              </a:r>
              <a:endParaRPr lang="zh-CN" altLang="en-US" b="0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grpSp>
        <p:nvGrpSpPr>
          <p:cNvPr id="244770" name="Group 34"/>
          <p:cNvGrpSpPr>
            <a:grpSpLocks/>
          </p:cNvGrpSpPr>
          <p:nvPr/>
        </p:nvGrpSpPr>
        <p:grpSpPr bwMode="auto">
          <a:xfrm>
            <a:off x="576263" y="3675070"/>
            <a:ext cx="5495927" cy="850900"/>
            <a:chOff x="322" y="2720"/>
            <a:chExt cx="3462" cy="536"/>
          </a:xfrm>
        </p:grpSpPr>
        <p:graphicFrame>
          <p:nvGraphicFramePr>
            <p:cNvPr id="246824" name="Object 40"/>
            <p:cNvGraphicFramePr>
              <a:graphicFrameLocks noChangeAspect="1"/>
            </p:cNvGraphicFramePr>
            <p:nvPr/>
          </p:nvGraphicFramePr>
          <p:xfrm>
            <a:off x="646" y="2720"/>
            <a:ext cx="313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8" name="Equation" r:id="rId12" imgW="4978080" imgH="850680" progId="Equation.DSMT4">
                    <p:embed/>
                  </p:oleObj>
                </mc:Choice>
                <mc:Fallback>
                  <p:oleObj name="Equation" r:id="rId12" imgW="4978080" imgH="85068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2720"/>
                          <a:ext cx="3138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69" name="Rectangle 33"/>
            <p:cNvSpPr>
              <a:spLocks noChangeArrowheads="1"/>
            </p:cNvSpPr>
            <p:nvPr/>
          </p:nvSpPr>
          <p:spPr bwMode="auto">
            <a:xfrm>
              <a:off x="322" y="287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</a:rPr>
                <a:t>(3)</a:t>
              </a:r>
              <a:endParaRPr lang="zh-CN" altLang="en-US" b="0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sp>
        <p:nvSpPr>
          <p:cNvPr id="244771" name="Rectangle 35"/>
          <p:cNvSpPr>
            <a:spLocks noChangeArrowheads="1"/>
          </p:cNvSpPr>
          <p:nvPr/>
        </p:nvSpPr>
        <p:spPr bwMode="auto">
          <a:xfrm>
            <a:off x="703263" y="4743450"/>
            <a:ext cx="149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solidFill>
                  <a:srgbClr val="FF0000"/>
                </a:solidFill>
                <a:ea typeface="宋体" pitchFamily="2" charset="-122"/>
              </a:rPr>
              <a:t>In particular </a:t>
            </a:r>
          </a:p>
        </p:txBody>
      </p:sp>
      <p:grpSp>
        <p:nvGrpSpPr>
          <p:cNvPr id="244774" name="Group 38"/>
          <p:cNvGrpSpPr>
            <a:grpSpLocks/>
          </p:cNvGrpSpPr>
          <p:nvPr/>
        </p:nvGrpSpPr>
        <p:grpSpPr bwMode="auto">
          <a:xfrm>
            <a:off x="757238" y="5200650"/>
            <a:ext cx="4260850" cy="396875"/>
            <a:chOff x="772" y="3552"/>
            <a:chExt cx="2684" cy="250"/>
          </a:xfrm>
        </p:grpSpPr>
        <p:graphicFrame>
          <p:nvGraphicFramePr>
            <p:cNvPr id="246822" name="Object 38"/>
            <p:cNvGraphicFramePr>
              <a:graphicFrameLocks noChangeAspect="1"/>
            </p:cNvGraphicFramePr>
            <p:nvPr/>
          </p:nvGraphicFramePr>
          <p:xfrm>
            <a:off x="772" y="3600"/>
            <a:ext cx="11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9" name="Equation" r:id="rId14" imgW="1777680" imgH="304560" progId="Equation.DSMT4">
                    <p:embed/>
                  </p:oleObj>
                </mc:Choice>
                <mc:Fallback>
                  <p:oleObj name="Equation" r:id="rId14" imgW="1777680" imgH="30456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3600"/>
                          <a:ext cx="112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4773" name="Group 37"/>
            <p:cNvGrpSpPr>
              <a:grpSpLocks/>
            </p:cNvGrpSpPr>
            <p:nvPr/>
          </p:nvGrpSpPr>
          <p:grpSpPr bwMode="auto">
            <a:xfrm>
              <a:off x="1845" y="3552"/>
              <a:ext cx="1611" cy="250"/>
              <a:chOff x="1392" y="3840"/>
              <a:chExt cx="1611" cy="250"/>
            </a:xfrm>
          </p:grpSpPr>
          <p:graphicFrame>
            <p:nvGraphicFramePr>
              <p:cNvPr id="246823" name="Object 39"/>
              <p:cNvGraphicFramePr>
                <a:graphicFrameLocks noChangeAspect="1"/>
              </p:cNvGraphicFramePr>
              <p:nvPr/>
            </p:nvGraphicFramePr>
            <p:xfrm>
              <a:off x="1584" y="3888"/>
              <a:ext cx="38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900" r:id="rId16" imgW="609336" imgH="241195" progId="Equation.DSMT4">
                      <p:embed/>
                    </p:oleObj>
                  </mc:Choice>
                  <mc:Fallback>
                    <p:oleObj r:id="rId16" imgW="609336" imgH="241195" progId="Equation.DSMT4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888"/>
                            <a:ext cx="384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4772" name="Rectangle 36"/>
              <p:cNvSpPr>
                <a:spLocks noChangeArrowheads="1"/>
              </p:cNvSpPr>
              <p:nvPr/>
            </p:nvSpPr>
            <p:spPr bwMode="auto">
              <a:xfrm>
                <a:off x="1392" y="3840"/>
                <a:ext cx="16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rgbClr val="FF0000"/>
                    </a:solidFill>
                    <a:ea typeface="宋体" pitchFamily="2" charset="-122"/>
                  </a:rPr>
                  <a:t> (            is a constant), </a:t>
                </a:r>
                <a:endParaRPr lang="zh-CN" altLang="en-US" b="0" dirty="0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244776" name="Group 40"/>
          <p:cNvGrpSpPr>
            <a:grpSpLocks/>
          </p:cNvGrpSpPr>
          <p:nvPr/>
        </p:nvGrpSpPr>
        <p:grpSpPr bwMode="auto">
          <a:xfrm>
            <a:off x="4878388" y="4908550"/>
            <a:ext cx="3511550" cy="850900"/>
            <a:chOff x="3224" y="3368"/>
            <a:chExt cx="2212" cy="536"/>
          </a:xfrm>
        </p:grpSpPr>
        <p:graphicFrame>
          <p:nvGraphicFramePr>
            <p:cNvPr id="246821" name="Object 37"/>
            <p:cNvGraphicFramePr>
              <a:graphicFrameLocks noChangeAspect="1"/>
            </p:cNvGraphicFramePr>
            <p:nvPr/>
          </p:nvGraphicFramePr>
          <p:xfrm>
            <a:off x="3224" y="3368"/>
            <a:ext cx="215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01" name="Equation" r:id="rId18" imgW="3416040" imgH="850680" progId="Equation.DSMT4">
                    <p:embed/>
                  </p:oleObj>
                </mc:Choice>
                <mc:Fallback>
                  <p:oleObj name="Equation" r:id="rId18" imgW="3416040" imgH="85068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3368"/>
                          <a:ext cx="2150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5280" y="354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FF0000"/>
                  </a:solidFill>
                  <a:ea typeface="宋体" pitchFamily="2" charset="-122"/>
                </a:rPr>
                <a:t>.</a:t>
              </a:r>
              <a:endParaRPr lang="zh-CN" altLang="en-US" b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0" grpId="0"/>
      <p:bldP spid="2447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Derivation rules for sum, difference, product and quotient of functions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8F18-B10E-46C9-BE14-0AA35AE0A38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1143000" y="15240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 b="0">
                <a:ea typeface="宋体" pitchFamily="2" charset="-122"/>
              </a:rPr>
              <a:t>Let’s prove only the rule (2). </a:t>
            </a:r>
            <a:endParaRPr lang="en-US" altLang="zh-CN" sz="1000" b="0">
              <a:ea typeface="宋体" pitchFamily="2" charset="-122"/>
            </a:endParaRPr>
          </a:p>
        </p:txBody>
      </p:sp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1212850" y="2057400"/>
          <a:ext cx="39481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3" name="Equation" r:id="rId4" imgW="3949560" imgH="291960" progId="Equation.DSMT4">
                  <p:embed/>
                </p:oleObj>
              </mc:Choice>
              <mc:Fallback>
                <p:oleObj name="Equation" r:id="rId4" imgW="3949560" imgH="2919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057400"/>
                        <a:ext cx="394811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457200" y="320040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lang="en-US" altLang="zh-CN" b="0">
                <a:ea typeface="宋体" pitchFamily="2" charset="-122"/>
              </a:rPr>
              <a:t>By the definition of the derivative, we have</a:t>
            </a:r>
            <a:r>
              <a:rPr lang="en-US" altLang="zh-CN" sz="1100" b="0">
                <a:latin typeface="Arial" charset="0"/>
                <a:ea typeface="宋体" pitchFamily="2" charset="-122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pSp>
        <p:nvGrpSpPr>
          <p:cNvPr id="246796" name="Group 12"/>
          <p:cNvGrpSpPr>
            <a:grpSpLocks/>
          </p:cNvGrpSpPr>
          <p:nvPr/>
        </p:nvGrpSpPr>
        <p:grpSpPr bwMode="auto">
          <a:xfrm>
            <a:off x="4214812" y="1528764"/>
            <a:ext cx="2193924" cy="400050"/>
            <a:chOff x="2640" y="1011"/>
            <a:chExt cx="1382" cy="252"/>
          </a:xfrm>
        </p:grpSpPr>
        <p:graphicFrame>
          <p:nvGraphicFramePr>
            <p:cNvPr id="248862" name="Object 30"/>
            <p:cNvGraphicFramePr>
              <a:graphicFrameLocks noChangeAspect="1"/>
            </p:cNvGraphicFramePr>
            <p:nvPr/>
          </p:nvGraphicFramePr>
          <p:xfrm>
            <a:off x="2952" y="1056"/>
            <a:ext cx="9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44" name="Equation" r:id="rId6" imgW="1485720" imgH="291960" progId="Equation.DSMT4">
                    <p:embed/>
                  </p:oleObj>
                </mc:Choice>
                <mc:Fallback>
                  <p:oleObj name="Equation" r:id="rId6" imgW="1485720" imgH="29196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056"/>
                          <a:ext cx="9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794" name="Rectangle 10"/>
            <p:cNvSpPr>
              <a:spLocks noChangeArrowheads="1"/>
            </p:cNvSpPr>
            <p:nvPr/>
          </p:nvSpPr>
          <p:spPr bwMode="auto">
            <a:xfrm>
              <a:off x="2640" y="1011"/>
              <a:ext cx="13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ea typeface="宋体" pitchFamily="2" charset="-122"/>
                </a:rPr>
                <a:t>Let                         ,</a:t>
              </a:r>
            </a:p>
          </p:txBody>
        </p:sp>
      </p:grpSp>
      <p:sp>
        <p:nvSpPr>
          <p:cNvPr id="246795" name="Rectangle 11"/>
          <p:cNvSpPr>
            <a:spLocks noChangeArrowheads="1"/>
          </p:cNvSpPr>
          <p:nvPr/>
        </p:nvSpPr>
        <p:spPr bwMode="auto">
          <a:xfrm>
            <a:off x="6172200" y="152400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 then </a:t>
            </a:r>
            <a:endParaRPr lang="zh-CN" altLang="en-US" b="0">
              <a:ea typeface="宋体" pitchFamily="2" charset="-122"/>
            </a:endParaRPr>
          </a:p>
        </p:txBody>
      </p:sp>
      <p:sp>
        <p:nvSpPr>
          <p:cNvPr id="246797" name="Rectangle 13"/>
          <p:cNvSpPr>
            <a:spLocks noChangeArrowheads="1"/>
          </p:cNvSpPr>
          <p:nvPr/>
        </p:nvSpPr>
        <p:spPr bwMode="auto">
          <a:xfrm>
            <a:off x="381000" y="15240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Proof: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248854" name="Object 22"/>
          <p:cNvGraphicFramePr>
            <a:graphicFrameLocks noChangeAspect="1"/>
          </p:cNvGraphicFramePr>
          <p:nvPr/>
        </p:nvGraphicFramePr>
        <p:xfrm>
          <a:off x="1435100" y="2438400"/>
          <a:ext cx="721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5" name="Equation" r:id="rId8" imgW="7213320" imgH="291960" progId="Equation.DSMT4">
                  <p:embed/>
                </p:oleObj>
              </mc:Choice>
              <mc:Fallback>
                <p:oleObj name="Equation" r:id="rId8" imgW="7213320" imgH="2919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438400"/>
                        <a:ext cx="7213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5" name="Object 23"/>
          <p:cNvGraphicFramePr>
            <a:graphicFrameLocks noChangeAspect="1"/>
          </p:cNvGraphicFramePr>
          <p:nvPr/>
        </p:nvGraphicFramePr>
        <p:xfrm>
          <a:off x="1530350" y="3657600"/>
          <a:ext cx="19161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6" name="Equation" r:id="rId10" imgW="1917360" imgH="622080" progId="Equation.DSMT4">
                  <p:embed/>
                </p:oleObj>
              </mc:Choice>
              <mc:Fallback>
                <p:oleObj name="Equation" r:id="rId10" imgW="1917360" imgH="622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657600"/>
                        <a:ext cx="191611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807" name="Group 23"/>
          <p:cNvGrpSpPr>
            <a:grpSpLocks/>
          </p:cNvGrpSpPr>
          <p:nvPr/>
        </p:nvGrpSpPr>
        <p:grpSpPr bwMode="auto">
          <a:xfrm>
            <a:off x="381000" y="4403725"/>
            <a:ext cx="3276600" cy="396875"/>
            <a:chOff x="0" y="2592"/>
            <a:chExt cx="2064" cy="250"/>
          </a:xfrm>
        </p:grpSpPr>
        <p:grpSp>
          <p:nvGrpSpPr>
            <p:cNvPr id="246806" name="Group 22"/>
            <p:cNvGrpSpPr>
              <a:grpSpLocks/>
            </p:cNvGrpSpPr>
            <p:nvPr/>
          </p:nvGrpSpPr>
          <p:grpSpPr bwMode="auto">
            <a:xfrm>
              <a:off x="0" y="2592"/>
              <a:ext cx="2064" cy="250"/>
              <a:chOff x="0" y="2592"/>
              <a:chExt cx="2064" cy="250"/>
            </a:xfrm>
          </p:grpSpPr>
          <p:sp>
            <p:nvSpPr>
              <p:cNvPr id="246804" name="Rectangle 20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0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/>
                <a:r>
                  <a:rPr lang="en-US" altLang="zh-CN" b="0">
                    <a:ea typeface="宋体" pitchFamily="2" charset="-122"/>
                  </a:rPr>
                  <a:t>Since          is derivable at      , </a:t>
                </a:r>
                <a:endParaRPr lang="en-US" altLang="zh-CN" sz="1800" b="0">
                  <a:latin typeface="Arial" charset="0"/>
                  <a:ea typeface="宋体" pitchFamily="2" charset="-122"/>
                </a:endParaRPr>
              </a:p>
            </p:txBody>
          </p:sp>
          <p:graphicFrame>
            <p:nvGraphicFramePr>
              <p:cNvPr id="248861" name="Object 29"/>
              <p:cNvGraphicFramePr>
                <a:graphicFrameLocks noChangeAspect="1"/>
              </p:cNvGraphicFramePr>
              <p:nvPr/>
            </p:nvGraphicFramePr>
            <p:xfrm>
              <a:off x="443" y="2640"/>
              <a:ext cx="333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47" name="Equation" r:id="rId12" imgW="533160" imgH="291960" progId="Equation.DSMT4">
                      <p:embed/>
                    </p:oleObj>
                  </mc:Choice>
                  <mc:Fallback>
                    <p:oleObj name="Equation" r:id="rId12" imgW="533160" imgH="291960" progId="Equation.DSMT4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" y="2640"/>
                            <a:ext cx="333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8860" name="Object 28"/>
            <p:cNvGraphicFramePr>
              <a:graphicFrameLocks noChangeAspect="1"/>
            </p:cNvGraphicFramePr>
            <p:nvPr/>
          </p:nvGraphicFramePr>
          <p:xfrm>
            <a:off x="1776" y="2688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48" r:id="rId14" imgW="203112" imgH="190417" progId="Equation.DSMT4">
                    <p:embed/>
                  </p:oleObj>
                </mc:Choice>
                <mc:Fallback>
                  <p:oleObj r:id="rId14" imgW="203112" imgH="190417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88"/>
                          <a:ext cx="12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3581400" y="4419600"/>
            <a:ext cx="400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it must be continuous at  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and hence</a:t>
            </a:r>
          </a:p>
        </p:txBody>
      </p:sp>
      <p:sp>
        <p:nvSpPr>
          <p:cNvPr id="246811" name="Rectangle 27"/>
          <p:cNvSpPr>
            <a:spLocks noChangeArrowheads="1"/>
          </p:cNvSpPr>
          <p:nvPr/>
        </p:nvSpPr>
        <p:spPr bwMode="auto">
          <a:xfrm>
            <a:off x="457200" y="5181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b="0">
                <a:ea typeface="宋体" pitchFamily="2" charset="-122"/>
              </a:rPr>
              <a:t>Therefore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246812" name="Rectangle 28"/>
          <p:cNvSpPr>
            <a:spLocks noChangeArrowheads="1"/>
          </p:cNvSpPr>
          <p:nvPr/>
        </p:nvSpPr>
        <p:spPr bwMode="auto">
          <a:xfrm>
            <a:off x="533400" y="6019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ea typeface="宋体" pitchFamily="2" charset="-122"/>
              </a:rPr>
              <a:t>Finish.</a:t>
            </a:r>
            <a:r>
              <a:rPr lang="en-US" altLang="zh-CN" sz="1100" b="0">
                <a:latin typeface="Arial" charset="0"/>
                <a:ea typeface="宋体" pitchFamily="2" charset="-122"/>
              </a:rPr>
              <a:t> </a:t>
            </a:r>
          </a:p>
        </p:txBody>
      </p:sp>
      <p:grpSp>
        <p:nvGrpSpPr>
          <p:cNvPr id="246814" name="Group 30"/>
          <p:cNvGrpSpPr>
            <a:grpSpLocks/>
          </p:cNvGrpSpPr>
          <p:nvPr/>
        </p:nvGrpSpPr>
        <p:grpSpPr bwMode="auto">
          <a:xfrm>
            <a:off x="2324100" y="5486406"/>
            <a:ext cx="3573463" cy="442913"/>
            <a:chOff x="1464" y="3456"/>
            <a:chExt cx="2251" cy="279"/>
          </a:xfrm>
        </p:grpSpPr>
        <p:graphicFrame>
          <p:nvGraphicFramePr>
            <p:cNvPr id="248859" name="Object 27"/>
            <p:cNvGraphicFramePr>
              <a:graphicFrameLocks noChangeAspect="1"/>
            </p:cNvGraphicFramePr>
            <p:nvPr/>
          </p:nvGraphicFramePr>
          <p:xfrm>
            <a:off x="1464" y="3543"/>
            <a:ext cx="22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49" name="Equation" r:id="rId16" imgW="3568680" imgH="304560" progId="Equation.DSMT4">
                    <p:embed/>
                  </p:oleObj>
                </mc:Choice>
                <mc:Fallback>
                  <p:oleObj name="Equation" r:id="rId16" imgW="3568680" imgH="30456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3543"/>
                          <a:ext cx="225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13" name="Rectangle 29"/>
            <p:cNvSpPr>
              <a:spLocks noChangeArrowheads="1"/>
            </p:cNvSpPr>
            <p:nvPr/>
          </p:nvSpPr>
          <p:spPr bwMode="auto">
            <a:xfrm>
              <a:off x="3504" y="345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  <p:grpSp>
        <p:nvGrpSpPr>
          <p:cNvPr id="246816" name="Group 32"/>
          <p:cNvGrpSpPr>
            <a:grpSpLocks/>
          </p:cNvGrpSpPr>
          <p:nvPr/>
        </p:nvGrpSpPr>
        <p:grpSpPr bwMode="auto">
          <a:xfrm>
            <a:off x="3251200" y="4860925"/>
            <a:ext cx="2406650" cy="425450"/>
            <a:chOff x="2048" y="3062"/>
            <a:chExt cx="1516" cy="268"/>
          </a:xfrm>
        </p:grpSpPr>
        <p:graphicFrame>
          <p:nvGraphicFramePr>
            <p:cNvPr id="248858" name="Object 26"/>
            <p:cNvGraphicFramePr>
              <a:graphicFrameLocks noChangeAspect="1"/>
            </p:cNvGraphicFramePr>
            <p:nvPr/>
          </p:nvGraphicFramePr>
          <p:xfrm>
            <a:off x="2048" y="3072"/>
            <a:ext cx="141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0" name="Equation" r:id="rId18" imgW="2247840" imgH="406080" progId="Equation.DSMT4">
                    <p:embed/>
                  </p:oleObj>
                </mc:Choice>
                <mc:Fallback>
                  <p:oleObj name="Equation" r:id="rId18" imgW="2247840" imgH="40608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072"/>
                          <a:ext cx="141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3408" y="306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  <p:grpSp>
        <p:nvGrpSpPr>
          <p:cNvPr id="246818" name="Group 34"/>
          <p:cNvGrpSpPr>
            <a:grpSpLocks/>
          </p:cNvGrpSpPr>
          <p:nvPr/>
        </p:nvGrpSpPr>
        <p:grpSpPr bwMode="auto">
          <a:xfrm>
            <a:off x="3473450" y="3644900"/>
            <a:ext cx="4394200" cy="698500"/>
            <a:chOff x="2188" y="2296"/>
            <a:chExt cx="2768" cy="440"/>
          </a:xfrm>
        </p:grpSpPr>
        <p:graphicFrame>
          <p:nvGraphicFramePr>
            <p:cNvPr id="248857" name="Object 25"/>
            <p:cNvGraphicFramePr>
              <a:graphicFrameLocks noChangeAspect="1"/>
            </p:cNvGraphicFramePr>
            <p:nvPr/>
          </p:nvGraphicFramePr>
          <p:xfrm>
            <a:off x="2188" y="2296"/>
            <a:ext cx="261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1" name="Equation" r:id="rId20" imgW="4152600" imgH="698400" progId="Equation.DSMT4">
                    <p:embed/>
                  </p:oleObj>
                </mc:Choice>
                <mc:Fallback>
                  <p:oleObj name="Equation" r:id="rId20" imgW="4152600" imgH="6984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2296"/>
                          <a:ext cx="261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4800" y="235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  <p:grpSp>
        <p:nvGrpSpPr>
          <p:cNvPr id="246820" name="Group 36"/>
          <p:cNvGrpSpPr>
            <a:grpSpLocks/>
          </p:cNvGrpSpPr>
          <p:nvPr/>
        </p:nvGrpSpPr>
        <p:grpSpPr bwMode="auto">
          <a:xfrm>
            <a:off x="1511300" y="2743200"/>
            <a:ext cx="2774950" cy="396875"/>
            <a:chOff x="952" y="1728"/>
            <a:chExt cx="1748" cy="250"/>
          </a:xfrm>
        </p:grpSpPr>
        <p:graphicFrame>
          <p:nvGraphicFramePr>
            <p:cNvPr id="248856" name="Object 24"/>
            <p:cNvGraphicFramePr>
              <a:graphicFrameLocks noChangeAspect="1"/>
            </p:cNvGraphicFramePr>
            <p:nvPr/>
          </p:nvGraphicFramePr>
          <p:xfrm>
            <a:off x="952" y="1776"/>
            <a:ext cx="167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2" name="Equation" r:id="rId22" imgW="2654280" imgH="291960" progId="Equation.DSMT4">
                    <p:embed/>
                  </p:oleObj>
                </mc:Choice>
                <mc:Fallback>
                  <p:oleObj name="Equation" r:id="rId22" imgW="2654280" imgH="29196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776"/>
                          <a:ext cx="167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2544" y="172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4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4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4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2" grpId="0"/>
      <p:bldP spid="246793" grpId="0"/>
      <p:bldP spid="246795" grpId="0"/>
      <p:bldP spid="246797" grpId="0"/>
      <p:bldP spid="246805" grpId="0"/>
      <p:bldP spid="246811" grpId="0"/>
      <p:bldP spid="2468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Derivation rules for sum, difference, product and quotient of functions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CF60-D923-4AE0-AAC9-0AD6451DE14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500034" y="1644650"/>
            <a:ext cx="1463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Example</a:t>
            </a:r>
            <a:endParaRPr lang="en-US" altLang="zh-C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grpSp>
        <p:nvGrpSpPr>
          <p:cNvPr id="248844" name="Group 12"/>
          <p:cNvGrpSpPr>
            <a:grpSpLocks/>
          </p:cNvGrpSpPr>
          <p:nvPr/>
        </p:nvGrpSpPr>
        <p:grpSpPr bwMode="auto">
          <a:xfrm>
            <a:off x="1887538" y="1644652"/>
            <a:ext cx="6470653" cy="461963"/>
            <a:chOff x="960" y="1296"/>
            <a:chExt cx="4076" cy="291"/>
          </a:xfrm>
        </p:grpSpPr>
        <p:sp>
          <p:nvSpPr>
            <p:cNvPr id="248841" name="Rectangle 9"/>
            <p:cNvSpPr>
              <a:spLocks noChangeArrowheads="1"/>
            </p:cNvSpPr>
            <p:nvPr/>
          </p:nvSpPr>
          <p:spPr bwMode="auto">
            <a:xfrm>
              <a:off x="960" y="1296"/>
              <a:ext cx="17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0000FF"/>
                  </a:solidFill>
                  <a:ea typeface="宋体" pitchFamily="2" charset="-122"/>
                </a:rPr>
                <a:t>Find the derivative of</a:t>
              </a:r>
              <a:endParaRPr lang="en-US" altLang="zh-CN" sz="1200" b="0">
                <a:solidFill>
                  <a:srgbClr val="0000FF"/>
                </a:solidFill>
                <a:latin typeface="Arial" charset="0"/>
                <a:ea typeface="宋体" pitchFamily="2" charset="-122"/>
              </a:endParaRPr>
            </a:p>
          </p:txBody>
        </p:sp>
        <p:graphicFrame>
          <p:nvGraphicFramePr>
            <p:cNvPr id="325638" name="Object 6"/>
            <p:cNvGraphicFramePr>
              <a:graphicFrameLocks noChangeAspect="1"/>
            </p:cNvGraphicFramePr>
            <p:nvPr/>
          </p:nvGraphicFramePr>
          <p:xfrm>
            <a:off x="2752" y="1327"/>
            <a:ext cx="228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79" name="Equation" r:id="rId4" imgW="3632040" imgH="380880" progId="Equation.DSMT4">
                    <p:embed/>
                  </p:oleObj>
                </mc:Choice>
                <mc:Fallback>
                  <p:oleObj name="Equation" r:id="rId4" imgW="3632040" imgH="3808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1327"/>
                          <a:ext cx="2284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646113" y="217805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Solution:</a:t>
            </a:r>
            <a:r>
              <a:rPr lang="en-US" altLang="zh-CN" b="0">
                <a:ea typeface="宋体" pitchFamily="2" charset="-122"/>
              </a:rPr>
              <a:t> By rules (1) and (2), we have</a:t>
            </a:r>
            <a:r>
              <a:rPr lang="en-US" altLang="zh-CN" sz="1100" b="0">
                <a:latin typeface="Arial" charset="0"/>
                <a:ea typeface="宋体" pitchFamily="2" charset="-122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874713" y="536257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Finish.</a:t>
            </a:r>
            <a:r>
              <a:rPr lang="en-US" altLang="zh-CN" sz="1100" b="0">
                <a:latin typeface="Arial" charset="0"/>
                <a:ea typeface="宋体" pitchFamily="2" charset="-122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2779713" y="2711450"/>
          <a:ext cx="4241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80" name="Equation" r:id="rId6" imgW="4241520" imgH="622080" progId="Equation.DSMT4">
                  <p:embed/>
                </p:oleObj>
              </mc:Choice>
              <mc:Fallback>
                <p:oleObj name="Equation" r:id="rId6" imgW="424152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711450"/>
                        <a:ext cx="42418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3109913" y="3397250"/>
          <a:ext cx="477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81" name="Equation" r:id="rId8" imgW="4775040" imgH="368280" progId="Equation.DSMT4">
                  <p:embed/>
                </p:oleObj>
              </mc:Choice>
              <mc:Fallback>
                <p:oleObj name="Equation" r:id="rId8" imgW="477504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397250"/>
                        <a:ext cx="4775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3084513" y="3854450"/>
          <a:ext cx="3695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82" name="Equation" r:id="rId10" imgW="3695400" imgH="723600" progId="Equation.DSMT4">
                  <p:embed/>
                </p:oleObj>
              </mc:Choice>
              <mc:Fallback>
                <p:oleObj name="Equation" r:id="rId10" imgW="3695400" imgH="723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854450"/>
                        <a:ext cx="3695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52" name="Group 20"/>
          <p:cNvGrpSpPr>
            <a:grpSpLocks/>
          </p:cNvGrpSpPr>
          <p:nvPr/>
        </p:nvGrpSpPr>
        <p:grpSpPr bwMode="auto">
          <a:xfrm>
            <a:off x="3084513" y="4703763"/>
            <a:ext cx="3905250" cy="674687"/>
            <a:chOff x="1680" y="3127"/>
            <a:chExt cx="2460" cy="425"/>
          </a:xfrm>
        </p:grpSpPr>
        <p:graphicFrame>
          <p:nvGraphicFramePr>
            <p:cNvPr id="325637" name="Object 5"/>
            <p:cNvGraphicFramePr>
              <a:graphicFrameLocks noChangeAspect="1"/>
            </p:cNvGraphicFramePr>
            <p:nvPr/>
          </p:nvGraphicFramePr>
          <p:xfrm>
            <a:off x="1680" y="3127"/>
            <a:ext cx="2328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83" name="Equation" r:id="rId12" imgW="3695400" imgH="672840" progId="Equation.DSMT4">
                    <p:embed/>
                  </p:oleObj>
                </mc:Choice>
                <mc:Fallback>
                  <p:oleObj name="Equation" r:id="rId12" imgW="3695400" imgH="6728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27"/>
                          <a:ext cx="2328" cy="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8851" name="Rectangle 19"/>
            <p:cNvSpPr>
              <a:spLocks noChangeArrowheads="1"/>
            </p:cNvSpPr>
            <p:nvPr/>
          </p:nvSpPr>
          <p:spPr bwMode="auto">
            <a:xfrm>
              <a:off x="3984" y="316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/>
      <p:bldP spid="2488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Derivation rules for sum, difference, product and quotient of functions</a:t>
            </a:r>
            <a:endParaRPr lang="zh-CN" altLang="en-US" sz="2800" b="1" dirty="0">
              <a:ea typeface="宋体" pitchFamily="2" charset="-122"/>
            </a:endParaRPr>
          </a:p>
        </p:txBody>
      </p:sp>
      <p:graphicFrame>
        <p:nvGraphicFramePr>
          <p:cNvPr id="252953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6500826" y="4500570"/>
          <a:ext cx="1689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6" r:id="rId4" imgW="1688367" imgH="355446" progId="Equation.DSMT4">
                  <p:embed/>
                </p:oleObj>
              </mc:Choice>
              <mc:Fallback>
                <p:oleObj r:id="rId4" imgW="1688367" imgH="355446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500570"/>
                        <a:ext cx="1689100" cy="3556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5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6516714" y="5214950"/>
          <a:ext cx="184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7" r:id="rId6" imgW="1841500" imgH="355600" progId="Equation.DSMT4">
                  <p:embed/>
                </p:oleObj>
              </mc:Choice>
              <mc:Fallback>
                <p:oleObj r:id="rId6" imgW="1841500" imgH="355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714" y="5214950"/>
                        <a:ext cx="1841500" cy="3556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BBD-E7CB-4DF8-A92A-D03CC6896B4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580978" y="1628775"/>
            <a:ext cx="15621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Example</a:t>
            </a:r>
            <a:endParaRPr lang="en-US" altLang="zh-C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grpSp>
        <p:nvGrpSpPr>
          <p:cNvPr id="250891" name="Group 11"/>
          <p:cNvGrpSpPr>
            <a:grpSpLocks/>
          </p:cNvGrpSpPr>
          <p:nvPr/>
        </p:nvGrpSpPr>
        <p:grpSpPr bwMode="auto">
          <a:xfrm>
            <a:off x="1708173" y="1609715"/>
            <a:ext cx="6292851" cy="461963"/>
            <a:chOff x="1389" y="2018"/>
            <a:chExt cx="3964" cy="291"/>
          </a:xfrm>
        </p:grpSpPr>
        <p:graphicFrame>
          <p:nvGraphicFramePr>
            <p:cNvPr id="252962" name="Object 34"/>
            <p:cNvGraphicFramePr>
              <a:graphicFrameLocks noChangeAspect="1"/>
            </p:cNvGraphicFramePr>
            <p:nvPr/>
          </p:nvGraphicFramePr>
          <p:xfrm>
            <a:off x="3234" y="2100"/>
            <a:ext cx="72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38" name="Equation" r:id="rId8" imgW="1143000" imgH="317160" progId="Equation.DSMT4">
                    <p:embed/>
                  </p:oleObj>
                </mc:Choice>
                <mc:Fallback>
                  <p:oleObj name="Equation" r:id="rId8" imgW="1143000" imgH="31716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2100"/>
                          <a:ext cx="72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963" name="Object 35"/>
            <p:cNvGraphicFramePr>
              <a:graphicFrameLocks noChangeAspect="1"/>
            </p:cNvGraphicFramePr>
            <p:nvPr/>
          </p:nvGraphicFramePr>
          <p:xfrm>
            <a:off x="4324" y="2100"/>
            <a:ext cx="69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39" name="Equation" r:id="rId10" imgW="1104840" imgH="317160" progId="Equation.DSMT4">
                    <p:embed/>
                  </p:oleObj>
                </mc:Choice>
                <mc:Fallback>
                  <p:oleObj name="Equation" r:id="rId10" imgW="1104840" imgH="31716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2100"/>
                          <a:ext cx="69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890" name="Rectangle 10"/>
            <p:cNvSpPr>
              <a:spLocks noChangeArrowheads="1"/>
            </p:cNvSpPr>
            <p:nvPr/>
          </p:nvSpPr>
          <p:spPr bwMode="auto">
            <a:xfrm>
              <a:off x="1389" y="2018"/>
              <a:ext cx="39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 Find the derivative of                 and                .</a:t>
              </a:r>
              <a:r>
                <a:rPr lang="en-US" altLang="zh-CN" sz="2400" b="0" dirty="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250896" name="Rectangle 16"/>
          <p:cNvSpPr>
            <a:spLocks noChangeArrowheads="1"/>
          </p:cNvSpPr>
          <p:nvPr/>
        </p:nvSpPr>
        <p:spPr bwMode="auto">
          <a:xfrm>
            <a:off x="623888" y="223837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pitchFamily="2" charset="-122"/>
              </a:rPr>
              <a:t>Solution:</a:t>
            </a:r>
            <a:r>
              <a:rPr lang="en-US" altLang="zh-CN" b="0">
                <a:ea typeface="宋体" pitchFamily="2" charset="-122"/>
              </a:rPr>
              <a:t> By the quotient rule, we have</a:t>
            </a:r>
            <a:endParaRPr lang="en-US" altLang="zh-CN" sz="1000" b="0">
              <a:ea typeface="宋体" pitchFamily="2" charset="-122"/>
            </a:endParaRPr>
          </a:p>
        </p:txBody>
      </p:sp>
      <p:graphicFrame>
        <p:nvGraphicFramePr>
          <p:cNvPr id="252957" name="Object 29"/>
          <p:cNvGraphicFramePr>
            <a:graphicFrameLocks noChangeAspect="1"/>
          </p:cNvGraphicFramePr>
          <p:nvPr/>
        </p:nvGraphicFramePr>
        <p:xfrm>
          <a:off x="4205288" y="3000375"/>
          <a:ext cx="3073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40" name="Equation" r:id="rId12" imgW="3073320" imgH="622080" progId="Equation.DSMT4">
                  <p:embed/>
                </p:oleObj>
              </mc:Choice>
              <mc:Fallback>
                <p:oleObj name="Equation" r:id="rId12" imgW="3073320" imgH="622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3000375"/>
                        <a:ext cx="30734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8" name="Object 30"/>
          <p:cNvGraphicFramePr>
            <a:graphicFrameLocks noChangeAspect="1"/>
          </p:cNvGraphicFramePr>
          <p:nvPr/>
        </p:nvGraphicFramePr>
        <p:xfrm>
          <a:off x="3781425" y="4600575"/>
          <a:ext cx="1685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41" r:id="rId14" imgW="1688367" imgH="355446" progId="Equation.DSMT4">
                  <p:embed/>
                </p:oleObj>
              </mc:Choice>
              <mc:Fallback>
                <p:oleObj r:id="rId14" imgW="1688367" imgH="355446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4600575"/>
                        <a:ext cx="16859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9" name="Object 31"/>
          <p:cNvGraphicFramePr>
            <a:graphicFrameLocks noChangeAspect="1"/>
          </p:cNvGraphicFramePr>
          <p:nvPr/>
        </p:nvGraphicFramePr>
        <p:xfrm>
          <a:off x="3748088" y="5133975"/>
          <a:ext cx="1838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42" r:id="rId16" imgW="1841500" imgH="355600" progId="Equation.DSMT4">
                  <p:embed/>
                </p:oleObj>
              </mc:Choice>
              <mc:Fallback>
                <p:oleObj r:id="rId16" imgW="1841500" imgH="355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133975"/>
                        <a:ext cx="18383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8" name="Rectangle 18"/>
          <p:cNvSpPr>
            <a:spLocks noChangeArrowheads="1"/>
          </p:cNvSpPr>
          <p:nvPr/>
        </p:nvSpPr>
        <p:spPr bwMode="auto">
          <a:xfrm>
            <a:off x="700088" y="4067175"/>
            <a:ext cx="94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ea typeface="宋体" pitchFamily="2" charset="-122"/>
              </a:rPr>
              <a:t>That is </a:t>
            </a:r>
          </a:p>
        </p:txBody>
      </p:sp>
      <p:sp>
        <p:nvSpPr>
          <p:cNvPr id="250899" name="Rectangle 19"/>
          <p:cNvSpPr>
            <a:spLocks noChangeArrowheads="1"/>
          </p:cNvSpPr>
          <p:nvPr/>
        </p:nvSpPr>
        <p:spPr bwMode="auto">
          <a:xfrm>
            <a:off x="700088" y="5133975"/>
            <a:ext cx="289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By the same way, we have</a:t>
            </a:r>
            <a:endParaRPr lang="zh-CN" altLang="en-US" b="0">
              <a:ea typeface="宋体" pitchFamily="2" charset="-122"/>
            </a:endParaRPr>
          </a:p>
        </p:txBody>
      </p:sp>
      <p:sp>
        <p:nvSpPr>
          <p:cNvPr id="250900" name="Rectangle 20"/>
          <p:cNvSpPr>
            <a:spLocks noChangeArrowheads="1"/>
          </p:cNvSpPr>
          <p:nvPr/>
        </p:nvSpPr>
        <p:spPr bwMode="auto">
          <a:xfrm>
            <a:off x="714348" y="5667375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ea typeface="宋体" pitchFamily="2" charset="-122"/>
              </a:rPr>
              <a:t>Finish.</a:t>
            </a:r>
          </a:p>
        </p:txBody>
      </p:sp>
      <p:graphicFrame>
        <p:nvGraphicFramePr>
          <p:cNvPr id="252960" name="Object 32"/>
          <p:cNvGraphicFramePr>
            <a:graphicFrameLocks noChangeAspect="1"/>
          </p:cNvGraphicFramePr>
          <p:nvPr/>
        </p:nvGraphicFramePr>
        <p:xfrm>
          <a:off x="4205288" y="3686175"/>
          <a:ext cx="2628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43" name="Equation" r:id="rId18" imgW="2628720" imgH="647640" progId="Equation.DSMT4">
                  <p:embed/>
                </p:oleObj>
              </mc:Choice>
              <mc:Fallback>
                <p:oleObj name="Equation" r:id="rId18" imgW="2628720" imgH="6476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3686175"/>
                        <a:ext cx="26289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61" name="Object 33"/>
          <p:cNvGraphicFramePr>
            <a:graphicFrameLocks noChangeAspect="1"/>
          </p:cNvGraphicFramePr>
          <p:nvPr/>
        </p:nvGraphicFramePr>
        <p:xfrm>
          <a:off x="2227263" y="2789238"/>
          <a:ext cx="1955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44" name="Equation" r:id="rId20" imgW="1955520" imgH="799920" progId="Equation.DSMT4">
                  <p:embed/>
                </p:oleObj>
              </mc:Choice>
              <mc:Fallback>
                <p:oleObj name="Equation" r:id="rId20" imgW="1955520" imgH="79992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789238"/>
                        <a:ext cx="19558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6" grpId="0"/>
      <p:bldP spid="250898" grpId="0"/>
      <p:bldP spid="250899" grpId="0"/>
      <p:bldP spid="2509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ea typeface="宋体" pitchFamily="2" charset="-122"/>
              </a:rPr>
              <a:t>Derivation rules for sum, difference, product and quotient of functions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5FAB-9E86-44D1-B100-2F17DF492127}" type="slidenum">
              <a:rPr lang="en-US" altLang="en-US" smtClean="0"/>
              <a:pPr/>
              <a:t>27</a:t>
            </a:fld>
            <a:endParaRPr lang="en-US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09608" y="1455722"/>
            <a:ext cx="8348676" cy="901702"/>
            <a:chOff x="509608" y="1598607"/>
            <a:chExt cx="8348676" cy="901702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580978" y="1628775"/>
              <a:ext cx="15621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Example</a:t>
              </a:r>
              <a:endPara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509608" y="1598607"/>
              <a:ext cx="8348676" cy="901702"/>
              <a:chOff x="634" y="2011"/>
              <a:chExt cx="5259" cy="568"/>
            </a:xfrm>
          </p:grpSpPr>
          <p:graphicFrame>
            <p:nvGraphicFramePr>
              <p:cNvPr id="9" name="Object 34"/>
              <p:cNvGraphicFramePr>
                <a:graphicFrameLocks noChangeAspect="1"/>
              </p:cNvGraphicFramePr>
              <p:nvPr/>
            </p:nvGraphicFramePr>
            <p:xfrm>
              <a:off x="5165" y="2011"/>
              <a:ext cx="728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904" name="Equation" r:id="rId3" imgW="1155600" imgH="622080" progId="Equation.DSMT4">
                      <p:embed/>
                    </p:oleObj>
                  </mc:Choice>
                  <mc:Fallback>
                    <p:oleObj name="Equation" r:id="rId3" imgW="1155600" imgH="62208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5" y="2011"/>
                            <a:ext cx="728" cy="3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634" y="2056"/>
                <a:ext cx="4629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                    Find the equation for the tangent to the curve </a:t>
                </a:r>
              </a:p>
              <a:p>
                <a:r>
                  <a:rPr lang="en-US" altLang="zh-CN" sz="2400" b="0" dirty="0">
                    <a:solidFill>
                      <a:srgbClr val="0000FF"/>
                    </a:solidFill>
                    <a:latin typeface="+mn-lt"/>
                    <a:ea typeface="宋体" pitchFamily="2" charset="-122"/>
                  </a:rPr>
                  <a:t> at the point (1,3).</a:t>
                </a:r>
              </a:p>
            </p:txBody>
          </p:sp>
        </p:grpSp>
      </p:grp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23888" y="2460621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 dirty="0">
                <a:ea typeface="宋体" pitchFamily="2" charset="-122"/>
              </a:rPr>
              <a:t>Solution  </a:t>
            </a:r>
            <a:r>
              <a:rPr lang="en-US" altLang="zh-CN" b="0" dirty="0">
                <a:ea typeface="宋体" pitchFamily="2" charset="-122"/>
              </a:rPr>
              <a:t>The slope of the curve is </a:t>
            </a:r>
            <a:endParaRPr lang="en-US" altLang="zh-CN" sz="1000" b="0" dirty="0">
              <a:ea typeface="宋体" pitchFamily="2" charset="-122"/>
            </a:endParaRPr>
          </a:p>
        </p:txBody>
      </p:sp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2857488" y="2857496"/>
          <a:ext cx="26035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05" name="Equation" r:id="rId5" imgW="2603160" imgH="799920" progId="Equation.DSMT4">
                  <p:embed/>
                </p:oleObj>
              </mc:Choice>
              <mc:Fallback>
                <p:oleObj name="Equation" r:id="rId5" imgW="260316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857496"/>
                        <a:ext cx="26035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71522" y="3857628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 b="0" dirty="0">
                <a:ea typeface="宋体" pitchFamily="2" charset="-122"/>
              </a:rPr>
              <a:t>Then the slope at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b="0" dirty="0">
                <a:ea typeface="宋体" pitchFamily="2" charset="-122"/>
              </a:rPr>
              <a:t>=1 is </a:t>
            </a:r>
            <a:endParaRPr lang="en-US" altLang="zh-CN" sz="1000" b="0" dirty="0">
              <a:ea typeface="宋体" pitchFamily="2" charset="-122"/>
            </a:endParaRPr>
          </a:p>
        </p:txBody>
      </p:sp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3500430" y="4429132"/>
          <a:ext cx="1333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06" name="Equation" r:id="rId7" imgW="1333440" imgH="380880" progId="Equation.DSMT4">
                  <p:embed/>
                </p:oleObj>
              </mc:Choice>
              <mc:Fallback>
                <p:oleObj name="Equation" r:id="rId7" imgW="133344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429132"/>
                        <a:ext cx="13335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786" y="4886278"/>
            <a:ext cx="46434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 b="0" dirty="0">
                <a:ea typeface="宋体" pitchFamily="2" charset="-122"/>
              </a:rPr>
              <a:t>The line through (1,3) with slope </a:t>
            </a:r>
            <a:r>
              <a:rPr lang="en-US" altLang="zh-CN" b="0" i="1" dirty="0">
                <a:ea typeface="宋体" pitchFamily="2" charset="-122"/>
              </a:rPr>
              <a:t>m</a:t>
            </a:r>
            <a:r>
              <a:rPr lang="en-US" altLang="zh-CN" b="0" dirty="0">
                <a:ea typeface="宋体" pitchFamily="2" charset="-122"/>
              </a:rPr>
              <a:t>=-1 is 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5219716" y="4929186"/>
          <a:ext cx="16383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07" name="Equation" r:id="rId9" imgW="1638000" imgH="291960" progId="Equation.DSMT4">
                  <p:embed/>
                </p:oleObj>
              </mc:Choice>
              <mc:Fallback>
                <p:oleObj name="Equation" r:id="rId9" imgW="163800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16" y="4929186"/>
                        <a:ext cx="16383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814398" y="5429264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 b="0" dirty="0">
                <a:ea typeface="宋体" pitchFamily="2" charset="-122"/>
              </a:rPr>
              <a:t>Finish.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000892" y="4857760"/>
            <a:ext cx="77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 b="0" dirty="0">
                <a:ea typeface="宋体" pitchFamily="2" charset="-122"/>
              </a:rPr>
              <a:t>or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7572396" y="4929198"/>
          <a:ext cx="10287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08" name="Equation" r:id="rId11" imgW="1028520" imgH="291960" progId="Equation.DSMT4">
                  <p:embed/>
                </p:oleObj>
              </mc:Choice>
              <mc:Fallback>
                <p:oleObj name="Equation" r:id="rId11" imgW="102852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4929198"/>
                        <a:ext cx="10287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1428736"/>
            <a:ext cx="8572560" cy="2857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401080" cy="857256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Derivation rules for composite functions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10F31-3531-48A6-A914-89450E4D45F5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396875" y="1589086"/>
          <a:ext cx="8363534" cy="269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75" name="Document" r:id="rId4" imgW="6576288" imgH="2377864" progId="Word.Document.8">
                  <p:embed/>
                </p:oleObj>
              </mc:Choice>
              <mc:Fallback>
                <p:oleObj name="Document" r:id="rId4" imgW="6576288" imgH="2377864" progId="Word.Document.8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589086"/>
                        <a:ext cx="8363534" cy="269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285720" y="4286256"/>
            <a:ext cx="86439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chain rule is a very important and useful method for finding the derivative of many functions.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key of this chain rule is to decompose a given composite function into some simple functions and then find derivatives from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outside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function to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inside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function successively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5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Derivation rules for composite functions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7A5B2D-871B-48BA-A2AE-E1CF69EB7912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395288" y="22066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0" algn="ctr"/>
                <a:tab pos="8128000" algn="r"/>
              </a:tabLst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Solution: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	</a:t>
            </a:r>
          </a:p>
        </p:txBody>
      </p:sp>
      <p:graphicFrame>
        <p:nvGraphicFramePr>
          <p:cNvPr id="260101" name="Object 5"/>
          <p:cNvGraphicFramePr>
            <a:graphicFrameLocks noChangeAspect="1"/>
          </p:cNvGraphicFramePr>
          <p:nvPr/>
        </p:nvGraphicFramePr>
        <p:xfrm>
          <a:off x="547688" y="2968625"/>
          <a:ext cx="942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34" r:id="rId4" imgW="939392" imgH="291973" progId="Equation.DSMT4">
                  <p:embed/>
                </p:oleObj>
              </mc:Choice>
              <mc:Fallback>
                <p:oleObj r:id="rId4" imgW="939392" imgH="291973" progId="Equation.DSMT4">
                  <p:embed/>
                  <p:pic>
                    <p:nvPicPr>
                      <p:cNvPr id="260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968625"/>
                        <a:ext cx="9429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3419475" y="3883025"/>
          <a:ext cx="30718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35" name="Equation" r:id="rId6" imgW="3073320" imgH="355320" progId="Equation.DSMT4">
                  <p:embed/>
                </p:oleObj>
              </mc:Choice>
              <mc:Fallback>
                <p:oleObj name="Equation" r:id="rId6" imgW="3073320" imgH="355320" progId="Equation.DSMT4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83025"/>
                        <a:ext cx="30718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471488" y="51022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Finish.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259087" name="Rectangle 15"/>
          <p:cNvSpPr>
            <a:spLocks noChangeArrowheads="1"/>
          </p:cNvSpPr>
          <p:nvPr/>
        </p:nvSpPr>
        <p:spPr bwMode="auto">
          <a:xfrm>
            <a:off x="5141913" y="2900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we have</a:t>
            </a:r>
          </a:p>
        </p:txBody>
      </p:sp>
      <p:sp>
        <p:nvSpPr>
          <p:cNvPr id="259088" name="Rectangle 16"/>
          <p:cNvSpPr>
            <a:spLocks noChangeArrowheads="1"/>
          </p:cNvSpPr>
          <p:nvPr/>
        </p:nvSpPr>
        <p:spPr bwMode="auto">
          <a:xfrm>
            <a:off x="3290888" y="2900363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by the chain rule,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59089" name="Rectangle 17"/>
          <p:cNvSpPr>
            <a:spLocks noChangeArrowheads="1"/>
          </p:cNvSpPr>
          <p:nvPr/>
        </p:nvSpPr>
        <p:spPr bwMode="auto">
          <a:xfrm>
            <a:off x="1538288" y="28924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and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59093" name="Group 21"/>
          <p:cNvGrpSpPr>
            <a:grpSpLocks/>
          </p:cNvGrpSpPr>
          <p:nvPr/>
        </p:nvGrpSpPr>
        <p:grpSpPr bwMode="auto">
          <a:xfrm>
            <a:off x="1538288" y="2206625"/>
            <a:ext cx="7348537" cy="396875"/>
            <a:chOff x="1056" y="1776"/>
            <a:chExt cx="4629" cy="250"/>
          </a:xfrm>
        </p:grpSpPr>
        <p:graphicFrame>
          <p:nvGraphicFramePr>
            <p:cNvPr id="260106" name="Object 10"/>
            <p:cNvGraphicFramePr>
              <a:graphicFrameLocks noChangeAspect="1"/>
            </p:cNvGraphicFramePr>
            <p:nvPr/>
          </p:nvGraphicFramePr>
          <p:xfrm>
            <a:off x="2592" y="1794"/>
            <a:ext cx="99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36" r:id="rId8" imgW="1574117" imgH="355446" progId="Equation.DSMT4">
                    <p:embed/>
                  </p:oleObj>
                </mc:Choice>
                <mc:Fallback>
                  <p:oleObj r:id="rId8" imgW="1574117" imgH="355446" progId="Equation.DSMT4">
                    <p:embed/>
                    <p:pic>
                      <p:nvPicPr>
                        <p:cNvPr id="2601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94"/>
                          <a:ext cx="99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9090" name="Rectangle 18"/>
            <p:cNvSpPr>
              <a:spLocks noChangeArrowheads="1"/>
            </p:cNvSpPr>
            <p:nvPr/>
          </p:nvSpPr>
          <p:spPr bwMode="auto">
            <a:xfrm>
              <a:off x="1056" y="1776"/>
              <a:ext cx="4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Because the function                                is a composite of the function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59092" name="Group 20"/>
          <p:cNvGrpSpPr>
            <a:grpSpLocks/>
          </p:cNvGrpSpPr>
          <p:nvPr/>
        </p:nvGrpSpPr>
        <p:grpSpPr bwMode="auto">
          <a:xfrm>
            <a:off x="2071688" y="2892425"/>
            <a:ext cx="1266825" cy="396875"/>
            <a:chOff x="2160" y="2035"/>
            <a:chExt cx="798" cy="250"/>
          </a:xfrm>
        </p:grpSpPr>
        <p:graphicFrame>
          <p:nvGraphicFramePr>
            <p:cNvPr id="260105" name="Object 9"/>
            <p:cNvGraphicFramePr>
              <a:graphicFrameLocks noChangeAspect="1"/>
            </p:cNvGraphicFramePr>
            <p:nvPr/>
          </p:nvGraphicFramePr>
          <p:xfrm>
            <a:off x="2160" y="2064"/>
            <a:ext cx="6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37" r:id="rId10" imgW="1079032" imgH="304668" progId="Equation.DSMT4">
                    <p:embed/>
                  </p:oleObj>
                </mc:Choice>
                <mc:Fallback>
                  <p:oleObj r:id="rId10" imgW="1079032" imgH="304668" progId="Equation.DSMT4">
                    <p:embed/>
                    <p:pic>
                      <p:nvPicPr>
                        <p:cNvPr id="2601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064"/>
                          <a:ext cx="6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9091" name="Rectangle 19"/>
            <p:cNvSpPr>
              <a:spLocks noChangeArrowheads="1"/>
            </p:cNvSpPr>
            <p:nvPr/>
          </p:nvSpPr>
          <p:spPr bwMode="auto">
            <a:xfrm>
              <a:off x="2802" y="203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3406775" y="4416425"/>
          <a:ext cx="1712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38" name="Equation" r:id="rId12" imgW="1714320" imgH="355320" progId="Equation.DSMT4">
                  <p:embed/>
                </p:oleObj>
              </mc:Choice>
              <mc:Fallback>
                <p:oleObj name="Equation" r:id="rId12" imgW="1714320" imgH="355320" progId="Equation.DSMT4">
                  <p:embed/>
                  <p:pic>
                    <p:nvPicPr>
                      <p:cNvPr id="260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416425"/>
                        <a:ext cx="17129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1995488" y="3730625"/>
          <a:ext cx="13446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39" name="Equation" r:id="rId14" imgW="1346040" imgH="622080" progId="Equation.DSMT4">
                  <p:embed/>
                </p:oleObj>
              </mc:Choice>
              <mc:Fallback>
                <p:oleObj name="Equation" r:id="rId14" imgW="1346040" imgH="622080" progId="Equation.DSMT4">
                  <p:embed/>
                  <p:pic>
                    <p:nvPicPr>
                      <p:cNvPr id="260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730625"/>
                        <a:ext cx="134461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57158" y="1428750"/>
            <a:ext cx="5500726" cy="736600"/>
            <a:chOff x="500034" y="1500188"/>
            <a:chExt cx="5500726" cy="7366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00034" y="1643050"/>
              <a:ext cx="47149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Example 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Find         where 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2592389" y="1500188"/>
            <a:ext cx="5080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40" name="Equation" r:id="rId16" imgW="507960" imgH="736560" progId="Equation.DSMT4">
                    <p:embed/>
                  </p:oleObj>
                </mc:Choice>
                <mc:Fallback>
                  <p:oleObj name="Equation" r:id="rId16" imgW="507960" imgH="73656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389" y="1500188"/>
                          <a:ext cx="50800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4057660" y="1665278"/>
            <a:ext cx="1943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41" name="Equation" r:id="rId18" imgW="1942920" imgH="406080" progId="Equation.DSMT4">
                    <p:embed/>
                  </p:oleObj>
                </mc:Choice>
                <mc:Fallback>
                  <p:oleObj name="Equation" r:id="rId18" imgW="1942920" imgH="406080" progId="Equation.DSMT4">
                    <p:embed/>
                    <p:pic>
                      <p:nvPicPr>
                        <p:cNvPr id="27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660" y="1665278"/>
                          <a:ext cx="19431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51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5" grpId="0"/>
      <p:bldP spid="259086" grpId="0"/>
      <p:bldP spid="259087" grpId="0"/>
      <p:bldP spid="259088" grpId="0"/>
      <p:bldP spid="2590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Section </a:t>
            </a:r>
            <a:r>
              <a:rPr lang="en-US" altLang="zh-CN" smtClean="0">
                <a:ea typeface="宋体" pitchFamily="2" charset="-122"/>
              </a:rPr>
              <a:t>2.1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Concept of  </a:t>
            </a:r>
            <a:r>
              <a:rPr lang="en-US" altLang="zh-CN" sz="3600" dirty="0" smtClean="0">
                <a:ea typeface="宋体" pitchFamily="2" charset="-122"/>
              </a:rPr>
              <a:t>Derivatives</a:t>
            </a:r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Derivation rules for composite functions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177E3C-3DDF-47B2-ABB9-2A4516D3A1D8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4800600" y="2870200"/>
          <a:ext cx="17795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3" name="Equation" r:id="rId4" imgW="1777680" imgH="647640" progId="Equation.DSMT4">
                  <p:embed/>
                </p:oleObj>
              </mc:Choice>
              <mc:Fallback>
                <p:oleObj name="Equation" r:id="rId4" imgW="1777680" imgH="647640" progId="Equation.DSMT4">
                  <p:embed/>
                  <p:pic>
                    <p:nvPicPr>
                      <p:cNvPr id="262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70200"/>
                        <a:ext cx="177958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2514600" y="4699000"/>
          <a:ext cx="3152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4" r:id="rId6" imgW="3149600" imgH="622300" progId="Equation.DSMT4">
                  <p:embed/>
                </p:oleObj>
              </mc:Choice>
              <mc:Fallback>
                <p:oleObj r:id="rId6" imgW="3149600" imgH="622300" progId="Equation.DSMT4">
                  <p:embed/>
                  <p:pic>
                    <p:nvPicPr>
                      <p:cNvPr id="262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99000"/>
                        <a:ext cx="31527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6" name="Rectangle 16"/>
          <p:cNvSpPr>
            <a:spLocks noChangeArrowheads="1"/>
          </p:cNvSpPr>
          <p:nvPr/>
        </p:nvSpPr>
        <p:spPr bwMode="auto">
          <a:xfrm>
            <a:off x="533400" y="2260600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Solution: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1137" name="Rectangle 17"/>
          <p:cNvSpPr>
            <a:spLocks noChangeArrowheads="1"/>
          </p:cNvSpPr>
          <p:nvPr/>
        </p:nvSpPr>
        <p:spPr bwMode="auto">
          <a:xfrm>
            <a:off x="1752600" y="226060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Because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61148" name="Group 28"/>
          <p:cNvGrpSpPr>
            <a:grpSpLocks/>
          </p:cNvGrpSpPr>
          <p:nvPr/>
        </p:nvGrpSpPr>
        <p:grpSpPr bwMode="auto">
          <a:xfrm>
            <a:off x="685800" y="3692525"/>
            <a:ext cx="7180263" cy="412750"/>
            <a:chOff x="432" y="2534"/>
            <a:chExt cx="4523" cy="260"/>
          </a:xfrm>
        </p:grpSpPr>
        <p:graphicFrame>
          <p:nvGraphicFramePr>
            <p:cNvPr id="262154" name="Object 10"/>
            <p:cNvGraphicFramePr>
              <a:graphicFrameLocks noChangeAspect="1"/>
            </p:cNvGraphicFramePr>
            <p:nvPr/>
          </p:nvGraphicFramePr>
          <p:xfrm>
            <a:off x="768" y="2544"/>
            <a:ext cx="4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65" r:id="rId8" imgW="761669" imgH="304668" progId="Equation.DSMT4">
                    <p:embed/>
                  </p:oleObj>
                </mc:Choice>
                <mc:Fallback>
                  <p:oleObj r:id="rId8" imgW="761669" imgH="304668" progId="Equation.DSMT4">
                    <p:embed/>
                    <p:pic>
                      <p:nvPicPr>
                        <p:cNvPr id="2621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44"/>
                          <a:ext cx="48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155" name="Object 11"/>
            <p:cNvGraphicFramePr>
              <a:graphicFrameLocks noChangeAspect="1"/>
            </p:cNvGraphicFramePr>
            <p:nvPr/>
          </p:nvGraphicFramePr>
          <p:xfrm>
            <a:off x="4248" y="2544"/>
            <a:ext cx="40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66" r:id="rId10" imgW="647419" imgH="304668" progId="Equation.DSMT4">
                    <p:embed/>
                  </p:oleObj>
                </mc:Choice>
                <mc:Fallback>
                  <p:oleObj r:id="rId10" imgW="647419" imgH="304668" progId="Equation.DSMT4">
                    <p:embed/>
                    <p:pic>
                      <p:nvPicPr>
                        <p:cNvPr id="2621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2544"/>
                          <a:ext cx="40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38" name="Rectangle 18"/>
            <p:cNvSpPr>
              <a:spLocks noChangeArrowheads="1"/>
            </p:cNvSpPr>
            <p:nvPr/>
          </p:nvSpPr>
          <p:spPr bwMode="auto">
            <a:xfrm>
              <a:off x="432" y="2534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and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1139" name="Rectangle 19"/>
            <p:cNvSpPr>
              <a:spLocks noChangeArrowheads="1"/>
            </p:cNvSpPr>
            <p:nvPr/>
          </p:nvSpPr>
          <p:spPr bwMode="auto">
            <a:xfrm>
              <a:off x="1248" y="2534"/>
              <a:ext cx="29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can be regarded as the composite of function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1140" name="Rectangle 20"/>
            <p:cNvSpPr>
              <a:spLocks noChangeArrowheads="1"/>
            </p:cNvSpPr>
            <p:nvPr/>
          </p:nvSpPr>
          <p:spPr bwMode="auto">
            <a:xfrm>
              <a:off x="4608" y="2544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and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61142" name="Group 22"/>
          <p:cNvGrpSpPr>
            <a:grpSpLocks/>
          </p:cNvGrpSpPr>
          <p:nvPr/>
        </p:nvGrpSpPr>
        <p:grpSpPr bwMode="auto">
          <a:xfrm>
            <a:off x="762000" y="4178300"/>
            <a:ext cx="858838" cy="400050"/>
            <a:chOff x="480" y="2822"/>
            <a:chExt cx="541" cy="252"/>
          </a:xfrm>
        </p:grpSpPr>
        <p:graphicFrame>
          <p:nvGraphicFramePr>
            <p:cNvPr id="262153" name="Object 9"/>
            <p:cNvGraphicFramePr>
              <a:graphicFrameLocks noChangeAspect="1"/>
            </p:cNvGraphicFramePr>
            <p:nvPr/>
          </p:nvGraphicFramePr>
          <p:xfrm>
            <a:off x="480" y="2880"/>
            <a:ext cx="46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67" r:id="rId12" imgW="736600" imgH="190500" progId="Equation.DSMT4">
                    <p:embed/>
                  </p:oleObj>
                </mc:Choice>
                <mc:Fallback>
                  <p:oleObj r:id="rId12" imgW="736600" imgH="190500" progId="Equation.DSMT4">
                    <p:embed/>
                    <p:pic>
                      <p:nvPicPr>
                        <p:cNvPr id="2621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880"/>
                          <a:ext cx="46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41" name="Rectangle 21"/>
            <p:cNvSpPr>
              <a:spLocks noChangeArrowheads="1"/>
            </p:cNvSpPr>
            <p:nvPr/>
          </p:nvSpPr>
          <p:spPr bwMode="auto">
            <a:xfrm>
              <a:off x="864" y="282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1524000" y="4149725"/>
            <a:ext cx="1096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we have </a:t>
            </a: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762000" y="5654675"/>
            <a:ext cx="1516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Then, we get</a:t>
            </a:r>
          </a:p>
        </p:txBody>
      </p:sp>
      <p:grpSp>
        <p:nvGrpSpPr>
          <p:cNvPr id="261146" name="Group 26"/>
          <p:cNvGrpSpPr>
            <a:grpSpLocks/>
          </p:cNvGrpSpPr>
          <p:nvPr/>
        </p:nvGrpSpPr>
        <p:grpSpPr bwMode="auto">
          <a:xfrm>
            <a:off x="2493972" y="5527675"/>
            <a:ext cx="3435350" cy="619125"/>
            <a:chOff x="1488" y="3792"/>
            <a:chExt cx="2164" cy="390"/>
          </a:xfrm>
        </p:grpSpPr>
        <p:graphicFrame>
          <p:nvGraphicFramePr>
            <p:cNvPr id="262152" name="Object 8"/>
            <p:cNvGraphicFramePr>
              <a:graphicFrameLocks noChangeAspect="1"/>
            </p:cNvGraphicFramePr>
            <p:nvPr/>
          </p:nvGraphicFramePr>
          <p:xfrm>
            <a:off x="1488" y="3792"/>
            <a:ext cx="208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68" r:id="rId14" imgW="3302000" imgH="622300" progId="Equation.DSMT4">
                    <p:embed/>
                  </p:oleObj>
                </mc:Choice>
                <mc:Fallback>
                  <p:oleObj r:id="rId14" imgW="3302000" imgH="622300" progId="Equation.DSMT4">
                    <p:embed/>
                    <p:pic>
                      <p:nvPicPr>
                        <p:cNvPr id="2621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792"/>
                          <a:ext cx="208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45" name="Rectangle 25"/>
            <p:cNvSpPr>
              <a:spLocks noChangeArrowheads="1"/>
            </p:cNvSpPr>
            <p:nvPr/>
          </p:nvSpPr>
          <p:spPr bwMode="auto">
            <a:xfrm>
              <a:off x="3456" y="387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.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1828800" y="2717800"/>
          <a:ext cx="29225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9" name="Equation" r:id="rId16" imgW="2920680" imgH="850680" progId="Equation.DSMT4">
                  <p:embed/>
                </p:oleObj>
              </mc:Choice>
              <mc:Fallback>
                <p:oleObj name="Equation" r:id="rId16" imgW="2920680" imgH="850680" progId="Equation.DSMT4">
                  <p:embed/>
                  <p:pic>
                    <p:nvPicPr>
                      <p:cNvPr id="262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17800"/>
                        <a:ext cx="29225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57158" y="1428750"/>
            <a:ext cx="4872062" cy="736600"/>
            <a:chOff x="500034" y="1500188"/>
            <a:chExt cx="4872062" cy="736600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500034" y="1643050"/>
              <a:ext cx="47149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Example 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Find         where 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2592389" y="1500188"/>
            <a:ext cx="5080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70" name="Equation" r:id="rId18" imgW="507960" imgH="736560" progId="Equation.DSMT4">
                    <p:embed/>
                  </p:oleObj>
                </mc:Choice>
                <mc:Fallback>
                  <p:oleObj name="Equation" r:id="rId18" imgW="507960" imgH="736560" progId="Equation.DSMT4">
                    <p:embed/>
                    <p:pic>
                      <p:nvPicPr>
                        <p:cNvPr id="27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389" y="1500188"/>
                          <a:ext cx="50800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4000496" y="1728778"/>
            <a:ext cx="1371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71" name="Equation" r:id="rId20" imgW="1371600" imgH="342720" progId="Equation.DSMT4">
                    <p:embed/>
                  </p:oleObj>
                </mc:Choice>
                <mc:Fallback>
                  <p:oleObj name="Equation" r:id="rId20" imgW="1371600" imgH="34272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1728778"/>
                          <a:ext cx="13716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04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6" grpId="0"/>
      <p:bldP spid="261137" grpId="0"/>
      <p:bldP spid="261143" grpId="0"/>
      <p:bldP spid="2611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Derivation rules for composite functions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D14741-18AC-40DA-9A0C-1E8EAA105FC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611188" y="2311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0" algn="ctr"/>
                <a:tab pos="8128000" algn="r"/>
              </a:tabLst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Solution: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	</a:t>
            </a:r>
          </a:p>
        </p:txBody>
      </p:sp>
      <p:grpSp>
        <p:nvGrpSpPr>
          <p:cNvPr id="413701" name="Group 5"/>
          <p:cNvGrpSpPr>
            <a:grpSpLocks/>
          </p:cNvGrpSpPr>
          <p:nvPr/>
        </p:nvGrpSpPr>
        <p:grpSpPr bwMode="auto">
          <a:xfrm>
            <a:off x="1835150" y="2311400"/>
            <a:ext cx="4535488" cy="396875"/>
            <a:chOff x="1021" y="1570"/>
            <a:chExt cx="2857" cy="250"/>
          </a:xfrm>
        </p:grpSpPr>
        <p:sp>
          <p:nvSpPr>
            <p:cNvPr id="413702" name="Rectangle 6"/>
            <p:cNvSpPr>
              <a:spLocks noChangeArrowheads="1"/>
            </p:cNvSpPr>
            <p:nvPr/>
          </p:nvSpPr>
          <p:spPr bwMode="auto">
            <a:xfrm>
              <a:off x="1021" y="1570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064000" algn="ctr"/>
                  <a:tab pos="8128000" algn="r"/>
                </a:tabLst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Notice that</a:t>
              </a:r>
            </a:p>
          </p:txBody>
        </p:sp>
        <p:graphicFrame>
          <p:nvGraphicFramePr>
            <p:cNvPr id="413703" name="Object 7"/>
            <p:cNvGraphicFramePr>
              <a:graphicFrameLocks noChangeAspect="1"/>
            </p:cNvGraphicFramePr>
            <p:nvPr/>
          </p:nvGraphicFramePr>
          <p:xfrm>
            <a:off x="1882" y="1613"/>
            <a:ext cx="90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82" name="Equation" r:id="rId3" imgW="1828800" imgH="393480" progId="Equation.DSMT4">
                    <p:embed/>
                  </p:oleObj>
                </mc:Choice>
                <mc:Fallback>
                  <p:oleObj name="Equation" r:id="rId3" imgW="1828800" imgH="393480" progId="Equation.DSMT4">
                    <p:embed/>
                    <p:pic>
                      <p:nvPicPr>
                        <p:cNvPr id="4137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613"/>
                          <a:ext cx="908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04" name="Rectangle 8"/>
            <p:cNvSpPr>
              <a:spLocks noChangeArrowheads="1"/>
            </p:cNvSpPr>
            <p:nvPr/>
          </p:nvSpPr>
          <p:spPr bwMode="auto">
            <a:xfrm>
              <a:off x="2835" y="1570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064000" algn="ctr"/>
                  <a:tab pos="8128000" algn="r"/>
                </a:tabLst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when  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x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&gt; 0.</a:t>
              </a:r>
            </a:p>
          </p:txBody>
        </p:sp>
      </p:grpSp>
      <p:graphicFrame>
        <p:nvGraphicFramePr>
          <p:cNvPr id="413705" name="Object 9"/>
          <p:cNvGraphicFramePr>
            <a:graphicFrameLocks noChangeAspect="1"/>
          </p:cNvGraphicFramePr>
          <p:nvPr/>
        </p:nvGraphicFramePr>
        <p:xfrm>
          <a:off x="3492500" y="2779713"/>
          <a:ext cx="2519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83" name="Equation" r:id="rId5" imgW="3200400" imgH="850680" progId="Equation.DSMT4">
                  <p:embed/>
                </p:oleObj>
              </mc:Choice>
              <mc:Fallback>
                <p:oleObj name="Equation" r:id="rId5" imgW="3200400" imgH="850680" progId="Equation.DSMT4">
                  <p:embed/>
                  <p:pic>
                    <p:nvPicPr>
                      <p:cNvPr id="413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79713"/>
                        <a:ext cx="2519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673100" y="3355975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When 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&lt;0,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13707" name="Object 11"/>
          <p:cNvGraphicFramePr>
            <a:graphicFrameLocks noChangeAspect="1"/>
          </p:cNvGraphicFramePr>
          <p:nvPr/>
        </p:nvGraphicFramePr>
        <p:xfrm>
          <a:off x="2266950" y="3427413"/>
          <a:ext cx="1441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84" name="Equation" r:id="rId7" imgW="2247840" imgH="393480" progId="Equation.DSMT4">
                  <p:embed/>
                </p:oleObj>
              </mc:Choice>
              <mc:Fallback>
                <p:oleObj name="Equation" r:id="rId7" imgW="2247840" imgH="393480" progId="Equation.DSMT4">
                  <p:embed/>
                  <p:pic>
                    <p:nvPicPr>
                      <p:cNvPr id="413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427413"/>
                        <a:ext cx="1441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3779838" y="3355975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so,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13709" name="Object 13"/>
          <p:cNvGraphicFramePr>
            <a:graphicFrameLocks noChangeAspect="1"/>
          </p:cNvGraphicFramePr>
          <p:nvPr/>
        </p:nvGraphicFramePr>
        <p:xfrm>
          <a:off x="2843213" y="4087813"/>
          <a:ext cx="2089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85" name="Equation" r:id="rId9" imgW="2844720" imgH="406080" progId="Equation.DSMT4">
                  <p:embed/>
                </p:oleObj>
              </mc:Choice>
              <mc:Fallback>
                <p:oleObj name="Equation" r:id="rId9" imgW="2844720" imgH="406080" progId="Equation.DSMT4">
                  <p:embed/>
                  <p:pic>
                    <p:nvPicPr>
                      <p:cNvPr id="413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87813"/>
                        <a:ext cx="2089150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0" name="Object 14"/>
          <p:cNvGraphicFramePr>
            <a:graphicFrameLocks noChangeAspect="1"/>
          </p:cNvGraphicFramePr>
          <p:nvPr/>
        </p:nvGraphicFramePr>
        <p:xfrm>
          <a:off x="5003800" y="3900488"/>
          <a:ext cx="2089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86" name="Equation" r:id="rId11" imgW="2197080" imgH="850680" progId="Equation.DSMT4">
                  <p:embed/>
                </p:oleObj>
              </mc:Choice>
              <mc:Fallback>
                <p:oleObj name="Equation" r:id="rId11" imgW="2197080" imgH="850680" progId="Equation.DSMT4">
                  <p:embed/>
                  <p:pic>
                    <p:nvPicPr>
                      <p:cNvPr id="413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00488"/>
                        <a:ext cx="20891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755650" y="5360988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Finish.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731838" y="4754563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Therefore,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13713" name="Object 17"/>
          <p:cNvGraphicFramePr>
            <a:graphicFrameLocks noChangeAspect="1"/>
          </p:cNvGraphicFramePr>
          <p:nvPr/>
        </p:nvGraphicFramePr>
        <p:xfrm>
          <a:off x="2051050" y="4652963"/>
          <a:ext cx="13684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87" name="Equation" r:id="rId13" imgW="1955520" imgH="850680" progId="Equation.DSMT4">
                  <p:embed/>
                </p:oleObj>
              </mc:Choice>
              <mc:Fallback>
                <p:oleObj name="Equation" r:id="rId13" imgW="1955520" imgH="850680" progId="Equation.DSMT4">
                  <p:embed/>
                  <p:pic>
                    <p:nvPicPr>
                      <p:cNvPr id="413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13684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57158" y="1428750"/>
            <a:ext cx="4878417" cy="736600"/>
            <a:chOff x="500034" y="1500188"/>
            <a:chExt cx="4878417" cy="736600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500034" y="1643050"/>
              <a:ext cx="47149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Example 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Find         where 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592389" y="1500188"/>
            <a:ext cx="5080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88" name="Equation" r:id="rId15" imgW="507960" imgH="736560" progId="Equation.DSMT4">
                    <p:embed/>
                  </p:oleObj>
                </mc:Choice>
                <mc:Fallback>
                  <p:oleObj name="Equation" r:id="rId15" imgW="507960" imgH="73656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389" y="1500188"/>
                          <a:ext cx="508000" cy="736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3994151" y="1728788"/>
            <a:ext cx="1384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89" name="Equation" r:id="rId17" imgW="1384200" imgH="342720" progId="Equation.DSMT4">
                    <p:embed/>
                  </p:oleObj>
                </mc:Choice>
                <mc:Fallback>
                  <p:oleObj name="Equation" r:id="rId17" imgW="1384200" imgH="342720" progId="Equation.DSMT4">
                    <p:embed/>
                    <p:pic>
                      <p:nvPicPr>
                        <p:cNvPr id="24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151" y="1728788"/>
                          <a:ext cx="13843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567028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/>
      <p:bldP spid="413706" grpId="0"/>
      <p:bldP spid="413708" grpId="0"/>
      <p:bldP spid="413711" grpId="0"/>
      <p:bldP spid="4137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85720" y="1214422"/>
            <a:ext cx="8572560" cy="30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Derivative of an inverse function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AA4-C5C3-40C7-A4AA-655084AB72C4}" type="slidenum">
              <a:rPr lang="en-US" altLang="en-US"/>
              <a:pPr/>
              <a:t>32</a:t>
            </a:fld>
            <a:endParaRPr lang="en-US" altLang="en-US"/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330231" y="1219208"/>
          <a:ext cx="86709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7" name="Document" r:id="rId4" imgW="7733912" imgH="2999335" progId="Word.Document.8">
                  <p:embed/>
                </p:oleObj>
              </mc:Choice>
              <mc:Fallback>
                <p:oleObj name="Document" r:id="rId4" imgW="7733912" imgH="299933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31" y="1219208"/>
                        <a:ext cx="86709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1295400" y="44196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By the existence theorem for inverse functions,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1143000" y="5486400"/>
          <a:ext cx="3171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8" r:id="rId6" imgW="3175000" imgH="355600" progId="Equation.DSMT4">
                  <p:embed/>
                </p:oleObj>
              </mc:Choice>
              <mc:Fallback>
                <p:oleObj r:id="rId6" imgW="317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31718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457200" y="4876800"/>
            <a:ext cx="560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of  </a:t>
            </a:r>
            <a:r>
              <a:rPr lang="en-US" altLang="zh-CN" i="1">
                <a:ea typeface="宋体" pitchFamily="2" charset="-122"/>
              </a:rPr>
              <a:t>f</a:t>
            </a:r>
            <a:r>
              <a:rPr lang="en-US" altLang="zh-CN" b="0">
                <a:ea typeface="宋体" pitchFamily="2" charset="-122"/>
              </a:rPr>
              <a:t>  is also a strictly monotone continuous function, </a:t>
            </a:r>
            <a:endParaRPr lang="zh-CN" altLang="en-US" b="0">
              <a:ea typeface="宋体" pitchFamily="2" charset="-122"/>
            </a:endParaRP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57200" y="44196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Proof: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248400" y="4419600"/>
            <a:ext cx="2590800" cy="396875"/>
            <a:chOff x="3936" y="2784"/>
            <a:chExt cx="1632" cy="250"/>
          </a:xfrm>
        </p:grpSpPr>
        <p:graphicFrame>
          <p:nvGraphicFramePr>
            <p:cNvPr id="266248" name="Object 8"/>
            <p:cNvGraphicFramePr>
              <a:graphicFrameLocks noChangeAspect="1"/>
            </p:cNvGraphicFramePr>
            <p:nvPr/>
          </p:nvGraphicFramePr>
          <p:xfrm>
            <a:off x="5322" y="2784"/>
            <a:ext cx="24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29" r:id="rId8" imgW="393359" imgH="355292" progId="Equation.DSMT4">
                    <p:embed/>
                  </p:oleObj>
                </mc:Choice>
                <mc:Fallback>
                  <p:oleObj r:id="rId8" imgW="393359" imgH="3552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" y="2784"/>
                          <a:ext cx="24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936" y="2784"/>
              <a:ext cx="1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the inverse function</a:t>
              </a: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5943600" y="48768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so</a:t>
            </a:r>
            <a:endParaRPr lang="zh-CN" altLang="en-US" b="0">
              <a:ea typeface="宋体" pitchFamily="2" charset="-122"/>
            </a:endParaRP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15925" y="5943600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Therefore</a:t>
            </a:r>
            <a:endParaRPr lang="zh-CN" altLang="en-US" b="0">
              <a:ea typeface="宋体" pitchFamily="2" charset="-122"/>
            </a:endParaRP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325938" y="5461017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and</a:t>
            </a:r>
            <a:endParaRPr lang="zh-CN" altLang="en-US" b="0">
              <a:ea typeface="宋体" pitchFamily="2" charset="-122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53000" y="5445142"/>
            <a:ext cx="2286000" cy="412750"/>
            <a:chOff x="3024" y="3446"/>
            <a:chExt cx="1440" cy="260"/>
          </a:xfrm>
        </p:grpSpPr>
        <p:graphicFrame>
          <p:nvGraphicFramePr>
            <p:cNvPr id="266246" name="Object 6"/>
            <p:cNvGraphicFramePr>
              <a:graphicFrameLocks noChangeAspect="1"/>
            </p:cNvGraphicFramePr>
            <p:nvPr/>
          </p:nvGraphicFramePr>
          <p:xfrm>
            <a:off x="3024" y="3510"/>
            <a:ext cx="51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30" r:id="rId10" imgW="812447" imgH="291973" progId="Equation.DSMT4">
                    <p:embed/>
                  </p:oleObj>
                </mc:Choice>
                <mc:Fallback>
                  <p:oleObj r:id="rId10" imgW="812447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510"/>
                          <a:ext cx="51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5237" name="Rectangle 21"/>
            <p:cNvSpPr>
              <a:spLocks noChangeArrowheads="1"/>
            </p:cNvSpPr>
            <p:nvPr/>
          </p:nvSpPr>
          <p:spPr bwMode="auto">
            <a:xfrm>
              <a:off x="3552" y="344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as</a:t>
              </a:r>
              <a:endParaRPr lang="zh-CN" altLang="en-US" b="0">
                <a:ea typeface="宋体" pitchFamily="2" charset="-122"/>
              </a:endParaRPr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28" y="3456"/>
              <a:ext cx="636" cy="250"/>
              <a:chOff x="3600" y="3504"/>
              <a:chExt cx="636" cy="250"/>
            </a:xfrm>
          </p:grpSpPr>
          <p:graphicFrame>
            <p:nvGraphicFramePr>
              <p:cNvPr id="266247" name="Object 7"/>
              <p:cNvGraphicFramePr>
                <a:graphicFrameLocks noChangeAspect="1"/>
              </p:cNvGraphicFramePr>
              <p:nvPr/>
            </p:nvGraphicFramePr>
            <p:xfrm>
              <a:off x="3600" y="3552"/>
              <a:ext cx="52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931" r:id="rId12" imgW="825500" imgH="241300" progId="Equation.DSMT4">
                      <p:embed/>
                    </p:oleObj>
                  </mc:Choice>
                  <mc:Fallback>
                    <p:oleObj r:id="rId12" imgW="825500" imgH="2413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552"/>
                            <a:ext cx="52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5238" name="Rectangle 22"/>
              <p:cNvSpPr>
                <a:spLocks noChangeArrowheads="1"/>
              </p:cNvSpPr>
              <p:nvPr/>
            </p:nvSpPr>
            <p:spPr bwMode="auto">
              <a:xfrm>
                <a:off x="4080" y="350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</a:rPr>
                  <a:t>.</a:t>
                </a:r>
                <a:endParaRPr lang="zh-CN" altLang="en-US" b="0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9" grpId="0"/>
      <p:bldP spid="265230" grpId="0"/>
      <p:bldP spid="265231" grpId="0"/>
      <p:bldP spid="265234" grpId="0"/>
      <p:bldP spid="265235" grpId="0"/>
      <p:bldP spid="2652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Derivative of an inverse function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985-6C6B-4C0B-864E-99A226534EA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68313" y="2085975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Proof (continued)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609600" y="55911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b="0">
                <a:ea typeface="宋体" pitchFamily="2" charset="-122"/>
              </a:rPr>
              <a:t>Finish.</a:t>
            </a:r>
            <a:endParaRPr lang="en-US" altLang="zh-CN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2895600" y="3457575"/>
          <a:ext cx="25257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3" name="Equation" r:id="rId4" imgW="2527200" imgH="672840" progId="Equation.DSMT4">
                  <p:embed/>
                </p:oleObj>
              </mc:Choice>
              <mc:Fallback>
                <p:oleObj name="Equation" r:id="rId4" imgW="252720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57575"/>
                        <a:ext cx="252571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2909888" y="4144963"/>
          <a:ext cx="25765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4" name="Equation" r:id="rId6" imgW="2577960" imgH="990360" progId="Equation.DSMT4">
                  <p:embed/>
                </p:oleObj>
              </mc:Choice>
              <mc:Fallback>
                <p:oleObj name="Equation" r:id="rId6" imgW="2577960" imgH="990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144963"/>
                        <a:ext cx="2576512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1905000" y="2771775"/>
          <a:ext cx="39481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5" name="Equation" r:id="rId8" imgW="3949560" imgH="647640" progId="Equation.DSMT4">
                  <p:embed/>
                </p:oleObj>
              </mc:Choice>
              <mc:Fallback>
                <p:oleObj name="Equation" r:id="rId8" imgW="394956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71775"/>
                        <a:ext cx="39481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2933700" y="4905375"/>
          <a:ext cx="876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6" name="Equation" r:id="rId10" imgW="876240" imgH="672840" progId="Equation.DSMT4">
                  <p:embed/>
                </p:oleObj>
              </mc:Choice>
              <mc:Fallback>
                <p:oleObj name="Equation" r:id="rId10" imgW="876240" imgH="672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905375"/>
                        <a:ext cx="876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428596" y="1395699"/>
            <a:ext cx="626492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(derivation rule for inverse function)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Derivative of an inverse function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A43E-53A0-4DD5-BCD4-FA4D5B87A8B8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271373" name="Object 1037"/>
          <p:cNvGraphicFramePr>
            <a:graphicFrameLocks noChangeAspect="1"/>
          </p:cNvGraphicFramePr>
          <p:nvPr/>
        </p:nvGraphicFramePr>
        <p:xfrm>
          <a:off x="3733800" y="3733800"/>
          <a:ext cx="22352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2" name="Equation" r:id="rId4" imgW="2234880" imgH="749160" progId="Equation.DSMT4">
                  <p:embed/>
                </p:oleObj>
              </mc:Choice>
              <mc:Fallback>
                <p:oleObj name="Equation" r:id="rId4" imgW="2234880" imgH="749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33800"/>
                        <a:ext cx="22352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428596" y="1500174"/>
            <a:ext cx="8765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Example</a:t>
            </a:r>
            <a:r>
              <a:rPr lang="en-US" altLang="zh-CN" sz="2400" b="0" dirty="0"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Find the derivatives of the inverse trigonometric functions.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3400" y="2133600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Solution: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752600" y="2133600"/>
            <a:ext cx="3613150" cy="396875"/>
            <a:chOff x="1104" y="1344"/>
            <a:chExt cx="2276" cy="250"/>
          </a:xfrm>
        </p:grpSpPr>
        <p:graphicFrame>
          <p:nvGraphicFramePr>
            <p:cNvPr id="271380" name="Object 1044"/>
            <p:cNvGraphicFramePr>
              <a:graphicFrameLocks noChangeAspect="1"/>
            </p:cNvGraphicFramePr>
            <p:nvPr/>
          </p:nvGraphicFramePr>
          <p:xfrm>
            <a:off x="1584" y="1392"/>
            <a:ext cx="173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03" r:id="rId6" imgW="2755900" imgH="292100" progId="Equation.DSMT4">
                    <p:embed/>
                  </p:oleObj>
                </mc:Choice>
                <mc:Fallback>
                  <p:oleObj r:id="rId6" imgW="2755900" imgH="2921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92"/>
                          <a:ext cx="173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1104" y="1344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Since</a:t>
              </a: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3264" y="134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5257800" y="2117725"/>
            <a:ext cx="307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is the inverse function of the</a:t>
            </a:r>
            <a:endParaRPr lang="zh-CN" altLang="en-US" b="0">
              <a:ea typeface="宋体" pitchFamily="2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200" y="2505075"/>
            <a:ext cx="3886200" cy="695325"/>
            <a:chOff x="288" y="1578"/>
            <a:chExt cx="2448" cy="438"/>
          </a:xfrm>
        </p:grpSpPr>
        <p:graphicFrame>
          <p:nvGraphicFramePr>
            <p:cNvPr id="271379" name="Object 1043"/>
            <p:cNvGraphicFramePr>
              <a:graphicFrameLocks noChangeAspect="1"/>
            </p:cNvGraphicFramePr>
            <p:nvPr/>
          </p:nvGraphicFramePr>
          <p:xfrm>
            <a:off x="1026" y="1578"/>
            <a:ext cx="171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04" r:id="rId8" imgW="2717800" imgH="698500" progId="Equation.DSMT4">
                    <p:embed/>
                  </p:oleObj>
                </mc:Choice>
                <mc:Fallback>
                  <p:oleObj r:id="rId8" imgW="2717800" imgH="6985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578"/>
                          <a:ext cx="1710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33" name="Rectangle 21"/>
            <p:cNvSpPr>
              <a:spLocks noChangeArrowheads="1"/>
            </p:cNvSpPr>
            <p:nvPr/>
          </p:nvSpPr>
          <p:spPr bwMode="auto">
            <a:xfrm>
              <a:off x="288" y="1670"/>
              <a:ext cx="6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 function</a:t>
              </a: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4267200" y="25908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, and</a:t>
            </a:r>
            <a:endParaRPr lang="zh-CN" altLang="en-US" b="0">
              <a:ea typeface="宋体" pitchFamily="2" charset="-122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953000" y="2438400"/>
            <a:ext cx="3905250" cy="695325"/>
            <a:chOff x="3120" y="1536"/>
            <a:chExt cx="2460" cy="438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120" y="1536"/>
              <a:ext cx="2328" cy="438"/>
              <a:chOff x="3120" y="1536"/>
              <a:chExt cx="2328" cy="438"/>
            </a:xfrm>
          </p:grpSpPr>
          <p:graphicFrame>
            <p:nvGraphicFramePr>
              <p:cNvPr id="271377" name="Object 1041"/>
              <p:cNvGraphicFramePr>
                <a:graphicFrameLocks noChangeAspect="1"/>
              </p:cNvGraphicFramePr>
              <p:nvPr/>
            </p:nvGraphicFramePr>
            <p:xfrm>
              <a:off x="3120" y="1680"/>
              <a:ext cx="121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005" r:id="rId10" imgW="1930400" imgH="304800" progId="Equation.DSMT4">
                      <p:embed/>
                    </p:oleObj>
                  </mc:Choice>
                  <mc:Fallback>
                    <p:oleObj r:id="rId10" imgW="1930400" imgH="304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680"/>
                            <a:ext cx="121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1378" name="Object 1042"/>
              <p:cNvGraphicFramePr>
                <a:graphicFrameLocks noChangeAspect="1"/>
              </p:cNvGraphicFramePr>
              <p:nvPr/>
            </p:nvGraphicFramePr>
            <p:xfrm>
              <a:off x="4560" y="1536"/>
              <a:ext cx="88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006" r:id="rId12" imgW="1409700" imgH="698500" progId="Equation.DSMT4">
                      <p:embed/>
                    </p:oleObj>
                  </mc:Choice>
                  <mc:Fallback>
                    <p:oleObj r:id="rId12" imgW="1409700" imgH="6985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536"/>
                            <a:ext cx="888" cy="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9336" name="Rectangle 24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</a:rPr>
                  <a:t>if</a:t>
                </a: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269338" name="Rectangle 26"/>
            <p:cNvSpPr>
              <a:spLocks noChangeArrowheads="1"/>
            </p:cNvSpPr>
            <p:nvPr/>
          </p:nvSpPr>
          <p:spPr bwMode="auto">
            <a:xfrm>
              <a:off x="5424" y="158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533400" y="3200400"/>
            <a:ext cx="416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</a:rPr>
              <a:t>According to the last theorem, we have</a:t>
            </a:r>
          </a:p>
        </p:txBody>
      </p:sp>
      <p:graphicFrame>
        <p:nvGraphicFramePr>
          <p:cNvPr id="271374" name="Object 1038"/>
          <p:cNvGraphicFramePr>
            <a:graphicFrameLocks noChangeAspect="1"/>
          </p:cNvGraphicFramePr>
          <p:nvPr/>
        </p:nvGraphicFramePr>
        <p:xfrm>
          <a:off x="3733800" y="4495800"/>
          <a:ext cx="2489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7" name="Equation" r:id="rId14" imgW="2489040" imgH="698400" progId="Equation.DSMT4">
                  <p:embed/>
                </p:oleObj>
              </mc:Choice>
              <mc:Fallback>
                <p:oleObj name="Equation" r:id="rId14" imgW="248904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24892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5" name="Object 1039"/>
          <p:cNvGraphicFramePr>
            <a:graphicFrameLocks noChangeAspect="1"/>
          </p:cNvGraphicFramePr>
          <p:nvPr/>
        </p:nvGraphicFramePr>
        <p:xfrm>
          <a:off x="1524000" y="3733800"/>
          <a:ext cx="2146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8" name="Equation" r:id="rId16" imgW="2145960" imgH="672840" progId="Equation.DSMT4">
                  <p:embed/>
                </p:oleObj>
              </mc:Choice>
              <mc:Fallback>
                <p:oleObj name="Equation" r:id="rId16" imgW="214596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21463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609600" y="5029200"/>
            <a:ext cx="94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</a:rPr>
              <a:t>That is 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905000" y="5486400"/>
            <a:ext cx="3905250" cy="695325"/>
            <a:chOff x="1200" y="3456"/>
            <a:chExt cx="2460" cy="438"/>
          </a:xfrm>
        </p:grpSpPr>
        <p:graphicFrame>
          <p:nvGraphicFramePr>
            <p:cNvPr id="271376" name="Object 1040"/>
            <p:cNvGraphicFramePr>
              <a:graphicFrameLocks noChangeAspect="1"/>
            </p:cNvGraphicFramePr>
            <p:nvPr/>
          </p:nvGraphicFramePr>
          <p:xfrm>
            <a:off x="1200" y="3456"/>
            <a:ext cx="231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09" r:id="rId18" imgW="3670300" imgH="698500" progId="Equation.DSMT4">
                    <p:embed/>
                  </p:oleObj>
                </mc:Choice>
                <mc:Fallback>
                  <p:oleObj r:id="rId18" imgW="3670300" imgH="6985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56"/>
                          <a:ext cx="2310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44" name="Rectangle 32"/>
            <p:cNvSpPr>
              <a:spLocks noChangeArrowheads="1"/>
            </p:cNvSpPr>
            <p:nvPr/>
          </p:nvSpPr>
          <p:spPr bwMode="auto">
            <a:xfrm>
              <a:off x="3504" y="354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.</a:t>
              </a:r>
              <a:endParaRPr lang="zh-CN" altLang="en-US" b="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8" grpId="0"/>
      <p:bldP spid="269332" grpId="0"/>
      <p:bldP spid="269335" grpId="0"/>
      <p:bldP spid="269340" grpId="0"/>
      <p:bldP spid="2693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Derivative of an inverse function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49BE-C0FA-4F87-9DF2-3DB93CF8F52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650875" y="2514600"/>
            <a:ext cx="2092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</a:rPr>
              <a:t>Similarly, we have</a:t>
            </a: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381000" y="502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lang="en-US" altLang="zh-CN" b="0">
                <a:ea typeface="宋体" pitchFamily="2" charset="-122"/>
              </a:rPr>
              <a:t>Finish.</a:t>
            </a:r>
            <a:endParaRPr lang="en-US" altLang="zh-CN" sz="1000" b="0">
              <a:ea typeface="宋体" pitchFamily="2" charset="-122"/>
            </a:endParaRPr>
          </a:p>
        </p:txBody>
      </p:sp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2362200" y="2971800"/>
          <a:ext cx="39624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63" r:id="rId4" imgW="3962400" imgH="2070100" progId="Equation.DSMT4">
                  <p:embed/>
                </p:oleObj>
              </mc:Choice>
              <mc:Fallback>
                <p:oleObj r:id="rId4" imgW="3962400" imgH="2070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962400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609600" y="2057400"/>
            <a:ext cx="247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Solution: (continued)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28596" y="1500174"/>
            <a:ext cx="8765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Example</a:t>
            </a:r>
            <a:r>
              <a:rPr lang="en-US" altLang="zh-CN" sz="2400" b="0" dirty="0"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</a:rPr>
              <a:t>Find the derivatives of the inverse trigonometric functions.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7" grpId="0"/>
      <p:bldP spid="2713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F518C1-37EB-420D-847D-AA25132BA7B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graphicFrame>
        <p:nvGraphicFramePr>
          <p:cNvPr id="694274" name="Object 2"/>
          <p:cNvGraphicFramePr>
            <a:graphicFrameLocks noChangeAspect="1"/>
          </p:cNvGraphicFramePr>
          <p:nvPr/>
        </p:nvGraphicFramePr>
        <p:xfrm>
          <a:off x="454681" y="190521"/>
          <a:ext cx="8617913" cy="681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71" name="Document" r:id="rId3" imgW="8905035" imgH="6935197" progId="Word.Document.8">
                  <p:embed/>
                </p:oleObj>
              </mc:Choice>
              <mc:Fallback>
                <p:oleObj name="Document" r:id="rId3" imgW="8905035" imgH="6935197" progId="Word.Document.8">
                  <p:embed/>
                  <p:pic>
                    <p:nvPicPr>
                      <p:cNvPr id="69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81" y="190521"/>
                        <a:ext cx="8617913" cy="6810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132605"/>
      </p:ext>
    </p:extLst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Higher-Order </a:t>
            </a:r>
            <a:r>
              <a:rPr lang="en-US" altLang="zh-CN" sz="3600" dirty="0"/>
              <a:t>Derivatives</a:t>
            </a:r>
            <a:endParaRPr lang="zh-CN" altLang="en-US" sz="3600" dirty="0"/>
          </a:p>
        </p:txBody>
      </p:sp>
    </p:spTree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0B2C-59A6-42F2-9407-828388C8BCB2}" type="slidenum">
              <a:rPr lang="en-US" altLang="en-US"/>
              <a:pPr/>
              <a:t>38</a:t>
            </a:fld>
            <a:endParaRPr lang="en-US" altLang="en-US"/>
          </a:p>
        </p:txBody>
      </p:sp>
      <p:graphicFrame>
        <p:nvGraphicFramePr>
          <p:cNvPr id="299022" name="Object 206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1840" y="3071810"/>
          <a:ext cx="17287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4" name="Equation" r:id="rId4" imgW="1841400" imgH="596880" progId="Equation.DSMT4">
                  <p:embed/>
                </p:oleObj>
              </mc:Choice>
              <mc:Fallback>
                <p:oleObj name="Equation" r:id="rId4" imgW="1841400" imgH="596880" progId="Equation.DSMT4">
                  <p:embed/>
                  <p:pic>
                    <p:nvPicPr>
                      <p:cNvPr id="0" name="Picture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40" y="3071810"/>
                        <a:ext cx="172878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9027" name="Group 2067"/>
          <p:cNvGrpSpPr>
            <a:grpSpLocks/>
          </p:cNvGrpSpPr>
          <p:nvPr/>
        </p:nvGrpSpPr>
        <p:grpSpPr bwMode="auto">
          <a:xfrm>
            <a:off x="827088" y="2205038"/>
            <a:ext cx="7769225" cy="390525"/>
            <a:chOff x="567" y="1570"/>
            <a:chExt cx="4894" cy="246"/>
          </a:xfrm>
        </p:grpSpPr>
        <p:graphicFrame>
          <p:nvGraphicFramePr>
            <p:cNvPr id="299015" name="Object 2055"/>
            <p:cNvGraphicFramePr>
              <a:graphicFrameLocks noChangeAspect="1"/>
            </p:cNvGraphicFramePr>
            <p:nvPr/>
          </p:nvGraphicFramePr>
          <p:xfrm>
            <a:off x="567" y="1570"/>
            <a:ext cx="11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75" name="Equation" r:id="rId6" imgW="1968480" imgH="393480" progId="Equation.DSMT4">
                    <p:embed/>
                  </p:oleObj>
                </mc:Choice>
                <mc:Fallback>
                  <p:oleObj name="Equation" r:id="rId6" imgW="1968480" imgH="393480" progId="Equation.DSMT4">
                    <p:embed/>
                    <p:pic>
                      <p:nvPicPr>
                        <p:cNvPr id="0" name="Picture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570"/>
                          <a:ext cx="11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7" name="Object 2057"/>
            <p:cNvGraphicFramePr>
              <a:graphicFrameLocks noChangeAspect="1"/>
            </p:cNvGraphicFramePr>
            <p:nvPr/>
          </p:nvGraphicFramePr>
          <p:xfrm>
            <a:off x="2154" y="1570"/>
            <a:ext cx="152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76" name="Equation" r:id="rId8" imgW="2692080" imgH="393480" progId="Equation.DSMT4">
                    <p:embed/>
                  </p:oleObj>
                </mc:Choice>
                <mc:Fallback>
                  <p:oleObj name="Equation" r:id="rId8" imgW="2692080" imgH="393480" progId="Equation.DSMT4">
                    <p:embed/>
                    <p:pic>
                      <p:nvPicPr>
                        <p:cNvPr id="0" name="Picture 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570"/>
                          <a:ext cx="1529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9" name="Object 2059"/>
            <p:cNvGraphicFramePr>
              <a:graphicFrameLocks noChangeAspect="1"/>
            </p:cNvGraphicFramePr>
            <p:nvPr/>
          </p:nvGraphicFramePr>
          <p:xfrm>
            <a:off x="4014" y="1570"/>
            <a:ext cx="144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77" name="Equation" r:id="rId10" imgW="2552400" imgH="393480" progId="Equation.DSMT4">
                    <p:embed/>
                  </p:oleObj>
                </mc:Choice>
                <mc:Fallback>
                  <p:oleObj name="Equation" r:id="rId10" imgW="2552400" imgH="393480" progId="Equation.DSMT4">
                    <p:embed/>
                    <p:pic>
                      <p:nvPicPr>
                        <p:cNvPr id="0" name="Picture 2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0"/>
                          <a:ext cx="144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9024" name="Object 2064"/>
          <p:cNvGraphicFramePr>
            <a:graphicFrameLocks noChangeAspect="1"/>
          </p:cNvGraphicFramePr>
          <p:nvPr/>
        </p:nvGraphicFramePr>
        <p:xfrm>
          <a:off x="2916238" y="3789363"/>
          <a:ext cx="30241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8" name="Equation" r:id="rId12" imgW="3530520" imgH="863280" progId="Equation.DSMT4">
                  <p:embed/>
                </p:oleObj>
              </mc:Choice>
              <mc:Fallback>
                <p:oleObj name="Equation" r:id="rId12" imgW="3530520" imgH="863280" progId="Equation.DSMT4">
                  <p:embed/>
                  <p:pic>
                    <p:nvPicPr>
                      <p:cNvPr id="0" name="Picture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89363"/>
                        <a:ext cx="30241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5" name="Object 2065"/>
          <p:cNvGraphicFramePr>
            <a:graphicFrameLocks noChangeAspect="1"/>
          </p:cNvGraphicFramePr>
          <p:nvPr/>
        </p:nvGraphicFramePr>
        <p:xfrm>
          <a:off x="2268538" y="5138738"/>
          <a:ext cx="16557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9" name="Equation" r:id="rId14" imgW="1625400" imgH="406080" progId="Equation.DSMT4">
                  <p:embed/>
                </p:oleObj>
              </mc:Choice>
              <mc:Fallback>
                <p:oleObj name="Equation" r:id="rId14" imgW="1625400" imgH="406080" progId="Equation.DSMT4">
                  <p:embed/>
                  <p:pic>
                    <p:nvPicPr>
                      <p:cNvPr id="0" name="Picture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38738"/>
                        <a:ext cx="1655762" cy="414337"/>
                      </a:xfrm>
                      <a:prstGeom prst="rect">
                        <a:avLst/>
                      </a:prstGeom>
                      <a:solidFill>
                        <a:srgbClr val="FFFFC3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6" name="Text Box 2066"/>
          <p:cNvSpPr txBox="1">
            <a:spLocks noChangeArrowheads="1"/>
          </p:cNvSpPr>
          <p:nvPr/>
        </p:nvSpPr>
        <p:spPr bwMode="auto">
          <a:xfrm>
            <a:off x="4427538" y="5084763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>
                <a:ea typeface="宋体" pitchFamily="2" charset="-122"/>
              </a:rPr>
              <a:t>second order derivative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30" name="Rectangle 5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BB6E-2DFA-42EB-B00F-8367F43E8230}" type="slidenum">
              <a:rPr lang="en-US" altLang="en-US"/>
              <a:pPr/>
              <a:t>39</a:t>
            </a:fld>
            <a:endParaRPr lang="en-US" altLang="en-US"/>
          </a:p>
        </p:txBody>
      </p:sp>
      <p:graphicFrame>
        <p:nvGraphicFramePr>
          <p:cNvPr id="310288" name="Object 16"/>
          <p:cNvGraphicFramePr>
            <a:graphicFrameLocks noChangeAspect="1"/>
          </p:cNvGraphicFramePr>
          <p:nvPr/>
        </p:nvGraphicFramePr>
        <p:xfrm>
          <a:off x="4114800" y="2995613"/>
          <a:ext cx="1781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81" r:id="rId4" imgW="1777229" imgH="304668" progId="Equation.DSMT4">
                  <p:embed/>
                </p:oleObj>
              </mc:Choice>
              <mc:Fallback>
                <p:oleObj r:id="rId4" imgW="1777229" imgH="304668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95613"/>
                        <a:ext cx="1781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96" name="Group 24"/>
          <p:cNvGrpSpPr>
            <a:grpSpLocks/>
          </p:cNvGrpSpPr>
          <p:nvPr/>
        </p:nvGrpSpPr>
        <p:grpSpPr bwMode="auto">
          <a:xfrm>
            <a:off x="266700" y="1700213"/>
            <a:ext cx="7962900" cy="396875"/>
            <a:chOff x="0" y="2112"/>
            <a:chExt cx="5016" cy="250"/>
          </a:xfrm>
        </p:grpSpPr>
        <p:graphicFrame>
          <p:nvGraphicFramePr>
            <p:cNvPr id="310292" name="Object 20"/>
            <p:cNvGraphicFramePr>
              <a:graphicFrameLocks noChangeAspect="1"/>
            </p:cNvGraphicFramePr>
            <p:nvPr/>
          </p:nvGraphicFramePr>
          <p:xfrm>
            <a:off x="4320" y="2160"/>
            <a:ext cx="69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82" r:id="rId6" imgW="1104900" imgH="292100" progId="Equation.DSMT4">
                    <p:embed/>
                  </p:oleObj>
                </mc:Choice>
                <mc:Fallback>
                  <p:oleObj r:id="rId6" imgW="1104900" imgH="2921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60"/>
                          <a:ext cx="69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94" name="Rectangle 22"/>
            <p:cNvSpPr>
              <a:spLocks noChangeArrowheads="1"/>
            </p:cNvSpPr>
            <p:nvPr/>
          </p:nvSpPr>
          <p:spPr bwMode="auto">
            <a:xfrm>
              <a:off x="0" y="2112"/>
              <a:ext cx="42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Definition</a:t>
              </a: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(Higher order derivatives) </a:t>
              </a:r>
              <a:r>
                <a:rPr lang="en-US" altLang="zh-CN" b="0" dirty="0">
                  <a:ea typeface="宋体" pitchFamily="2" charset="-122"/>
                  <a:cs typeface="Times New Roman" pitchFamily="18" charset="0"/>
                </a:rPr>
                <a:t>Suppose that the function</a:t>
              </a:r>
              <a:endParaRPr lang="zh-CN" altLang="en-US" b="0" dirty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10295" name="Rectangle 23"/>
          <p:cNvSpPr>
            <a:spLocks noChangeArrowheads="1"/>
          </p:cNvSpPr>
          <p:nvPr/>
        </p:nvSpPr>
        <p:spPr bwMode="auto">
          <a:xfrm>
            <a:off x="304800" y="2157413"/>
            <a:ext cx="142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is derivable.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0298" name="Group 26"/>
          <p:cNvGrpSpPr>
            <a:grpSpLocks/>
          </p:cNvGrpSpPr>
          <p:nvPr/>
        </p:nvGrpSpPr>
        <p:grpSpPr bwMode="auto">
          <a:xfrm>
            <a:off x="1752600" y="2157413"/>
            <a:ext cx="2819400" cy="396875"/>
            <a:chOff x="1104" y="2400"/>
            <a:chExt cx="1776" cy="250"/>
          </a:xfrm>
        </p:grpSpPr>
        <p:graphicFrame>
          <p:nvGraphicFramePr>
            <p:cNvPr id="310291" name="Object 19"/>
            <p:cNvGraphicFramePr>
              <a:graphicFrameLocks noChangeAspect="1"/>
            </p:cNvGraphicFramePr>
            <p:nvPr/>
          </p:nvGraphicFramePr>
          <p:xfrm>
            <a:off x="2142" y="2448"/>
            <a:ext cx="73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83" r:id="rId8" imgW="1167893" imgH="304668" progId="Equation.DSMT4">
                    <p:embed/>
                  </p:oleObj>
                </mc:Choice>
                <mc:Fallback>
                  <p:oleObj r:id="rId8" imgW="1167893" imgH="304668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2" y="2448"/>
                          <a:ext cx="73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97" name="Rectangle 25"/>
            <p:cNvSpPr>
              <a:spLocks noChangeArrowheads="1"/>
            </p:cNvSpPr>
            <p:nvPr/>
          </p:nvSpPr>
          <p:spPr bwMode="auto">
            <a:xfrm>
              <a:off x="1104" y="2400"/>
              <a:ext cx="10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If its derivative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10300" name="Group 28"/>
          <p:cNvGrpSpPr>
            <a:grpSpLocks/>
          </p:cNvGrpSpPr>
          <p:nvPr/>
        </p:nvGrpSpPr>
        <p:grpSpPr bwMode="auto">
          <a:xfrm>
            <a:off x="4552950" y="2157413"/>
            <a:ext cx="2581275" cy="396875"/>
            <a:chOff x="2868" y="2400"/>
            <a:chExt cx="1626" cy="250"/>
          </a:xfrm>
        </p:grpSpPr>
        <p:graphicFrame>
          <p:nvGraphicFramePr>
            <p:cNvPr id="310290" name="Object 18"/>
            <p:cNvGraphicFramePr>
              <a:graphicFrameLocks noChangeAspect="1"/>
            </p:cNvGraphicFramePr>
            <p:nvPr/>
          </p:nvGraphicFramePr>
          <p:xfrm>
            <a:off x="4128" y="2448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84" r:id="rId10" imgW="583947" imgH="241195" progId="Equation.DSMT4">
                    <p:embed/>
                  </p:oleObj>
                </mc:Choice>
                <mc:Fallback>
                  <p:oleObj r:id="rId10" imgW="583947" imgH="241195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48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99" name="Rectangle 27"/>
            <p:cNvSpPr>
              <a:spLocks noChangeArrowheads="1"/>
            </p:cNvSpPr>
            <p:nvPr/>
          </p:nvSpPr>
          <p:spPr bwMode="auto">
            <a:xfrm>
              <a:off x="2868" y="2400"/>
              <a:ext cx="1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is also derivable at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10301" name="Rectangle 29"/>
          <p:cNvSpPr>
            <a:spLocks noChangeArrowheads="1"/>
          </p:cNvSpPr>
          <p:nvPr/>
        </p:nvSpPr>
        <p:spPr bwMode="auto">
          <a:xfrm>
            <a:off x="7086600" y="215741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, then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 is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0306" name="Group 34"/>
          <p:cNvGrpSpPr>
            <a:grpSpLocks/>
          </p:cNvGrpSpPr>
          <p:nvPr/>
        </p:nvGrpSpPr>
        <p:grpSpPr bwMode="auto">
          <a:xfrm>
            <a:off x="250825" y="2582863"/>
            <a:ext cx="7978775" cy="396875"/>
            <a:chOff x="144" y="2678"/>
            <a:chExt cx="5026" cy="250"/>
          </a:xfrm>
        </p:grpSpPr>
        <p:graphicFrame>
          <p:nvGraphicFramePr>
            <p:cNvPr id="310289" name="Object 17"/>
            <p:cNvGraphicFramePr>
              <a:graphicFrameLocks noChangeAspect="1"/>
            </p:cNvGraphicFramePr>
            <p:nvPr/>
          </p:nvGraphicFramePr>
          <p:xfrm>
            <a:off x="3264" y="273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85" r:id="rId12" imgW="304536" imgH="304536" progId="Equation.DSMT4">
                    <p:embed/>
                  </p:oleObj>
                </mc:Choice>
                <mc:Fallback>
                  <p:oleObj r:id="rId12" imgW="304536" imgH="304536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736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02" name="Rectangle 30"/>
            <p:cNvSpPr>
              <a:spLocks noChangeArrowheads="1"/>
            </p:cNvSpPr>
            <p:nvPr/>
          </p:nvSpPr>
          <p:spPr bwMode="auto">
            <a:xfrm>
              <a:off x="144" y="2678"/>
              <a:ext cx="5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called </a:t>
              </a:r>
              <a:r>
                <a:rPr lang="en-US" altLang="zh-CN" b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twice derivable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 at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  and the derivate of        at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x 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 is called the </a:t>
              </a:r>
              <a:r>
                <a:rPr lang="en-US" altLang="zh-CN" b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second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10303" name="Rectangle 31"/>
          <p:cNvSpPr>
            <a:spLocks noChangeArrowheads="1"/>
          </p:cNvSpPr>
          <p:nvPr/>
        </p:nvSpPr>
        <p:spPr bwMode="auto">
          <a:xfrm>
            <a:off x="228600" y="2979738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derivative </a:t>
            </a:r>
            <a:r>
              <a:rPr lang="en-US" altLang="zh-CN" b="0" dirty="0">
                <a:ea typeface="宋体" pitchFamily="2" charset="-122"/>
                <a:cs typeface="Times New Roman" pitchFamily="18" charset="0"/>
              </a:rPr>
              <a:t>of  </a:t>
            </a:r>
            <a:r>
              <a:rPr lang="en-US" altLang="zh-CN" i="1" dirty="0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b="0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0" dirty="0">
                <a:ea typeface="宋体" pitchFamily="2" charset="-122"/>
                <a:cs typeface="Times New Roman" pitchFamily="18" charset="0"/>
              </a:rPr>
              <a:t>at  </a:t>
            </a:r>
            <a:r>
              <a:rPr lang="en-US" altLang="zh-CN" i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b="0" dirty="0">
                <a:ea typeface="宋体" pitchFamily="2" charset="-122"/>
                <a:cs typeface="Times New Roman" pitchFamily="18" charset="0"/>
              </a:rPr>
              <a:t>, and denoted by </a:t>
            </a:r>
            <a:endParaRPr lang="zh-CN" altLang="en-US" b="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305" name="Rectangle 33"/>
          <p:cNvSpPr>
            <a:spLocks noChangeArrowheads="1"/>
          </p:cNvSpPr>
          <p:nvPr/>
        </p:nvSpPr>
        <p:spPr bwMode="auto">
          <a:xfrm>
            <a:off x="5867400" y="2979738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. If 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is everywhere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308" name="Rectangle 36"/>
          <p:cNvSpPr>
            <a:spLocks noChangeArrowheads="1"/>
          </p:cNvSpPr>
          <p:nvPr/>
        </p:nvSpPr>
        <p:spPr bwMode="auto">
          <a:xfrm>
            <a:off x="228600" y="3376613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twice derivable on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,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2497138" y="3376613"/>
            <a:ext cx="481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then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 is said to be twice derivable on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0" i="1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and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0311" name="Group 39"/>
          <p:cNvGrpSpPr>
            <a:grpSpLocks/>
          </p:cNvGrpSpPr>
          <p:nvPr/>
        </p:nvGrpSpPr>
        <p:grpSpPr bwMode="auto">
          <a:xfrm>
            <a:off x="7381875" y="3376613"/>
            <a:ext cx="695325" cy="396875"/>
            <a:chOff x="4632" y="3168"/>
            <a:chExt cx="438" cy="250"/>
          </a:xfrm>
        </p:grpSpPr>
        <p:graphicFrame>
          <p:nvGraphicFramePr>
            <p:cNvPr id="310286" name="Object 14"/>
            <p:cNvGraphicFramePr>
              <a:graphicFrameLocks noChangeAspect="1"/>
            </p:cNvGraphicFramePr>
            <p:nvPr/>
          </p:nvGraphicFramePr>
          <p:xfrm>
            <a:off x="4632" y="3168"/>
            <a:ext cx="2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86" r:id="rId14" imgW="342751" imgH="304668" progId="Equation.DSMT4">
                    <p:embed/>
                  </p:oleObj>
                </mc:Choice>
                <mc:Fallback>
                  <p:oleObj r:id="rId14" imgW="342751" imgH="304668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3168"/>
                          <a:ext cx="21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10" name="Rectangle 38"/>
            <p:cNvSpPr>
              <a:spLocks noChangeArrowheads="1"/>
            </p:cNvSpPr>
            <p:nvPr/>
          </p:nvSpPr>
          <p:spPr bwMode="auto">
            <a:xfrm>
              <a:off x="4848" y="3168"/>
              <a:ext cx="2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is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10312" name="Rectangle 40"/>
          <p:cNvSpPr>
            <a:spLocks noChangeArrowheads="1"/>
          </p:cNvSpPr>
          <p:nvPr/>
        </p:nvSpPr>
        <p:spPr bwMode="auto">
          <a:xfrm>
            <a:off x="217488" y="3833813"/>
            <a:ext cx="6564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called second derivative or second derived function of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  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on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.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313" name="Rectangle 41"/>
          <p:cNvSpPr>
            <a:spLocks noChangeArrowheads="1"/>
          </p:cNvSpPr>
          <p:nvPr/>
        </p:nvSpPr>
        <p:spPr bwMode="auto">
          <a:xfrm>
            <a:off x="6781800" y="3817938"/>
            <a:ext cx="148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In general, if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0320" name="Group 48"/>
          <p:cNvGrpSpPr>
            <a:grpSpLocks/>
          </p:cNvGrpSpPr>
          <p:nvPr/>
        </p:nvGrpSpPr>
        <p:grpSpPr bwMode="auto">
          <a:xfrm>
            <a:off x="3276600" y="4291013"/>
            <a:ext cx="3946525" cy="396875"/>
            <a:chOff x="2064" y="3936"/>
            <a:chExt cx="2486" cy="250"/>
          </a:xfrm>
        </p:grpSpPr>
        <p:graphicFrame>
          <p:nvGraphicFramePr>
            <p:cNvPr id="310283" name="Object 11"/>
            <p:cNvGraphicFramePr>
              <a:graphicFrameLocks noChangeAspect="1"/>
            </p:cNvGraphicFramePr>
            <p:nvPr/>
          </p:nvGraphicFramePr>
          <p:xfrm>
            <a:off x="4032" y="3984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87" r:id="rId16" imgW="583947" imgH="241195" progId="Equation.DSMT4">
                    <p:embed/>
                  </p:oleObj>
                </mc:Choice>
                <mc:Fallback>
                  <p:oleObj r:id="rId16" imgW="583947" imgH="241195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984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319" name="Group 47"/>
            <p:cNvGrpSpPr>
              <a:grpSpLocks/>
            </p:cNvGrpSpPr>
            <p:nvPr/>
          </p:nvGrpSpPr>
          <p:grpSpPr bwMode="auto">
            <a:xfrm>
              <a:off x="2064" y="3936"/>
              <a:ext cx="2486" cy="250"/>
              <a:chOff x="2034" y="3744"/>
              <a:chExt cx="2486" cy="250"/>
            </a:xfrm>
          </p:grpSpPr>
          <p:graphicFrame>
            <p:nvGraphicFramePr>
              <p:cNvPr id="310284" name="Object 12"/>
              <p:cNvGraphicFramePr>
                <a:graphicFrameLocks noChangeAspect="1"/>
              </p:cNvGraphicFramePr>
              <p:nvPr/>
            </p:nvGraphicFramePr>
            <p:xfrm>
              <a:off x="2034" y="3744"/>
              <a:ext cx="94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88" r:id="rId18" imgW="1497950" imgH="355446" progId="Equation.DSMT4">
                      <p:embed/>
                    </p:oleObj>
                  </mc:Choice>
                  <mc:Fallback>
                    <p:oleObj r:id="rId18" imgW="1497950" imgH="355446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4" y="3744"/>
                            <a:ext cx="942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316" name="Rectangle 44"/>
              <p:cNvSpPr>
                <a:spLocks noChangeArrowheads="1"/>
              </p:cNvSpPr>
              <p:nvPr/>
            </p:nvSpPr>
            <p:spPr bwMode="auto">
              <a:xfrm>
                <a:off x="2989" y="3744"/>
                <a:ext cx="153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is derivable at            ,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0318" name="Group 46"/>
          <p:cNvGrpSpPr>
            <a:grpSpLocks/>
          </p:cNvGrpSpPr>
          <p:nvPr/>
        </p:nvGrpSpPr>
        <p:grpSpPr bwMode="auto">
          <a:xfrm>
            <a:off x="228600" y="4275138"/>
            <a:ext cx="3124200" cy="412750"/>
            <a:chOff x="96" y="3734"/>
            <a:chExt cx="1968" cy="260"/>
          </a:xfrm>
        </p:grpSpPr>
        <p:grpSp>
          <p:nvGrpSpPr>
            <p:cNvPr id="310315" name="Group 43"/>
            <p:cNvGrpSpPr>
              <a:grpSpLocks/>
            </p:cNvGrpSpPr>
            <p:nvPr/>
          </p:nvGrpSpPr>
          <p:grpSpPr bwMode="auto">
            <a:xfrm>
              <a:off x="96" y="3744"/>
              <a:ext cx="1866" cy="250"/>
              <a:chOff x="96" y="3744"/>
              <a:chExt cx="1866" cy="250"/>
            </a:xfrm>
          </p:grpSpPr>
          <p:graphicFrame>
            <p:nvGraphicFramePr>
              <p:cNvPr id="310285" name="Object 13"/>
              <p:cNvGraphicFramePr>
                <a:graphicFrameLocks noChangeAspect="1"/>
              </p:cNvGraphicFramePr>
              <p:nvPr/>
            </p:nvGraphicFramePr>
            <p:xfrm>
              <a:off x="1632" y="3792"/>
              <a:ext cx="330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89" r:id="rId20" imgW="520474" imgH="241195" progId="Equation.DSMT4">
                      <p:embed/>
                    </p:oleObj>
                  </mc:Choice>
                  <mc:Fallback>
                    <p:oleObj r:id="rId20" imgW="520474" imgH="241195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792"/>
                            <a:ext cx="330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314" name="Rectangle 42"/>
              <p:cNvSpPr>
                <a:spLocks noChangeArrowheads="1"/>
              </p:cNvSpPr>
              <p:nvPr/>
            </p:nvSpPr>
            <p:spPr bwMode="auto">
              <a:xfrm>
                <a:off x="96" y="3744"/>
                <a:ext cx="15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the derivative of order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10317" name="Rectangle 45"/>
            <p:cNvSpPr>
              <a:spLocks noChangeArrowheads="1"/>
            </p:cNvSpPr>
            <p:nvPr/>
          </p:nvSpPr>
          <p:spPr bwMode="auto">
            <a:xfrm>
              <a:off x="1908" y="373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,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10321" name="Rectangle 49"/>
          <p:cNvSpPr>
            <a:spLocks noChangeArrowheads="1"/>
          </p:cNvSpPr>
          <p:nvPr/>
        </p:nvSpPr>
        <p:spPr bwMode="auto">
          <a:xfrm>
            <a:off x="7086600" y="4275138"/>
            <a:ext cx="1127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then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 is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322" name="Rectangle 50"/>
          <p:cNvSpPr>
            <a:spLocks noChangeArrowheads="1"/>
          </p:cNvSpPr>
          <p:nvPr/>
        </p:nvSpPr>
        <p:spPr bwMode="auto">
          <a:xfrm>
            <a:off x="241300" y="4748213"/>
            <a:ext cx="311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called 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times derivable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at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x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0326" name="Group 54"/>
          <p:cNvGrpSpPr>
            <a:grpSpLocks/>
          </p:cNvGrpSpPr>
          <p:nvPr/>
        </p:nvGrpSpPr>
        <p:grpSpPr bwMode="auto">
          <a:xfrm>
            <a:off x="3198813" y="4748213"/>
            <a:ext cx="4852987" cy="396875"/>
            <a:chOff x="1968" y="3696"/>
            <a:chExt cx="3057" cy="250"/>
          </a:xfrm>
        </p:grpSpPr>
        <p:grpSp>
          <p:nvGrpSpPr>
            <p:cNvPr id="310324" name="Group 52"/>
            <p:cNvGrpSpPr>
              <a:grpSpLocks/>
            </p:cNvGrpSpPr>
            <p:nvPr/>
          </p:nvGrpSpPr>
          <p:grpSpPr bwMode="auto">
            <a:xfrm>
              <a:off x="1968" y="3696"/>
              <a:ext cx="1824" cy="250"/>
              <a:chOff x="1968" y="3696"/>
              <a:chExt cx="1824" cy="250"/>
            </a:xfrm>
          </p:grpSpPr>
          <p:graphicFrame>
            <p:nvGraphicFramePr>
              <p:cNvPr id="310281" name="Object 9"/>
              <p:cNvGraphicFramePr>
                <a:graphicFrameLocks noChangeAspect="1"/>
              </p:cNvGraphicFramePr>
              <p:nvPr/>
            </p:nvGraphicFramePr>
            <p:xfrm>
              <a:off x="3408" y="3696"/>
              <a:ext cx="38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90" r:id="rId22" imgW="609336" imgH="355446" progId="Equation.DSMT4">
                      <p:embed/>
                    </p:oleObj>
                  </mc:Choice>
                  <mc:Fallback>
                    <p:oleObj r:id="rId22" imgW="609336" imgH="355446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696"/>
                            <a:ext cx="384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323" name="Rectangle 51"/>
              <p:cNvSpPr>
                <a:spLocks noChangeArrowheads="1"/>
              </p:cNvSpPr>
              <p:nvPr/>
            </p:nvSpPr>
            <p:spPr bwMode="auto">
              <a:xfrm>
                <a:off x="1968" y="3696"/>
                <a:ext cx="14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and the derivative of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10325" name="Rectangle 53"/>
            <p:cNvSpPr>
              <a:spLocks noChangeArrowheads="1"/>
            </p:cNvSpPr>
            <p:nvPr/>
          </p:nvSpPr>
          <p:spPr bwMode="auto">
            <a:xfrm>
              <a:off x="3792" y="3696"/>
              <a:ext cx="1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at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x 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 is called the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10327" name="Rectangle 55"/>
          <p:cNvSpPr>
            <a:spLocks noChangeArrowheads="1"/>
          </p:cNvSpPr>
          <p:nvPr/>
        </p:nvSpPr>
        <p:spPr bwMode="auto">
          <a:xfrm>
            <a:off x="176213" y="5129213"/>
            <a:ext cx="523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derivative of order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of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at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, and is denoted by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10333" name="Group 61"/>
          <p:cNvGrpSpPr>
            <a:grpSpLocks/>
          </p:cNvGrpSpPr>
          <p:nvPr/>
        </p:nvGrpSpPr>
        <p:grpSpPr bwMode="auto">
          <a:xfrm>
            <a:off x="5410200" y="5129213"/>
            <a:ext cx="2076450" cy="473075"/>
            <a:chOff x="3408" y="3302"/>
            <a:chExt cx="1308" cy="298"/>
          </a:xfrm>
        </p:grpSpPr>
        <p:graphicFrame>
          <p:nvGraphicFramePr>
            <p:cNvPr id="310278" name="Object 6"/>
            <p:cNvGraphicFramePr>
              <a:graphicFrameLocks noChangeAspect="1"/>
            </p:cNvGraphicFramePr>
            <p:nvPr/>
          </p:nvGraphicFramePr>
          <p:xfrm>
            <a:off x="3408" y="3302"/>
            <a:ext cx="120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91" r:id="rId24" imgW="1904174" imgH="355446" progId="Equation.DSMT4">
                    <p:embed/>
                  </p:oleObj>
                </mc:Choice>
                <mc:Fallback>
                  <p:oleObj r:id="rId24" imgW="1904174" imgH="355446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302"/>
                          <a:ext cx="120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32" name="Rectangle 60"/>
            <p:cNvSpPr>
              <a:spLocks noChangeArrowheads="1"/>
            </p:cNvSpPr>
            <p:nvPr/>
          </p:nvSpPr>
          <p:spPr bwMode="auto">
            <a:xfrm>
              <a:off x="4560" y="335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.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162800" cy="990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F391-1BBB-4E37-84D8-C07E45B87C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81000" y="1885950"/>
            <a:ext cx="609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kumimoji="1" lang="en-US" altLang="zh-CN" b="0">
                <a:ea typeface="宋体" pitchFamily="2" charset="-122"/>
              </a:rPr>
              <a:t>Assume that a rigid body moving along a straight line. </a:t>
            </a: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457200" y="2806700"/>
          <a:ext cx="1114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2" r:id="rId4" imgW="1117600" imgH="330200" progId="Equation.DSMT4">
                  <p:embed/>
                </p:oleObj>
              </mc:Choice>
              <mc:Fallback>
                <p:oleObj r:id="rId4" imgW="11176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06700"/>
                        <a:ext cx="11144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2667000" y="3263900"/>
          <a:ext cx="762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3" name="Equation" r:id="rId6" imgW="761760" imgH="622080" progId="Equation.DSMT4">
                  <p:embed/>
                </p:oleObj>
              </mc:Choice>
              <mc:Fallback>
                <p:oleObj name="Equation" r:id="rId6" imgW="7617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63900"/>
                        <a:ext cx="762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8162925" y="4102100"/>
          <a:ext cx="523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4" r:id="rId8" imgW="520474" imgH="330057" progId="Equation.DSMT4">
                  <p:embed/>
                </p:oleObj>
              </mc:Choice>
              <mc:Fallback>
                <p:oleObj r:id="rId8" imgW="520474" imgH="33005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25" y="4102100"/>
                        <a:ext cx="5238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381000" y="1341438"/>
            <a:ext cx="4597541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ea typeface="宋体" pitchFamily="2" charset="-122"/>
              </a:rPr>
              <a:t>Example (Instantaneous Velocity)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81000" y="4086225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kumimoji="1" lang="en-US" altLang="zh-CN" b="0">
                <a:ea typeface="宋体" pitchFamily="2" charset="-122"/>
              </a:rPr>
              <a:t>And this can be seen as an approximate value of the instantaneous velocity  </a:t>
            </a:r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457200" y="2425700"/>
          <a:ext cx="2952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5" r:id="rId10" imgW="291973" imgH="241195" progId="Equation.DSMT4">
                  <p:embed/>
                </p:oleObj>
              </mc:Choice>
              <mc:Fallback>
                <p:oleObj r:id="rId10" imgW="291973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25700"/>
                        <a:ext cx="2952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6019800" y="1885950"/>
            <a:ext cx="2589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If the increment of time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744538" y="2349500"/>
            <a:ext cx="1541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is very small,</a:t>
            </a: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2286000" y="2349500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then the average velocity of the body over the time interval</a:t>
            </a:r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1524000" y="2730500"/>
            <a:ext cx="224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0">
                <a:ea typeface="宋体" pitchFamily="2" charset="-122"/>
              </a:rPr>
              <a:t>can be calculated by</a:t>
            </a:r>
          </a:p>
        </p:txBody>
      </p:sp>
      <p:grpSp>
        <p:nvGrpSpPr>
          <p:cNvPr id="202781" name="Group 29"/>
          <p:cNvGrpSpPr>
            <a:grpSpLocks/>
          </p:cNvGrpSpPr>
          <p:nvPr/>
        </p:nvGrpSpPr>
        <p:grpSpPr bwMode="auto">
          <a:xfrm>
            <a:off x="1808163" y="4600575"/>
            <a:ext cx="3916362" cy="396875"/>
            <a:chOff x="3107" y="2115"/>
            <a:chExt cx="2467" cy="250"/>
          </a:xfrm>
        </p:grpSpPr>
        <p:graphicFrame>
          <p:nvGraphicFramePr>
            <p:cNvPr id="203787" name="Object 11"/>
            <p:cNvGraphicFramePr>
              <a:graphicFrameLocks noChangeAspect="1"/>
            </p:cNvGraphicFramePr>
            <p:nvPr/>
          </p:nvGraphicFramePr>
          <p:xfrm>
            <a:off x="4067" y="2163"/>
            <a:ext cx="29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56" r:id="rId12" imgW="469696" imgH="291973" progId="Equation.DSMT4">
                    <p:embed/>
                  </p:oleObj>
                </mc:Choice>
                <mc:Fallback>
                  <p:oleObj r:id="rId12" imgW="469696" imgH="29197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163"/>
                          <a:ext cx="29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68" name="Rectangle 16"/>
            <p:cNvSpPr>
              <a:spLocks noChangeArrowheads="1"/>
            </p:cNvSpPr>
            <p:nvPr/>
          </p:nvSpPr>
          <p:spPr bwMode="auto">
            <a:xfrm>
              <a:off x="3107" y="2115"/>
              <a:ext cx="2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0">
                  <a:ea typeface="宋体" pitchFamily="2" charset="-122"/>
                </a:rPr>
                <a:t>Moreover, as         becomes smaller, </a:t>
              </a:r>
            </a:p>
          </p:txBody>
        </p:sp>
      </p:grpSp>
      <p:grpSp>
        <p:nvGrpSpPr>
          <p:cNvPr id="202769" name="Group 17"/>
          <p:cNvGrpSpPr>
            <a:grpSpLocks/>
          </p:cNvGrpSpPr>
          <p:nvPr/>
        </p:nvGrpSpPr>
        <p:grpSpPr bwMode="auto">
          <a:xfrm>
            <a:off x="3505200" y="3251200"/>
            <a:ext cx="2152650" cy="622300"/>
            <a:chOff x="2208" y="2104"/>
            <a:chExt cx="1356" cy="392"/>
          </a:xfrm>
        </p:grpSpPr>
        <p:graphicFrame>
          <p:nvGraphicFramePr>
            <p:cNvPr id="203786" name="Object 10"/>
            <p:cNvGraphicFramePr>
              <a:graphicFrameLocks noChangeAspect="1"/>
            </p:cNvGraphicFramePr>
            <p:nvPr/>
          </p:nvGraphicFramePr>
          <p:xfrm>
            <a:off x="2208" y="2104"/>
            <a:ext cx="12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57" name="Equation" r:id="rId14" imgW="1955520" imgH="622080" progId="Equation.DSMT4">
                    <p:embed/>
                  </p:oleObj>
                </mc:Choice>
                <mc:Fallback>
                  <p:oleObj name="Equation" r:id="rId14" imgW="1955520" imgH="6220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104"/>
                          <a:ext cx="123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71" name="Rectangle 19"/>
            <p:cNvSpPr>
              <a:spLocks noChangeArrowheads="1"/>
            </p:cNvSpPr>
            <p:nvPr/>
          </p:nvSpPr>
          <p:spPr bwMode="auto">
            <a:xfrm>
              <a:off x="3408" y="216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ea typeface="宋体" pitchFamily="2" charset="-122"/>
                </a:rPr>
                <a:t>.</a:t>
              </a:r>
            </a:p>
          </p:txBody>
        </p:sp>
      </p:grp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81000" y="4581525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0">
                <a:ea typeface="宋体" pitchFamily="2" charset="-122"/>
              </a:rPr>
              <a:t>of the body. </a:t>
            </a:r>
          </a:p>
        </p:txBody>
      </p:sp>
      <p:grpSp>
        <p:nvGrpSpPr>
          <p:cNvPr id="202780" name="Group 28"/>
          <p:cNvGrpSpPr>
            <a:grpSpLocks/>
          </p:cNvGrpSpPr>
          <p:nvPr/>
        </p:nvGrpSpPr>
        <p:grpSpPr bwMode="auto">
          <a:xfrm>
            <a:off x="5724525" y="4616450"/>
            <a:ext cx="2963863" cy="396875"/>
            <a:chOff x="3893" y="2296"/>
            <a:chExt cx="1867" cy="250"/>
          </a:xfrm>
        </p:grpSpPr>
        <p:graphicFrame>
          <p:nvGraphicFramePr>
            <p:cNvPr id="203785" name="Object 9"/>
            <p:cNvGraphicFramePr>
              <a:graphicFrameLocks noChangeAspect="1"/>
            </p:cNvGraphicFramePr>
            <p:nvPr/>
          </p:nvGraphicFramePr>
          <p:xfrm>
            <a:off x="5135" y="2354"/>
            <a:ext cx="48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58" r:id="rId16" imgW="774364" imgH="241195" progId="Equation.DSMT4">
                    <p:embed/>
                  </p:oleObj>
                </mc:Choice>
                <mc:Fallback>
                  <p:oleObj r:id="rId16" imgW="774364" imgH="24119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2354"/>
                          <a:ext cx="48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75" name="Rectangle 23"/>
            <p:cNvSpPr>
              <a:spLocks noChangeArrowheads="1"/>
            </p:cNvSpPr>
            <p:nvPr/>
          </p:nvSpPr>
          <p:spPr bwMode="auto">
            <a:xfrm>
              <a:off x="3893" y="2296"/>
              <a:ext cx="18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b="0">
                  <a:ea typeface="宋体" pitchFamily="2" charset="-122"/>
                </a:rPr>
                <a:t>and hence, when               , </a:t>
              </a:r>
            </a:p>
          </p:txBody>
        </p:sp>
      </p:grp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381000" y="5092700"/>
            <a:ext cx="824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b="0">
                <a:ea typeface="宋体" pitchFamily="2" charset="-122"/>
              </a:rPr>
              <a:t>the limit of average velocity is defined to be the instantaneous velocity. That is,</a:t>
            </a:r>
          </a:p>
        </p:txBody>
      </p:sp>
      <p:grpSp>
        <p:nvGrpSpPr>
          <p:cNvPr id="202777" name="Group 25"/>
          <p:cNvGrpSpPr>
            <a:grpSpLocks/>
          </p:cNvGrpSpPr>
          <p:nvPr/>
        </p:nvGrpSpPr>
        <p:grpSpPr bwMode="auto">
          <a:xfrm>
            <a:off x="2743200" y="5626100"/>
            <a:ext cx="3067050" cy="619125"/>
            <a:chOff x="1728" y="3408"/>
            <a:chExt cx="1932" cy="390"/>
          </a:xfrm>
        </p:grpSpPr>
        <p:graphicFrame>
          <p:nvGraphicFramePr>
            <p:cNvPr id="203784" name="Object 8"/>
            <p:cNvGraphicFramePr>
              <a:graphicFrameLocks noChangeAspect="1"/>
            </p:cNvGraphicFramePr>
            <p:nvPr/>
          </p:nvGraphicFramePr>
          <p:xfrm>
            <a:off x="1728" y="3408"/>
            <a:ext cx="183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59" r:id="rId18" imgW="2908300" imgH="622300" progId="Equation.DSMT4">
                    <p:embed/>
                  </p:oleObj>
                </mc:Choice>
                <mc:Fallback>
                  <p:oleObj r:id="rId18" imgW="2908300" imgH="6223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08"/>
                          <a:ext cx="183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3504" y="350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/>
      <p:bldP spid="202772" grpId="0"/>
      <p:bldP spid="2027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 </a:t>
            </a:r>
          </a:p>
        </p:txBody>
      </p:sp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1E74-F826-44C4-8472-EBB6C490F7B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1600200" y="2025650"/>
            <a:ext cx="706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we can define </a:t>
            </a:r>
            <a:r>
              <a:rPr lang="en-US" altLang="zh-CN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derivability of order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0" i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on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 and </a:t>
            </a:r>
            <a:r>
              <a:rPr lang="en-US" altLang="zh-CN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the derivative of</a:t>
            </a:r>
            <a:endParaRPr lang="en-US" altLang="zh-CN" sz="11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457200" y="2041525"/>
            <a:ext cx="1189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Similarly,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57200" y="2498725"/>
            <a:ext cx="409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order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 on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I  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for the function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1100" b="0"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457200" y="1357298"/>
            <a:ext cx="50161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Definition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(Higher order derivatives)</a:t>
            </a:r>
            <a:endParaRPr lang="zh-CN" altLang="en-US" sz="24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3886200" y="24987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The derivative of order 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of the function</a:t>
            </a:r>
            <a:endParaRPr lang="en-US" altLang="zh-CN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1061" name="Object 1029"/>
          <p:cNvGraphicFramePr>
            <a:graphicFrameLocks noChangeAspect="1"/>
          </p:cNvGraphicFramePr>
          <p:nvPr/>
        </p:nvGraphicFramePr>
        <p:xfrm>
          <a:off x="533400" y="3032125"/>
          <a:ext cx="990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1" r:id="rId4" imgW="990170" imgH="291973" progId="Equation.DSMT4">
                  <p:embed/>
                </p:oleObj>
              </mc:Choice>
              <mc:Fallback>
                <p:oleObj r:id="rId4" imgW="990170" imgH="291973" progId="Equation.DSMT4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32125"/>
                        <a:ext cx="990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1524000" y="2954338"/>
            <a:ext cx="153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 dirty="0">
                <a:ea typeface="宋体" pitchFamily="2" charset="-122"/>
                <a:cs typeface="Times New Roman" pitchFamily="18" charset="0"/>
              </a:rPr>
              <a:t>is denoted by</a:t>
            </a:r>
            <a:endParaRPr lang="en-US" altLang="zh-CN" sz="1100" b="0" dirty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93905" name="Group 17"/>
          <p:cNvGrpSpPr>
            <a:grpSpLocks/>
          </p:cNvGrpSpPr>
          <p:nvPr/>
        </p:nvGrpSpPr>
        <p:grpSpPr bwMode="auto">
          <a:xfrm>
            <a:off x="3048000" y="2879725"/>
            <a:ext cx="1677988" cy="647700"/>
            <a:chOff x="1968" y="2256"/>
            <a:chExt cx="1057" cy="408"/>
          </a:xfrm>
        </p:grpSpPr>
        <p:graphicFrame>
          <p:nvGraphicFramePr>
            <p:cNvPr id="301069" name="Object 1037"/>
            <p:cNvGraphicFramePr>
              <a:graphicFrameLocks noChangeAspect="1"/>
            </p:cNvGraphicFramePr>
            <p:nvPr/>
          </p:nvGraphicFramePr>
          <p:xfrm>
            <a:off x="1968" y="2304"/>
            <a:ext cx="25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52" r:id="rId6" imgW="406048" imgH="355292" progId="Equation.DSMT4">
                    <p:embed/>
                  </p:oleObj>
                </mc:Choice>
                <mc:Fallback>
                  <p:oleObj r:id="rId6" imgW="406048" imgH="355292" progId="Equation.DSMT4">
                    <p:embed/>
                    <p:pic>
                      <p:nvPicPr>
                        <p:cNvPr id="0" name="Picture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04"/>
                          <a:ext cx="25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3904" name="Group 16"/>
            <p:cNvGrpSpPr>
              <a:grpSpLocks/>
            </p:cNvGrpSpPr>
            <p:nvPr/>
          </p:nvGrpSpPr>
          <p:grpSpPr bwMode="auto">
            <a:xfrm>
              <a:off x="2256" y="2256"/>
              <a:ext cx="769" cy="408"/>
              <a:chOff x="2544" y="2688"/>
              <a:chExt cx="769" cy="408"/>
            </a:xfrm>
          </p:grpSpPr>
          <p:graphicFrame>
            <p:nvGraphicFramePr>
              <p:cNvPr id="301070" name="Object 1038"/>
              <p:cNvGraphicFramePr>
                <a:graphicFrameLocks noChangeAspect="1"/>
              </p:cNvGraphicFramePr>
              <p:nvPr/>
            </p:nvGraphicFramePr>
            <p:xfrm>
              <a:off x="2856" y="2688"/>
              <a:ext cx="312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3" r:id="rId8" imgW="495085" imgH="647419" progId="Equation.DSMT4">
                      <p:embed/>
                    </p:oleObj>
                  </mc:Choice>
                  <mc:Fallback>
                    <p:oleObj r:id="rId8" imgW="495085" imgH="647419" progId="Equation.DSMT4">
                      <p:embed/>
                      <p:pic>
                        <p:nvPicPr>
                          <p:cNvPr id="0" name="Picture 1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6" y="2688"/>
                            <a:ext cx="312" cy="4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3903" name="Rectangle 15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7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or            .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301060" name="Group 1028"/>
          <p:cNvGrpSpPr>
            <a:grpSpLocks/>
          </p:cNvGrpSpPr>
          <p:nvPr/>
        </p:nvGrpSpPr>
        <p:grpSpPr bwMode="auto">
          <a:xfrm>
            <a:off x="533400" y="3778250"/>
            <a:ext cx="7788275" cy="2225675"/>
            <a:chOff x="336" y="2640"/>
            <a:chExt cx="4906" cy="1402"/>
          </a:xfrm>
        </p:grpSpPr>
        <p:graphicFrame>
          <p:nvGraphicFramePr>
            <p:cNvPr id="301062" name="Object 1030"/>
            <p:cNvGraphicFramePr>
              <a:graphicFrameLocks noChangeAspect="1"/>
            </p:cNvGraphicFramePr>
            <p:nvPr/>
          </p:nvGraphicFramePr>
          <p:xfrm>
            <a:off x="3264" y="3226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54" r:id="rId10" imgW="723586" imgH="330057" progId="Equation.DSMT4">
                    <p:embed/>
                  </p:oleObj>
                </mc:Choice>
                <mc:Fallback>
                  <p:oleObj r:id="rId10" imgW="723586" imgH="330057" progId="Equation.DSMT4">
                    <p:embed/>
                    <p:pic>
                      <p:nvPicPr>
                        <p:cNvPr id="0" name="Picture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226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3915" name="Group 27"/>
            <p:cNvGrpSpPr>
              <a:grpSpLocks/>
            </p:cNvGrpSpPr>
            <p:nvPr/>
          </p:nvGrpSpPr>
          <p:grpSpPr bwMode="auto">
            <a:xfrm>
              <a:off x="365" y="2640"/>
              <a:ext cx="1891" cy="250"/>
              <a:chOff x="413" y="2784"/>
              <a:chExt cx="1891" cy="250"/>
            </a:xfrm>
          </p:grpSpPr>
          <p:graphicFrame>
            <p:nvGraphicFramePr>
              <p:cNvPr id="301068" name="Object 1036"/>
              <p:cNvGraphicFramePr>
                <a:graphicFrameLocks noChangeAspect="1"/>
              </p:cNvGraphicFramePr>
              <p:nvPr/>
            </p:nvGraphicFramePr>
            <p:xfrm>
              <a:off x="672" y="2784"/>
              <a:ext cx="28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5" r:id="rId12" imgW="444114" imgH="355292" progId="Equation.DSMT4">
                      <p:embed/>
                    </p:oleObj>
                  </mc:Choice>
                  <mc:Fallback>
                    <p:oleObj r:id="rId12" imgW="444114" imgH="355292" progId="Equation.DSMT4">
                      <p:embed/>
                      <p:pic>
                        <p:nvPicPr>
                          <p:cNvPr id="0" name="Picture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784"/>
                            <a:ext cx="282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3914" name="Rectangle 26"/>
              <p:cNvSpPr>
                <a:spLocks noChangeArrowheads="1"/>
              </p:cNvSpPr>
              <p:nvPr/>
            </p:nvSpPr>
            <p:spPr bwMode="auto">
              <a:xfrm>
                <a:off x="413" y="2784"/>
                <a:ext cx="18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If           is continuous on  </a:t>
                </a:r>
                <a:r>
                  <a:rPr lang="en-US" altLang="zh-CN" i="1">
                    <a:ea typeface="宋体" pitchFamily="2" charset="-122"/>
                    <a:cs typeface="Times New Roman" pitchFamily="18" charset="0"/>
                  </a:rPr>
                  <a:t>I</a:t>
                </a:r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,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93916" name="Rectangle 28"/>
            <p:cNvSpPr>
              <a:spLocks noChangeArrowheads="1"/>
            </p:cNvSpPr>
            <p:nvPr/>
          </p:nvSpPr>
          <p:spPr bwMode="auto">
            <a:xfrm>
              <a:off x="2208" y="2640"/>
              <a:ext cx="30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then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f  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is said to be </a:t>
              </a:r>
              <a:r>
                <a:rPr lang="en-US" altLang="zh-CN" b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continuously derivable of</a:t>
              </a:r>
              <a:endParaRPr lang="zh-CN" altLang="en-US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3917" name="Rectangle 29"/>
            <p:cNvSpPr>
              <a:spLocks noChangeArrowheads="1"/>
            </p:cNvSpPr>
            <p:nvPr/>
          </p:nvSpPr>
          <p:spPr bwMode="auto">
            <a:xfrm>
              <a:off x="336" y="2890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order </a:t>
              </a:r>
              <a:r>
                <a:rPr lang="en-US" altLang="zh-CN" i="1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b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on  </a:t>
              </a:r>
              <a:r>
                <a:rPr lang="en-US" altLang="zh-CN" i="1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,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93921" name="Group 33"/>
            <p:cNvGrpSpPr>
              <a:grpSpLocks/>
            </p:cNvGrpSpPr>
            <p:nvPr/>
          </p:nvGrpSpPr>
          <p:grpSpPr bwMode="auto">
            <a:xfrm>
              <a:off x="1248" y="2890"/>
              <a:ext cx="1728" cy="250"/>
              <a:chOff x="1296" y="3072"/>
              <a:chExt cx="1728" cy="250"/>
            </a:xfrm>
          </p:grpSpPr>
          <p:graphicFrame>
            <p:nvGraphicFramePr>
              <p:cNvPr id="301067" name="Object 1035"/>
              <p:cNvGraphicFramePr>
                <a:graphicFrameLocks noChangeAspect="1"/>
              </p:cNvGraphicFramePr>
              <p:nvPr/>
            </p:nvGraphicFramePr>
            <p:xfrm>
              <a:off x="2742" y="3072"/>
              <a:ext cx="28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6" r:id="rId14" imgW="444114" imgH="304536" progId="Equation.DSMT4">
                      <p:embed/>
                    </p:oleObj>
                  </mc:Choice>
                  <mc:Fallback>
                    <p:oleObj r:id="rId14" imgW="444114" imgH="304536" progId="Equation.DSMT4">
                      <p:embed/>
                      <p:pic>
                        <p:nvPicPr>
                          <p:cNvPr id="0" name="Picture 1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" y="3072"/>
                            <a:ext cx="28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3918" name="Rectangle 30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14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or a function of class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93925" name="Group 37"/>
            <p:cNvGrpSpPr>
              <a:grpSpLocks/>
            </p:cNvGrpSpPr>
            <p:nvPr/>
          </p:nvGrpSpPr>
          <p:grpSpPr bwMode="auto">
            <a:xfrm>
              <a:off x="2976" y="2890"/>
              <a:ext cx="2076" cy="250"/>
              <a:chOff x="3024" y="3072"/>
              <a:chExt cx="2076" cy="250"/>
            </a:xfrm>
          </p:grpSpPr>
          <p:grpSp>
            <p:nvGrpSpPr>
              <p:cNvPr id="293923" name="Group 35"/>
              <p:cNvGrpSpPr>
                <a:grpSpLocks/>
              </p:cNvGrpSpPr>
              <p:nvPr/>
            </p:nvGrpSpPr>
            <p:grpSpPr bwMode="auto">
              <a:xfrm>
                <a:off x="3024" y="3072"/>
                <a:ext cx="1968" cy="250"/>
                <a:chOff x="3024" y="3072"/>
                <a:chExt cx="1968" cy="250"/>
              </a:xfrm>
            </p:grpSpPr>
            <p:graphicFrame>
              <p:nvGraphicFramePr>
                <p:cNvPr id="301066" name="Object 1034"/>
                <p:cNvGraphicFramePr>
                  <a:graphicFrameLocks noChangeAspect="1"/>
                </p:cNvGraphicFramePr>
                <p:nvPr/>
              </p:nvGraphicFramePr>
              <p:xfrm>
                <a:off x="4218" y="3072"/>
                <a:ext cx="774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157" r:id="rId16" imgW="1231366" imgH="355446" progId="Equation.DSMT4">
                        <p:embed/>
                      </p:oleObj>
                    </mc:Choice>
                    <mc:Fallback>
                      <p:oleObj r:id="rId16" imgW="1231366" imgH="355446" progId="Equation.DSMT4">
                        <p:embed/>
                        <p:pic>
                          <p:nvPicPr>
                            <p:cNvPr id="0" name="Picture 10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8" y="3072"/>
                              <a:ext cx="774" cy="22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3922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072"/>
                  <a:ext cx="11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0">
                      <a:ea typeface="宋体" pitchFamily="2" charset="-122"/>
                      <a:cs typeface="Times New Roman" pitchFamily="18" charset="0"/>
                    </a:rPr>
                    <a:t>on I,  denoted by</a:t>
                  </a:r>
                  <a:endParaRPr lang="zh-CN" altLang="en-US" b="0"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93924" name="Rectangle 36"/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93927" name="Group 39"/>
            <p:cNvGrpSpPr>
              <a:grpSpLocks/>
            </p:cNvGrpSpPr>
            <p:nvPr/>
          </p:nvGrpSpPr>
          <p:grpSpPr bwMode="auto">
            <a:xfrm>
              <a:off x="336" y="3178"/>
              <a:ext cx="2010" cy="250"/>
              <a:chOff x="384" y="3360"/>
              <a:chExt cx="2010" cy="250"/>
            </a:xfrm>
          </p:grpSpPr>
          <p:graphicFrame>
            <p:nvGraphicFramePr>
              <p:cNvPr id="301065" name="Object 1033"/>
              <p:cNvGraphicFramePr>
                <a:graphicFrameLocks noChangeAspect="1"/>
              </p:cNvGraphicFramePr>
              <p:nvPr/>
            </p:nvGraphicFramePr>
            <p:xfrm>
              <a:off x="2112" y="3408"/>
              <a:ext cx="28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8" r:id="rId18" imgW="444114" imgH="304536" progId="Equation.DSMT4">
                      <p:embed/>
                    </p:oleObj>
                  </mc:Choice>
                  <mc:Fallback>
                    <p:oleObj r:id="rId18" imgW="444114" imgH="304536" progId="Equation.DSMT4">
                      <p:embed/>
                      <p:pic>
                        <p:nvPicPr>
                          <p:cNvPr id="0" name="Picture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408"/>
                            <a:ext cx="28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3926" name="Rectangle 38"/>
              <p:cNvSpPr>
                <a:spLocks noChangeArrowheads="1"/>
              </p:cNvSpPr>
              <p:nvPr/>
            </p:nvSpPr>
            <p:spPr bwMode="auto">
              <a:xfrm>
                <a:off x="384" y="3360"/>
                <a:ext cx="17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If  </a:t>
                </a:r>
                <a:r>
                  <a:rPr lang="en-US" altLang="zh-CN" i="1">
                    <a:ea typeface="宋体" pitchFamily="2" charset="-122"/>
                    <a:cs typeface="Times New Roman" pitchFamily="18" charset="0"/>
                  </a:rPr>
                  <a:t>f</a:t>
                </a:r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  is a function of class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93928" name="Rectangle 40"/>
            <p:cNvSpPr>
              <a:spLocks noChangeArrowheads="1"/>
            </p:cNvSpPr>
            <p:nvPr/>
          </p:nvSpPr>
          <p:spPr bwMode="auto">
            <a:xfrm>
              <a:off x="2304" y="3178"/>
              <a:ext cx="9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on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I 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 for any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3929" name="Rectangle 41"/>
            <p:cNvSpPr>
              <a:spLocks noChangeArrowheads="1"/>
            </p:cNvSpPr>
            <p:nvPr/>
          </p:nvSpPr>
          <p:spPr bwMode="auto">
            <a:xfrm>
              <a:off x="3648" y="3514"/>
              <a:ext cx="1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on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,   denoted by</a:t>
              </a:r>
              <a:endParaRPr lang="en-US" altLang="zh-CN" sz="1100" b="0"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3930" name="Rectangle 42"/>
            <p:cNvSpPr>
              <a:spLocks noChangeArrowheads="1"/>
            </p:cNvSpPr>
            <p:nvPr/>
          </p:nvSpPr>
          <p:spPr bwMode="auto">
            <a:xfrm>
              <a:off x="3696" y="3178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, then 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f  </a:t>
              </a: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is said to be 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293932" name="Group 44"/>
            <p:cNvGrpSpPr>
              <a:grpSpLocks/>
            </p:cNvGrpSpPr>
            <p:nvPr/>
          </p:nvGrpSpPr>
          <p:grpSpPr bwMode="auto">
            <a:xfrm>
              <a:off x="336" y="3514"/>
              <a:ext cx="3318" cy="250"/>
              <a:chOff x="384" y="3696"/>
              <a:chExt cx="3318" cy="250"/>
            </a:xfrm>
          </p:grpSpPr>
          <p:graphicFrame>
            <p:nvGraphicFramePr>
              <p:cNvPr id="301064" name="Object 1032"/>
              <p:cNvGraphicFramePr>
                <a:graphicFrameLocks noChangeAspect="1"/>
              </p:cNvGraphicFramePr>
              <p:nvPr/>
            </p:nvGraphicFramePr>
            <p:xfrm>
              <a:off x="3408" y="3744"/>
              <a:ext cx="29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9" r:id="rId20" imgW="469696" imgH="304668" progId="Equation.DSMT4">
                      <p:embed/>
                    </p:oleObj>
                  </mc:Choice>
                  <mc:Fallback>
                    <p:oleObj r:id="rId20" imgW="469696" imgH="304668" progId="Equation.DSMT4">
                      <p:embed/>
                      <p:pic>
                        <p:nvPicPr>
                          <p:cNvPr id="0" name="Picture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744"/>
                            <a:ext cx="29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3931" name="Rectangle 43"/>
              <p:cNvSpPr>
                <a:spLocks noChangeArrowheads="1"/>
              </p:cNvSpPr>
              <p:nvPr/>
            </p:nvSpPr>
            <p:spPr bwMode="auto">
              <a:xfrm>
                <a:off x="384" y="3696"/>
                <a:ext cx="30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infinitely derivable on </a:t>
                </a:r>
                <a:r>
                  <a:rPr lang="en-US" altLang="zh-CN" i="1">
                    <a:ea typeface="宋体" pitchFamily="2" charset="-122"/>
                    <a:cs typeface="Times New Roman" pitchFamily="18" charset="0"/>
                  </a:rPr>
                  <a:t>I</a:t>
                </a:r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, or a function of class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93934" name="Group 46"/>
            <p:cNvGrpSpPr>
              <a:grpSpLocks/>
            </p:cNvGrpSpPr>
            <p:nvPr/>
          </p:nvGrpSpPr>
          <p:grpSpPr bwMode="auto">
            <a:xfrm>
              <a:off x="384" y="3792"/>
              <a:ext cx="924" cy="250"/>
              <a:chOff x="336" y="3974"/>
              <a:chExt cx="924" cy="250"/>
            </a:xfrm>
          </p:grpSpPr>
          <p:graphicFrame>
            <p:nvGraphicFramePr>
              <p:cNvPr id="301063" name="Object 1031"/>
              <p:cNvGraphicFramePr>
                <a:graphicFrameLocks noChangeAspect="1"/>
              </p:cNvGraphicFramePr>
              <p:nvPr/>
            </p:nvGraphicFramePr>
            <p:xfrm>
              <a:off x="336" y="3984"/>
              <a:ext cx="79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0" r:id="rId22" imgW="1256755" imgH="355446" progId="Equation.DSMT4">
                      <p:embed/>
                    </p:oleObj>
                  </mc:Choice>
                  <mc:Fallback>
                    <p:oleObj r:id="rId22" imgW="1256755" imgH="355446" progId="Equation.DSMT4">
                      <p:embed/>
                      <p:pic>
                        <p:nvPicPr>
                          <p:cNvPr id="0" name="Picture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3984"/>
                            <a:ext cx="792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3933" name="Rectangle 45"/>
              <p:cNvSpPr>
                <a:spLocks noChangeArrowheads="1"/>
              </p:cNvSpPr>
              <p:nvPr/>
            </p:nvSpPr>
            <p:spPr bwMode="auto">
              <a:xfrm>
                <a:off x="1104" y="397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ea typeface="宋体" pitchFamily="2" charset="-122"/>
                    <a:cs typeface="Times New Roman" pitchFamily="18" charset="0"/>
                  </a:rPr>
                  <a:t>.</a:t>
                </a:r>
                <a:endParaRPr lang="zh-CN" altLang="en-US" b="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Higher-order derivatives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F13-E134-4586-9283-DE289FBE8EB4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354044" y="3535363"/>
          <a:ext cx="871855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7" name="Document" r:id="rId4" imgW="7783587" imgH="2377864" progId="Word.Document.8">
                  <p:embed/>
                </p:oleObj>
              </mc:Choice>
              <mc:Fallback>
                <p:oleObj name="Document" r:id="rId4" imgW="7783587" imgH="2377864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44" y="3535363"/>
                        <a:ext cx="8718550" cy="265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242886" y="1500174"/>
            <a:ext cx="4206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Definition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(Higher order derivatives)</a:t>
            </a:r>
            <a:endParaRPr lang="zh-CN" altLang="en-US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214282" y="1904054"/>
            <a:ext cx="84296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second derivative and derivatives of order higher that second order are all called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higher order derivatives[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高阶导数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Commonly,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'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said to be the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first order derivative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and f itself is said to be the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zero order derivative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 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Higher-order derivatives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4D40-F8F8-4FD9-935C-E8175B549E28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39738" y="1557338"/>
            <a:ext cx="4870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If  </a:t>
            </a:r>
            <a:r>
              <a:rPr lang="en-US" altLang="zh-CN" sz="24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sin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find         and 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4011613" y="1636713"/>
          <a:ext cx="3460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1" name="Equation" r:id="rId3" imgW="342720" imgH="342720" progId="Equation.DSMT4">
                  <p:embed/>
                </p:oleObj>
              </mc:Choice>
              <mc:Fallback>
                <p:oleObj name="Equation" r:id="rId3" imgW="34272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636713"/>
                        <a:ext cx="34607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47" name="Object 3"/>
          <p:cNvGraphicFramePr>
            <a:graphicFrameLocks noChangeAspect="1"/>
          </p:cNvGraphicFramePr>
          <p:nvPr/>
        </p:nvGraphicFramePr>
        <p:xfrm>
          <a:off x="4986338" y="1666875"/>
          <a:ext cx="4476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2" name="Equation" r:id="rId5" imgW="444240" imgH="342720" progId="Equation.DSMT4">
                  <p:embed/>
                </p:oleObj>
              </mc:Choice>
              <mc:Fallback>
                <p:oleObj name="Equation" r:id="rId5" imgW="44424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1666875"/>
                        <a:ext cx="4476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785786" y="2347914"/>
            <a:ext cx="1095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Solution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97348" name="Object 4"/>
          <p:cNvGraphicFramePr>
            <a:graphicFrameLocks noChangeAspect="1"/>
          </p:cNvGraphicFramePr>
          <p:nvPr/>
        </p:nvGraphicFramePr>
        <p:xfrm>
          <a:off x="2500298" y="3071814"/>
          <a:ext cx="17954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3" name="Equation" r:id="rId7" imgW="1777680" imgH="342720" progId="Equation.DSMT4">
                  <p:embed/>
                </p:oleObj>
              </mc:Choice>
              <mc:Fallback>
                <p:oleObj name="Equation" r:id="rId7" imgW="177768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071814"/>
                        <a:ext cx="1795462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49" name="Object 5"/>
          <p:cNvGraphicFramePr>
            <a:graphicFrameLocks noChangeAspect="1"/>
          </p:cNvGraphicFramePr>
          <p:nvPr/>
        </p:nvGraphicFramePr>
        <p:xfrm>
          <a:off x="2539997" y="2500306"/>
          <a:ext cx="16033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4" name="Equation" r:id="rId9" imgW="1587240" imgH="342720" progId="Equation.DSMT4">
                  <p:embed/>
                </p:oleObj>
              </mc:Choice>
              <mc:Fallback>
                <p:oleObj name="Equation" r:id="rId9" imgW="158724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997" y="2500306"/>
                        <a:ext cx="160337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0" name="Object 6"/>
          <p:cNvGraphicFramePr>
            <a:graphicFrameLocks noChangeAspect="1"/>
          </p:cNvGraphicFramePr>
          <p:nvPr/>
        </p:nvGraphicFramePr>
        <p:xfrm>
          <a:off x="2468565" y="3662364"/>
          <a:ext cx="18589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5" name="Equation" r:id="rId11" imgW="1841400" imgH="342720" progId="Equation.DSMT4">
                  <p:embed/>
                </p:oleObj>
              </mc:Choice>
              <mc:Fallback>
                <p:oleObj name="Equation" r:id="rId11" imgW="184140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5" y="3662364"/>
                        <a:ext cx="1858962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052498" y="410369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lang="en-US" altLang="zh-CN" b="0" dirty="0">
                <a:ea typeface="宋体" pitchFamily="2" charset="-122"/>
                <a:cs typeface="Times New Roman" pitchFamily="18" charset="0"/>
              </a:rPr>
              <a:t>Finish.</a:t>
            </a:r>
            <a:r>
              <a:rPr lang="en-US" altLang="zh-CN" sz="1100" b="0" dirty="0"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800" b="0" dirty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C25-3449-4B73-BBCF-5A16042BAC9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439738" y="1557338"/>
            <a:ext cx="8486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Prove the following formulae for derivatives of order </a:t>
            </a:r>
            <a:r>
              <a:rPr lang="en-US" altLang="zh-CN" sz="24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: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98005" name="Group 21"/>
          <p:cNvGrpSpPr>
            <a:grpSpLocks/>
          </p:cNvGrpSpPr>
          <p:nvPr/>
        </p:nvGrpSpPr>
        <p:grpSpPr bwMode="auto">
          <a:xfrm>
            <a:off x="1044575" y="2319338"/>
            <a:ext cx="1736725" cy="396875"/>
            <a:chOff x="658" y="1536"/>
            <a:chExt cx="1094" cy="250"/>
          </a:xfrm>
        </p:grpSpPr>
        <p:graphicFrame>
          <p:nvGraphicFramePr>
            <p:cNvPr id="297992" name="Object 8"/>
            <p:cNvGraphicFramePr>
              <a:graphicFrameLocks noChangeAspect="1"/>
            </p:cNvGraphicFramePr>
            <p:nvPr/>
          </p:nvGraphicFramePr>
          <p:xfrm>
            <a:off x="1008" y="1554"/>
            <a:ext cx="74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3" r:id="rId4" imgW="1180588" imgH="355446" progId="Equation.DSMT4">
                    <p:embed/>
                  </p:oleObj>
                </mc:Choice>
                <mc:Fallback>
                  <p:oleObj r:id="rId4" imgW="1180588" imgH="355446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554"/>
                          <a:ext cx="74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658" y="1536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(1)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8004" name="Group 20"/>
          <p:cNvGrpSpPr>
            <a:grpSpLocks/>
          </p:cNvGrpSpPr>
          <p:nvPr/>
        </p:nvGrpSpPr>
        <p:grpSpPr bwMode="auto">
          <a:xfrm>
            <a:off x="1066800" y="2776538"/>
            <a:ext cx="3286125" cy="695325"/>
            <a:chOff x="672" y="1824"/>
            <a:chExt cx="2070" cy="438"/>
          </a:xfrm>
        </p:grpSpPr>
        <p:graphicFrame>
          <p:nvGraphicFramePr>
            <p:cNvPr id="297991" name="Object 7"/>
            <p:cNvGraphicFramePr>
              <a:graphicFrameLocks noChangeAspect="1"/>
            </p:cNvGraphicFramePr>
            <p:nvPr/>
          </p:nvGraphicFramePr>
          <p:xfrm>
            <a:off x="1056" y="1824"/>
            <a:ext cx="168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4" r:id="rId6" imgW="2679700" imgH="698500" progId="Equation.DSMT4">
                    <p:embed/>
                  </p:oleObj>
                </mc:Choice>
                <mc:Fallback>
                  <p:oleObj r:id="rId6" imgW="2679700" imgH="6985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824"/>
                          <a:ext cx="1686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672" y="192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(2)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8003" name="Group 19"/>
          <p:cNvGrpSpPr>
            <a:grpSpLocks/>
          </p:cNvGrpSpPr>
          <p:nvPr/>
        </p:nvGrpSpPr>
        <p:grpSpPr bwMode="auto">
          <a:xfrm>
            <a:off x="1076325" y="3614738"/>
            <a:ext cx="3343275" cy="695325"/>
            <a:chOff x="720" y="2400"/>
            <a:chExt cx="2106" cy="438"/>
          </a:xfrm>
        </p:grpSpPr>
        <p:graphicFrame>
          <p:nvGraphicFramePr>
            <p:cNvPr id="297990" name="Object 6"/>
            <p:cNvGraphicFramePr>
              <a:graphicFrameLocks noChangeAspect="1"/>
            </p:cNvGraphicFramePr>
            <p:nvPr/>
          </p:nvGraphicFramePr>
          <p:xfrm>
            <a:off x="1104" y="2400"/>
            <a:ext cx="172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5" r:id="rId8" imgW="2730500" imgH="698500" progId="Equation.DSMT4">
                    <p:embed/>
                  </p:oleObj>
                </mc:Choice>
                <mc:Fallback>
                  <p:oleObj r:id="rId8" imgW="2730500" imgH="698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0"/>
                          <a:ext cx="1722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8" name="Rectangle 14"/>
            <p:cNvSpPr>
              <a:spLocks noChangeArrowheads="1"/>
            </p:cNvSpPr>
            <p:nvPr/>
          </p:nvSpPr>
          <p:spPr bwMode="auto">
            <a:xfrm>
              <a:off x="720" y="2496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(3)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8002" name="Group 18"/>
          <p:cNvGrpSpPr>
            <a:grpSpLocks/>
          </p:cNvGrpSpPr>
          <p:nvPr/>
        </p:nvGrpSpPr>
        <p:grpSpPr bwMode="auto">
          <a:xfrm>
            <a:off x="1066800" y="4513263"/>
            <a:ext cx="5965825" cy="396875"/>
            <a:chOff x="706" y="2870"/>
            <a:chExt cx="3758" cy="250"/>
          </a:xfrm>
        </p:grpSpPr>
        <p:graphicFrame>
          <p:nvGraphicFramePr>
            <p:cNvPr id="297989" name="Object 5"/>
            <p:cNvGraphicFramePr>
              <a:graphicFrameLocks noChangeAspect="1"/>
            </p:cNvGraphicFramePr>
            <p:nvPr/>
          </p:nvGraphicFramePr>
          <p:xfrm>
            <a:off x="1104" y="2880"/>
            <a:ext cx="336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6" r:id="rId10" imgW="5334000" imgH="355600" progId="Equation.DSMT4">
                    <p:embed/>
                  </p:oleObj>
                </mc:Choice>
                <mc:Fallback>
                  <p:oleObj r:id="rId10" imgW="5334000" imgH="355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0"/>
                          <a:ext cx="336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9" name="Rectangle 15"/>
            <p:cNvSpPr>
              <a:spLocks noChangeArrowheads="1"/>
            </p:cNvSpPr>
            <p:nvPr/>
          </p:nvSpPr>
          <p:spPr bwMode="auto">
            <a:xfrm>
              <a:off x="706" y="287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(4)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8001" name="Group 17"/>
          <p:cNvGrpSpPr>
            <a:grpSpLocks/>
          </p:cNvGrpSpPr>
          <p:nvPr/>
        </p:nvGrpSpPr>
        <p:grpSpPr bwMode="auto">
          <a:xfrm>
            <a:off x="1066800" y="5148263"/>
            <a:ext cx="4848225" cy="676275"/>
            <a:chOff x="720" y="3312"/>
            <a:chExt cx="3054" cy="426"/>
          </a:xfrm>
        </p:grpSpPr>
        <p:graphicFrame>
          <p:nvGraphicFramePr>
            <p:cNvPr id="297988" name="Object 4"/>
            <p:cNvGraphicFramePr>
              <a:graphicFrameLocks noChangeAspect="1"/>
            </p:cNvGraphicFramePr>
            <p:nvPr/>
          </p:nvGraphicFramePr>
          <p:xfrm>
            <a:off x="1104" y="3312"/>
            <a:ext cx="267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7" r:id="rId12" imgW="4241800" imgH="673100" progId="Equation.DSMT4">
                    <p:embed/>
                  </p:oleObj>
                </mc:Choice>
                <mc:Fallback>
                  <p:oleObj r:id="rId12" imgW="4241800" imgH="673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12"/>
                          <a:ext cx="2670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00" name="Rectangle 16"/>
            <p:cNvSpPr>
              <a:spLocks noChangeArrowheads="1"/>
            </p:cNvSpPr>
            <p:nvPr/>
          </p:nvSpPr>
          <p:spPr bwMode="auto">
            <a:xfrm>
              <a:off x="720" y="336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(5)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0FEA-B4C4-4D08-A82A-B9A99E69D587}" type="slidenum">
              <a:rPr lang="en-US" altLang="en-US"/>
              <a:pPr/>
              <a:t>44</a:t>
            </a:fld>
            <a:endParaRPr lang="en-US" altLang="en-US"/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5624513" y="1484313"/>
          <a:ext cx="26765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7" name="Equation" r:id="rId4" imgW="2679480" imgH="698400" progId="Equation.DSMT4">
                  <p:embed/>
                </p:oleObj>
              </mc:Choice>
              <mc:Fallback>
                <p:oleObj name="Equation" r:id="rId4" imgW="267948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1484313"/>
                        <a:ext cx="26765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2" name="Rectangle 10"/>
          <p:cNvSpPr>
            <a:spLocks noChangeArrowheads="1"/>
          </p:cNvSpPr>
          <p:nvPr/>
        </p:nvSpPr>
        <p:spPr bwMode="auto">
          <a:xfrm>
            <a:off x="990600" y="5943600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lang="en-US" altLang="zh-CN" b="0">
                <a:ea typeface="宋体" pitchFamily="2" charset="-122"/>
                <a:cs typeface="Times New Roman" pitchFamily="18" charset="0"/>
              </a:rPr>
              <a:t>By means of mathematical induction we know that the formula (2) holds.</a:t>
            </a:r>
            <a:endParaRPr lang="en-US" altLang="zh-CN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2219325" y="2819400"/>
          <a:ext cx="4029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8" name="Equation" r:id="rId6" imgW="4025880" imgH="698400" progId="Equation.DSMT4">
                  <p:embed/>
                </p:oleObj>
              </mc:Choice>
              <mc:Fallback>
                <p:oleObj name="Equation" r:id="rId6" imgW="402588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819400"/>
                        <a:ext cx="40290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1828800" y="4267200"/>
          <a:ext cx="31511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9" name="Equation" r:id="rId8" imgW="3149280" imgH="850680" progId="Equation.DSMT4">
                  <p:embed/>
                </p:oleObj>
              </mc:Choice>
              <mc:Fallback>
                <p:oleObj name="Equation" r:id="rId8" imgW="3149280" imgH="850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31511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454025" y="1676400"/>
            <a:ext cx="938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Proof: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300044" name="Rectangle 12"/>
          <p:cNvSpPr>
            <a:spLocks noChangeArrowheads="1"/>
          </p:cNvSpPr>
          <p:nvPr/>
        </p:nvSpPr>
        <p:spPr bwMode="auto">
          <a:xfrm>
            <a:off x="1295400" y="1676400"/>
            <a:ext cx="419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We will prove the formulae (2) and (5).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0045" name="Rectangle 13"/>
          <p:cNvSpPr>
            <a:spLocks noChangeArrowheads="1"/>
          </p:cNvSpPr>
          <p:nvPr/>
        </p:nvSpPr>
        <p:spPr bwMode="auto">
          <a:xfrm>
            <a:off x="609600" y="2286000"/>
            <a:ext cx="1389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  <a:cs typeface="Times New Roman" pitchFamily="18" charset="0"/>
              </a:rPr>
              <a:t>(2) Because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2209800" y="2133600"/>
          <a:ext cx="3013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0" name="Equation" r:id="rId10" imgW="3009600" imgH="698400" progId="Equation.DSMT4">
                  <p:embed/>
                </p:oleObj>
              </mc:Choice>
              <mc:Fallback>
                <p:oleObj name="Equation" r:id="rId10" imgW="3009600" imgH="698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30130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0049" name="Group 17"/>
          <p:cNvGrpSpPr>
            <a:grpSpLocks/>
          </p:cNvGrpSpPr>
          <p:nvPr/>
        </p:nvGrpSpPr>
        <p:grpSpPr bwMode="auto">
          <a:xfrm>
            <a:off x="914400" y="3581400"/>
            <a:ext cx="4987925" cy="695325"/>
            <a:chOff x="624" y="2256"/>
            <a:chExt cx="3142" cy="438"/>
          </a:xfrm>
        </p:grpSpPr>
        <p:graphicFrame>
          <p:nvGraphicFramePr>
            <p:cNvPr id="307210" name="Object 10"/>
            <p:cNvGraphicFramePr>
              <a:graphicFrameLocks noChangeAspect="1"/>
            </p:cNvGraphicFramePr>
            <p:nvPr/>
          </p:nvGraphicFramePr>
          <p:xfrm>
            <a:off x="1536" y="2256"/>
            <a:ext cx="169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71" r:id="rId12" imgW="2692400" imgH="698500" progId="Equation.DSMT4">
                    <p:embed/>
                  </p:oleObj>
                </mc:Choice>
                <mc:Fallback>
                  <p:oleObj r:id="rId12" imgW="2692400" imgH="6985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56"/>
                          <a:ext cx="1698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0047" name="Rectangle 15"/>
            <p:cNvSpPr>
              <a:spLocks noChangeArrowheads="1"/>
            </p:cNvSpPr>
            <p:nvPr/>
          </p:nvSpPr>
          <p:spPr bwMode="auto">
            <a:xfrm>
              <a:off x="624" y="2352"/>
              <a:ext cx="9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Assume that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3264" y="235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holds,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0050" name="Rectangle 18"/>
          <p:cNvSpPr>
            <a:spLocks noChangeArrowheads="1"/>
          </p:cNvSpPr>
          <p:nvPr/>
        </p:nvSpPr>
        <p:spPr bwMode="auto">
          <a:xfrm>
            <a:off x="914400" y="4419600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  <a:cs typeface="Times New Roman" pitchFamily="18" charset="0"/>
              </a:rPr>
              <a:t>then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895600" y="5257800"/>
          <a:ext cx="2236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2" name="Equation" r:id="rId14" imgW="2234880" imgH="698400" progId="Equation.DSMT4">
                  <p:embed/>
                </p:oleObj>
              </mc:Choice>
              <mc:Fallback>
                <p:oleObj name="Equation" r:id="rId14" imgW="223488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223678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9" name="Object 9"/>
          <p:cNvGraphicFramePr>
            <a:graphicFrameLocks noChangeAspect="1"/>
          </p:cNvGraphicFramePr>
          <p:nvPr/>
        </p:nvGraphicFramePr>
        <p:xfrm>
          <a:off x="5029200" y="4406900"/>
          <a:ext cx="17541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3" name="Equation" r:id="rId16" imgW="1752480" imgH="698400" progId="Equation.DSMT4">
                  <p:embed/>
                </p:oleObj>
              </mc:Choice>
              <mc:Fallback>
                <p:oleObj name="Equation" r:id="rId16" imgW="175248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06900"/>
                        <a:ext cx="175418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2" grpId="0"/>
      <p:bldP spid="300043" grpId="0"/>
      <p:bldP spid="300044" grpId="0"/>
      <p:bldP spid="300045" grpId="0"/>
      <p:bldP spid="3000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B0D2-A49D-4AC0-A2CB-32EBCA38EF7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4371975" y="1457325"/>
          <a:ext cx="4238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8" name="Equation" r:id="rId4" imgW="4241520" imgH="672840" progId="Equation.DSMT4">
                  <p:embed/>
                </p:oleObj>
              </mc:Choice>
              <mc:Fallback>
                <p:oleObj name="Equation" r:id="rId4" imgW="424152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1457325"/>
                        <a:ext cx="42386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9" name="Rectangle 9"/>
          <p:cNvSpPr>
            <a:spLocks noChangeArrowheads="1"/>
          </p:cNvSpPr>
          <p:nvPr/>
        </p:nvSpPr>
        <p:spPr bwMode="auto">
          <a:xfrm>
            <a:off x="381000" y="60039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The other solution is left to you.</a:t>
            </a:r>
            <a:endParaRPr lang="en-US" altLang="zh-CN" sz="1800" dirty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2200275" y="3581400"/>
          <a:ext cx="4581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9" name="Equation" r:id="rId6" imgW="4584600" imgH="1002960" progId="Equation.DSMT4">
                  <p:embed/>
                </p:oleObj>
              </mc:Choice>
              <mc:Fallback>
                <p:oleObj name="Equation" r:id="rId6" imgW="4584600" imgH="1002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581400"/>
                        <a:ext cx="45815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2133600" y="5251450"/>
          <a:ext cx="4238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0" r:id="rId8" imgW="4241800" imgH="673100" progId="Equation.DSMT4">
                  <p:embed/>
                </p:oleObj>
              </mc:Choice>
              <mc:Fallback>
                <p:oleObj r:id="rId8" imgW="4241800" imgH="673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1450"/>
                        <a:ext cx="42386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381000" y="14478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Proof (continued)</a:t>
            </a:r>
            <a:r>
              <a:rPr lang="en-US" altLang="zh-CN" b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000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2091" name="Rectangle 11"/>
          <p:cNvSpPr>
            <a:spLocks noChangeArrowheads="1"/>
          </p:cNvSpPr>
          <p:nvPr/>
        </p:nvSpPr>
        <p:spPr bwMode="auto">
          <a:xfrm>
            <a:off x="304800" y="4768850"/>
            <a:ext cx="713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Similarly to (2) by means of mathematical induction, we can obtains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09256" name="Object 8"/>
          <p:cNvGraphicFramePr>
            <a:graphicFrameLocks noChangeAspect="1"/>
          </p:cNvGraphicFramePr>
          <p:nvPr/>
        </p:nvGraphicFramePr>
        <p:xfrm>
          <a:off x="2209800" y="2133600"/>
          <a:ext cx="19415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1" name="Equation" r:id="rId10" imgW="1942920" imgH="622080" progId="Equation.DSMT4">
                  <p:embed/>
                </p:oleObj>
              </mc:Choice>
              <mc:Fallback>
                <p:oleObj name="Equation" r:id="rId10" imgW="194292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194151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2209800" y="2819400"/>
          <a:ext cx="3616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2" name="Equation" r:id="rId12" imgW="3619440" imgH="876240" progId="Equation.DSMT4">
                  <p:embed/>
                </p:oleObj>
              </mc:Choice>
              <mc:Fallback>
                <p:oleObj name="Equation" r:id="rId12" imgW="3619440" imgH="876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36163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95288" y="1916113"/>
            <a:ext cx="1389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ea typeface="宋体" pitchFamily="2" charset="-122"/>
              </a:rPr>
              <a:t>(5) Because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9" grpId="0"/>
      <p:bldP spid="302091" grpId="0"/>
      <p:bldP spid="3092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4282" y="1428736"/>
            <a:ext cx="8572528" cy="4500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5398" y="6064271"/>
            <a:ext cx="762000" cy="365125"/>
          </a:xfrm>
        </p:spPr>
        <p:txBody>
          <a:bodyPr/>
          <a:lstStyle/>
          <a:p>
            <a:fld id="{A3C9ACCE-1C8A-478D-9DA9-CD624E0ACA21}" type="slidenum">
              <a:rPr lang="en-US" altLang="en-US" sz="1600"/>
              <a:pPr/>
              <a:t>46</a:t>
            </a:fld>
            <a:endParaRPr lang="en-US" altLang="en-US" sz="1600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668463" y="3492500"/>
          <a:ext cx="4695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4" imgW="4698720" imgH="393480" progId="Equation.DSMT4">
                  <p:embed/>
                </p:oleObj>
              </mc:Choice>
              <mc:Fallback>
                <p:oleObj name="Equation" r:id="rId4" imgW="46987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492500"/>
                        <a:ext cx="4695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477963" y="4654550"/>
          <a:ext cx="6629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6" imgW="6629400" imgH="1180800" progId="Equation.DSMT4">
                  <p:embed/>
                </p:oleObj>
              </mc:Choice>
              <mc:Fallback>
                <p:oleObj name="Equation" r:id="rId6" imgW="6629400" imgH="1180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654550"/>
                        <a:ext cx="66294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6" name="Rectangle 1032"/>
          <p:cNvSpPr>
            <a:spLocks noChangeArrowheads="1"/>
          </p:cNvSpPr>
          <p:nvPr/>
        </p:nvSpPr>
        <p:spPr bwMode="auto">
          <a:xfrm>
            <a:off x="296832" y="1530351"/>
            <a:ext cx="8061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Theorem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Suppose that the functions </a:t>
            </a:r>
            <a:r>
              <a:rPr lang="en-US" altLang="zh-CN" sz="24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and </a:t>
            </a:r>
            <a:r>
              <a:rPr lang="en-US" altLang="zh-CN" sz="24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are both derivable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4139" name="Group 1035"/>
          <p:cNvGrpSpPr>
            <a:grpSpLocks/>
          </p:cNvGrpSpPr>
          <p:nvPr/>
        </p:nvGrpSpPr>
        <p:grpSpPr bwMode="auto">
          <a:xfrm>
            <a:off x="357158" y="1966914"/>
            <a:ext cx="8197850" cy="461963"/>
            <a:chOff x="-552" y="1379"/>
            <a:chExt cx="5164" cy="291"/>
          </a:xfrm>
        </p:grpSpPr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820" y="1428"/>
            <a:ext cx="64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8" imgW="1028520" imgH="330120" progId="Equation.DSMT4">
                    <p:embed/>
                  </p:oleObj>
                </mc:Choice>
                <mc:Fallback>
                  <p:oleObj name="Equation" r:id="rId8" imgW="1028520" imgH="3301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1428"/>
                          <a:ext cx="64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4137" name="Rectangle 1033"/>
            <p:cNvSpPr>
              <a:spLocks noChangeArrowheads="1"/>
            </p:cNvSpPr>
            <p:nvPr/>
          </p:nvSpPr>
          <p:spPr bwMode="auto">
            <a:xfrm>
              <a:off x="-552" y="1379"/>
              <a:ext cx="51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of order </a:t>
              </a:r>
              <a:r>
                <a:rPr lang="en-US" altLang="zh-CN" sz="2400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.</a:t>
              </a:r>
              <a:r>
                <a:rPr lang="zh-CN" altLang="en-US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Then                and  </a:t>
              </a:r>
              <a:r>
                <a:rPr lang="en-US" altLang="zh-CN" sz="2400" i="1" dirty="0" err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uv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 are also derivable of order </a:t>
              </a:r>
              <a:r>
                <a:rPr lang="en-US" altLang="zh-CN" sz="2400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, </a:t>
              </a:r>
            </a:p>
          </p:txBody>
        </p:sp>
      </p:grpSp>
      <p:sp>
        <p:nvSpPr>
          <p:cNvPr id="304138" name="Rectangle 1034"/>
          <p:cNvSpPr>
            <a:spLocks noChangeArrowheads="1"/>
          </p:cNvSpPr>
          <p:nvPr/>
        </p:nvSpPr>
        <p:spPr bwMode="auto">
          <a:xfrm>
            <a:off x="296832" y="2428876"/>
            <a:ext cx="3346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and moreover we have: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4140" name="Rectangle 1036"/>
          <p:cNvSpPr>
            <a:spLocks noChangeArrowheads="1"/>
          </p:cNvSpPr>
          <p:nvPr/>
        </p:nvSpPr>
        <p:spPr bwMode="auto">
          <a:xfrm>
            <a:off x="677832" y="2825751"/>
            <a:ext cx="3206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>
                <a:ea typeface="宋体" pitchFamily="2" charset="-122"/>
                <a:cs typeface="Times New Roman" pitchFamily="18" charset="0"/>
              </a:rPr>
              <a:t>(1)</a:t>
            </a:r>
            <a:r>
              <a:rPr lang="en-US" altLang="zh-CN" sz="800" b="0">
                <a:ea typeface="宋体" pitchFamily="2" charset="-122"/>
                <a:cs typeface="Times New Roman" pitchFamily="18" charset="0"/>
              </a:rPr>
              <a:t>        </a:t>
            </a:r>
            <a:r>
              <a:rPr lang="en-US" altLang="zh-CN" sz="2400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The linear property</a:t>
            </a:r>
            <a:r>
              <a:rPr lang="en-US" altLang="zh-CN" sz="2400" b="0">
                <a:ea typeface="宋体" pitchFamily="2" charset="-122"/>
                <a:cs typeface="Times New Roman" pitchFamily="18" charset="0"/>
              </a:rPr>
              <a:t>:</a:t>
            </a:r>
            <a:endParaRPr lang="zh-CN" altLang="en-US" sz="2400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4141" name="Rectangle 1037"/>
          <p:cNvSpPr>
            <a:spLocks noChangeArrowheads="1"/>
          </p:cNvSpPr>
          <p:nvPr/>
        </p:nvSpPr>
        <p:spPr bwMode="auto">
          <a:xfrm>
            <a:off x="754032" y="4083051"/>
            <a:ext cx="289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ea typeface="宋体" pitchFamily="2" charset="-122"/>
                <a:cs typeface="Times New Roman" pitchFamily="18" charset="0"/>
              </a:rPr>
              <a:t>(2)</a:t>
            </a:r>
            <a:r>
              <a:rPr lang="en-US" altLang="zh-CN" sz="800" b="0">
                <a:ea typeface="宋体" pitchFamily="2" charset="-122"/>
                <a:cs typeface="Times New Roman" pitchFamily="18" charset="0"/>
              </a:rPr>
              <a:t>        </a:t>
            </a:r>
            <a:r>
              <a:rPr lang="en-US" altLang="zh-CN" sz="2400" b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Leibniz formula</a:t>
            </a:r>
            <a:r>
              <a:rPr lang="en-US" altLang="zh-CN" sz="2400" b="0">
                <a:ea typeface="宋体" pitchFamily="2" charset="-122"/>
                <a:cs typeface="Times New Roman" pitchFamily="18" charset="0"/>
              </a:rPr>
              <a:t>: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6" grpId="0"/>
      <p:bldP spid="304138" grpId="0"/>
      <p:bldP spid="304140" grpId="0"/>
      <p:bldP spid="3041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8DB2-C4D3-4A26-8243-1CD82C44295F}" type="slidenum">
              <a:rPr lang="en-US" altLang="en-US"/>
              <a:pPr/>
              <a:t>47</a:t>
            </a:fld>
            <a:endParaRPr lang="en-US" altLang="en-US"/>
          </a:p>
        </p:txBody>
      </p:sp>
      <p:graphicFrame>
        <p:nvGraphicFramePr>
          <p:cNvPr id="403468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71736" y="2928934"/>
          <a:ext cx="44481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8" name="Equation" r:id="rId3" imgW="5930640" imgH="469800" progId="Equation.DSMT4">
                  <p:embed/>
                </p:oleObj>
              </mc:Choice>
              <mc:Fallback>
                <p:oleObj name="Equation" r:id="rId3" imgW="5930640" imgH="469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928934"/>
                        <a:ext cx="44481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474" name="Group 18"/>
          <p:cNvGrpSpPr>
            <a:grpSpLocks/>
          </p:cNvGrpSpPr>
          <p:nvPr/>
        </p:nvGrpSpPr>
        <p:grpSpPr bwMode="auto">
          <a:xfrm>
            <a:off x="519114" y="1500190"/>
            <a:ext cx="5338765" cy="500063"/>
            <a:chOff x="128" y="945"/>
            <a:chExt cx="3363" cy="315"/>
          </a:xfrm>
        </p:grpSpPr>
        <p:graphicFrame>
          <p:nvGraphicFramePr>
            <p:cNvPr id="403462" name="Object 6"/>
            <p:cNvGraphicFramePr>
              <a:graphicFrameLocks noChangeAspect="1"/>
            </p:cNvGraphicFramePr>
            <p:nvPr/>
          </p:nvGraphicFramePr>
          <p:xfrm>
            <a:off x="1284" y="978"/>
            <a:ext cx="107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39" name="Equation" r:id="rId5" imgW="2273040" imgH="482400" progId="Equation.DSMT4">
                    <p:embed/>
                  </p:oleObj>
                </mc:Choice>
                <mc:Fallback>
                  <p:oleObj name="Equation" r:id="rId5" imgW="2273040" imgH="4824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978"/>
                          <a:ext cx="107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3464" name="Object 8"/>
            <p:cNvGraphicFramePr>
              <a:graphicFrameLocks noChangeAspect="1"/>
            </p:cNvGraphicFramePr>
            <p:nvPr/>
          </p:nvGraphicFramePr>
          <p:xfrm>
            <a:off x="2793" y="1002"/>
            <a:ext cx="69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40" name="Equation" r:id="rId7" imgW="1574640" imgH="482400" progId="Equation.DSMT4">
                    <p:embed/>
                  </p:oleObj>
                </mc:Choice>
                <mc:Fallback>
                  <p:oleObj name="Equation" r:id="rId7" imgW="1574640" imgH="4824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1002"/>
                          <a:ext cx="698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3460" name="Rectangle 4"/>
            <p:cNvSpPr>
              <a:spLocks noChangeArrowheads="1"/>
            </p:cNvSpPr>
            <p:nvPr/>
          </p:nvSpPr>
          <p:spPr bwMode="auto">
            <a:xfrm>
              <a:off x="128" y="945"/>
              <a:ext cx="1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  <a:cs typeface="Times New Roman" pitchFamily="18" charset="0"/>
                </a:rPr>
                <a:t>Example</a:t>
              </a:r>
              <a:r>
                <a:rPr lang="en-US" altLang="zh-CN" sz="2400" b="0" dirty="0"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Let </a:t>
              </a:r>
              <a:endParaRPr lang="zh-CN" altLang="en-US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3461" name="Rectangle 5"/>
            <p:cNvSpPr>
              <a:spLocks noChangeArrowheads="1"/>
            </p:cNvSpPr>
            <p:nvPr/>
          </p:nvSpPr>
          <p:spPr bwMode="auto">
            <a:xfrm>
              <a:off x="2366" y="969"/>
              <a:ext cx="6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find</a:t>
              </a:r>
              <a:endParaRPr lang="zh-CN" altLang="en-US" sz="2400" b="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403470" name="Object 14"/>
          <p:cNvGraphicFramePr>
            <a:graphicFrameLocks noChangeAspect="1"/>
          </p:cNvGraphicFramePr>
          <p:nvPr/>
        </p:nvGraphicFramePr>
        <p:xfrm>
          <a:off x="2339975" y="3429000"/>
          <a:ext cx="5300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1" name="Equation" r:id="rId9" imgW="7061040" imgH="469800" progId="Equation.DSMT4">
                  <p:embed/>
                </p:oleObj>
              </mc:Choice>
              <mc:Fallback>
                <p:oleObj name="Equation" r:id="rId9" imgW="7061040" imgH="469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29000"/>
                        <a:ext cx="53006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1" name="Object 15"/>
          <p:cNvGraphicFramePr>
            <a:graphicFrameLocks noChangeAspect="1"/>
          </p:cNvGraphicFramePr>
          <p:nvPr/>
        </p:nvGraphicFramePr>
        <p:xfrm>
          <a:off x="1114425" y="4581525"/>
          <a:ext cx="64817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2" name="Equation" r:id="rId11" imgW="8673840" imgH="482400" progId="Equation.DSMT4">
                  <p:embed/>
                </p:oleObj>
              </mc:Choice>
              <mc:Fallback>
                <p:oleObj name="Equation" r:id="rId11" imgW="8673840" imgH="482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581525"/>
                        <a:ext cx="64817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2" name="Object 16"/>
          <p:cNvGraphicFramePr>
            <a:graphicFrameLocks noChangeAspect="1"/>
          </p:cNvGraphicFramePr>
          <p:nvPr/>
        </p:nvGraphicFramePr>
        <p:xfrm>
          <a:off x="2122488" y="5084763"/>
          <a:ext cx="52260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3" name="Equation" r:id="rId13" imgW="6984720" imgH="850680" progId="Equation.DSMT4">
                  <p:embed/>
                </p:oleObj>
              </mc:Choice>
              <mc:Fallback>
                <p:oleObj name="Equation" r:id="rId13" imgW="6984720" imgH="8506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084763"/>
                        <a:ext cx="522605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2122488" y="5734050"/>
          <a:ext cx="30956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4" name="Equation" r:id="rId15" imgW="4114800" imgH="469800" progId="Equation.DSMT4">
                  <p:embed/>
                </p:oleObj>
              </mc:Choice>
              <mc:Fallback>
                <p:oleObj name="Equation" r:id="rId15" imgW="4114800" imgH="469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734050"/>
                        <a:ext cx="30956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827088" y="2205038"/>
            <a:ext cx="1095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Solution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03477" name="Group 21"/>
          <p:cNvGrpSpPr>
            <a:grpSpLocks/>
          </p:cNvGrpSpPr>
          <p:nvPr/>
        </p:nvGrpSpPr>
        <p:grpSpPr bwMode="auto">
          <a:xfrm>
            <a:off x="2051050" y="2187575"/>
            <a:ext cx="3662363" cy="414338"/>
            <a:chOff x="1429" y="1378"/>
            <a:chExt cx="2307" cy="261"/>
          </a:xfrm>
        </p:grpSpPr>
        <p:graphicFrame>
          <p:nvGraphicFramePr>
            <p:cNvPr id="403466" name="Object 10"/>
            <p:cNvGraphicFramePr>
              <a:graphicFrameLocks noChangeAspect="1"/>
            </p:cNvGraphicFramePr>
            <p:nvPr/>
          </p:nvGraphicFramePr>
          <p:xfrm>
            <a:off x="2154" y="1378"/>
            <a:ext cx="158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45" name="Equation" r:id="rId17" imgW="3124080" imgH="469800" progId="Equation.DSMT4">
                    <p:embed/>
                  </p:oleObj>
                </mc:Choice>
                <mc:Fallback>
                  <p:oleObj name="Equation" r:id="rId17" imgW="3124080" imgH="4698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378"/>
                          <a:ext cx="158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1429" y="138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We take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5867400" y="2205038"/>
            <a:ext cx="173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It is easy to see</a:t>
            </a:r>
          </a:p>
        </p:txBody>
      </p:sp>
      <p:sp>
        <p:nvSpPr>
          <p:cNvPr id="403479" name="Rectangle 23"/>
          <p:cNvSpPr>
            <a:spLocks noChangeArrowheads="1"/>
          </p:cNvSpPr>
          <p:nvPr/>
        </p:nvSpPr>
        <p:spPr bwMode="auto">
          <a:xfrm>
            <a:off x="827088" y="3968750"/>
            <a:ext cx="467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By means of the Leibniz formula we obtain:</a:t>
            </a:r>
          </a:p>
        </p:txBody>
      </p:sp>
      <p:sp>
        <p:nvSpPr>
          <p:cNvPr id="403480" name="Rectangle 24"/>
          <p:cNvSpPr>
            <a:spLocks noChangeArrowheads="1"/>
          </p:cNvSpPr>
          <p:nvPr/>
        </p:nvSpPr>
        <p:spPr bwMode="auto">
          <a:xfrm>
            <a:off x="1042988" y="61658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Finish.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5" grpId="0"/>
      <p:bldP spid="403478" grpId="0"/>
      <p:bldP spid="403479" grpId="0"/>
      <p:bldP spid="40348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0DD5-1BCC-4242-AECF-C1C30064C70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685800" y="5943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064000" algn="ctr"/>
                <a:tab pos="8128000" algn="r"/>
              </a:tabLst>
            </a:pPr>
            <a:r>
              <a:rPr lang="en-US" altLang="zh-CN" b="0" dirty="0">
                <a:ea typeface="宋体" pitchFamily="2" charset="-122"/>
                <a:cs typeface="Times New Roman" pitchFamily="18" charset="0"/>
              </a:rPr>
              <a:t>Finish.</a:t>
            </a:r>
            <a:r>
              <a:rPr lang="en-US" altLang="zh-CN" sz="1100" b="0" dirty="0"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800" b="0" dirty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762000" y="3581400"/>
          <a:ext cx="8039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15" r:id="rId4" imgW="8039100" imgH="355600" progId="Equation.DSMT4">
                  <p:embed/>
                </p:oleObj>
              </mc:Choice>
              <mc:Fallback>
                <p:oleObj r:id="rId4" imgW="80391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80391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1905000" y="4724400"/>
          <a:ext cx="3543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16" name="Equation" r:id="rId6" imgW="3543120" imgH="647640" progId="Equation.DSMT4">
                  <p:embed/>
                </p:oleObj>
              </mc:Choice>
              <mc:Fallback>
                <p:oleObj name="Equation" r:id="rId6" imgW="35431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3543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14" name="Group 2"/>
          <p:cNvGrpSpPr>
            <a:grpSpLocks/>
          </p:cNvGrpSpPr>
          <p:nvPr/>
        </p:nvGrpSpPr>
        <p:grpSpPr bwMode="auto">
          <a:xfrm>
            <a:off x="609600" y="1584325"/>
            <a:ext cx="8072438" cy="869950"/>
            <a:chOff x="384" y="998"/>
            <a:chExt cx="5085" cy="548"/>
          </a:xfrm>
        </p:grpSpPr>
        <p:grpSp>
          <p:nvGrpSpPr>
            <p:cNvPr id="306193" name="Group 17"/>
            <p:cNvGrpSpPr>
              <a:grpSpLocks/>
            </p:cNvGrpSpPr>
            <p:nvPr/>
          </p:nvGrpSpPr>
          <p:grpSpPr bwMode="auto">
            <a:xfrm>
              <a:off x="384" y="1008"/>
              <a:ext cx="3154" cy="250"/>
              <a:chOff x="1104" y="1632"/>
              <a:chExt cx="3154" cy="250"/>
            </a:xfrm>
          </p:grpSpPr>
          <p:graphicFrame>
            <p:nvGraphicFramePr>
              <p:cNvPr id="320526" name="Object 14"/>
              <p:cNvGraphicFramePr>
                <a:graphicFrameLocks noChangeAspect="1"/>
              </p:cNvGraphicFramePr>
              <p:nvPr/>
            </p:nvGraphicFramePr>
            <p:xfrm>
              <a:off x="2736" y="1632"/>
              <a:ext cx="136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17" r:id="rId8" imgW="2159000" imgH="355600" progId="Equation.DSMT4">
                      <p:embed/>
                    </p:oleObj>
                  </mc:Choice>
                  <mc:Fallback>
                    <p:oleObj r:id="rId8" imgW="2159000" imgH="3556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1632"/>
                            <a:ext cx="1362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6191" name="Rectangle 1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31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cs typeface="Times New Roman" pitchFamily="18" charset="0"/>
                  </a:rPr>
                  <a:t>Example</a:t>
                </a:r>
                <a:r>
                  <a:rPr lang="en-US" altLang="zh-CN" b="0" dirty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 Suppose that                                    , </a:t>
                </a:r>
              </a:p>
            </p:txBody>
          </p:sp>
        </p:grpSp>
        <p:sp>
          <p:nvSpPr>
            <p:cNvPr id="306192" name="Rectangle 16"/>
            <p:cNvSpPr>
              <a:spLocks noChangeArrowheads="1"/>
            </p:cNvSpPr>
            <p:nvPr/>
          </p:nvSpPr>
          <p:spPr bwMode="auto">
            <a:xfrm>
              <a:off x="1344" y="1296"/>
              <a:ext cx="30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If it does not exist, explain; if it exists, find it.</a:t>
              </a:r>
            </a:p>
          </p:txBody>
        </p:sp>
        <p:grpSp>
          <p:nvGrpSpPr>
            <p:cNvPr id="306196" name="Group 20"/>
            <p:cNvGrpSpPr>
              <a:grpSpLocks/>
            </p:cNvGrpSpPr>
            <p:nvPr/>
          </p:nvGrpSpPr>
          <p:grpSpPr bwMode="auto">
            <a:xfrm>
              <a:off x="3408" y="998"/>
              <a:ext cx="1584" cy="250"/>
              <a:chOff x="3408" y="998"/>
              <a:chExt cx="1584" cy="250"/>
            </a:xfrm>
          </p:grpSpPr>
          <p:graphicFrame>
            <p:nvGraphicFramePr>
              <p:cNvPr id="320525" name="Object 13"/>
              <p:cNvGraphicFramePr>
                <a:graphicFrameLocks noChangeAspect="1"/>
              </p:cNvGraphicFramePr>
              <p:nvPr/>
            </p:nvGraphicFramePr>
            <p:xfrm>
              <a:off x="3930" y="1008"/>
              <a:ext cx="106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18" r:id="rId10" imgW="1688367" imgH="355446" progId="Equation.DSMT4">
                      <p:embed/>
                    </p:oleObj>
                  </mc:Choice>
                  <mc:Fallback>
                    <p:oleObj r:id="rId10" imgW="1688367" imgH="355446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0" y="1008"/>
                            <a:ext cx="1062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6194" name="Rectangle 18"/>
              <p:cNvSpPr>
                <a:spLocks noChangeArrowheads="1"/>
              </p:cNvSpPr>
              <p:nvPr/>
            </p:nvSpPr>
            <p:spPr bwMode="auto">
              <a:xfrm>
                <a:off x="3408" y="998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where</a:t>
                </a:r>
                <a:endParaRPr lang="zh-CN" altLang="en-US" b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06195" name="Rectangle 19"/>
            <p:cNvSpPr>
              <a:spLocks noChangeArrowheads="1"/>
            </p:cNvSpPr>
            <p:nvPr/>
          </p:nvSpPr>
          <p:spPr bwMode="auto">
            <a:xfrm>
              <a:off x="4944" y="1008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. Does</a:t>
              </a:r>
              <a:endParaRPr lang="zh-CN" altLang="en-US" b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06198" name="Group 22"/>
            <p:cNvGrpSpPr>
              <a:grpSpLocks/>
            </p:cNvGrpSpPr>
            <p:nvPr/>
          </p:nvGrpSpPr>
          <p:grpSpPr bwMode="auto">
            <a:xfrm>
              <a:off x="432" y="1286"/>
              <a:ext cx="968" cy="250"/>
              <a:chOff x="432" y="1286"/>
              <a:chExt cx="968" cy="250"/>
            </a:xfrm>
          </p:grpSpPr>
          <p:graphicFrame>
            <p:nvGraphicFramePr>
              <p:cNvPr id="320524" name="Object 12"/>
              <p:cNvGraphicFramePr>
                <a:graphicFrameLocks noChangeAspect="1"/>
              </p:cNvGraphicFramePr>
              <p:nvPr/>
            </p:nvGraphicFramePr>
            <p:xfrm>
              <a:off x="432" y="1296"/>
              <a:ext cx="49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19" r:id="rId12" imgW="787058" imgH="355446" progId="Equation.DSMT4">
                      <p:embed/>
                    </p:oleObj>
                  </mc:Choice>
                  <mc:Fallback>
                    <p:oleObj r:id="rId12" imgW="787058" imgH="355446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1296"/>
                            <a:ext cx="498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6197" name="Rectangle 21"/>
              <p:cNvSpPr>
                <a:spLocks noChangeArrowheads="1"/>
              </p:cNvSpPr>
              <p:nvPr/>
            </p:nvSpPr>
            <p:spPr bwMode="auto">
              <a:xfrm>
                <a:off x="912" y="128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000FF"/>
                    </a:solidFill>
                    <a:ea typeface="宋体" pitchFamily="2" charset="-122"/>
                    <a:cs typeface="Times New Roman" pitchFamily="18" charset="0"/>
                  </a:rPr>
                  <a:t>exist?</a:t>
                </a:r>
                <a:endParaRPr lang="zh-CN" altLang="en-US" b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685800" y="26670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Proof: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20515" name="Group 3"/>
          <p:cNvGrpSpPr>
            <a:grpSpLocks/>
          </p:cNvGrpSpPr>
          <p:nvPr/>
        </p:nvGrpSpPr>
        <p:grpSpPr bwMode="auto">
          <a:xfrm>
            <a:off x="1676400" y="2667000"/>
            <a:ext cx="2589213" cy="396875"/>
            <a:chOff x="1056" y="1680"/>
            <a:chExt cx="1631" cy="250"/>
          </a:xfrm>
        </p:grpSpPr>
        <p:graphicFrame>
          <p:nvGraphicFramePr>
            <p:cNvPr id="320523" name="Object 11"/>
            <p:cNvGraphicFramePr>
              <a:graphicFrameLocks noChangeAspect="1"/>
            </p:cNvGraphicFramePr>
            <p:nvPr/>
          </p:nvGraphicFramePr>
          <p:xfrm>
            <a:off x="1536" y="1680"/>
            <a:ext cx="106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20" r:id="rId14" imgW="1688367" imgH="355446" progId="Equation.DSMT4">
                    <p:embed/>
                  </p:oleObj>
                </mc:Choice>
                <mc:Fallback>
                  <p:oleObj r:id="rId14" imgW="1688367" imgH="355446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80"/>
                          <a:ext cx="106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00" name="Rectangle 24"/>
            <p:cNvSpPr>
              <a:spLocks noChangeArrowheads="1"/>
            </p:cNvSpPr>
            <p:nvPr/>
          </p:nvSpPr>
          <p:spPr bwMode="auto">
            <a:xfrm>
              <a:off x="1056" y="1680"/>
              <a:ext cx="16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Since                            ,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06202" name="Group 26"/>
          <p:cNvGrpSpPr>
            <a:grpSpLocks/>
          </p:cNvGrpSpPr>
          <p:nvPr/>
        </p:nvGrpSpPr>
        <p:grpSpPr bwMode="auto">
          <a:xfrm>
            <a:off x="4267200" y="2667000"/>
            <a:ext cx="1738313" cy="396875"/>
            <a:chOff x="2688" y="1680"/>
            <a:chExt cx="1095" cy="250"/>
          </a:xfrm>
        </p:grpSpPr>
        <p:graphicFrame>
          <p:nvGraphicFramePr>
            <p:cNvPr id="320522" name="Object 10"/>
            <p:cNvGraphicFramePr>
              <a:graphicFrameLocks noChangeAspect="1"/>
            </p:cNvGraphicFramePr>
            <p:nvPr/>
          </p:nvGraphicFramePr>
          <p:xfrm>
            <a:off x="2688" y="1680"/>
            <a:ext cx="60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21" r:id="rId16" imgW="964781" imgH="355446" progId="Equation.DSMT4">
                    <p:embed/>
                  </p:oleObj>
                </mc:Choice>
                <mc:Fallback>
                  <p:oleObj r:id="rId16" imgW="964781" imgH="355446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680"/>
                          <a:ext cx="60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01" name="Rectangle 25"/>
            <p:cNvSpPr>
              <a:spLocks noChangeArrowheads="1"/>
            </p:cNvSpPr>
            <p:nvPr/>
          </p:nvSpPr>
          <p:spPr bwMode="auto">
            <a:xfrm>
              <a:off x="3264" y="1680"/>
              <a:ext cx="5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exists.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5943600" y="26368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  <a:cs typeface="Times New Roman" pitchFamily="18" charset="0"/>
              </a:rPr>
              <a:t>By Leibniz formula, </a:t>
            </a:r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685800" y="3108325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we have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6206" name="Group 30"/>
          <p:cNvGrpSpPr>
            <a:grpSpLocks/>
          </p:cNvGrpSpPr>
          <p:nvPr/>
        </p:nvGrpSpPr>
        <p:grpSpPr bwMode="auto">
          <a:xfrm>
            <a:off x="685800" y="4114800"/>
            <a:ext cx="3162300" cy="396875"/>
            <a:chOff x="432" y="2592"/>
            <a:chExt cx="1992" cy="250"/>
          </a:xfrm>
        </p:grpSpPr>
        <p:graphicFrame>
          <p:nvGraphicFramePr>
            <p:cNvPr id="320521" name="Object 9"/>
            <p:cNvGraphicFramePr>
              <a:graphicFrameLocks noChangeAspect="1"/>
            </p:cNvGraphicFramePr>
            <p:nvPr/>
          </p:nvGraphicFramePr>
          <p:xfrm>
            <a:off x="1584" y="2592"/>
            <a:ext cx="8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22" r:id="rId18" imgW="1333500" imgH="355600" progId="Equation.DSMT4">
                    <p:embed/>
                  </p:oleObj>
                </mc:Choice>
                <mc:Fallback>
                  <p:oleObj r:id="rId18" imgW="1333500" imgH="355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92"/>
                          <a:ext cx="84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05" name="Rectangle 29"/>
            <p:cNvSpPr>
              <a:spLocks noChangeArrowheads="1"/>
            </p:cNvSpPr>
            <p:nvPr/>
          </p:nvSpPr>
          <p:spPr bwMode="auto">
            <a:xfrm>
              <a:off x="432" y="2592"/>
              <a:ext cx="11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It is follows that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06208" name="Group 32"/>
          <p:cNvGrpSpPr>
            <a:grpSpLocks/>
          </p:cNvGrpSpPr>
          <p:nvPr/>
        </p:nvGrpSpPr>
        <p:grpSpPr bwMode="auto">
          <a:xfrm>
            <a:off x="3733800" y="4067175"/>
            <a:ext cx="3886200" cy="428625"/>
            <a:chOff x="2352" y="2562"/>
            <a:chExt cx="2448" cy="270"/>
          </a:xfrm>
        </p:grpSpPr>
        <p:graphicFrame>
          <p:nvGraphicFramePr>
            <p:cNvPr id="320520" name="Object 8"/>
            <p:cNvGraphicFramePr>
              <a:graphicFrameLocks noChangeAspect="1"/>
            </p:cNvGraphicFramePr>
            <p:nvPr/>
          </p:nvGraphicFramePr>
          <p:xfrm>
            <a:off x="4206" y="2562"/>
            <a:ext cx="59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23" r:id="rId20" imgW="939392" imgH="355446" progId="Equation.DSMT4">
                    <p:embed/>
                  </p:oleObj>
                </mc:Choice>
                <mc:Fallback>
                  <p:oleObj r:id="rId20" imgW="939392" imgH="355446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562"/>
                          <a:ext cx="59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07" name="Rectangle 31"/>
            <p:cNvSpPr>
              <a:spLocks noChangeArrowheads="1"/>
            </p:cNvSpPr>
            <p:nvPr/>
          </p:nvSpPr>
          <p:spPr bwMode="auto">
            <a:xfrm>
              <a:off x="2352" y="2582"/>
              <a:ext cx="18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. Then, by the definition of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7543800" y="4098925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  <a:cs typeface="Times New Roman" pitchFamily="18" charset="0"/>
              </a:rPr>
              <a:t>, we have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5486400" y="4953000"/>
          <a:ext cx="97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4" name="Equation" r:id="rId22" imgW="977760" imgH="291960" progId="Equation.DSMT4">
                  <p:embed/>
                </p:oleObj>
              </mc:Choice>
              <mc:Fallback>
                <p:oleObj name="Equation" r:id="rId22" imgW="97776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977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685800" y="5486400"/>
            <a:ext cx="515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So,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6213" name="Group 37"/>
          <p:cNvGrpSpPr>
            <a:grpSpLocks/>
          </p:cNvGrpSpPr>
          <p:nvPr/>
        </p:nvGrpSpPr>
        <p:grpSpPr bwMode="auto">
          <a:xfrm>
            <a:off x="1295400" y="5486400"/>
            <a:ext cx="2057400" cy="396875"/>
            <a:chOff x="1680" y="3552"/>
            <a:chExt cx="1296" cy="250"/>
          </a:xfrm>
        </p:grpSpPr>
        <p:graphicFrame>
          <p:nvGraphicFramePr>
            <p:cNvPr id="320519" name="Object 7"/>
            <p:cNvGraphicFramePr>
              <a:graphicFrameLocks noChangeAspect="1"/>
            </p:cNvGraphicFramePr>
            <p:nvPr/>
          </p:nvGraphicFramePr>
          <p:xfrm>
            <a:off x="1680" y="3552"/>
            <a:ext cx="11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25" r:id="rId24" imgW="1777229" imgH="355446" progId="Equation.DSMT4">
                    <p:embed/>
                  </p:oleObj>
                </mc:Choice>
                <mc:Fallback>
                  <p:oleObj r:id="rId24" imgW="1777229" imgH="355446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112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12" name="Rectangle 36"/>
            <p:cNvSpPr>
              <a:spLocks noChangeArrowheads="1"/>
            </p:cNvSpPr>
            <p:nvPr/>
          </p:nvSpPr>
          <p:spPr bwMode="auto">
            <a:xfrm>
              <a:off x="2736" y="355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0" grpId="0"/>
      <p:bldP spid="306199" grpId="0"/>
      <p:bldP spid="306203" grpId="0"/>
      <p:bldP spid="306204" grpId="0"/>
      <p:bldP spid="306209" grpId="0"/>
      <p:bldP spid="3062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Higher-order derivatives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C1D2-8C9D-4FCE-9EA1-F2B4D0B36A7B}" type="slidenum">
              <a:rPr lang="en-US" altLang="en-US"/>
              <a:pPr/>
              <a:t>49</a:t>
            </a:fld>
            <a:endParaRPr lang="en-US" altLang="en-US"/>
          </a:p>
        </p:txBody>
      </p:sp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1997075" y="1393825"/>
          <a:ext cx="1876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0" name="Equation" r:id="rId4" imgW="1879560" imgH="660240" progId="Equation.DSMT4">
                  <p:embed/>
                </p:oleObj>
              </mc:Choice>
              <mc:Fallback>
                <p:oleObj name="Equation" r:id="rId4" imgW="187956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393825"/>
                        <a:ext cx="18764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3663950" y="2946400"/>
          <a:ext cx="24098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1" r:id="rId6" imgW="2413000" imgH="673100" progId="Equation.DSMT4">
                  <p:embed/>
                </p:oleObj>
              </mc:Choice>
              <mc:Fallback>
                <p:oleObj r:id="rId6" imgW="24130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946400"/>
                        <a:ext cx="24098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3330575" y="4003675"/>
          <a:ext cx="29622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2" r:id="rId8" imgW="2959100" imgH="698500" progId="Equation.DSMT4">
                  <p:embed/>
                </p:oleObj>
              </mc:Choice>
              <mc:Fallback>
                <p:oleObj r:id="rId8" imgW="2959100" imgH="698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003675"/>
                        <a:ext cx="29622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214282" y="1528692"/>
            <a:ext cx="1832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itchFamily="18" charset="0"/>
              </a:rPr>
              <a:t>Example</a:t>
            </a:r>
            <a:r>
              <a:rPr lang="en-US" altLang="zh-CN" sz="2400" b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Let</a:t>
            </a:r>
            <a:endParaRPr lang="zh-CN" altLang="en-US" sz="2400" b="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8237" name="Group 13"/>
          <p:cNvGrpSpPr>
            <a:grpSpLocks/>
          </p:cNvGrpSpPr>
          <p:nvPr/>
        </p:nvGrpSpPr>
        <p:grpSpPr bwMode="auto">
          <a:xfrm>
            <a:off x="3840165" y="1538289"/>
            <a:ext cx="4089405" cy="461963"/>
            <a:chOff x="2337" y="1049"/>
            <a:chExt cx="2576" cy="291"/>
          </a:xfrm>
        </p:grpSpPr>
        <p:graphicFrame>
          <p:nvGraphicFramePr>
            <p:cNvPr id="318471" name="Object 7"/>
            <p:cNvGraphicFramePr>
              <a:graphicFrameLocks noChangeAspect="1"/>
            </p:cNvGraphicFramePr>
            <p:nvPr/>
          </p:nvGraphicFramePr>
          <p:xfrm>
            <a:off x="4299" y="1094"/>
            <a:ext cx="6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3" name="Equation" r:id="rId10" imgW="977760" imgH="393480" progId="Equation.DSMT4">
                    <p:embed/>
                  </p:oleObj>
                </mc:Choice>
                <mc:Fallback>
                  <p:oleObj name="Equation" r:id="rId10" imgW="977760" imgH="3934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1094"/>
                          <a:ext cx="6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36" name="Rectangle 12"/>
            <p:cNvSpPr>
              <a:spLocks noChangeArrowheads="1"/>
            </p:cNvSpPr>
            <p:nvPr/>
          </p:nvSpPr>
          <p:spPr bwMode="auto">
            <a:xfrm>
              <a:off x="2337" y="1049"/>
              <a:ext cx="19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, find the </a:t>
              </a:r>
              <a:r>
                <a:rPr lang="en-US" altLang="zh-CN" sz="2400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0" dirty="0" err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th</a:t>
              </a:r>
              <a:r>
                <a:rPr lang="en-US" altLang="zh-CN" sz="2400" b="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derivative</a:t>
              </a:r>
            </a:p>
          </p:txBody>
        </p:sp>
      </p:grpSp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511175" y="2235200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Solution: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8240" name="Group 16"/>
          <p:cNvGrpSpPr>
            <a:grpSpLocks/>
          </p:cNvGrpSpPr>
          <p:nvPr/>
        </p:nvGrpSpPr>
        <p:grpSpPr bwMode="auto">
          <a:xfrm>
            <a:off x="1654175" y="2165350"/>
            <a:ext cx="2716213" cy="619125"/>
            <a:chOff x="1008" y="1434"/>
            <a:chExt cx="1711" cy="390"/>
          </a:xfrm>
        </p:grpSpPr>
        <p:graphicFrame>
          <p:nvGraphicFramePr>
            <p:cNvPr id="318470" name="Object 6"/>
            <p:cNvGraphicFramePr>
              <a:graphicFrameLocks noChangeAspect="1"/>
            </p:cNvGraphicFramePr>
            <p:nvPr/>
          </p:nvGraphicFramePr>
          <p:xfrm>
            <a:off x="1464" y="1434"/>
            <a:ext cx="112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4" r:id="rId12" imgW="1790700" imgH="622300" progId="Equation.DSMT4">
                    <p:embed/>
                  </p:oleObj>
                </mc:Choice>
                <mc:Fallback>
                  <p:oleObj r:id="rId12" imgW="1790700" imgH="622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1434"/>
                          <a:ext cx="112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39" name="Rectangle 15"/>
            <p:cNvSpPr>
              <a:spLocks noChangeArrowheads="1"/>
            </p:cNvSpPr>
            <p:nvPr/>
          </p:nvSpPr>
          <p:spPr bwMode="auto">
            <a:xfrm>
              <a:off x="1008" y="1488"/>
              <a:ext cx="17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Since                              ,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8241" name="Rectangle 17"/>
          <p:cNvSpPr>
            <a:spLocks noChangeArrowheads="1"/>
          </p:cNvSpPr>
          <p:nvPr/>
        </p:nvSpPr>
        <p:spPr bwMode="auto">
          <a:xfrm>
            <a:off x="4473575" y="225107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so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8242" name="Rectangle 18"/>
          <p:cNvSpPr>
            <a:spLocks noChangeArrowheads="1"/>
          </p:cNvSpPr>
          <p:nvPr/>
        </p:nvSpPr>
        <p:spPr bwMode="auto">
          <a:xfrm>
            <a:off x="663575" y="3698875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ea typeface="宋体" pitchFamily="2" charset="-122"/>
                <a:cs typeface="Times New Roman" pitchFamily="18" charset="0"/>
              </a:rPr>
              <a:t>and </a:t>
            </a:r>
          </a:p>
        </p:txBody>
      </p:sp>
      <p:sp>
        <p:nvSpPr>
          <p:cNvPr id="308243" name="Rectangle 19"/>
          <p:cNvSpPr>
            <a:spLocks noChangeArrowheads="1"/>
          </p:cNvSpPr>
          <p:nvPr/>
        </p:nvSpPr>
        <p:spPr bwMode="auto">
          <a:xfrm>
            <a:off x="587375" y="4994275"/>
            <a:ext cx="408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  <a:cs typeface="Times New Roman" pitchFamily="18" charset="0"/>
              </a:rPr>
              <a:t>By the mathematic induction, we have</a:t>
            </a:r>
            <a:endParaRPr lang="zh-CN" altLang="en-US" b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08245" name="Group 21"/>
          <p:cNvGrpSpPr>
            <a:grpSpLocks/>
          </p:cNvGrpSpPr>
          <p:nvPr/>
        </p:nvGrpSpPr>
        <p:grpSpPr bwMode="auto">
          <a:xfrm>
            <a:off x="2568575" y="5451475"/>
            <a:ext cx="4667250" cy="733425"/>
            <a:chOff x="1776" y="3600"/>
            <a:chExt cx="2940" cy="462"/>
          </a:xfrm>
        </p:grpSpPr>
        <p:graphicFrame>
          <p:nvGraphicFramePr>
            <p:cNvPr id="318469" name="Object 5"/>
            <p:cNvGraphicFramePr>
              <a:graphicFrameLocks noChangeAspect="1"/>
            </p:cNvGraphicFramePr>
            <p:nvPr/>
          </p:nvGraphicFramePr>
          <p:xfrm>
            <a:off x="1776" y="3600"/>
            <a:ext cx="280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5" r:id="rId14" imgW="4445000" imgH="736600" progId="Equation.DSMT4">
                    <p:embed/>
                  </p:oleObj>
                </mc:Choice>
                <mc:Fallback>
                  <p:oleObj r:id="rId14" imgW="4445000" imgH="736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00"/>
                          <a:ext cx="2802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44" name="Rectangle 20"/>
            <p:cNvSpPr>
              <a:spLocks noChangeArrowheads="1"/>
            </p:cNvSpPr>
            <p:nvPr/>
          </p:nvSpPr>
          <p:spPr bwMode="auto">
            <a:xfrm>
              <a:off x="4560" y="368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.</a:t>
              </a:r>
              <a:endParaRPr lang="zh-CN" altLang="en-US" b="0"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8" grpId="0"/>
      <p:bldP spid="308241" grpId="0"/>
      <p:bldP spid="308242" grpId="0"/>
      <p:bldP spid="308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27" name="Rectangle 3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4846-31D3-4EE9-B65B-657FF760AFF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V="1">
            <a:off x="4067175" y="5024438"/>
            <a:ext cx="1728788" cy="863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V="1">
            <a:off x="4498975" y="3511550"/>
            <a:ext cx="1368425" cy="23764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4427538" y="52990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2"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99075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5291138" y="379888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3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798888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930" name="Group 34"/>
          <p:cNvGrpSpPr>
            <a:grpSpLocks/>
          </p:cNvGrpSpPr>
          <p:nvPr/>
        </p:nvGrpSpPr>
        <p:grpSpPr bwMode="auto">
          <a:xfrm>
            <a:off x="4498975" y="5599113"/>
            <a:ext cx="266700" cy="619125"/>
            <a:chOff x="2834" y="3527"/>
            <a:chExt cx="168" cy="390"/>
          </a:xfrm>
        </p:grpSpPr>
        <p:sp>
          <p:nvSpPr>
            <p:cNvPr id="208907" name="Line 11"/>
            <p:cNvSpPr>
              <a:spLocks noChangeShapeType="1"/>
            </p:cNvSpPr>
            <p:nvPr/>
          </p:nvSpPr>
          <p:spPr bwMode="auto">
            <a:xfrm>
              <a:off x="2941" y="3527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9935" name="Object 15"/>
            <p:cNvGraphicFramePr>
              <a:graphicFrameLocks noChangeAspect="1"/>
            </p:cNvGraphicFramePr>
            <p:nvPr/>
          </p:nvGraphicFramePr>
          <p:xfrm>
            <a:off x="2834" y="3709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34" name="Equation" r:id="rId8" imgW="266400" imgH="330120" progId="Equation.DSMT4">
                    <p:embed/>
                  </p:oleObj>
                </mc:Choice>
                <mc:Fallback>
                  <p:oleObj name="Equation" r:id="rId8" imgW="266400" imgH="3301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3709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931" name="Group 35"/>
          <p:cNvGrpSpPr>
            <a:grpSpLocks/>
          </p:cNvGrpSpPr>
          <p:nvPr/>
        </p:nvGrpSpPr>
        <p:grpSpPr bwMode="auto">
          <a:xfrm>
            <a:off x="5402263" y="4087813"/>
            <a:ext cx="825500" cy="2130425"/>
            <a:chOff x="3403" y="2575"/>
            <a:chExt cx="520" cy="1342"/>
          </a:xfrm>
        </p:grpSpPr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>
              <a:off x="3493" y="2575"/>
              <a:ext cx="0" cy="1134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9934" name="Object 14"/>
            <p:cNvGraphicFramePr>
              <a:graphicFrameLocks noChangeAspect="1"/>
            </p:cNvGraphicFramePr>
            <p:nvPr/>
          </p:nvGraphicFramePr>
          <p:xfrm>
            <a:off x="3403" y="3709"/>
            <a:ext cx="5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35" name="Equation" r:id="rId10" imgW="825480" imgH="330120" progId="Equation.DSMT4">
                    <p:embed/>
                  </p:oleObj>
                </mc:Choice>
                <mc:Fallback>
                  <p:oleObj name="Equation" r:id="rId10" imgW="825480" imgH="33012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3709"/>
                          <a:ext cx="52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8913" name="Line 17"/>
          <p:cNvSpPr>
            <a:spLocks noChangeShapeType="1"/>
          </p:cNvSpPr>
          <p:nvPr/>
        </p:nvSpPr>
        <p:spPr bwMode="auto">
          <a:xfrm>
            <a:off x="4643438" y="5599113"/>
            <a:ext cx="12239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8914" name="Line 18"/>
          <p:cNvSpPr>
            <a:spLocks noChangeShapeType="1"/>
          </p:cNvSpPr>
          <p:nvPr/>
        </p:nvSpPr>
        <p:spPr bwMode="auto">
          <a:xfrm>
            <a:off x="5532438" y="4087813"/>
            <a:ext cx="2873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4681538" y="57435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5651500" y="40878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4930775" y="5959475"/>
          <a:ext cx="342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6" name="Equation" r:id="rId12" imgW="342720" imgH="241200" progId="Equation.DSMT4">
                  <p:embed/>
                </p:oleObj>
              </mc:Choice>
              <mc:Fallback>
                <p:oleObj name="Equation" r:id="rId12" imgW="3427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959475"/>
                        <a:ext cx="342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5651500" y="4664075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7" name="Equation" r:id="rId14" imgW="317160" imgH="291960" progId="Equation.DSMT4">
                  <p:embed/>
                </p:oleObj>
              </mc:Choice>
              <mc:Fallback>
                <p:oleObj name="Equation" r:id="rId14" imgW="31716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64075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4356100" y="56975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8" name="Equation" r:id="rId16" imgW="215640" imgH="190440" progId="Equation.DSMT4">
                  <p:embed/>
                </p:oleObj>
              </mc:Choice>
              <mc:Fallback>
                <p:oleObj name="Equation" r:id="rId16" imgW="21564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697538"/>
                        <a:ext cx="2159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1" name="Arc 25"/>
          <p:cNvSpPr>
            <a:spLocks/>
          </p:cNvSpPr>
          <p:nvPr/>
        </p:nvSpPr>
        <p:spPr bwMode="auto">
          <a:xfrm>
            <a:off x="4248150" y="5780088"/>
            <a:ext cx="107950" cy="107950"/>
          </a:xfrm>
          <a:custGeom>
            <a:avLst/>
            <a:gdLst>
              <a:gd name="G0" fmla="+- 0 0 0"/>
              <a:gd name="G1" fmla="+- 16560 0 0"/>
              <a:gd name="G2" fmla="+- 21600 0 0"/>
              <a:gd name="T0" fmla="*/ 13868 w 21600"/>
              <a:gd name="T1" fmla="*/ 0 h 16676"/>
              <a:gd name="T2" fmla="*/ 21600 w 21600"/>
              <a:gd name="T3" fmla="*/ 16676 h 16676"/>
              <a:gd name="T4" fmla="*/ 0 w 21600"/>
              <a:gd name="T5" fmla="*/ 16560 h 16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676" fill="none" extrusionOk="0">
                <a:moveTo>
                  <a:pt x="13868" y="-1"/>
                </a:moveTo>
                <a:cubicBezTo>
                  <a:pt x="18768" y="4103"/>
                  <a:pt x="21600" y="10167"/>
                  <a:pt x="21600" y="16560"/>
                </a:cubicBezTo>
                <a:cubicBezTo>
                  <a:pt x="21600" y="16598"/>
                  <a:pt x="21599" y="16637"/>
                  <a:pt x="21599" y="16675"/>
                </a:cubicBezTo>
              </a:path>
              <a:path w="21600" h="16676" stroke="0" extrusionOk="0">
                <a:moveTo>
                  <a:pt x="13868" y="-1"/>
                </a:moveTo>
                <a:cubicBezTo>
                  <a:pt x="18768" y="4103"/>
                  <a:pt x="21600" y="10167"/>
                  <a:pt x="21600" y="16560"/>
                </a:cubicBezTo>
                <a:cubicBezTo>
                  <a:pt x="21600" y="16598"/>
                  <a:pt x="21599" y="16637"/>
                  <a:pt x="21599" y="16675"/>
                </a:cubicBezTo>
                <a:lnTo>
                  <a:pt x="0" y="1656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9" name="Group 33"/>
          <p:cNvGrpSpPr>
            <a:grpSpLocks/>
          </p:cNvGrpSpPr>
          <p:nvPr/>
        </p:nvGrpSpPr>
        <p:grpSpPr bwMode="auto">
          <a:xfrm>
            <a:off x="2843213" y="3582988"/>
            <a:ext cx="3384550" cy="2665412"/>
            <a:chOff x="1791" y="2257"/>
            <a:chExt cx="2132" cy="1679"/>
          </a:xfrm>
        </p:grpSpPr>
        <p:graphicFrame>
          <p:nvGraphicFramePr>
            <p:cNvPr id="209930" name="Object 10"/>
            <p:cNvGraphicFramePr>
              <a:graphicFrameLocks noChangeAspect="1"/>
            </p:cNvGraphicFramePr>
            <p:nvPr/>
          </p:nvGraphicFramePr>
          <p:xfrm>
            <a:off x="2381" y="375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39" name="Equation" r:id="rId18" imgW="228600" imgH="241200" progId="Equation.DSMT4">
                    <p:embed/>
                  </p:oleObj>
                </mc:Choice>
                <mc:Fallback>
                  <p:oleObj name="Equation" r:id="rId18" imgW="22860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75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8928" name="Group 32"/>
            <p:cNvGrpSpPr>
              <a:grpSpLocks/>
            </p:cNvGrpSpPr>
            <p:nvPr/>
          </p:nvGrpSpPr>
          <p:grpSpPr bwMode="auto">
            <a:xfrm>
              <a:off x="1791" y="2257"/>
              <a:ext cx="2132" cy="1679"/>
              <a:chOff x="1791" y="2257"/>
              <a:chExt cx="2132" cy="1679"/>
            </a:xfrm>
          </p:grpSpPr>
          <p:sp>
            <p:nvSpPr>
              <p:cNvPr id="208900" name="Line 4"/>
              <p:cNvSpPr>
                <a:spLocks noChangeShapeType="1"/>
              </p:cNvSpPr>
              <p:nvPr/>
            </p:nvSpPr>
            <p:spPr bwMode="auto">
              <a:xfrm>
                <a:off x="2018" y="3709"/>
                <a:ext cx="19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01" name="Line 5"/>
              <p:cNvSpPr>
                <a:spLocks noChangeShapeType="1"/>
              </p:cNvSpPr>
              <p:nvPr/>
            </p:nvSpPr>
            <p:spPr bwMode="auto">
              <a:xfrm flipV="1">
                <a:off x="2562" y="2257"/>
                <a:ext cx="0" cy="16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02" name="Freeform 6"/>
              <p:cNvSpPr>
                <a:spLocks/>
              </p:cNvSpPr>
              <p:nvPr/>
            </p:nvSpPr>
            <p:spPr bwMode="auto">
              <a:xfrm>
                <a:off x="2109" y="2393"/>
                <a:ext cx="1451" cy="1240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816" y="1134"/>
                  </a:cxn>
                  <a:cxn ang="0">
                    <a:pos x="1451" y="0"/>
                  </a:cxn>
                </a:cxnLst>
                <a:rect l="0" t="0" r="r" b="b"/>
                <a:pathLst>
                  <a:path w="1451" h="1240">
                    <a:moveTo>
                      <a:pt x="0" y="635"/>
                    </a:moveTo>
                    <a:cubicBezTo>
                      <a:pt x="287" y="937"/>
                      <a:pt x="574" y="1240"/>
                      <a:pt x="816" y="1134"/>
                    </a:cubicBezTo>
                    <a:cubicBezTo>
                      <a:pt x="1058" y="1028"/>
                      <a:pt x="1254" y="514"/>
                      <a:pt x="1451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9931" name="Object 11"/>
              <p:cNvGraphicFramePr>
                <a:graphicFrameLocks noChangeAspect="1"/>
              </p:cNvGraphicFramePr>
              <p:nvPr/>
            </p:nvGraphicFramePr>
            <p:xfrm>
              <a:off x="3749" y="3573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40" name="Equation" r:id="rId20" imgW="203040" imgH="190440" progId="Equation.DSMT4">
                      <p:embed/>
                    </p:oleObj>
                  </mc:Choice>
                  <mc:Fallback>
                    <p:oleObj name="Equation" r:id="rId20" imgW="203040" imgH="19044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9" y="3573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932" name="Object 12"/>
              <p:cNvGraphicFramePr>
                <a:graphicFrameLocks noChangeAspect="1"/>
              </p:cNvGraphicFramePr>
              <p:nvPr/>
            </p:nvGraphicFramePr>
            <p:xfrm>
              <a:off x="2607" y="2303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41" name="Equation" r:id="rId22" imgW="190440" imgH="241200" progId="Equation.DSMT4">
                      <p:embed/>
                    </p:oleObj>
                  </mc:Choice>
                  <mc:Fallback>
                    <p:oleObj name="Equation" r:id="rId22" imgW="190440" imgH="2412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7" y="2303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933" name="Object 13"/>
              <p:cNvGraphicFramePr>
                <a:graphicFrameLocks noChangeAspect="1"/>
              </p:cNvGraphicFramePr>
              <p:nvPr/>
            </p:nvGraphicFramePr>
            <p:xfrm>
              <a:off x="1791" y="3346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42" name="Equation" r:id="rId24" imgW="990360" imgH="291960" progId="Equation.DSMT4">
                      <p:embed/>
                    </p:oleObj>
                  </mc:Choice>
                  <mc:Fallback>
                    <p:oleObj name="Equation" r:id="rId24" imgW="990360" imgH="29196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3346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457200" y="1895475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b="0">
                <a:ea typeface="宋体" pitchFamily="2" charset="-122"/>
              </a:rPr>
              <a:t>Just like the following figure, it is easy to see that the slope of a tangent line can be defined by</a:t>
            </a:r>
            <a:endParaRPr kumimoji="1" lang="en-US" altLang="zh-CN" sz="2400" b="0">
              <a:ea typeface="宋体" pitchFamily="2" charset="-122"/>
            </a:endParaRPr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2667000" y="2733675"/>
          <a:ext cx="3352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3" r:id="rId26" imgW="3352800" imgH="622300" progId="Equation.DSMT4">
                  <p:embed/>
                </p:oleObj>
              </mc:Choice>
              <mc:Fallback>
                <p:oleObj r:id="rId26" imgW="3352800" imgH="622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33675"/>
                        <a:ext cx="3352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5" name="Rectangle 29"/>
          <p:cNvSpPr>
            <a:spLocks noChangeArrowheads="1"/>
          </p:cNvSpPr>
          <p:nvPr/>
        </p:nvSpPr>
        <p:spPr bwMode="auto">
          <a:xfrm>
            <a:off x="457200" y="1357298"/>
            <a:ext cx="7400948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kumimoji="1" lang="en-US" altLang="zh-CN" sz="2400" dirty="0">
                <a:solidFill>
                  <a:schemeClr val="bg1"/>
                </a:solidFill>
                <a:ea typeface="宋体" pitchFamily="2" charset="-122"/>
              </a:rPr>
              <a:t>Example (The slope of a tangent line to a plane curve)</a:t>
            </a:r>
            <a:endParaRPr kumimoji="1" lang="en-US" altLang="zh-CN" sz="2400" b="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3" grpId="0" animBg="1"/>
      <p:bldP spid="208904" grpId="0" animBg="1"/>
      <p:bldP spid="208913" grpId="0" animBg="1"/>
      <p:bldP spid="208914" grpId="0" animBg="1"/>
      <p:bldP spid="208915" grpId="0" animBg="1"/>
      <p:bldP spid="208916" grpId="0" animBg="1"/>
      <p:bldP spid="208921" grpId="0" animBg="1"/>
      <p:bldP spid="2089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The definition of derivative</a:t>
            </a:r>
          </a:p>
          <a:p>
            <a:r>
              <a:rPr lang="en-US" altLang="zh-CN" dirty="0">
                <a:ea typeface="宋体" pitchFamily="2" charset="-122"/>
              </a:rPr>
              <a:t>The derivability of a function in/on a interval</a:t>
            </a:r>
          </a:p>
          <a:p>
            <a:r>
              <a:rPr lang="en-US" altLang="zh-CN" dirty="0">
                <a:ea typeface="宋体" pitchFamily="2" charset="-122"/>
              </a:rPr>
              <a:t>The relationship between derivability and continuity of a function</a:t>
            </a:r>
          </a:p>
          <a:p>
            <a:r>
              <a:rPr lang="en-US" altLang="zh-CN" dirty="0">
                <a:ea typeface="宋体" pitchFamily="2" charset="-122"/>
              </a:rPr>
              <a:t>Derivation rules for sum, difference, product ant quotient functions</a:t>
            </a:r>
          </a:p>
          <a:p>
            <a:r>
              <a:rPr lang="en-US" altLang="zh-CN" dirty="0" smtClean="0">
                <a:ea typeface="宋体" pitchFamily="2" charset="-122"/>
              </a:rPr>
              <a:t>Derivation </a:t>
            </a:r>
            <a:r>
              <a:rPr lang="en-US" altLang="zh-CN" dirty="0">
                <a:ea typeface="宋体" pitchFamily="2" charset="-122"/>
              </a:rPr>
              <a:t>rule for composite </a:t>
            </a:r>
            <a:r>
              <a:rPr lang="en-US" altLang="zh-CN" dirty="0" smtClean="0">
                <a:ea typeface="宋体" pitchFamily="2" charset="-122"/>
              </a:rPr>
              <a:t>functions</a:t>
            </a:r>
          </a:p>
          <a:p>
            <a:r>
              <a:rPr lang="en-US" altLang="zh-CN" dirty="0">
                <a:ea typeface="宋体" pitchFamily="2" charset="-122"/>
              </a:rPr>
              <a:t>Derivation rule for inverse </a:t>
            </a:r>
            <a:r>
              <a:rPr lang="en-US" altLang="zh-CN" dirty="0" smtClean="0">
                <a:ea typeface="宋体" pitchFamily="2" charset="-122"/>
              </a:rPr>
              <a:t>functions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Derivation of elementary functions</a:t>
            </a:r>
          </a:p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Higher Order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derivatives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84E-1A5F-496A-B18D-F3E9C01F2D7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85720" y="1285860"/>
            <a:ext cx="8572560" cy="46434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993" name="Rectangle 4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FEAD-3E64-425E-9303-7B9F5BF88E4D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1714480" y="5089533"/>
          <a:ext cx="784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1" name="Equation" r:id="rId4" imgW="787320" imgH="330120" progId="Equation.DSMT4">
                  <p:embed/>
                </p:oleObj>
              </mc:Choice>
              <mc:Fallback>
                <p:oleObj name="Equation" r:id="rId4" imgW="78732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089533"/>
                        <a:ext cx="7842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5143504" y="1428736"/>
            <a:ext cx="3500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Suppose that the function</a:t>
            </a:r>
            <a:endParaRPr kumimoji="1" lang="en-US" altLang="zh-CN" sz="2800" b="0" dirty="0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2973388" y="2714620"/>
          <a:ext cx="2989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2" name="Equation" r:id="rId6" imgW="2984400" imgH="660240" progId="Equation.DSMT4">
                  <p:embed/>
                </p:oleObj>
              </mc:Choice>
              <mc:Fallback>
                <p:oleObj name="Equation" r:id="rId6" imgW="2984400" imgH="660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714620"/>
                        <a:ext cx="29892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23249" y="1428736"/>
            <a:ext cx="4126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Definition</a:t>
            </a:r>
            <a:r>
              <a:rPr kumimoji="1" lang="en-US" altLang="zh-CN" sz="2400" dirty="0">
                <a:ea typeface="宋体" pitchFamily="2" charset="-122"/>
              </a:rPr>
              <a:t>  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(Derivative[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</a:rPr>
              <a:t>导数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])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6929454" y="2000240"/>
            <a:ext cx="1785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If the limit</a:t>
            </a:r>
          </a:p>
        </p:txBody>
      </p:sp>
      <p:graphicFrame>
        <p:nvGraphicFramePr>
          <p:cNvPr id="211982" name="Object 14"/>
          <p:cNvGraphicFramePr>
            <a:graphicFrameLocks noChangeAspect="1"/>
          </p:cNvGraphicFramePr>
          <p:nvPr/>
        </p:nvGraphicFramePr>
        <p:xfrm>
          <a:off x="6015038" y="2097089"/>
          <a:ext cx="7905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3" name="Equation" r:id="rId8" imgW="787320" imgH="330120" progId="Equation.DSMT4">
                  <p:embed/>
                </p:oleObj>
              </mc:Choice>
              <mc:Fallback>
                <p:oleObj name="Equation" r:id="rId8" imgW="787320" imgH="3301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2097089"/>
                        <a:ext cx="790575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428596" y="3643314"/>
            <a:ext cx="10382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exists, </a:t>
            </a:r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1323924" y="3643314"/>
            <a:ext cx="708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then the function  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f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  is said to be</a:t>
            </a:r>
            <a:r>
              <a:rPr kumimoji="1" lang="en-US" altLang="zh-CN" sz="2400" b="0" dirty="0"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derivable[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</a:rPr>
              <a:t>可导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] at </a:t>
            </a:r>
            <a:r>
              <a:rPr kumimoji="1" lang="en-US" altLang="zh-CN" sz="2400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kumimoji="1" lang="en-US" altLang="zh-CN" sz="2400" b="0" dirty="0">
                <a:ea typeface="宋体" pitchFamily="2" charset="-122"/>
              </a:rPr>
              <a:t>, </a:t>
            </a:r>
            <a:endParaRPr kumimoji="1" lang="en-US" altLang="zh-CN" sz="2400" b="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10972" name="Rectangle 28"/>
          <p:cNvSpPr>
            <a:spLocks noChangeArrowheads="1"/>
          </p:cNvSpPr>
          <p:nvPr/>
        </p:nvSpPr>
        <p:spPr bwMode="auto">
          <a:xfrm>
            <a:off x="428596" y="4143380"/>
            <a:ext cx="8417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and the limit is called the</a:t>
            </a:r>
            <a:r>
              <a:rPr kumimoji="1" lang="en-US" altLang="zh-CN" sz="2400" b="0" dirty="0"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derivative [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</a:rPr>
              <a:t>导数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]of  </a:t>
            </a:r>
            <a:r>
              <a:rPr kumimoji="1" lang="en-US" altLang="zh-CN" sz="2400" i="1" dirty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  at</a:t>
            </a:r>
            <a:r>
              <a:rPr kumimoji="1" lang="en-US" altLang="zh-CN" sz="2400" b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kumimoji="1" lang="en-US" altLang="zh-CN" sz="2400" b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400" b="0" dirty="0">
                <a:ea typeface="宋体" pitchFamily="2" charset="-122"/>
              </a:rPr>
              <a:t>, 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denoted by </a:t>
            </a:r>
          </a:p>
        </p:txBody>
      </p:sp>
      <p:grpSp>
        <p:nvGrpSpPr>
          <p:cNvPr id="210976" name="Group 32"/>
          <p:cNvGrpSpPr>
            <a:grpSpLocks/>
          </p:cNvGrpSpPr>
          <p:nvPr/>
        </p:nvGrpSpPr>
        <p:grpSpPr bwMode="auto">
          <a:xfrm>
            <a:off x="2857488" y="4875228"/>
            <a:ext cx="1404938" cy="839788"/>
            <a:chOff x="3600" y="2112"/>
            <a:chExt cx="885" cy="529"/>
          </a:xfrm>
        </p:grpSpPr>
        <p:graphicFrame>
          <p:nvGraphicFramePr>
            <p:cNvPr id="211979" name="Object 11"/>
            <p:cNvGraphicFramePr>
              <a:graphicFrameLocks noChangeAspect="1"/>
            </p:cNvGraphicFramePr>
            <p:nvPr/>
          </p:nvGraphicFramePr>
          <p:xfrm>
            <a:off x="3600" y="2112"/>
            <a:ext cx="75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34" name="Equation" r:id="rId10" imgW="1079500" imgH="749300" progId="Equation.DSMT4">
                    <p:embed/>
                  </p:oleObj>
                </mc:Choice>
                <mc:Fallback>
                  <p:oleObj name="Equation" r:id="rId10" imgW="1079500" imgH="7493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12"/>
                          <a:ext cx="757" cy="5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78" name="Rectangle 34"/>
            <p:cNvSpPr>
              <a:spLocks noChangeArrowheads="1"/>
            </p:cNvSpPr>
            <p:nvPr/>
          </p:nvSpPr>
          <p:spPr bwMode="auto">
            <a:xfrm>
              <a:off x="4320" y="2256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0">
                  <a:ea typeface="宋体" pitchFamily="2" charset="-122"/>
                </a:rPr>
                <a:t>,</a:t>
              </a:r>
            </a:p>
          </p:txBody>
        </p:sp>
      </p:grpSp>
      <p:grpSp>
        <p:nvGrpSpPr>
          <p:cNvPr id="210979" name="Group 35"/>
          <p:cNvGrpSpPr>
            <a:grpSpLocks/>
          </p:cNvGrpSpPr>
          <p:nvPr/>
        </p:nvGrpSpPr>
        <p:grpSpPr bwMode="auto">
          <a:xfrm>
            <a:off x="4429124" y="5064142"/>
            <a:ext cx="914401" cy="487363"/>
            <a:chOff x="4677" y="2240"/>
            <a:chExt cx="576" cy="307"/>
          </a:xfrm>
        </p:grpSpPr>
        <p:graphicFrame>
          <p:nvGraphicFramePr>
            <p:cNvPr id="211978" name="Object 10"/>
            <p:cNvGraphicFramePr>
              <a:graphicFrameLocks noChangeAspect="1"/>
            </p:cNvGraphicFramePr>
            <p:nvPr/>
          </p:nvGraphicFramePr>
          <p:xfrm>
            <a:off x="4677" y="2240"/>
            <a:ext cx="46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35" name="Equation" r:id="rId12" imgW="749160" imgH="469800" progId="Equation.DSMT4">
                    <p:embed/>
                  </p:oleObj>
                </mc:Choice>
                <mc:Fallback>
                  <p:oleObj name="Equation" r:id="rId12" imgW="749160" imgH="4698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240"/>
                          <a:ext cx="469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81" name="Rectangle 37"/>
            <p:cNvSpPr>
              <a:spLocks noChangeArrowheads="1"/>
            </p:cNvSpPr>
            <p:nvPr/>
          </p:nvSpPr>
          <p:spPr bwMode="auto">
            <a:xfrm>
              <a:off x="5088" y="2256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0">
                  <a:ea typeface="宋体" pitchFamily="2" charset="-122"/>
                </a:rPr>
                <a:t>,</a:t>
              </a:r>
            </a:p>
          </p:txBody>
        </p:sp>
      </p:grpSp>
      <p:grpSp>
        <p:nvGrpSpPr>
          <p:cNvPr id="210982" name="Group 38"/>
          <p:cNvGrpSpPr>
            <a:grpSpLocks/>
          </p:cNvGrpSpPr>
          <p:nvPr/>
        </p:nvGrpSpPr>
        <p:grpSpPr bwMode="auto">
          <a:xfrm>
            <a:off x="5357818" y="4908571"/>
            <a:ext cx="1404938" cy="752475"/>
            <a:chOff x="3600" y="3846"/>
            <a:chExt cx="885" cy="474"/>
          </a:xfrm>
        </p:grpSpPr>
        <p:sp>
          <p:nvSpPr>
            <p:cNvPr id="210983" name="Rectangle 39"/>
            <p:cNvSpPr>
              <a:spLocks noChangeArrowheads="1"/>
            </p:cNvSpPr>
            <p:nvPr/>
          </p:nvSpPr>
          <p:spPr bwMode="auto">
            <a:xfrm>
              <a:off x="3600" y="3936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0">
                  <a:solidFill>
                    <a:srgbClr val="0000FF"/>
                  </a:solidFill>
                  <a:ea typeface="宋体" pitchFamily="2" charset="-122"/>
                </a:rPr>
                <a:t>or</a:t>
              </a:r>
            </a:p>
          </p:txBody>
        </p:sp>
        <p:grpSp>
          <p:nvGrpSpPr>
            <p:cNvPr id="210984" name="Group 40"/>
            <p:cNvGrpSpPr>
              <a:grpSpLocks/>
            </p:cNvGrpSpPr>
            <p:nvPr/>
          </p:nvGrpSpPr>
          <p:grpSpPr bwMode="auto">
            <a:xfrm>
              <a:off x="3888" y="3846"/>
              <a:ext cx="597" cy="474"/>
              <a:chOff x="3888" y="3846"/>
              <a:chExt cx="597" cy="474"/>
            </a:xfrm>
          </p:grpSpPr>
          <p:graphicFrame>
            <p:nvGraphicFramePr>
              <p:cNvPr id="211977" name="Object 9"/>
              <p:cNvGraphicFramePr>
                <a:graphicFrameLocks noChangeAspect="1"/>
              </p:cNvGraphicFramePr>
              <p:nvPr/>
            </p:nvGraphicFramePr>
            <p:xfrm>
              <a:off x="3888" y="3846"/>
              <a:ext cx="462" cy="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036" r:id="rId14" imgW="736600" imgH="749300" progId="Equation.DSMT4">
                      <p:embed/>
                    </p:oleObj>
                  </mc:Choice>
                  <mc:Fallback>
                    <p:oleObj r:id="rId14" imgW="736600" imgH="7493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846"/>
                            <a:ext cx="462" cy="4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986" name="Rectangle 42"/>
              <p:cNvSpPr>
                <a:spLocks noChangeArrowheads="1"/>
              </p:cNvSpPr>
              <p:nvPr/>
            </p:nvSpPr>
            <p:spPr bwMode="auto">
              <a:xfrm>
                <a:off x="4320" y="3936"/>
                <a:ext cx="16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0">
                    <a:solidFill>
                      <a:srgbClr val="0000FF"/>
                    </a:solidFill>
                    <a:ea typeface="宋体" pitchFamily="2" charset="-122"/>
                  </a:rPr>
                  <a:t>.</a:t>
                </a:r>
              </a:p>
            </p:txBody>
          </p:sp>
        </p:grpSp>
      </p:grp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500034" y="2000240"/>
            <a:ext cx="6000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y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= 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f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  is defined in a neighborhood of 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x</a:t>
            </a:r>
            <a:r>
              <a:rPr kumimoji="1" lang="en-US" altLang="zh-CN" sz="2400" b="0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,</a:t>
            </a:r>
            <a:endParaRPr kumimoji="1" lang="en-US" altLang="zh-CN" sz="2800" b="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51" grpId="0"/>
      <p:bldP spid="210962" grpId="0"/>
      <p:bldP spid="210965" grpId="0"/>
      <p:bldP spid="21097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93" name="Rectangle 4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FEAD-3E64-425E-9303-7B9F5BF88E4D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4500562" y="2214554"/>
          <a:ext cx="30067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7" name="Equation" r:id="rId4" imgW="3009600" imgH="368280" progId="Equation.DSMT4">
                  <p:embed/>
                </p:oleObj>
              </mc:Choice>
              <mc:Fallback>
                <p:oleObj name="Equation" r:id="rId4" imgW="300960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214554"/>
                        <a:ext cx="300672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2000232" y="2214554"/>
          <a:ext cx="1397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8" name="Equation" r:id="rId6" imgW="1396800" imgH="368280" progId="Equation.DSMT4">
                  <p:embed/>
                </p:oleObj>
              </mc:Choice>
              <mc:Fallback>
                <p:oleObj name="Equation" r:id="rId6" imgW="139680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214554"/>
                        <a:ext cx="13970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5" name="Rectangle 31"/>
          <p:cNvSpPr>
            <a:spLocks noChangeArrowheads="1"/>
          </p:cNvSpPr>
          <p:nvPr/>
        </p:nvSpPr>
        <p:spPr bwMode="auto">
          <a:xfrm>
            <a:off x="571472" y="1467137"/>
            <a:ext cx="1534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If we write</a:t>
            </a:r>
          </a:p>
        </p:txBody>
      </p:sp>
      <p:sp>
        <p:nvSpPr>
          <p:cNvPr id="210987" name="Rectangle 43"/>
          <p:cNvSpPr>
            <a:spLocks noChangeArrowheads="1"/>
          </p:cNvSpPr>
          <p:nvPr/>
        </p:nvSpPr>
        <p:spPr bwMode="auto">
          <a:xfrm>
            <a:off x="642910" y="2857496"/>
            <a:ext cx="4939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then the formula can be also written as</a:t>
            </a:r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143112" y="3571876"/>
            <a:ext cx="4410077" cy="657225"/>
            <a:chOff x="1227" y="3588"/>
            <a:chExt cx="2778" cy="414"/>
          </a:xfrm>
        </p:grpSpPr>
        <p:graphicFrame>
          <p:nvGraphicFramePr>
            <p:cNvPr id="211976" name="Object 8"/>
            <p:cNvGraphicFramePr>
              <a:graphicFrameLocks noChangeAspect="1"/>
            </p:cNvGraphicFramePr>
            <p:nvPr/>
          </p:nvGraphicFramePr>
          <p:xfrm>
            <a:off x="1227" y="3588"/>
            <a:ext cx="265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89" name="Equation" r:id="rId8" imgW="4216320" imgH="660240" progId="Equation.DSMT4">
                    <p:embed/>
                  </p:oleObj>
                </mc:Choice>
                <mc:Fallback>
                  <p:oleObj name="Equation" r:id="rId8" imgW="4216320" imgH="6602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3588"/>
                          <a:ext cx="2658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91" name="Rectangle 47"/>
            <p:cNvSpPr>
              <a:spLocks noChangeArrowheads="1"/>
            </p:cNvSpPr>
            <p:nvPr/>
          </p:nvSpPr>
          <p:spPr bwMode="auto">
            <a:xfrm>
              <a:off x="3840" y="3648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0">
                  <a:solidFill>
                    <a:srgbClr val="0000FF"/>
                  </a:solidFill>
                  <a:ea typeface="宋体" pitchFamily="2" charset="-122"/>
                </a:rPr>
                <a:t>.</a:t>
              </a:r>
            </a:p>
          </p:txBody>
        </p:sp>
      </p:grp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3500430" y="2110079"/>
            <a:ext cx="7056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 and</a:t>
            </a:r>
          </a:p>
        </p:txBody>
      </p:sp>
      <p:graphicFrame>
        <p:nvGraphicFramePr>
          <p:cNvPr id="522254" name="Object 14"/>
          <p:cNvGraphicFramePr>
            <a:graphicFrameLocks noChangeAspect="1"/>
          </p:cNvGraphicFramePr>
          <p:nvPr/>
        </p:nvGraphicFramePr>
        <p:xfrm>
          <a:off x="1916127" y="4714884"/>
          <a:ext cx="4870451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0" name="Equation" r:id="rId10" imgW="4889160" imgH="634680" progId="Equation.DSMT4">
                  <p:embed/>
                </p:oleObj>
              </mc:Choice>
              <mc:Fallback>
                <p:oleObj name="Equation" r:id="rId10" imgW="4889160" imgH="634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27" y="4714884"/>
                        <a:ext cx="4870451" cy="7143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Examples of derivatives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4D40-F8F8-4FD9-935C-E8175B549E2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7158" y="1500174"/>
            <a:ext cx="6715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Example  </a:t>
            </a:r>
            <a:r>
              <a:rPr kumimoji="1" lang="en-US" altLang="zh-CN" sz="2400" b="0" dirty="0">
                <a:ea typeface="宋体" pitchFamily="2" charset="-122"/>
              </a:rPr>
              <a:t> 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Let  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f 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x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) = 13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x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-6. Find  </a:t>
            </a:r>
            <a:r>
              <a:rPr kumimoji="1" lang="en-US" altLang="zh-CN" sz="2400" i="1" dirty="0">
                <a:solidFill>
                  <a:srgbClr val="0000FF"/>
                </a:solidFill>
                <a:ea typeface="宋体" pitchFamily="2" charset="-122"/>
              </a:rPr>
              <a:t>f ' </a:t>
            </a:r>
            <a:r>
              <a:rPr kumimoji="1" lang="en-US" altLang="zh-CN" sz="2400" b="0" dirty="0">
                <a:solidFill>
                  <a:srgbClr val="0000FF"/>
                </a:solidFill>
                <a:ea typeface="宋体" pitchFamily="2" charset="-122"/>
              </a:rPr>
              <a:t>(4).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28596" y="2252955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0" dirty="0">
                <a:ea typeface="宋体" pitchFamily="2" charset="-122"/>
              </a:rPr>
              <a:t> </a:t>
            </a:r>
            <a:r>
              <a:rPr kumimoji="1" lang="en-US" altLang="zh-CN" sz="2400" dirty="0">
                <a:ea typeface="宋体" pitchFamily="2" charset="-122"/>
              </a:rPr>
              <a:t>Solution</a:t>
            </a:r>
            <a:endParaRPr kumimoji="1" lang="zh-CN" altLang="en-US" sz="2400" b="0" dirty="0"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85984" y="2824459"/>
          <a:ext cx="4102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07" name="Equation" r:id="rId3" imgW="4101840" imgH="2006280" progId="Equation.DSMT4">
                  <p:embed/>
                </p:oleObj>
              </mc:Choice>
              <mc:Fallback>
                <p:oleObj name="Equation" r:id="rId3" imgW="4101840" imgH="2006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824459"/>
                        <a:ext cx="410210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85786" y="511047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0" dirty="0">
                <a:ea typeface="宋体" pitchFamily="2" charset="-122"/>
              </a:rPr>
              <a:t> </a:t>
            </a:r>
            <a:r>
              <a:rPr kumimoji="1" lang="en-US" altLang="zh-CN" sz="2400" b="0" dirty="0">
                <a:ea typeface="宋体" pitchFamily="2" charset="-122"/>
              </a:rPr>
              <a:t>Finish.</a:t>
            </a:r>
            <a:endParaRPr kumimoji="1" lang="zh-CN" altLang="en-US" sz="2400" b="0" dirty="0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40" name="Rectangle 4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derivatives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089A-5E9F-4225-9703-C07CA13E25B3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213047" name="Group 55"/>
          <p:cNvGrpSpPr>
            <a:grpSpLocks/>
          </p:cNvGrpSpPr>
          <p:nvPr/>
        </p:nvGrpSpPr>
        <p:grpSpPr bwMode="auto">
          <a:xfrm>
            <a:off x="357158" y="1428736"/>
            <a:ext cx="8388351" cy="2225675"/>
            <a:chOff x="476" y="981"/>
            <a:chExt cx="5284" cy="1402"/>
          </a:xfrm>
        </p:grpSpPr>
        <p:graphicFrame>
          <p:nvGraphicFramePr>
            <p:cNvPr id="214022" name="Object 6"/>
            <p:cNvGraphicFramePr>
              <a:graphicFrameLocks noChangeAspect="1"/>
            </p:cNvGraphicFramePr>
            <p:nvPr/>
          </p:nvGraphicFramePr>
          <p:xfrm>
            <a:off x="1817" y="1310"/>
            <a:ext cx="243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8" name="Equation" r:id="rId4" imgW="3860640" imgH="660240" progId="Equation.DSMT4">
                    <p:embed/>
                  </p:oleObj>
                </mc:Choice>
                <mc:Fallback>
                  <p:oleObj name="Equation" r:id="rId4" imgW="3860640" imgH="6602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1310"/>
                          <a:ext cx="2435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23" name="Object 7"/>
            <p:cNvGraphicFramePr>
              <a:graphicFrameLocks noChangeAspect="1"/>
            </p:cNvGraphicFramePr>
            <p:nvPr/>
          </p:nvGraphicFramePr>
          <p:xfrm>
            <a:off x="1869" y="1913"/>
            <a:ext cx="2161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9" name="Equation" r:id="rId6" imgW="3429000" imgH="749160" progId="Equation.DSMT4">
                    <p:embed/>
                  </p:oleObj>
                </mc:Choice>
                <mc:Fallback>
                  <p:oleObj name="Equation" r:id="rId6" imgW="3429000" imgH="7491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913"/>
                          <a:ext cx="2161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37" name="Rectangle 45"/>
            <p:cNvSpPr>
              <a:spLocks noChangeArrowheads="1"/>
            </p:cNvSpPr>
            <p:nvPr/>
          </p:nvSpPr>
          <p:spPr bwMode="auto">
            <a:xfrm>
              <a:off x="476" y="981"/>
              <a:ext cx="528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C00000"/>
                  </a:solidFill>
                  <a:ea typeface="宋体" pitchFamily="2" charset="-122"/>
                </a:rPr>
                <a:t>Note</a:t>
              </a:r>
              <a:r>
                <a:rPr kumimoji="1"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The derivative of</a:t>
              </a:r>
              <a:r>
                <a:rPr kumimoji="1"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f</a:t>
              </a:r>
              <a:r>
                <a:rPr kumimoji="1"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 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at</a:t>
              </a:r>
              <a:r>
                <a:rPr kumimoji="1"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2400" dirty="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can be also written in the following</a:t>
              </a:r>
            </a:p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forms</a:t>
              </a:r>
            </a:p>
          </p:txBody>
        </p:sp>
        <p:sp>
          <p:nvSpPr>
            <p:cNvPr id="213038" name="Rectangle 46"/>
            <p:cNvSpPr>
              <a:spLocks noChangeArrowheads="1"/>
            </p:cNvSpPr>
            <p:nvPr/>
          </p:nvSpPr>
          <p:spPr bwMode="auto">
            <a:xfrm>
              <a:off x="611" y="1730"/>
              <a:ext cx="4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or</a:t>
              </a:r>
            </a:p>
          </p:txBody>
        </p:sp>
      </p:grpSp>
      <p:grpSp>
        <p:nvGrpSpPr>
          <p:cNvPr id="213046" name="Group 54"/>
          <p:cNvGrpSpPr>
            <a:grpSpLocks/>
          </p:cNvGrpSpPr>
          <p:nvPr/>
        </p:nvGrpSpPr>
        <p:grpSpPr bwMode="auto">
          <a:xfrm>
            <a:off x="357187" y="4184650"/>
            <a:ext cx="8715374" cy="1778000"/>
            <a:chOff x="225" y="2636"/>
            <a:chExt cx="5490" cy="1120"/>
          </a:xfrm>
        </p:grpSpPr>
        <p:sp>
          <p:nvSpPr>
            <p:cNvPr id="212995" name="Rectangle 3"/>
            <p:cNvSpPr>
              <a:spLocks noChangeArrowheads="1"/>
            </p:cNvSpPr>
            <p:nvPr/>
          </p:nvSpPr>
          <p:spPr bwMode="auto">
            <a:xfrm>
              <a:off x="225" y="2636"/>
              <a:ext cx="5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tabLst>
                  <a:tab pos="4064000" algn="ctr"/>
                  <a:tab pos="8128000" algn="r"/>
                </a:tabLst>
              </a:pPr>
              <a:r>
                <a:rPr kumimoji="1" lang="en-US" altLang="zh-CN" sz="2400" dirty="0">
                  <a:solidFill>
                    <a:srgbClr val="C00000"/>
                  </a:solidFill>
                  <a:ea typeface="宋体" pitchFamily="2" charset="-122"/>
                </a:rPr>
                <a:t>Note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 If the limit in the definition does not exist,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f 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is said to be non-</a:t>
              </a:r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1530" y="2925"/>
              <a:ext cx="41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If the limit is infinite,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f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 is also non-derivable at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, </a:t>
              </a:r>
            </a:p>
          </p:txBody>
        </p:sp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2426" y="3219"/>
              <a:ext cx="3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en-US" altLang="zh-CN" sz="2400" b="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213005" name="Rectangle 13"/>
            <p:cNvSpPr>
              <a:spLocks noChangeArrowheads="1"/>
            </p:cNvSpPr>
            <p:nvPr/>
          </p:nvSpPr>
          <p:spPr bwMode="auto">
            <a:xfrm>
              <a:off x="236" y="3195"/>
              <a:ext cx="53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but for convenience, we say that the derivative of 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f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 at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 is infinite</a:t>
              </a:r>
            </a:p>
          </p:txBody>
        </p:sp>
        <p:sp>
          <p:nvSpPr>
            <p:cNvPr id="213041" name="Rectangle 49"/>
            <p:cNvSpPr>
              <a:spLocks noChangeArrowheads="1"/>
            </p:cNvSpPr>
            <p:nvPr/>
          </p:nvSpPr>
          <p:spPr bwMode="auto">
            <a:xfrm>
              <a:off x="225" y="2908"/>
              <a:ext cx="1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derivable at </a:t>
              </a:r>
              <a:r>
                <a:rPr kumimoji="1" lang="en-US" altLang="zh-CN" sz="2400" i="1" dirty="0">
                  <a:solidFill>
                    <a:srgbClr val="0000FF"/>
                  </a:solidFill>
                  <a:ea typeface="宋体" pitchFamily="2" charset="-122"/>
                </a:rPr>
                <a:t>x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2400" b="0" dirty="0">
                  <a:solidFill>
                    <a:srgbClr val="0000FF"/>
                  </a:solidFill>
                  <a:ea typeface="宋体" pitchFamily="2" charset="-122"/>
                </a:rPr>
                <a:t>.</a:t>
              </a:r>
              <a:endParaRPr kumimoji="1" lang="zh-CN" altLang="en-US" sz="2400" b="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grpSp>
          <p:nvGrpSpPr>
            <p:cNvPr id="213045" name="Group 53"/>
            <p:cNvGrpSpPr>
              <a:grpSpLocks/>
            </p:cNvGrpSpPr>
            <p:nvPr/>
          </p:nvGrpSpPr>
          <p:grpSpPr bwMode="auto">
            <a:xfrm>
              <a:off x="225" y="3465"/>
              <a:ext cx="1665" cy="291"/>
              <a:chOff x="315" y="3397"/>
              <a:chExt cx="1665" cy="291"/>
            </a:xfrm>
          </p:grpSpPr>
          <p:graphicFrame>
            <p:nvGraphicFramePr>
              <p:cNvPr id="214020" name="Object 4"/>
              <p:cNvGraphicFramePr>
                <a:graphicFrameLocks noChangeAspect="1"/>
              </p:cNvGraphicFramePr>
              <p:nvPr/>
            </p:nvGraphicFramePr>
            <p:xfrm>
              <a:off x="1154" y="3464"/>
              <a:ext cx="826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50" name="Equation" r:id="rId8" imgW="1307880" imgH="342720" progId="Equation.DSMT4">
                      <p:embed/>
                    </p:oleObj>
                  </mc:Choice>
                  <mc:Fallback>
                    <p:oleObj name="Equation" r:id="rId8" imgW="1307880" imgH="34272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4" y="3464"/>
                            <a:ext cx="826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3044" name="Rectangle 52"/>
              <p:cNvSpPr>
                <a:spLocks noChangeArrowheads="1"/>
              </p:cNvSpPr>
              <p:nvPr/>
            </p:nvSpPr>
            <p:spPr bwMode="auto">
              <a:xfrm>
                <a:off x="315" y="3397"/>
                <a:ext cx="84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0" dirty="0">
                    <a:solidFill>
                      <a:srgbClr val="0000FF"/>
                    </a:solidFill>
                    <a:ea typeface="宋体" pitchFamily="2" charset="-122"/>
                  </a:rPr>
                  <a:t>and write</a:t>
                </a:r>
                <a:endParaRPr kumimoji="1" lang="zh-CN" altLang="en-US" sz="2400" b="0" dirty="0">
                  <a:solidFill>
                    <a:srgbClr val="0000FF"/>
                  </a:solidFill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1757</TotalTime>
  <Words>2162</Words>
  <Application>Microsoft Office PowerPoint</Application>
  <PresentationFormat>全屏显示(4:3)</PresentationFormat>
  <Paragraphs>484</Paragraphs>
  <Slides>50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华文行楷</vt:lpstr>
      <vt:lpstr>隶书</vt:lpstr>
      <vt:lpstr>宋体</vt:lpstr>
      <vt:lpstr>Arial</vt:lpstr>
      <vt:lpstr>Comic Sans MS</vt:lpstr>
      <vt:lpstr>Times New Roman</vt:lpstr>
      <vt:lpstr>Wingdings</vt:lpstr>
      <vt:lpstr>Wingdings 2</vt:lpstr>
      <vt:lpstr>Chapter0</vt:lpstr>
      <vt:lpstr>MathType 6.0 Equation</vt:lpstr>
      <vt:lpstr>Equation</vt:lpstr>
      <vt:lpstr>Document</vt:lpstr>
      <vt:lpstr>文档</vt:lpstr>
      <vt:lpstr>Chapter 2</vt:lpstr>
      <vt:lpstr>Overview</vt:lpstr>
      <vt:lpstr>Section 2.1</vt:lpstr>
      <vt:lpstr>Definition of derivatives</vt:lpstr>
      <vt:lpstr>Definition of derivatives</vt:lpstr>
      <vt:lpstr>Definition of derivatives</vt:lpstr>
      <vt:lpstr>Definition of derivatives</vt:lpstr>
      <vt:lpstr>Examples of derivatives</vt:lpstr>
      <vt:lpstr>Definition of derivatives</vt:lpstr>
      <vt:lpstr>Definition of derivatives</vt:lpstr>
      <vt:lpstr>Definition of derivatives</vt:lpstr>
      <vt:lpstr>Examples of derivatives</vt:lpstr>
      <vt:lpstr>Definition of derivatives</vt:lpstr>
      <vt:lpstr>Definition of derivatives</vt:lpstr>
      <vt:lpstr>Examples of derivatives</vt:lpstr>
      <vt:lpstr>Geometric interpretation of derivative</vt:lpstr>
      <vt:lpstr>Geometric interpretation of derivative</vt:lpstr>
      <vt:lpstr>Relationship between derivability and continuity</vt:lpstr>
      <vt:lpstr>Relationship between derivability and continuity</vt:lpstr>
      <vt:lpstr>Relationship between derivability and continuity</vt:lpstr>
      <vt:lpstr>Relationship between derivability and continuity</vt:lpstr>
      <vt:lpstr>Section 2.2</vt:lpstr>
      <vt:lpstr>Derivation rules for sum, difference, product and quotient of functions</vt:lpstr>
      <vt:lpstr>Derivation rules for sum, difference, product and quotient of functions</vt:lpstr>
      <vt:lpstr>Derivation rules for sum, difference, product and quotient of functions</vt:lpstr>
      <vt:lpstr>Derivation rules for sum, difference, product and quotient of functions</vt:lpstr>
      <vt:lpstr>Derivation rules for sum, difference, product and quotient of functions</vt:lpstr>
      <vt:lpstr>Derivation rules for composite functions</vt:lpstr>
      <vt:lpstr>Derivation rules for composite functions</vt:lpstr>
      <vt:lpstr>Derivation rules for composite functions</vt:lpstr>
      <vt:lpstr>Derivation rules for composite functions</vt:lpstr>
      <vt:lpstr>Derivative of an inverse function</vt:lpstr>
      <vt:lpstr>Derivative of an inverse function</vt:lpstr>
      <vt:lpstr>Derivative of an inverse function</vt:lpstr>
      <vt:lpstr>Derivative of an inverse function</vt:lpstr>
      <vt:lpstr>PowerPoint 演示文稿</vt:lpstr>
      <vt:lpstr>Section 2.3</vt:lpstr>
      <vt:lpstr>Higher-order derivatives</vt:lpstr>
      <vt:lpstr>Higher-order derivatives</vt:lpstr>
      <vt:lpstr>Higher-order derivatives </vt:lpstr>
      <vt:lpstr>Higher-order derivatives</vt:lpstr>
      <vt:lpstr>Higher-order derivatives</vt:lpstr>
      <vt:lpstr>Higher-order derivatives</vt:lpstr>
      <vt:lpstr>Higher-order derivatives</vt:lpstr>
      <vt:lpstr>Higher-order derivatives</vt:lpstr>
      <vt:lpstr>Higher-order derivatives</vt:lpstr>
      <vt:lpstr>Higher-order derivatives</vt:lpstr>
      <vt:lpstr>Higher-order derivatives</vt:lpstr>
      <vt:lpstr>Higher-order derivatives</vt:lpstr>
      <vt:lpstr>Review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523</cp:revision>
  <dcterms:created xsi:type="dcterms:W3CDTF">2006-06-17T08:19:58Z</dcterms:created>
  <dcterms:modified xsi:type="dcterms:W3CDTF">2019-09-08T14:49:18Z</dcterms:modified>
</cp:coreProperties>
</file>