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649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5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4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214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0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33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11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F0948B-7EFA-4F4D-A154-676E21001A78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1B7189-681A-492C-A603-9E24E5B2E3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13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E8D1F-E352-4A01-890B-FC1B38E2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Linear Algebra</a:t>
            </a:r>
            <a:br>
              <a:rPr lang="en-US" altLang="zh-CN" dirty="0"/>
            </a:br>
            <a:r>
              <a:rPr lang="zh-CN" altLang="en-US" dirty="0"/>
              <a:t>线性代数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5A7C4-AB4A-45BF-8103-BC16C9D06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仝辉</a:t>
            </a:r>
            <a:endParaRPr lang="en-US" altLang="zh-CN" dirty="0"/>
          </a:p>
          <a:p>
            <a:r>
              <a:rPr lang="en-US" altLang="zh-CN" dirty="0" err="1"/>
              <a:t>tóng</a:t>
            </a:r>
            <a:r>
              <a:rPr lang="en-US" altLang="zh-CN" dirty="0"/>
              <a:t> </a:t>
            </a:r>
            <a:r>
              <a:rPr lang="en-US" altLang="zh-CN" dirty="0" err="1"/>
              <a:t>huī</a:t>
            </a:r>
            <a:endParaRPr lang="en-US" altLang="zh-CN" dirty="0"/>
          </a:p>
          <a:p>
            <a:r>
              <a:rPr lang="en-US" altLang="zh-CN" dirty="0"/>
              <a:t>Hui Tong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41FB-EFBB-4DF7-A260-223273B0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Theorem 1.1.2 </a:t>
            </a:r>
            <a:r>
              <a:rPr lang="en-US" altLang="zh-CN" sz="3600" dirty="0"/>
              <a:t>[</a:t>
            </a:r>
            <a:r>
              <a:rPr lang="zh-CN" altLang="en-US" sz="3600" dirty="0"/>
              <a:t>定理</a:t>
            </a:r>
            <a:r>
              <a:rPr lang="en-US" altLang="zh-CN" sz="3600" dirty="0"/>
              <a:t>1.1.2]</a:t>
            </a:r>
            <a:br>
              <a:rPr lang="en-US" altLang="zh-CN" sz="3600" dirty="0"/>
            </a:br>
            <a:r>
              <a:rPr lang="en-US" altLang="zh-CN" sz="3600" dirty="0"/>
              <a:t>Operations to Obtain Equivalent Linear Systems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89E2-EDDA-4532-853A-5FA3E587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three basic operations involved in equivalently changing a linear system into another linear system,</a:t>
            </a:r>
          </a:p>
          <a:p>
            <a:pPr lvl="1"/>
            <a:r>
              <a:rPr lang="en-US" altLang="zh-CN" dirty="0"/>
              <a:t>(1) interchanging the written order of two equations of a linear system does not change the solution set;</a:t>
            </a:r>
          </a:p>
          <a:p>
            <a:pPr lvl="1"/>
            <a:r>
              <a:rPr lang="en-US" altLang="zh-CN" dirty="0"/>
              <a:t>(2) multiplying both sides of an equation of a linear system by a nonzero real number does not change the solution set;</a:t>
            </a:r>
          </a:p>
          <a:p>
            <a:pPr lvl="1"/>
            <a:r>
              <a:rPr lang="en-US" altLang="zh-CN" dirty="0"/>
              <a:t>(3) replacing an equation of a linear system by a product of other equation added with the equation does not change the solution set.</a:t>
            </a:r>
          </a:p>
          <a:p>
            <a:r>
              <a:rPr lang="en-US" altLang="zh-CN" dirty="0"/>
              <a:t>Operations listed in Theorem 1.1.2 are generally used to derive a linear system, which is easy to be solved, from a linear system, equivalently.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8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8938-4176-40BD-B1EA-416344E3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Strict Triangular Form of Linear Systems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1328AF-8056-4452-923F-FE4EA3868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Definition 1.1.5 </a:t>
                </a:r>
                <a:r>
                  <a:rPr lang="en-US" altLang="zh-CN" dirty="0"/>
                  <a:t>(Strict Triangular System) A linear system is said to be in </a:t>
                </a:r>
                <a:r>
                  <a:rPr lang="en-US" altLang="zh-CN" b="1" dirty="0"/>
                  <a:t>strict triangular form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严格三角形式</a:t>
                </a:r>
                <a:r>
                  <a:rPr lang="en-US" altLang="zh-CN" dirty="0"/>
                  <a:t>] if and only if in the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th equation the coefficients of the previous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-1 variables are all zero and the coefficient of the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th variable is nonzero 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/>
                  <a:t>=1,2,…,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).</a:t>
                </a:r>
              </a:p>
              <a:p>
                <a:r>
                  <a:rPr lang="en-US" altLang="zh-CN" b="1" dirty="0"/>
                  <a:t>Example 1.1.3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is strict triangular system,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=−4</m:t>
                            </m:r>
                          </m: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=−3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is not.</a:t>
                </a:r>
              </a:p>
              <a:p>
                <a:r>
                  <a:rPr lang="en-US" altLang="zh-CN" dirty="0"/>
                  <a:t>To obtain the solution or solution set of an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strict triangular linear system is almost trivial, since we can use a process which is called </a:t>
                </a:r>
                <a:r>
                  <a:rPr lang="en-US" altLang="zh-CN" b="1" dirty="0"/>
                  <a:t>back substitution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回代法</a:t>
                </a:r>
                <a:r>
                  <a:rPr lang="en-US" altLang="zh-CN" dirty="0"/>
                  <a:t>].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1328AF-8056-4452-923F-FE4EA386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4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59BF4-ECE4-446C-B727-0B5029F6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</a:t>
            </a:r>
            <a:br>
              <a:rPr lang="en-US" altLang="zh-CN" dirty="0"/>
            </a:br>
            <a:r>
              <a:rPr lang="en-US" altLang="zh-CN" dirty="0"/>
              <a:t>      —— </a:t>
            </a:r>
            <a:r>
              <a:rPr lang="en-US" altLang="zh-CN" u="sng" dirty="0"/>
              <a:t>Strict Triangular Form</a:t>
            </a:r>
            <a:r>
              <a:rPr lang="en-US" altLang="zh-CN" dirty="0"/>
              <a:t> or </a:t>
            </a:r>
            <a:r>
              <a:rPr lang="en-US" altLang="zh-CN" u="sng" dirty="0"/>
              <a:t>NOT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8B020-3395-45AB-B91F-83F7B6AC7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b="1" dirty="0"/>
                  <a:t>Example 1.1.4 </a:t>
                </a:r>
                <a:r>
                  <a:rPr lang="en-US" altLang="zh-CN" dirty="0"/>
                  <a:t>(Back Substitution) Solve the linear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530352" lvl="1" indent="0">
                  <a:buNone/>
                </a:pPr>
                <a:r>
                  <a:rPr lang="en-US" altLang="zh-CN" dirty="0"/>
                  <a:t>By the process of back substitution, we </a:t>
                </a:r>
                <a:r>
                  <a:rPr lang="en-US" altLang="zh-CN"/>
                  <a:t>obtain the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Example 1.1.5  </a:t>
                </a:r>
                <a:r>
                  <a:rPr lang="en-US" altLang="zh-CN" dirty="0"/>
                  <a:t>Solve the linear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Since this system is not a strict triangular linear system, so we need to use the process in Example 1.1.2 to change it into a strict triangular linear system, equivalently.</a:t>
                </a:r>
              </a:p>
              <a:p>
                <a:pPr lvl="1"/>
                <a:r>
                  <a:rPr lang="en-US" altLang="zh-CN" dirty="0"/>
                  <a:t>Then, by the process of back substitution, we can derive the solution.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8B020-3395-45AB-B91F-83F7B6AC7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7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4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675D1-6C45-495C-9AE6-25168812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0B50B-5CF2-4DE8-BDBF-8367F366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群号码 </a:t>
            </a:r>
            <a:r>
              <a:rPr lang="en-US" altLang="zh-CN" dirty="0"/>
              <a:t>764940233</a:t>
            </a:r>
            <a:r>
              <a:rPr lang="zh-CN" altLang="en-US" dirty="0"/>
              <a:t>，自愿实名加入，须提供姓名和</a:t>
            </a:r>
            <a:r>
              <a:rPr lang="en-US" altLang="zh-CN" dirty="0"/>
              <a:t>10</a:t>
            </a:r>
            <a:r>
              <a:rPr lang="zh-CN" altLang="en-US" dirty="0"/>
              <a:t>位学号。</a:t>
            </a:r>
            <a:endParaRPr lang="en-US" altLang="zh-CN" dirty="0"/>
          </a:p>
          <a:p>
            <a:r>
              <a:rPr lang="zh-CN" altLang="en-US" dirty="0"/>
              <a:t>有任何关于课程学习的问题，都可以通过</a:t>
            </a:r>
            <a:r>
              <a:rPr lang="en-US" altLang="zh-CN" dirty="0"/>
              <a:t>QQ</a:t>
            </a:r>
            <a:r>
              <a:rPr lang="zh-CN" altLang="en-US" dirty="0"/>
              <a:t>群或者</a:t>
            </a:r>
            <a:r>
              <a:rPr lang="en-US" altLang="zh-CN" dirty="0"/>
              <a:t>Email</a:t>
            </a:r>
            <a:r>
              <a:rPr lang="zh-CN" altLang="en-US" dirty="0"/>
              <a:t>联系。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地址：</a:t>
            </a:r>
            <a:r>
              <a:rPr lang="en-US" altLang="zh-CN" dirty="0"/>
              <a:t>tonghui@bupt.edu.cn</a:t>
            </a:r>
          </a:p>
          <a:p>
            <a:r>
              <a:rPr lang="zh-CN" altLang="en-US" dirty="0"/>
              <a:t>课堂认真听讲，课后及时独立完成作业。</a:t>
            </a:r>
            <a:endParaRPr lang="en-US" altLang="zh-CN" dirty="0"/>
          </a:p>
          <a:p>
            <a:pPr lvl="1"/>
            <a:r>
              <a:rPr lang="zh-CN" altLang="en-US" dirty="0"/>
              <a:t>请尽量用 </a:t>
            </a:r>
            <a:r>
              <a:rPr lang="zh-CN" altLang="en-US" b="1" u="sng" dirty="0"/>
              <a:t>数学作业纸</a:t>
            </a:r>
            <a:r>
              <a:rPr lang="zh-CN" altLang="en-US" dirty="0"/>
              <a:t> 写作业，交作业时 </a:t>
            </a:r>
            <a:r>
              <a:rPr lang="zh-CN" altLang="en-US" b="1" u="sng" dirty="0"/>
              <a:t>不要交作业本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不要拖延学习进度，以免“欠账太多还不上”。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3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6830-941A-4908-9ED4-A200AD95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23C99-A558-40B3-B588-F800D18A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如果上课迟到，直接进入教室找到座位坐下听讲即可。</a:t>
            </a:r>
            <a:endParaRPr lang="en-US" altLang="zh-CN" dirty="0"/>
          </a:p>
          <a:p>
            <a:pPr lvl="1"/>
            <a:r>
              <a:rPr lang="zh-CN" altLang="en-US" dirty="0"/>
              <a:t>注意低调。</a:t>
            </a:r>
            <a:endParaRPr lang="en-US" altLang="zh-CN" dirty="0"/>
          </a:p>
          <a:p>
            <a:r>
              <a:rPr lang="zh-CN" altLang="en-US" dirty="0"/>
              <a:t>课程总评成绩，由期末卷面成绩与平时成绩加权平均后得到。</a:t>
            </a:r>
            <a:endParaRPr lang="en-US" altLang="zh-CN" dirty="0"/>
          </a:p>
          <a:p>
            <a:pPr lvl="1"/>
            <a:r>
              <a:rPr lang="zh-CN" altLang="en-US" dirty="0"/>
              <a:t>平时成绩包括出勤成绩、作业成绩和课堂测验等。</a:t>
            </a:r>
            <a:endParaRPr lang="en-US" altLang="zh-CN" dirty="0"/>
          </a:p>
          <a:p>
            <a:r>
              <a:rPr lang="zh-CN" altLang="en-US" dirty="0"/>
              <a:t>线性代数词汇中英对照表</a:t>
            </a:r>
            <a:endParaRPr lang="en-US" altLang="zh-CN" dirty="0"/>
          </a:p>
          <a:p>
            <a:pPr lvl="1"/>
            <a:r>
              <a:rPr lang="en-US" altLang="zh-CN" dirty="0"/>
              <a:t>https://mp.weixin.qq.com/s/Vd6aJTtxtvnzyULvZJ-yDQ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60027-4722-4FC8-8059-073DBDD0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br>
              <a:rPr lang="en-US" altLang="zh-CN" dirty="0"/>
            </a:br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8C2213-0921-4B2F-AB13-FDEBC7168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How to solve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Gaussian </a:t>
                </a:r>
                <a:r>
                  <a:rPr lang="en-US" altLang="zh-CN" dirty="0" err="1"/>
                  <a:t>eliminination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高斯消元法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8C2213-0921-4B2F-AB13-FDEBC7168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b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1ED8465-173D-494C-99A7-A835BBC1A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30" y="2171700"/>
            <a:ext cx="4572033" cy="2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EB93A-2431-4C2E-A662-8EA8ECB4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br>
              <a:rPr lang="en-US" altLang="zh-CN" dirty="0"/>
            </a:b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6D95A-9E1B-4C9C-9E14-E71104916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b="1" dirty="0"/>
                  <a:t>Definition 1.1.1 </a:t>
                </a:r>
                <a:r>
                  <a:rPr lang="en-US" altLang="zh-CN" dirty="0"/>
                  <a:t>(Linear Equation) </a:t>
                </a:r>
              </a:p>
              <a:p>
                <a:pPr lvl="1"/>
                <a:r>
                  <a:rPr lang="en-US" altLang="zh-CN" dirty="0"/>
                  <a:t>A </a:t>
                </a:r>
                <a:r>
                  <a:rPr lang="en-US" altLang="zh-CN" b="1" dirty="0"/>
                  <a:t>linear equation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线性方程</a:t>
                </a:r>
                <a:r>
                  <a:rPr lang="en-US" altLang="zh-CN" dirty="0"/>
                  <a:t>] in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unknows is an equation of the form </a:t>
                </a:r>
              </a:p>
              <a:p>
                <a:pPr marL="53035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numbers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called </a:t>
                </a:r>
                <a:r>
                  <a:rPr lang="en-US" altLang="zh-CN" b="1" dirty="0"/>
                  <a:t>variables</a:t>
                </a:r>
                <a:r>
                  <a:rPr lang="en-US" altLang="zh-CN" dirty="0"/>
                  <a:t> [</a:t>
                </a:r>
                <a:r>
                  <a:rPr lang="zh-CN" altLang="en-US" dirty="0"/>
                  <a:t>变量</a:t>
                </a:r>
                <a:r>
                  <a:rPr lang="en-US" altLang="zh-CN" dirty="0"/>
                  <a:t>].</a:t>
                </a:r>
              </a:p>
              <a:p>
                <a:r>
                  <a:rPr lang="en-US" altLang="zh-CN" b="1" dirty="0"/>
                  <a:t>Definition 1.1.2 </a:t>
                </a:r>
                <a:r>
                  <a:rPr lang="en-US" altLang="zh-CN" dirty="0"/>
                  <a:t>(Linear Systems)</a:t>
                </a:r>
              </a:p>
              <a:p>
                <a:pPr lvl="1"/>
                <a:r>
                  <a:rPr lang="en-US" altLang="zh-CN" dirty="0"/>
                  <a:t>A linear system of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equations in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unknowns is a system of the form</a:t>
                </a:r>
              </a:p>
              <a:p>
                <a:pPr marL="53035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call this system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b="1" dirty="0"/>
                  <a:t>linear system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线性代数方程组</a:t>
                </a:r>
                <a:r>
                  <a:rPr lang="en-US" altLang="zh-CN" dirty="0"/>
                  <a:t>], and read as 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/>
                  <a:t> by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 linear system”.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D6D95A-9E1B-4C9C-9E14-E71104916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3061" b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2BB1-A6E0-4DC2-894B-597797E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br>
              <a:rPr lang="en-US" altLang="zh-CN" dirty="0"/>
            </a:b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526AE9-2108-4B47-A916-01AE7CAFD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876408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Definition 1.1.3 </a:t>
                </a:r>
                <a:r>
                  <a:rPr lang="en-US" altLang="zh-CN" dirty="0"/>
                  <a:t>(Solution of Linear System)</a:t>
                </a:r>
              </a:p>
              <a:p>
                <a:pPr lvl="1"/>
                <a:r>
                  <a:rPr lang="en-US" altLang="zh-CN" dirty="0"/>
                  <a:t>The </a:t>
                </a:r>
                <a:r>
                  <a:rPr lang="en-US" altLang="zh-CN" b="1" dirty="0"/>
                  <a:t>solution</a:t>
                </a:r>
                <a:r>
                  <a:rPr lang="en-US" altLang="zh-CN" dirty="0"/>
                  <a:t> [</a:t>
                </a:r>
                <a:r>
                  <a:rPr lang="zh-CN" altLang="en-US" dirty="0"/>
                  <a:t>解</a:t>
                </a:r>
                <a:r>
                  <a:rPr lang="en-US" altLang="zh-CN" dirty="0"/>
                  <a:t>] of an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system is an ordered n-tuple of numbers</a:t>
                </a:r>
              </a:p>
              <a:p>
                <a:pPr marL="530352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:r>
                  <a:rPr lang="en-US" altLang="zh-CN" dirty="0"/>
                  <a:t>which satisfies all equations of the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system.</a:t>
                </a:r>
              </a:p>
              <a:p>
                <a:r>
                  <a:rPr lang="en-US" altLang="zh-CN" b="1" dirty="0"/>
                  <a:t>The process of solving linear system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线性代数方程组的求解过程</a:t>
                </a:r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If there is at least one solution of an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system, we say the linear system is </a:t>
                </a:r>
                <a:r>
                  <a:rPr lang="en-US" altLang="zh-CN" b="1" dirty="0"/>
                  <a:t>consistent</a:t>
                </a:r>
                <a:r>
                  <a:rPr lang="en-US" altLang="zh-CN" dirty="0"/>
                  <a:t> [</a:t>
                </a:r>
                <a:r>
                  <a:rPr lang="zh-CN" altLang="en-US" dirty="0"/>
                  <a:t>相容</a:t>
                </a:r>
                <a:r>
                  <a:rPr lang="en-US" altLang="zh-CN" dirty="0"/>
                  <a:t>].</a:t>
                </a:r>
              </a:p>
              <a:p>
                <a:pPr lvl="1"/>
                <a:r>
                  <a:rPr lang="en-US" altLang="zh-CN" dirty="0"/>
                  <a:t>Otherwise, we say the linear system is </a:t>
                </a:r>
                <a:r>
                  <a:rPr lang="en-US" altLang="zh-CN" b="1" dirty="0"/>
                  <a:t>inconsistent</a:t>
                </a:r>
                <a:r>
                  <a:rPr lang="en-US" altLang="zh-CN" dirty="0"/>
                  <a:t> [</a:t>
                </a:r>
                <a:r>
                  <a:rPr lang="zh-CN" altLang="en-US" dirty="0"/>
                  <a:t>不相容</a:t>
                </a:r>
                <a:r>
                  <a:rPr lang="en-US" altLang="zh-CN" dirty="0"/>
                  <a:t>].</a:t>
                </a:r>
              </a:p>
              <a:p>
                <a:r>
                  <a:rPr lang="en-US" altLang="zh-CN" dirty="0"/>
                  <a:t>If there is more than one solution, we call the set of all solutions the </a:t>
                </a:r>
                <a:r>
                  <a:rPr lang="en-US" altLang="zh-CN" b="1" dirty="0"/>
                  <a:t>solution set 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解集</a:t>
                </a:r>
                <a:r>
                  <a:rPr lang="en-US" altLang="zh-CN" dirty="0"/>
                  <a:t>].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526AE9-2108-4B47-A916-01AE7CAFD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876408" cy="3581400"/>
              </a:xfrm>
              <a:blipFill>
                <a:blip r:embed="rId2"/>
                <a:stretch>
                  <a:fillRect l="-556" t="-1361" r="-864" b="-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6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C48E770-12B3-4085-B668-9BE9A3E2A4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sz="2800" b="1" dirty="0"/>
                  <a:t>Example 1.1.1 </a:t>
                </a:r>
                <a:r>
                  <a:rPr lang="en-US" altLang="zh-CN" sz="2800" dirty="0"/>
                  <a:t>(Consistency of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linear system )</a:t>
                </a:r>
                <a:br>
                  <a:rPr lang="en-US" altLang="zh-CN" sz="2800" dirty="0"/>
                </a:br>
                <a:br>
                  <a:rPr lang="en-US" altLang="zh-CN" sz="2800" dirty="0"/>
                </a:br>
                <a:r>
                  <a:rPr lang="en-US" altLang="zh-CN" sz="2800" dirty="0"/>
                  <a:t>Consider the consistency of the following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linear systems. If they are consistent, find solution(s) of them.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C48E770-12B3-4085-B668-9BE9A3E2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16" t="-617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D2451-6110-4C40-B1AD-EFFE931E0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(b)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(a) is consistent, with unique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dirty="0"/>
                  <a:t>; (b) is inconsistent; (c) is consistent, with infinite number of solutions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,−2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3D2451-6110-4C40-B1AD-EFFE931E0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340" r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5AC8D21-E449-4B2F-8C52-4E69283D3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19" y="2072026"/>
            <a:ext cx="7762043" cy="28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B718-7BBF-4B38-88B9-F7238693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E59EA-852F-4C9F-B43F-2772EC759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Moreover, based on our knowledge of geometry, we know that only three possible relation positions for two lines on the </a:t>
                </a:r>
                <a:r>
                  <a:rPr lang="en-US" altLang="zh-CN" dirty="0" err="1"/>
                  <a:t>xOy</a:t>
                </a:r>
                <a:r>
                  <a:rPr lang="en-US" altLang="zh-CN" dirty="0"/>
                  <a:t> plane: intersecting, parallel, or coincident. So, we can claim that the consistency of all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systems must be one of the following three cases.</a:t>
                </a:r>
              </a:p>
              <a:p>
                <a:pPr lvl="1"/>
                <a:r>
                  <a:rPr lang="en-US" altLang="zh-CN" dirty="0"/>
                  <a:t>(1) consistent, with unique solution;</a:t>
                </a:r>
              </a:p>
              <a:p>
                <a:pPr lvl="1"/>
                <a:r>
                  <a:rPr lang="en-US" altLang="zh-CN" dirty="0"/>
                  <a:t>(2) consistent, with infinite number of solutions;</a:t>
                </a:r>
              </a:p>
              <a:p>
                <a:pPr lvl="1"/>
                <a:r>
                  <a:rPr lang="en-US" altLang="zh-CN" dirty="0"/>
                  <a:t>(3) inconsistent.</a:t>
                </a:r>
              </a:p>
              <a:p>
                <a:r>
                  <a:rPr lang="en-US" altLang="zh-CN" dirty="0"/>
                  <a:t>Readers can try to consider the problem of the consistency of a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linear systems.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E59EA-852F-4C9F-B43F-2772EC759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17123-7936-4D2C-925E-D07750E4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Equivalent Linear Systems</a:t>
            </a:r>
            <a:br>
              <a:rPr lang="en-US" altLang="zh-CN" dirty="0"/>
            </a:br>
            <a:r>
              <a:rPr lang="zh-CN" altLang="en-US" dirty="0"/>
              <a:t>等价</a:t>
            </a:r>
            <a:r>
              <a:rPr lang="en-US" altLang="zh-CN" dirty="0"/>
              <a:t>(</a:t>
            </a:r>
            <a:r>
              <a:rPr lang="zh-CN" altLang="en-US" dirty="0"/>
              <a:t>同解</a:t>
            </a:r>
            <a:r>
              <a:rPr lang="en-US" altLang="zh-CN" dirty="0"/>
              <a:t>)</a:t>
            </a:r>
            <a:r>
              <a:rPr lang="zh-CN" altLang="en-US" dirty="0"/>
              <a:t>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D26F9-2B2E-4E28-B564-A5CD57AB8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929674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Definition 1.1.4 </a:t>
                </a:r>
                <a:r>
                  <a:rPr lang="en-US" altLang="zh-CN" dirty="0"/>
                  <a:t>(Equivalent Linear Systems)  Two linear systems are said to be </a:t>
                </a:r>
                <a:r>
                  <a:rPr lang="en-US" altLang="zh-CN" b="1" dirty="0"/>
                  <a:t>equivalent</a:t>
                </a:r>
                <a:r>
                  <a:rPr lang="en-US" altLang="zh-CN" dirty="0"/>
                  <a:t> [</a:t>
                </a:r>
                <a:r>
                  <a:rPr lang="zh-CN" altLang="en-US" dirty="0"/>
                  <a:t>等价</a:t>
                </a:r>
                <a:r>
                  <a:rPr lang="en-US" altLang="zh-CN" dirty="0"/>
                  <a:t>] if they have the same solution or solution set.</a:t>
                </a:r>
              </a:p>
              <a:p>
                <a:r>
                  <a:rPr lang="en-US" altLang="zh-CN" b="1" dirty="0"/>
                  <a:t>Theorem 1.1.1 </a:t>
                </a:r>
                <a:r>
                  <a:rPr lang="en-US" altLang="zh-CN" dirty="0"/>
                  <a:t>(Properties of Equivalence) Let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be the three linear systems, then</a:t>
                </a:r>
              </a:p>
              <a:p>
                <a:pPr lvl="1"/>
                <a:r>
                  <a:rPr lang="en-US" altLang="zh-CN" dirty="0"/>
                  <a:t>(1) If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, then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(2) If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/>
                  <a:t>, then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 is equivalent to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Example 1.1.2 </a:t>
                </a:r>
                <a:r>
                  <a:rPr lang="en-US" altLang="zh-CN" dirty="0"/>
                  <a:t>(Equivalent Linear Systems) Show that the following two linear systems are equivalent.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=5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d>
                          </m:e>
                          <m:e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mr>
                      </m:m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FD26F9-2B2E-4E28-B564-A5CD57AB8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929674" cy="3581400"/>
              </a:xfrm>
              <a:blipFill>
                <a:blip r:embed="rId2"/>
                <a:stretch>
                  <a:fillRect l="-552" t="-1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260</TotalTime>
  <Words>989</Words>
  <Application>Microsoft Office PowerPoint</Application>
  <PresentationFormat>宽屏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华文楷体</vt:lpstr>
      <vt:lpstr>Cambria Math</vt:lpstr>
      <vt:lpstr>Franklin Gothic Book</vt:lpstr>
      <vt:lpstr>Times New Roman</vt:lpstr>
      <vt:lpstr>裁剪</vt:lpstr>
      <vt:lpstr>Linear Algebra 线性代数</vt:lpstr>
      <vt:lpstr>注意事项</vt:lpstr>
      <vt:lpstr>注意事项</vt:lpstr>
      <vt:lpstr>Example 例题</vt:lpstr>
      <vt:lpstr>Definition 定义</vt:lpstr>
      <vt:lpstr>Definition 定义</vt:lpstr>
      <vt:lpstr>Example 1.1.1 (Consistency of m×n linear system )  Consider the consistency of the following 2×2 linear systems. If they are consistent, find solution(s) of them.</vt:lpstr>
      <vt:lpstr>PowerPoint 演示文稿</vt:lpstr>
      <vt:lpstr>Equivalent Linear Systems 等价(同解)方程组</vt:lpstr>
      <vt:lpstr>Theorem 1.1.2 [定理1.1.2] Operations to Obtain Equivalent Linear Systems</vt:lpstr>
      <vt:lpstr>Strict Triangular Form of Linear Systems</vt:lpstr>
      <vt:lpstr>Solving Linear Systems       —— Strict Triangular Form 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线性代数</dc:title>
  <dc:creator>Tong Hui</dc:creator>
  <cp:lastModifiedBy>Tong Hui</cp:lastModifiedBy>
  <cp:revision>24</cp:revision>
  <dcterms:created xsi:type="dcterms:W3CDTF">2019-08-19T13:18:23Z</dcterms:created>
  <dcterms:modified xsi:type="dcterms:W3CDTF">2019-09-09T02:50:22Z</dcterms:modified>
</cp:coreProperties>
</file>