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comments/modernComment_2C2_3FB219B1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  <p:sldMasterId id="2147484143" r:id="rId2"/>
  </p:sldMasterIdLst>
  <p:notesMasterIdLst>
    <p:notesMasterId r:id="rId8"/>
  </p:notesMasterIdLst>
  <p:handoutMasterIdLst>
    <p:handoutMasterId r:id="rId9"/>
  </p:handoutMasterIdLst>
  <p:sldIdLst>
    <p:sldId id="657" r:id="rId3"/>
    <p:sldId id="538" r:id="rId4"/>
    <p:sldId id="546" r:id="rId5"/>
    <p:sldId id="589" r:id="rId6"/>
    <p:sldId id="706" r:id="rId7"/>
  </p:sldIdLst>
  <p:sldSz cx="12192000" cy="6858000"/>
  <p:notesSz cx="9388475" cy="7102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ull Presentation" id="{1296B996-0434-4117-96AB-43A84F9BF36B}">
          <p14:sldIdLst>
            <p14:sldId id="657"/>
          </p14:sldIdLst>
        </p14:section>
        <p14:section name="Problem" id="{52A96EE1-5E5A-4723-80C4-A1B8740ECBEC}">
          <p14:sldIdLst>
            <p14:sldId id="538"/>
          </p14:sldIdLst>
        </p14:section>
        <p14:section name="Precision Medicine" id="{0F6F26A3-6BF2-43DF-BEFB-DA58E898FD28}">
          <p14:sldIdLst>
            <p14:sldId id="546"/>
            <p14:sldId id="589"/>
            <p14:sldId id="706"/>
          </p14:sldIdLst>
        </p14:section>
        <p14:section name="Plugins" id="{773F524F-B038-4964-9D8B-6C3635989D6F}">
          <p14:sldIdLst/>
        </p14:section>
        <p14:section name="Problems in Innovation" id="{EA6AF7F0-5E8A-4AFE-92CF-F6950FD26B2C}">
          <p14:sldIdLst/>
        </p14:section>
        <p14:section name="Appendix" id="{D3853329-E188-43C0-BA3A-69822113C020}">
          <p14:sldIdLst/>
        </p14:section>
        <p14:section name="Architecture" id="{3718184C-706F-4FFC-8B9D-BC541FAD752E}">
          <p14:sldIdLst/>
        </p14:section>
        <p14:section name="Default Section" id="{3290E994-B309-4D21-BADD-24D6BCD7A975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4B389-2054-CBB6-ABE9-AB208ED1F71C}" name="Lukas Vogel" initials="LV" userId="4b208b5f57cb0ba1" providerId="Windows Live"/>
  <p188:author id="{2D4738AF-E4F1-0ABA-AAEB-93A2C63B0798}" name="Mike Sinn" initials="MS" userId="2890380d3fc747c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11A"/>
    <a:srgbClr val="000000"/>
    <a:srgbClr val="E4E9ED"/>
    <a:srgbClr val="4472C4"/>
    <a:srgbClr val="FFFFFF"/>
    <a:srgbClr val="333399"/>
    <a:srgbClr val="8729CD"/>
    <a:srgbClr val="8429CD"/>
    <a:srgbClr val="CC0099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67F084-4D28-4BF2-B831-9ECB9BAC6EDE}" v="50" dt="2022-11-12T00:49:27.053"/>
    <p1510:client id="{DB0633DB-1745-48A2-AAF3-823FD7D134AA}" v="16" dt="2022-11-12T00:42:44.8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comments/modernComment_2C2_3FB219B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86A743F-68FD-4C41-A1D7-1CA4F2FAF162}" authorId="{D404B389-2054-CBB6-ABE9-AB208ED1F71C}" created="2022-08-28T15:45:35.42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068636593" sldId="706"/>
      <ac:spMk id="19" creationId="{75B9DF8A-FCD5-F62D-222B-38B5C25E29EB}"/>
    </ac:deMkLst>
    <p188:replyLst>
      <p188:reply id="{A641D4CA-0997-4839-A778-FC0786E15DA3}" authorId="{2D4738AF-E4F1-0ABA-AAEB-93A2C63B0798}" created="2022-08-29T14:58:49.575">
        <p188:txBody>
          <a:bodyPr/>
          <a:lstStyle/>
          <a:p>
            <a:r>
              <a:rPr lang="en-US"/>
              <a:t>Sounds good</a:t>
            </a:r>
          </a:p>
        </p188:txBody>
      </p188:reply>
    </p188:replyLst>
    <p188:txBody>
      <a:bodyPr/>
      <a:lstStyle/>
      <a:p>
        <a:r>
          <a:rPr lang="de-DE"/>
          <a:t>The slide is nice! I would use other colors for the text (tried to edit it, but somehow does not work for me) Maybe some light-grey or something? Or the colors from slide 15? Would be way more aligned with the overall style</a:t>
        </a:r>
      </a:p>
    </p188:txBody>
  </p188:cm>
</p188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A770EF-CD4C-42F2-85E9-5EAB92B9475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77A425-8775-4EDD-958D-004A478DD8D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300" dirty="0"/>
            <a:t>Existing digital health and digital health platforms are closed-source and privately owned. </a:t>
          </a:r>
        </a:p>
      </dgm:t>
    </dgm:pt>
    <dgm:pt modelId="{CB249525-2242-4C05-BCED-CCE09D259503}" type="parTrans" cxnId="{446C8DAE-101D-4F67-9139-067306C385A9}">
      <dgm:prSet/>
      <dgm:spPr/>
      <dgm:t>
        <a:bodyPr/>
        <a:lstStyle/>
        <a:p>
          <a:endParaRPr lang="en-US"/>
        </a:p>
      </dgm:t>
    </dgm:pt>
    <dgm:pt modelId="{DFC16DEF-B698-4225-8833-693DB98FB7B0}" type="sibTrans" cxnId="{446C8DAE-101D-4F67-9139-067306C385A9}">
      <dgm:prSet/>
      <dgm:spPr/>
      <dgm:t>
        <a:bodyPr/>
        <a:lstStyle/>
        <a:p>
          <a:endParaRPr lang="en-US"/>
        </a:p>
      </dgm:t>
    </dgm:pt>
    <dgm:pt modelId="{CD8DD6BC-23E9-4FDC-8C1D-759CAC1F342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300" dirty="0"/>
            <a:t>A closed platform lacks the reward system and trust needed to incentivize these data sources to integrate with it. </a:t>
          </a:r>
        </a:p>
      </dgm:t>
    </dgm:pt>
    <dgm:pt modelId="{E59284C6-FA42-4CF2-B352-0E3F3C2C7426}" type="parTrans" cxnId="{CBB4EAAD-BECF-4BA2-9B84-6A4B98F704EE}">
      <dgm:prSet/>
      <dgm:spPr/>
      <dgm:t>
        <a:bodyPr/>
        <a:lstStyle/>
        <a:p>
          <a:endParaRPr lang="en-US"/>
        </a:p>
      </dgm:t>
    </dgm:pt>
    <dgm:pt modelId="{A6417084-DAEB-419E-A99D-7127CE0F33BF}" type="sibTrans" cxnId="{CBB4EAAD-BECF-4BA2-9B84-6A4B98F704EE}">
      <dgm:prSet/>
      <dgm:spPr/>
      <dgm:t>
        <a:bodyPr/>
        <a:lstStyle/>
        <a:p>
          <a:endParaRPr lang="en-US"/>
        </a:p>
      </dgm:t>
    </dgm:pt>
    <dgm:pt modelId="{5A3A252E-BD2D-4E52-A574-0BC6A5B3BA5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300" dirty="0"/>
            <a:t>Additionally, an individual company would never have the money required to keep up with the exponential rate of development required to implement the integrations. </a:t>
          </a:r>
        </a:p>
      </dgm:t>
    </dgm:pt>
    <dgm:pt modelId="{4AE28078-0C96-4D0F-9BAB-81A986FC82E9}" type="parTrans" cxnId="{589E3CCC-AF9A-4755-B62F-8A7DA009EE00}">
      <dgm:prSet/>
      <dgm:spPr/>
      <dgm:t>
        <a:bodyPr/>
        <a:lstStyle/>
        <a:p>
          <a:endParaRPr lang="en-US"/>
        </a:p>
      </dgm:t>
    </dgm:pt>
    <dgm:pt modelId="{C00C6649-E58B-4D45-BD4D-C0FA78417ECF}" type="sibTrans" cxnId="{589E3CCC-AF9A-4755-B62F-8A7DA009EE00}">
      <dgm:prSet/>
      <dgm:spPr/>
      <dgm:t>
        <a:bodyPr/>
        <a:lstStyle/>
        <a:p>
          <a:endParaRPr lang="en-US"/>
        </a:p>
      </dgm:t>
    </dgm:pt>
    <dgm:pt modelId="{489FDA26-7EA1-4C00-A879-A134D7DC684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300" dirty="0"/>
            <a:t>The reason WordPress powers most of the internet and has 59,000 plugins is that it has an open-source core that developers can trust and rely upon. </a:t>
          </a:r>
        </a:p>
      </dgm:t>
    </dgm:pt>
    <dgm:pt modelId="{5EF09C82-E97C-4C60-B564-D4F1A3ACF7BF}" type="parTrans" cxnId="{8D8B7A62-C56E-4968-80AA-B76C6B780942}">
      <dgm:prSet/>
      <dgm:spPr/>
      <dgm:t>
        <a:bodyPr/>
        <a:lstStyle/>
        <a:p>
          <a:endParaRPr lang="en-US"/>
        </a:p>
      </dgm:t>
    </dgm:pt>
    <dgm:pt modelId="{8812F6F9-8AB7-45CB-B0A0-AA307BB3EE74}" type="sibTrans" cxnId="{8D8B7A62-C56E-4968-80AA-B76C6B780942}">
      <dgm:prSet/>
      <dgm:spPr/>
      <dgm:t>
        <a:bodyPr/>
        <a:lstStyle/>
        <a:p>
          <a:endParaRPr lang="en-US"/>
        </a:p>
      </dgm:t>
    </dgm:pt>
    <dgm:pt modelId="{9FCD9934-B1D0-4359-A02D-5337361465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300" dirty="0"/>
            <a:t>As a result, its core SaaS offering generates $1.7B in annual revenue and the entire ecosystem generates $689B in annual revenue. </a:t>
          </a:r>
        </a:p>
      </dgm:t>
    </dgm:pt>
    <dgm:pt modelId="{370A4FA0-04CA-45F9-A055-E178F0BBB897}" type="parTrans" cxnId="{3FF0061F-D443-444D-9D1C-A4C81E36CC01}">
      <dgm:prSet/>
      <dgm:spPr/>
      <dgm:t>
        <a:bodyPr/>
        <a:lstStyle/>
        <a:p>
          <a:endParaRPr lang="en-US"/>
        </a:p>
      </dgm:t>
    </dgm:pt>
    <dgm:pt modelId="{3D70B5EA-AC71-4A29-838D-86086613A4A1}" type="sibTrans" cxnId="{3FF0061F-D443-444D-9D1C-A4C81E36CC01}">
      <dgm:prSet/>
      <dgm:spPr/>
      <dgm:t>
        <a:bodyPr/>
        <a:lstStyle/>
        <a:p>
          <a:endParaRPr lang="en-US"/>
        </a:p>
      </dgm:t>
    </dgm:pt>
    <dgm:pt modelId="{8BB6A253-875E-46FD-B7D8-03EBDADFC0A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300" dirty="0"/>
            <a:t>This is why enabling ease of developer integration with the </a:t>
          </a:r>
          <a:r>
            <a:rPr lang="en-US" sz="1300" dirty="0" err="1"/>
            <a:t>CureDAO</a:t>
          </a:r>
          <a:r>
            <a:rPr lang="en-US" sz="1300" dirty="0"/>
            <a:t> core platform and plugin marketplace is our core focus. </a:t>
          </a:r>
        </a:p>
      </dgm:t>
    </dgm:pt>
    <dgm:pt modelId="{CA44CEC7-3CE0-4A4E-BF86-C115531AAD97}" type="parTrans" cxnId="{943AA4AB-9FE6-44F9-B080-99FAFDD3C9DB}">
      <dgm:prSet/>
      <dgm:spPr/>
      <dgm:t>
        <a:bodyPr/>
        <a:lstStyle/>
        <a:p>
          <a:endParaRPr lang="en-US"/>
        </a:p>
      </dgm:t>
    </dgm:pt>
    <dgm:pt modelId="{D4780B23-9F3B-441A-BD05-5F6DDA4E9D3D}" type="sibTrans" cxnId="{943AA4AB-9FE6-44F9-B080-99FAFDD3C9DB}">
      <dgm:prSet/>
      <dgm:spPr/>
      <dgm:t>
        <a:bodyPr/>
        <a:lstStyle/>
        <a:p>
          <a:endParaRPr lang="en-US"/>
        </a:p>
      </dgm:t>
    </dgm:pt>
    <dgm:pt modelId="{A31A8E34-541F-48DB-BC14-5C32D9329D9A}" type="pres">
      <dgm:prSet presAssocID="{A4A770EF-CD4C-42F2-85E9-5EAB92B94751}" presName="root" presStyleCnt="0">
        <dgm:presLayoutVars>
          <dgm:dir/>
          <dgm:resizeHandles val="exact"/>
        </dgm:presLayoutVars>
      </dgm:prSet>
      <dgm:spPr/>
    </dgm:pt>
    <dgm:pt modelId="{F10DA6C3-68C7-47E1-819C-EE7CAC2BBB49}" type="pres">
      <dgm:prSet presAssocID="{0F77A425-8775-4EDD-958D-004A478DD8D2}" presName="compNode" presStyleCnt="0"/>
      <dgm:spPr/>
    </dgm:pt>
    <dgm:pt modelId="{8EC1819D-7559-4798-9000-2292FA8325A8}" type="pres">
      <dgm:prSet presAssocID="{0F77A425-8775-4EDD-958D-004A478DD8D2}" presName="bgRect" presStyleLbl="bgShp" presStyleIdx="0" presStyleCnt="6"/>
      <dgm:spPr/>
    </dgm:pt>
    <dgm:pt modelId="{D829A24F-05CC-486D-944D-345FA6442D4A}" type="pres">
      <dgm:prSet presAssocID="{0F77A425-8775-4EDD-958D-004A478DD8D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88E973BE-6A4B-47D1-8D3B-CB09B4DE90C0}" type="pres">
      <dgm:prSet presAssocID="{0F77A425-8775-4EDD-958D-004A478DD8D2}" presName="spaceRect" presStyleCnt="0"/>
      <dgm:spPr/>
    </dgm:pt>
    <dgm:pt modelId="{5F950ECC-584F-4693-A74A-61D8490CC245}" type="pres">
      <dgm:prSet presAssocID="{0F77A425-8775-4EDD-958D-004A478DD8D2}" presName="parTx" presStyleLbl="revTx" presStyleIdx="0" presStyleCnt="6">
        <dgm:presLayoutVars>
          <dgm:chMax val="0"/>
          <dgm:chPref val="0"/>
        </dgm:presLayoutVars>
      </dgm:prSet>
      <dgm:spPr/>
    </dgm:pt>
    <dgm:pt modelId="{4F02A26F-566E-42E3-A55B-4A59E38550E8}" type="pres">
      <dgm:prSet presAssocID="{DFC16DEF-B698-4225-8833-693DB98FB7B0}" presName="sibTrans" presStyleCnt="0"/>
      <dgm:spPr/>
    </dgm:pt>
    <dgm:pt modelId="{1BE31B7C-B2C7-4AA1-AF7B-C2066A83D02E}" type="pres">
      <dgm:prSet presAssocID="{CD8DD6BC-23E9-4FDC-8C1D-759CAC1F342A}" presName="compNode" presStyleCnt="0"/>
      <dgm:spPr/>
    </dgm:pt>
    <dgm:pt modelId="{9CD3FA6A-EFDC-4A07-9FCD-7B7BBB9264F8}" type="pres">
      <dgm:prSet presAssocID="{CD8DD6BC-23E9-4FDC-8C1D-759CAC1F342A}" presName="bgRect" presStyleLbl="bgShp" presStyleIdx="1" presStyleCnt="6"/>
      <dgm:spPr/>
    </dgm:pt>
    <dgm:pt modelId="{98D1C3E5-1C17-4E84-A58A-2E9CCDB6564C}" type="pres">
      <dgm:prSet presAssocID="{CD8DD6BC-23E9-4FDC-8C1D-759CAC1F342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239729C-0787-4666-8ADD-AC378B426FC6}" type="pres">
      <dgm:prSet presAssocID="{CD8DD6BC-23E9-4FDC-8C1D-759CAC1F342A}" presName="spaceRect" presStyleCnt="0"/>
      <dgm:spPr/>
    </dgm:pt>
    <dgm:pt modelId="{0C61C00C-3BBA-4E70-B3C2-CD09398EA832}" type="pres">
      <dgm:prSet presAssocID="{CD8DD6BC-23E9-4FDC-8C1D-759CAC1F342A}" presName="parTx" presStyleLbl="revTx" presStyleIdx="1" presStyleCnt="6">
        <dgm:presLayoutVars>
          <dgm:chMax val="0"/>
          <dgm:chPref val="0"/>
        </dgm:presLayoutVars>
      </dgm:prSet>
      <dgm:spPr/>
    </dgm:pt>
    <dgm:pt modelId="{9D9A0B70-E139-4543-8FAA-6C20CE51116E}" type="pres">
      <dgm:prSet presAssocID="{A6417084-DAEB-419E-A99D-7127CE0F33BF}" presName="sibTrans" presStyleCnt="0"/>
      <dgm:spPr/>
    </dgm:pt>
    <dgm:pt modelId="{594A00B0-F94D-4C4A-AD0A-D939C73CC45F}" type="pres">
      <dgm:prSet presAssocID="{5A3A252E-BD2D-4E52-A574-0BC6A5B3BA5D}" presName="compNode" presStyleCnt="0"/>
      <dgm:spPr/>
    </dgm:pt>
    <dgm:pt modelId="{F46F8FE8-9DEC-42B5-8C34-A56DFA78CCA7}" type="pres">
      <dgm:prSet presAssocID="{5A3A252E-BD2D-4E52-A574-0BC6A5B3BA5D}" presName="bgRect" presStyleLbl="bgShp" presStyleIdx="2" presStyleCnt="6"/>
      <dgm:spPr/>
    </dgm:pt>
    <dgm:pt modelId="{5C34702B-5C76-4D9E-8BF5-F66B31782969}" type="pres">
      <dgm:prSet presAssocID="{5A3A252E-BD2D-4E52-A574-0BC6A5B3BA5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02E77B9D-A517-4B62-B0C6-885DE7A8BF82}" type="pres">
      <dgm:prSet presAssocID="{5A3A252E-BD2D-4E52-A574-0BC6A5B3BA5D}" presName="spaceRect" presStyleCnt="0"/>
      <dgm:spPr/>
    </dgm:pt>
    <dgm:pt modelId="{FA079163-2E08-4C2A-BF82-4EB741A7BD06}" type="pres">
      <dgm:prSet presAssocID="{5A3A252E-BD2D-4E52-A574-0BC6A5B3BA5D}" presName="parTx" presStyleLbl="revTx" presStyleIdx="2" presStyleCnt="6">
        <dgm:presLayoutVars>
          <dgm:chMax val="0"/>
          <dgm:chPref val="0"/>
        </dgm:presLayoutVars>
      </dgm:prSet>
      <dgm:spPr/>
    </dgm:pt>
    <dgm:pt modelId="{552EA1C5-96BA-4BE7-B609-164C53C0BC5B}" type="pres">
      <dgm:prSet presAssocID="{C00C6649-E58B-4D45-BD4D-C0FA78417ECF}" presName="sibTrans" presStyleCnt="0"/>
      <dgm:spPr/>
    </dgm:pt>
    <dgm:pt modelId="{14401E50-37B0-4EE3-B2C3-1AF67CF3D4B6}" type="pres">
      <dgm:prSet presAssocID="{489FDA26-7EA1-4C00-A879-A134D7DC6845}" presName="compNode" presStyleCnt="0"/>
      <dgm:spPr/>
    </dgm:pt>
    <dgm:pt modelId="{693D7C06-963C-4A90-A889-44EAD6E26A4F}" type="pres">
      <dgm:prSet presAssocID="{489FDA26-7EA1-4C00-A879-A134D7DC6845}" presName="bgRect" presStyleLbl="bgShp" presStyleIdx="3" presStyleCnt="6"/>
      <dgm:spPr/>
    </dgm:pt>
    <dgm:pt modelId="{7DFA4B41-49BA-406A-9FEA-23B584EB5CFE}" type="pres">
      <dgm:prSet presAssocID="{489FDA26-7EA1-4C00-A879-A134D7DC684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7BD1B66-934E-4127-A4B7-ADFCB0AD7A9A}" type="pres">
      <dgm:prSet presAssocID="{489FDA26-7EA1-4C00-A879-A134D7DC6845}" presName="spaceRect" presStyleCnt="0"/>
      <dgm:spPr/>
    </dgm:pt>
    <dgm:pt modelId="{FAD72E81-CBC4-4F8B-892C-2CACE2F1B7E8}" type="pres">
      <dgm:prSet presAssocID="{489FDA26-7EA1-4C00-A879-A134D7DC6845}" presName="parTx" presStyleLbl="revTx" presStyleIdx="3" presStyleCnt="6">
        <dgm:presLayoutVars>
          <dgm:chMax val="0"/>
          <dgm:chPref val="0"/>
        </dgm:presLayoutVars>
      </dgm:prSet>
      <dgm:spPr/>
    </dgm:pt>
    <dgm:pt modelId="{0E06DD4B-1512-4DE4-948A-5B7F02F297C3}" type="pres">
      <dgm:prSet presAssocID="{8812F6F9-8AB7-45CB-B0A0-AA307BB3EE74}" presName="sibTrans" presStyleCnt="0"/>
      <dgm:spPr/>
    </dgm:pt>
    <dgm:pt modelId="{65B8B68A-6341-406C-8A7E-E51F650D0324}" type="pres">
      <dgm:prSet presAssocID="{9FCD9934-B1D0-4359-A02D-5337361465F8}" presName="compNode" presStyleCnt="0"/>
      <dgm:spPr/>
    </dgm:pt>
    <dgm:pt modelId="{B1CAA82C-D219-4642-AFAE-BDA7088FC16E}" type="pres">
      <dgm:prSet presAssocID="{9FCD9934-B1D0-4359-A02D-5337361465F8}" presName="bgRect" presStyleLbl="bgShp" presStyleIdx="4" presStyleCnt="6"/>
      <dgm:spPr/>
    </dgm:pt>
    <dgm:pt modelId="{18891633-22A7-480D-94A7-01FB6651AD61}" type="pres">
      <dgm:prSet presAssocID="{9FCD9934-B1D0-4359-A02D-5337361465F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3376A54-7FC4-4C17-89E2-057E2271B56F}" type="pres">
      <dgm:prSet presAssocID="{9FCD9934-B1D0-4359-A02D-5337361465F8}" presName="spaceRect" presStyleCnt="0"/>
      <dgm:spPr/>
    </dgm:pt>
    <dgm:pt modelId="{4DC7590E-DCF9-4394-8845-68EE49E27669}" type="pres">
      <dgm:prSet presAssocID="{9FCD9934-B1D0-4359-A02D-5337361465F8}" presName="parTx" presStyleLbl="revTx" presStyleIdx="4" presStyleCnt="6">
        <dgm:presLayoutVars>
          <dgm:chMax val="0"/>
          <dgm:chPref val="0"/>
        </dgm:presLayoutVars>
      </dgm:prSet>
      <dgm:spPr/>
    </dgm:pt>
    <dgm:pt modelId="{FAF1EED5-256A-4D0D-BE74-51F1C7015D9A}" type="pres">
      <dgm:prSet presAssocID="{3D70B5EA-AC71-4A29-838D-86086613A4A1}" presName="sibTrans" presStyleCnt="0"/>
      <dgm:spPr/>
    </dgm:pt>
    <dgm:pt modelId="{D8FD01EE-4A8C-424A-A33D-511D9B326BC9}" type="pres">
      <dgm:prSet presAssocID="{8BB6A253-875E-46FD-B7D8-03EBDADFC0AE}" presName="compNode" presStyleCnt="0"/>
      <dgm:spPr/>
    </dgm:pt>
    <dgm:pt modelId="{399C45BB-0ABA-4415-9DBD-855D4B9DB602}" type="pres">
      <dgm:prSet presAssocID="{8BB6A253-875E-46FD-B7D8-03EBDADFC0AE}" presName="bgRect" presStyleLbl="bgShp" presStyleIdx="5" presStyleCnt="6"/>
      <dgm:spPr/>
    </dgm:pt>
    <dgm:pt modelId="{0961C228-6972-4A8E-B7EB-414F8CF1EB39}" type="pres">
      <dgm:prSet presAssocID="{8BB6A253-875E-46FD-B7D8-03EBDADFC0A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7B1EB600-DCF2-41C0-8756-BA11E1282A90}" type="pres">
      <dgm:prSet presAssocID="{8BB6A253-875E-46FD-B7D8-03EBDADFC0AE}" presName="spaceRect" presStyleCnt="0"/>
      <dgm:spPr/>
    </dgm:pt>
    <dgm:pt modelId="{BAE759EC-0EC9-4DE8-87C3-75E2E7F28FAF}" type="pres">
      <dgm:prSet presAssocID="{8BB6A253-875E-46FD-B7D8-03EBDADFC0A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3CD50B1C-27A7-47F9-893C-25762AEBA7D9}" type="presOf" srcId="{A4A770EF-CD4C-42F2-85E9-5EAB92B94751}" destId="{A31A8E34-541F-48DB-BC14-5C32D9329D9A}" srcOrd="0" destOrd="0" presId="urn:microsoft.com/office/officeart/2018/2/layout/IconVerticalSolidList"/>
    <dgm:cxn modelId="{3FF0061F-D443-444D-9D1C-A4C81E36CC01}" srcId="{A4A770EF-CD4C-42F2-85E9-5EAB92B94751}" destId="{9FCD9934-B1D0-4359-A02D-5337361465F8}" srcOrd="4" destOrd="0" parTransId="{370A4FA0-04CA-45F9-A055-E178F0BBB897}" sibTransId="{3D70B5EA-AC71-4A29-838D-86086613A4A1}"/>
    <dgm:cxn modelId="{F824A82F-C812-4511-8837-869B84BB5FA5}" type="presOf" srcId="{8BB6A253-875E-46FD-B7D8-03EBDADFC0AE}" destId="{BAE759EC-0EC9-4DE8-87C3-75E2E7F28FAF}" srcOrd="0" destOrd="0" presId="urn:microsoft.com/office/officeart/2018/2/layout/IconVerticalSolidList"/>
    <dgm:cxn modelId="{8D8B7A62-C56E-4968-80AA-B76C6B780942}" srcId="{A4A770EF-CD4C-42F2-85E9-5EAB92B94751}" destId="{489FDA26-7EA1-4C00-A879-A134D7DC6845}" srcOrd="3" destOrd="0" parTransId="{5EF09C82-E97C-4C60-B564-D4F1A3ACF7BF}" sibTransId="{8812F6F9-8AB7-45CB-B0A0-AA307BB3EE74}"/>
    <dgm:cxn modelId="{A3954D79-87B7-4870-AB6D-2C7B888A3ABE}" type="presOf" srcId="{9FCD9934-B1D0-4359-A02D-5337361465F8}" destId="{4DC7590E-DCF9-4394-8845-68EE49E27669}" srcOrd="0" destOrd="0" presId="urn:microsoft.com/office/officeart/2018/2/layout/IconVerticalSolidList"/>
    <dgm:cxn modelId="{5F6D1A89-B57B-4A44-A13A-0E9F9169430F}" type="presOf" srcId="{CD8DD6BC-23E9-4FDC-8C1D-759CAC1F342A}" destId="{0C61C00C-3BBA-4E70-B3C2-CD09398EA832}" srcOrd="0" destOrd="0" presId="urn:microsoft.com/office/officeart/2018/2/layout/IconVerticalSolidList"/>
    <dgm:cxn modelId="{5157A290-A7A5-44CF-A41C-9DD875F8911F}" type="presOf" srcId="{0F77A425-8775-4EDD-958D-004A478DD8D2}" destId="{5F950ECC-584F-4693-A74A-61D8490CC245}" srcOrd="0" destOrd="0" presId="urn:microsoft.com/office/officeart/2018/2/layout/IconVerticalSolidList"/>
    <dgm:cxn modelId="{437967A4-6901-4EEB-8A0C-E6EFDC47F125}" type="presOf" srcId="{5A3A252E-BD2D-4E52-A574-0BC6A5B3BA5D}" destId="{FA079163-2E08-4C2A-BF82-4EB741A7BD06}" srcOrd="0" destOrd="0" presId="urn:microsoft.com/office/officeart/2018/2/layout/IconVerticalSolidList"/>
    <dgm:cxn modelId="{943AA4AB-9FE6-44F9-B080-99FAFDD3C9DB}" srcId="{A4A770EF-CD4C-42F2-85E9-5EAB92B94751}" destId="{8BB6A253-875E-46FD-B7D8-03EBDADFC0AE}" srcOrd="5" destOrd="0" parTransId="{CA44CEC7-3CE0-4A4E-BF86-C115531AAD97}" sibTransId="{D4780B23-9F3B-441A-BD05-5F6DDA4E9D3D}"/>
    <dgm:cxn modelId="{CBB4EAAD-BECF-4BA2-9B84-6A4B98F704EE}" srcId="{A4A770EF-CD4C-42F2-85E9-5EAB92B94751}" destId="{CD8DD6BC-23E9-4FDC-8C1D-759CAC1F342A}" srcOrd="1" destOrd="0" parTransId="{E59284C6-FA42-4CF2-B352-0E3F3C2C7426}" sibTransId="{A6417084-DAEB-419E-A99D-7127CE0F33BF}"/>
    <dgm:cxn modelId="{446C8DAE-101D-4F67-9139-067306C385A9}" srcId="{A4A770EF-CD4C-42F2-85E9-5EAB92B94751}" destId="{0F77A425-8775-4EDD-958D-004A478DD8D2}" srcOrd="0" destOrd="0" parTransId="{CB249525-2242-4C05-BCED-CCE09D259503}" sibTransId="{DFC16DEF-B698-4225-8833-693DB98FB7B0}"/>
    <dgm:cxn modelId="{755A08B3-6995-4CE2-9A48-117A5BB5293C}" type="presOf" srcId="{489FDA26-7EA1-4C00-A879-A134D7DC6845}" destId="{FAD72E81-CBC4-4F8B-892C-2CACE2F1B7E8}" srcOrd="0" destOrd="0" presId="urn:microsoft.com/office/officeart/2018/2/layout/IconVerticalSolidList"/>
    <dgm:cxn modelId="{589E3CCC-AF9A-4755-B62F-8A7DA009EE00}" srcId="{A4A770EF-CD4C-42F2-85E9-5EAB92B94751}" destId="{5A3A252E-BD2D-4E52-A574-0BC6A5B3BA5D}" srcOrd="2" destOrd="0" parTransId="{4AE28078-0C96-4D0F-9BAB-81A986FC82E9}" sibTransId="{C00C6649-E58B-4D45-BD4D-C0FA78417ECF}"/>
    <dgm:cxn modelId="{95ECCB4E-D1DA-40A8-8A30-AA4FB4AD7F6F}" type="presParOf" srcId="{A31A8E34-541F-48DB-BC14-5C32D9329D9A}" destId="{F10DA6C3-68C7-47E1-819C-EE7CAC2BBB49}" srcOrd="0" destOrd="0" presId="urn:microsoft.com/office/officeart/2018/2/layout/IconVerticalSolidList"/>
    <dgm:cxn modelId="{9AB65836-AD8A-4507-BB44-1C7FB686BE52}" type="presParOf" srcId="{F10DA6C3-68C7-47E1-819C-EE7CAC2BBB49}" destId="{8EC1819D-7559-4798-9000-2292FA8325A8}" srcOrd="0" destOrd="0" presId="urn:microsoft.com/office/officeart/2018/2/layout/IconVerticalSolidList"/>
    <dgm:cxn modelId="{E423371C-A3D1-4BF9-9666-397045D7B4F3}" type="presParOf" srcId="{F10DA6C3-68C7-47E1-819C-EE7CAC2BBB49}" destId="{D829A24F-05CC-486D-944D-345FA6442D4A}" srcOrd="1" destOrd="0" presId="urn:microsoft.com/office/officeart/2018/2/layout/IconVerticalSolidList"/>
    <dgm:cxn modelId="{B1C272B0-F290-43C2-8A85-8A65E7A86D90}" type="presParOf" srcId="{F10DA6C3-68C7-47E1-819C-EE7CAC2BBB49}" destId="{88E973BE-6A4B-47D1-8D3B-CB09B4DE90C0}" srcOrd="2" destOrd="0" presId="urn:microsoft.com/office/officeart/2018/2/layout/IconVerticalSolidList"/>
    <dgm:cxn modelId="{E928C7EE-50A3-482B-87BA-9B4DD926194A}" type="presParOf" srcId="{F10DA6C3-68C7-47E1-819C-EE7CAC2BBB49}" destId="{5F950ECC-584F-4693-A74A-61D8490CC245}" srcOrd="3" destOrd="0" presId="urn:microsoft.com/office/officeart/2018/2/layout/IconVerticalSolidList"/>
    <dgm:cxn modelId="{3BCCD314-35C0-49D0-8107-5A6EBC328BED}" type="presParOf" srcId="{A31A8E34-541F-48DB-BC14-5C32D9329D9A}" destId="{4F02A26F-566E-42E3-A55B-4A59E38550E8}" srcOrd="1" destOrd="0" presId="urn:microsoft.com/office/officeart/2018/2/layout/IconVerticalSolidList"/>
    <dgm:cxn modelId="{BCDA7192-241A-4C87-A5B6-7DAA8E0F62E8}" type="presParOf" srcId="{A31A8E34-541F-48DB-BC14-5C32D9329D9A}" destId="{1BE31B7C-B2C7-4AA1-AF7B-C2066A83D02E}" srcOrd="2" destOrd="0" presId="urn:microsoft.com/office/officeart/2018/2/layout/IconVerticalSolidList"/>
    <dgm:cxn modelId="{B5F12F90-F02E-4D83-9EEE-323A5EC71AEA}" type="presParOf" srcId="{1BE31B7C-B2C7-4AA1-AF7B-C2066A83D02E}" destId="{9CD3FA6A-EFDC-4A07-9FCD-7B7BBB9264F8}" srcOrd="0" destOrd="0" presId="urn:microsoft.com/office/officeart/2018/2/layout/IconVerticalSolidList"/>
    <dgm:cxn modelId="{34134E1B-3927-4CA9-ACB2-F8C53697611C}" type="presParOf" srcId="{1BE31B7C-B2C7-4AA1-AF7B-C2066A83D02E}" destId="{98D1C3E5-1C17-4E84-A58A-2E9CCDB6564C}" srcOrd="1" destOrd="0" presId="urn:microsoft.com/office/officeart/2018/2/layout/IconVerticalSolidList"/>
    <dgm:cxn modelId="{9386CC06-CC7F-47DB-AD91-029C81146ECA}" type="presParOf" srcId="{1BE31B7C-B2C7-4AA1-AF7B-C2066A83D02E}" destId="{F239729C-0787-4666-8ADD-AC378B426FC6}" srcOrd="2" destOrd="0" presId="urn:microsoft.com/office/officeart/2018/2/layout/IconVerticalSolidList"/>
    <dgm:cxn modelId="{D323B03B-2A1F-443D-9A91-999065C08862}" type="presParOf" srcId="{1BE31B7C-B2C7-4AA1-AF7B-C2066A83D02E}" destId="{0C61C00C-3BBA-4E70-B3C2-CD09398EA832}" srcOrd="3" destOrd="0" presId="urn:microsoft.com/office/officeart/2018/2/layout/IconVerticalSolidList"/>
    <dgm:cxn modelId="{B9D8D906-8B51-4CF9-BE6C-4B2683853266}" type="presParOf" srcId="{A31A8E34-541F-48DB-BC14-5C32D9329D9A}" destId="{9D9A0B70-E139-4543-8FAA-6C20CE51116E}" srcOrd="3" destOrd="0" presId="urn:microsoft.com/office/officeart/2018/2/layout/IconVerticalSolidList"/>
    <dgm:cxn modelId="{83B419A1-61E5-42EE-AF91-CB5C2535A614}" type="presParOf" srcId="{A31A8E34-541F-48DB-BC14-5C32D9329D9A}" destId="{594A00B0-F94D-4C4A-AD0A-D939C73CC45F}" srcOrd="4" destOrd="0" presId="urn:microsoft.com/office/officeart/2018/2/layout/IconVerticalSolidList"/>
    <dgm:cxn modelId="{CBC403FA-0057-4366-86B3-EF78D0BCCDF6}" type="presParOf" srcId="{594A00B0-F94D-4C4A-AD0A-D939C73CC45F}" destId="{F46F8FE8-9DEC-42B5-8C34-A56DFA78CCA7}" srcOrd="0" destOrd="0" presId="urn:microsoft.com/office/officeart/2018/2/layout/IconVerticalSolidList"/>
    <dgm:cxn modelId="{C5A78735-E0BE-4FA5-B8FD-3D29C0D8B444}" type="presParOf" srcId="{594A00B0-F94D-4C4A-AD0A-D939C73CC45F}" destId="{5C34702B-5C76-4D9E-8BF5-F66B31782969}" srcOrd="1" destOrd="0" presId="urn:microsoft.com/office/officeart/2018/2/layout/IconVerticalSolidList"/>
    <dgm:cxn modelId="{0295CE6B-3295-49C6-BFB3-E12D12AE4CB0}" type="presParOf" srcId="{594A00B0-F94D-4C4A-AD0A-D939C73CC45F}" destId="{02E77B9D-A517-4B62-B0C6-885DE7A8BF82}" srcOrd="2" destOrd="0" presId="urn:microsoft.com/office/officeart/2018/2/layout/IconVerticalSolidList"/>
    <dgm:cxn modelId="{4DEE60A8-FD91-405B-87DB-CA186B722603}" type="presParOf" srcId="{594A00B0-F94D-4C4A-AD0A-D939C73CC45F}" destId="{FA079163-2E08-4C2A-BF82-4EB741A7BD06}" srcOrd="3" destOrd="0" presId="urn:microsoft.com/office/officeart/2018/2/layout/IconVerticalSolidList"/>
    <dgm:cxn modelId="{FF6901B9-03D7-43AD-B222-31030B70BEBA}" type="presParOf" srcId="{A31A8E34-541F-48DB-BC14-5C32D9329D9A}" destId="{552EA1C5-96BA-4BE7-B609-164C53C0BC5B}" srcOrd="5" destOrd="0" presId="urn:microsoft.com/office/officeart/2018/2/layout/IconVerticalSolidList"/>
    <dgm:cxn modelId="{6ED59B88-9987-47BA-AE44-1E974709A4D0}" type="presParOf" srcId="{A31A8E34-541F-48DB-BC14-5C32D9329D9A}" destId="{14401E50-37B0-4EE3-B2C3-1AF67CF3D4B6}" srcOrd="6" destOrd="0" presId="urn:microsoft.com/office/officeart/2018/2/layout/IconVerticalSolidList"/>
    <dgm:cxn modelId="{654262BE-C90A-4525-B1E4-AFE0038E4904}" type="presParOf" srcId="{14401E50-37B0-4EE3-B2C3-1AF67CF3D4B6}" destId="{693D7C06-963C-4A90-A889-44EAD6E26A4F}" srcOrd="0" destOrd="0" presId="urn:microsoft.com/office/officeart/2018/2/layout/IconVerticalSolidList"/>
    <dgm:cxn modelId="{B3321437-5FEF-4D1A-9E8D-870C277479E2}" type="presParOf" srcId="{14401E50-37B0-4EE3-B2C3-1AF67CF3D4B6}" destId="{7DFA4B41-49BA-406A-9FEA-23B584EB5CFE}" srcOrd="1" destOrd="0" presId="urn:microsoft.com/office/officeart/2018/2/layout/IconVerticalSolidList"/>
    <dgm:cxn modelId="{DE3CE1A4-C1FB-4D47-9379-1C1E31318E3B}" type="presParOf" srcId="{14401E50-37B0-4EE3-B2C3-1AF67CF3D4B6}" destId="{F7BD1B66-934E-4127-A4B7-ADFCB0AD7A9A}" srcOrd="2" destOrd="0" presId="urn:microsoft.com/office/officeart/2018/2/layout/IconVerticalSolidList"/>
    <dgm:cxn modelId="{88882AB5-B8C3-4BD2-92BD-93FEAB4CF07A}" type="presParOf" srcId="{14401E50-37B0-4EE3-B2C3-1AF67CF3D4B6}" destId="{FAD72E81-CBC4-4F8B-892C-2CACE2F1B7E8}" srcOrd="3" destOrd="0" presId="urn:microsoft.com/office/officeart/2018/2/layout/IconVerticalSolidList"/>
    <dgm:cxn modelId="{9974D31E-F3EE-4C07-8F9B-252381D2AADF}" type="presParOf" srcId="{A31A8E34-541F-48DB-BC14-5C32D9329D9A}" destId="{0E06DD4B-1512-4DE4-948A-5B7F02F297C3}" srcOrd="7" destOrd="0" presId="urn:microsoft.com/office/officeart/2018/2/layout/IconVerticalSolidList"/>
    <dgm:cxn modelId="{F792E33D-39A7-4BC3-9380-9712FFA52667}" type="presParOf" srcId="{A31A8E34-541F-48DB-BC14-5C32D9329D9A}" destId="{65B8B68A-6341-406C-8A7E-E51F650D0324}" srcOrd="8" destOrd="0" presId="urn:microsoft.com/office/officeart/2018/2/layout/IconVerticalSolidList"/>
    <dgm:cxn modelId="{68FC5F05-DD32-467F-905B-6937FF1672DB}" type="presParOf" srcId="{65B8B68A-6341-406C-8A7E-E51F650D0324}" destId="{B1CAA82C-D219-4642-AFAE-BDA7088FC16E}" srcOrd="0" destOrd="0" presId="urn:microsoft.com/office/officeart/2018/2/layout/IconVerticalSolidList"/>
    <dgm:cxn modelId="{979A92F7-4BCA-4805-8EF9-10970042EB56}" type="presParOf" srcId="{65B8B68A-6341-406C-8A7E-E51F650D0324}" destId="{18891633-22A7-480D-94A7-01FB6651AD61}" srcOrd="1" destOrd="0" presId="urn:microsoft.com/office/officeart/2018/2/layout/IconVerticalSolidList"/>
    <dgm:cxn modelId="{0C725441-FB24-43E3-B8FE-EF889370C189}" type="presParOf" srcId="{65B8B68A-6341-406C-8A7E-E51F650D0324}" destId="{B3376A54-7FC4-4C17-89E2-057E2271B56F}" srcOrd="2" destOrd="0" presId="urn:microsoft.com/office/officeart/2018/2/layout/IconVerticalSolidList"/>
    <dgm:cxn modelId="{8E0F9D23-ECF6-4F6B-90A6-18A99D209C96}" type="presParOf" srcId="{65B8B68A-6341-406C-8A7E-E51F650D0324}" destId="{4DC7590E-DCF9-4394-8845-68EE49E27669}" srcOrd="3" destOrd="0" presId="urn:microsoft.com/office/officeart/2018/2/layout/IconVerticalSolidList"/>
    <dgm:cxn modelId="{5C3B74B1-03A2-4DEC-8640-CD45415AA69F}" type="presParOf" srcId="{A31A8E34-541F-48DB-BC14-5C32D9329D9A}" destId="{FAF1EED5-256A-4D0D-BE74-51F1C7015D9A}" srcOrd="9" destOrd="0" presId="urn:microsoft.com/office/officeart/2018/2/layout/IconVerticalSolidList"/>
    <dgm:cxn modelId="{4B5D9480-AE47-4405-8F2C-D4B32443C82D}" type="presParOf" srcId="{A31A8E34-541F-48DB-BC14-5C32D9329D9A}" destId="{D8FD01EE-4A8C-424A-A33D-511D9B326BC9}" srcOrd="10" destOrd="0" presId="urn:microsoft.com/office/officeart/2018/2/layout/IconVerticalSolidList"/>
    <dgm:cxn modelId="{DEF8A7EF-7743-4821-9447-14D94CD232D6}" type="presParOf" srcId="{D8FD01EE-4A8C-424A-A33D-511D9B326BC9}" destId="{399C45BB-0ABA-4415-9DBD-855D4B9DB602}" srcOrd="0" destOrd="0" presId="urn:microsoft.com/office/officeart/2018/2/layout/IconVerticalSolidList"/>
    <dgm:cxn modelId="{84C3418A-D964-4EEE-BA45-F067C911F059}" type="presParOf" srcId="{D8FD01EE-4A8C-424A-A33D-511D9B326BC9}" destId="{0961C228-6972-4A8E-B7EB-414F8CF1EB39}" srcOrd="1" destOrd="0" presId="urn:microsoft.com/office/officeart/2018/2/layout/IconVerticalSolidList"/>
    <dgm:cxn modelId="{F6DDDF9F-402C-46E9-85DE-579BD7315678}" type="presParOf" srcId="{D8FD01EE-4A8C-424A-A33D-511D9B326BC9}" destId="{7B1EB600-DCF2-41C0-8756-BA11E1282A90}" srcOrd="2" destOrd="0" presId="urn:microsoft.com/office/officeart/2018/2/layout/IconVerticalSolidList"/>
    <dgm:cxn modelId="{2FA245E0-58BE-4FF9-8236-2F24AFD1EAC7}" type="presParOf" srcId="{D8FD01EE-4A8C-424A-A33D-511D9B326BC9}" destId="{BAE759EC-0EC9-4DE8-87C3-75E2E7F28FAF}" srcOrd="3" destOrd="0" presId="urn:microsoft.com/office/officeart/2018/2/layout/IconVerticalSolidList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1819D-7559-4798-9000-2292FA8325A8}">
      <dsp:nvSpPr>
        <dsp:cNvPr id="0" name=""/>
        <dsp:cNvSpPr/>
      </dsp:nvSpPr>
      <dsp:spPr>
        <a:xfrm>
          <a:off x="0" y="2066"/>
          <a:ext cx="5569527" cy="8806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29A24F-05CC-486D-944D-345FA6442D4A}">
      <dsp:nvSpPr>
        <dsp:cNvPr id="0" name=""/>
        <dsp:cNvSpPr/>
      </dsp:nvSpPr>
      <dsp:spPr>
        <a:xfrm>
          <a:off x="266383" y="200203"/>
          <a:ext cx="484334" cy="4843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50ECC-584F-4693-A74A-61D8490CC245}">
      <dsp:nvSpPr>
        <dsp:cNvPr id="0" name=""/>
        <dsp:cNvSpPr/>
      </dsp:nvSpPr>
      <dsp:spPr>
        <a:xfrm>
          <a:off x="1017101" y="2066"/>
          <a:ext cx="4552425" cy="880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98" tIns="93198" rIns="93198" bIns="93198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Existing digital health and digital health platforms are closed-source and privately owned. </a:t>
          </a:r>
        </a:p>
      </dsp:txBody>
      <dsp:txXfrm>
        <a:off x="1017101" y="2066"/>
        <a:ext cx="4552425" cy="880607"/>
      </dsp:txXfrm>
    </dsp:sp>
    <dsp:sp modelId="{9CD3FA6A-EFDC-4A07-9FCD-7B7BBB9264F8}">
      <dsp:nvSpPr>
        <dsp:cNvPr id="0" name=""/>
        <dsp:cNvSpPr/>
      </dsp:nvSpPr>
      <dsp:spPr>
        <a:xfrm>
          <a:off x="0" y="1102825"/>
          <a:ext cx="5569527" cy="8806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D1C3E5-1C17-4E84-A58A-2E9CCDB6564C}">
      <dsp:nvSpPr>
        <dsp:cNvPr id="0" name=""/>
        <dsp:cNvSpPr/>
      </dsp:nvSpPr>
      <dsp:spPr>
        <a:xfrm>
          <a:off x="266383" y="1300962"/>
          <a:ext cx="484334" cy="4843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1C00C-3BBA-4E70-B3C2-CD09398EA832}">
      <dsp:nvSpPr>
        <dsp:cNvPr id="0" name=""/>
        <dsp:cNvSpPr/>
      </dsp:nvSpPr>
      <dsp:spPr>
        <a:xfrm>
          <a:off x="1017101" y="1102825"/>
          <a:ext cx="4552425" cy="880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98" tIns="93198" rIns="93198" bIns="93198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 closed platform lacks the reward system and trust needed to incentivize these data sources to integrate with it. </a:t>
          </a:r>
        </a:p>
      </dsp:txBody>
      <dsp:txXfrm>
        <a:off x="1017101" y="1102825"/>
        <a:ext cx="4552425" cy="880607"/>
      </dsp:txXfrm>
    </dsp:sp>
    <dsp:sp modelId="{F46F8FE8-9DEC-42B5-8C34-A56DFA78CCA7}">
      <dsp:nvSpPr>
        <dsp:cNvPr id="0" name=""/>
        <dsp:cNvSpPr/>
      </dsp:nvSpPr>
      <dsp:spPr>
        <a:xfrm>
          <a:off x="0" y="2203585"/>
          <a:ext cx="5569527" cy="8806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34702B-5C76-4D9E-8BF5-F66B31782969}">
      <dsp:nvSpPr>
        <dsp:cNvPr id="0" name=""/>
        <dsp:cNvSpPr/>
      </dsp:nvSpPr>
      <dsp:spPr>
        <a:xfrm>
          <a:off x="266383" y="2401721"/>
          <a:ext cx="484334" cy="4843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79163-2E08-4C2A-BF82-4EB741A7BD06}">
      <dsp:nvSpPr>
        <dsp:cNvPr id="0" name=""/>
        <dsp:cNvSpPr/>
      </dsp:nvSpPr>
      <dsp:spPr>
        <a:xfrm>
          <a:off x="1017101" y="2203585"/>
          <a:ext cx="4552425" cy="880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98" tIns="93198" rIns="93198" bIns="93198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Additionally, an individual company would never have the money required to keep up with the exponential rate of development required to implement the integrations. </a:t>
          </a:r>
        </a:p>
      </dsp:txBody>
      <dsp:txXfrm>
        <a:off x="1017101" y="2203585"/>
        <a:ext cx="4552425" cy="880607"/>
      </dsp:txXfrm>
    </dsp:sp>
    <dsp:sp modelId="{693D7C06-963C-4A90-A889-44EAD6E26A4F}">
      <dsp:nvSpPr>
        <dsp:cNvPr id="0" name=""/>
        <dsp:cNvSpPr/>
      </dsp:nvSpPr>
      <dsp:spPr>
        <a:xfrm>
          <a:off x="0" y="3304344"/>
          <a:ext cx="5569527" cy="8806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A4B41-49BA-406A-9FEA-23B584EB5CFE}">
      <dsp:nvSpPr>
        <dsp:cNvPr id="0" name=""/>
        <dsp:cNvSpPr/>
      </dsp:nvSpPr>
      <dsp:spPr>
        <a:xfrm>
          <a:off x="266383" y="3502481"/>
          <a:ext cx="484334" cy="4843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72E81-CBC4-4F8B-892C-2CACE2F1B7E8}">
      <dsp:nvSpPr>
        <dsp:cNvPr id="0" name=""/>
        <dsp:cNvSpPr/>
      </dsp:nvSpPr>
      <dsp:spPr>
        <a:xfrm>
          <a:off x="1017101" y="3304344"/>
          <a:ext cx="4552425" cy="880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98" tIns="93198" rIns="93198" bIns="93198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reason WordPress powers most of the internet and has 59,000 plugins is that it has an open-source core that developers can trust and rely upon. </a:t>
          </a:r>
        </a:p>
      </dsp:txBody>
      <dsp:txXfrm>
        <a:off x="1017101" y="3304344"/>
        <a:ext cx="4552425" cy="880607"/>
      </dsp:txXfrm>
    </dsp:sp>
    <dsp:sp modelId="{B1CAA82C-D219-4642-AFAE-BDA7088FC16E}">
      <dsp:nvSpPr>
        <dsp:cNvPr id="0" name=""/>
        <dsp:cNvSpPr/>
      </dsp:nvSpPr>
      <dsp:spPr>
        <a:xfrm>
          <a:off x="0" y="4405103"/>
          <a:ext cx="5569527" cy="8806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91633-22A7-480D-94A7-01FB6651AD61}">
      <dsp:nvSpPr>
        <dsp:cNvPr id="0" name=""/>
        <dsp:cNvSpPr/>
      </dsp:nvSpPr>
      <dsp:spPr>
        <a:xfrm>
          <a:off x="266383" y="4603240"/>
          <a:ext cx="484334" cy="4843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7590E-DCF9-4394-8845-68EE49E27669}">
      <dsp:nvSpPr>
        <dsp:cNvPr id="0" name=""/>
        <dsp:cNvSpPr/>
      </dsp:nvSpPr>
      <dsp:spPr>
        <a:xfrm>
          <a:off x="1017101" y="4405103"/>
          <a:ext cx="4552425" cy="880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98" tIns="93198" rIns="93198" bIns="93198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As a result, its core SaaS offering generates $1.7B in annual revenue and the entire ecosystem generates $689B in annual revenue. </a:t>
          </a:r>
        </a:p>
      </dsp:txBody>
      <dsp:txXfrm>
        <a:off x="1017101" y="4405103"/>
        <a:ext cx="4552425" cy="880607"/>
      </dsp:txXfrm>
    </dsp:sp>
    <dsp:sp modelId="{399C45BB-0ABA-4415-9DBD-855D4B9DB602}">
      <dsp:nvSpPr>
        <dsp:cNvPr id="0" name=""/>
        <dsp:cNvSpPr/>
      </dsp:nvSpPr>
      <dsp:spPr>
        <a:xfrm>
          <a:off x="0" y="5505862"/>
          <a:ext cx="5569527" cy="8806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61C228-6972-4A8E-B7EB-414F8CF1EB39}">
      <dsp:nvSpPr>
        <dsp:cNvPr id="0" name=""/>
        <dsp:cNvSpPr/>
      </dsp:nvSpPr>
      <dsp:spPr>
        <a:xfrm>
          <a:off x="266383" y="5703999"/>
          <a:ext cx="484334" cy="48433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759EC-0EC9-4DE8-87C3-75E2E7F28FAF}">
      <dsp:nvSpPr>
        <dsp:cNvPr id="0" name=""/>
        <dsp:cNvSpPr/>
      </dsp:nvSpPr>
      <dsp:spPr>
        <a:xfrm>
          <a:off x="1017101" y="5505862"/>
          <a:ext cx="4552425" cy="880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98" tIns="93198" rIns="93198" bIns="93198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This is why enabling ease of developer integration with the </a:t>
          </a:r>
          <a:r>
            <a:rPr lang="en-US" sz="1300" kern="1200" dirty="0" err="1"/>
            <a:t>CureDAO</a:t>
          </a:r>
          <a:r>
            <a:rPr lang="en-US" sz="1300" kern="1200" dirty="0"/>
            <a:t> core platform and plugin marketplace is our core focus. </a:t>
          </a:r>
        </a:p>
      </dsp:txBody>
      <dsp:txXfrm>
        <a:off x="1017101" y="5505862"/>
        <a:ext cx="4552425" cy="880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Lowering friction between data sources, digital health businesses, and patients to improve health outcomes faster, cheaper and better. 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trust enabler - patients trust sharing their data, researchers trust integrity of data, digital health trusts effectiveness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08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33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E: supplementary deck. Instead of this, try to answer: </a:t>
            </a:r>
            <a:br>
              <a:rPr lang="en-US" dirty="0">
                <a:ea typeface="Calibri"/>
                <a:cs typeface="+mn-lt"/>
              </a:rPr>
            </a:br>
            <a:br>
              <a:rPr lang="en-US" dirty="0">
                <a:ea typeface="Calibri"/>
                <a:cs typeface="+mn-lt"/>
              </a:rPr>
            </a:br>
            <a:r>
              <a:rPr lang="en-US" dirty="0">
                <a:ea typeface="Calibri"/>
                <a:cs typeface="Calibri"/>
              </a:rPr>
              <a:t>1) WHY NOW? (my answer: tools are here and look at our traction with the DAO)</a:t>
            </a:r>
          </a:p>
          <a:p>
            <a:r>
              <a:rPr lang="en-US" dirty="0">
                <a:ea typeface="Calibri"/>
                <a:cs typeface="Calibri"/>
              </a:rPr>
              <a:t>2) WHAT'S THE COMPETITION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00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40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72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templates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templates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91850" y="6428035"/>
            <a:ext cx="1077883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1906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846D56A0-8B78-49B7-A038-B8F1B412CE9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91850" y="6428035"/>
            <a:ext cx="1077883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3137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662475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hlinkClick r:id="rId2"/>
          </p:cNvPr>
          <p:cNvSpPr txBox="1"/>
          <p:nvPr userDrawn="1"/>
        </p:nvSpPr>
        <p:spPr>
          <a:xfrm>
            <a:off x="9524236" y="6316156"/>
            <a:ext cx="2426464" cy="367873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Neal Creative</a:t>
            </a:r>
            <a:r>
              <a:rPr lang="en-US" sz="1100" baseline="0">
                <a:solidFill>
                  <a:schemeClr val="bg1"/>
                </a:solidFill>
              </a:rPr>
              <a:t>  | </a:t>
            </a:r>
            <a:r>
              <a:rPr lang="en-US" sz="1100" b="1" baseline="0">
                <a:solidFill>
                  <a:schemeClr val="bg1"/>
                </a:solidFill>
              </a:rPr>
              <a:t>Learn more</a:t>
            </a:r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4A05A-4AD6-4BC6-B6EA-314331190DB2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322627904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hlinkClick r:id="rId2"/>
          </p:cNvPr>
          <p:cNvSpPr txBox="1"/>
          <p:nvPr userDrawn="1"/>
        </p:nvSpPr>
        <p:spPr>
          <a:xfrm>
            <a:off x="9524236" y="6316156"/>
            <a:ext cx="2426464" cy="367873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Neal Creative</a:t>
            </a:r>
            <a:r>
              <a:rPr lang="en-US" sz="1100" baseline="0">
                <a:solidFill>
                  <a:schemeClr val="bg1"/>
                </a:solidFill>
              </a:rPr>
              <a:t>  | </a:t>
            </a:r>
            <a:r>
              <a:rPr lang="en-US" sz="1100" b="1" baseline="0">
                <a:solidFill>
                  <a:schemeClr val="bg1"/>
                </a:solidFill>
              </a:rPr>
              <a:t>Learn more</a:t>
            </a:r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4A05A-4AD6-4BC6-B6EA-314331190DB2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17981372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254376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0ADA1982-C216-4747-ACCC-39BC3F50B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CD2AA7-E8A5-43C8-A284-AB4951189D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2949" y="527542"/>
            <a:ext cx="6922876" cy="687834"/>
          </a:xfrm>
          <a:prstGeom prst="rect">
            <a:avLst/>
          </a:prstGeom>
        </p:spPr>
        <p:txBody>
          <a:bodyPr/>
          <a:lstStyle>
            <a:lvl1pPr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681FF-F6BE-41D5-AE6C-B4110384B0F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3738" y="1128713"/>
            <a:ext cx="7654925" cy="50688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Footer Placeholder 15">
            <a:extLst>
              <a:ext uri="{FF2B5EF4-FFF2-40B4-BE49-F238E27FC236}">
                <a16:creationId xmlns:a16="http://schemas.microsoft.com/office/drawing/2014/main" id="{A60E8AF0-85D7-4035-8301-57B3B4977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3" name="Slide Number Placeholder 16">
            <a:extLst>
              <a:ext uri="{FF2B5EF4-FFF2-40B4-BE49-F238E27FC236}">
                <a16:creationId xmlns:a16="http://schemas.microsoft.com/office/drawing/2014/main" id="{481785BD-DC42-4BBE-8C62-BCE6F0EA4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id="{E7886D57-8CCD-43A4-AA49-E96D2EE3E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</a:p>
        </p:txBody>
      </p:sp>
    </p:spTree>
    <p:extLst>
      <p:ext uri="{BB962C8B-B14F-4D97-AF65-F5344CB8AC3E}">
        <p14:creationId xmlns:p14="http://schemas.microsoft.com/office/powerpoint/2010/main" val="2559729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869310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3914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1" name="Text Placeholder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4076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4238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54400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4499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</a:t>
            </a:r>
          </a:p>
        </p:txBody>
      </p:sp>
      <p:sp>
        <p:nvSpPr>
          <p:cNvPr id="35" name="Text Placeholder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18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39103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2202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0494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55230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38151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32107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070399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0663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006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7454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9790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8006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7454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9790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8006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7454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7" name="Text Placeholder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69790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9" name="Text Placeholder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8006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1" name="Text Placeholder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67454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3" name="Text Placeholder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69790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46821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>
          <p15:clr>
            <a:srgbClr val="5ACBF0"/>
          </p15:clr>
        </p15:guide>
        <p15:guide id="6" pos="2688">
          <p15:clr>
            <a:srgbClr val="5ACBF0"/>
          </p15:clr>
        </p15:guide>
        <p15:guide id="7" pos="2400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846D56A0-8B78-49B7-A038-B8F1B412CE9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91850" y="6428035"/>
            <a:ext cx="1077883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69052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846D56A0-8B78-49B7-A038-B8F1B412CE9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91850" y="6428035"/>
            <a:ext cx="1077883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1933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846D56A0-8B78-49B7-A038-B8F1B412CE9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91850" y="6428035"/>
            <a:ext cx="1077883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6881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846D56A0-8B78-49B7-A038-B8F1B412CE9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91850" y="6428035"/>
            <a:ext cx="1077883" cy="365125"/>
          </a:xfrm>
          <a:prstGeom prst="rect">
            <a:avLst/>
          </a:prstGeom>
        </p:spPr>
        <p:txBody>
          <a:bodyPr/>
          <a:lstStyle/>
          <a:p>
            <a:fld id="{56B94691-C232-4A58-B9B3-FDBF2CC8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2939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846D56A0-8B78-49B7-A038-B8F1B412CE9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91850" y="6428035"/>
            <a:ext cx="1077883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784D1E-0855-4F46-A7F1-68C951727A12}"/>
              </a:ext>
            </a:extLst>
          </p:cNvPr>
          <p:cNvSpPr/>
          <p:nvPr userDrawn="1"/>
        </p:nvSpPr>
        <p:spPr>
          <a:xfrm>
            <a:off x="0" y="0"/>
            <a:ext cx="12192000" cy="1148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7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846D56A0-8B78-49B7-A038-B8F1B412CE9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91850" y="6428035"/>
            <a:ext cx="107788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8516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846D56A0-8B78-49B7-A038-B8F1B412CE9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91850" y="6428035"/>
            <a:ext cx="1077883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5298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846D56A0-8B78-49B7-A038-B8F1B412CE9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91850" y="6428035"/>
            <a:ext cx="1077883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8146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1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18395" cy="7641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6DD7C6-0707-4AF5-9DA0-5E547FE28E65}"/>
              </a:ext>
            </a:extLst>
          </p:cNvPr>
          <p:cNvSpPr/>
          <p:nvPr userDrawn="1"/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endParaRPr lang="en-US" sz="3400" b="0" i="0" spc="160" baseline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5400000" scaled="1"/>
              </a:gra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8585C4-CD5B-4102-BE8E-4C68A9D4EA1B}"/>
              </a:ext>
            </a:extLst>
          </p:cNvPr>
          <p:cNvSpPr txBox="1"/>
          <p:nvPr userDrawn="1"/>
        </p:nvSpPr>
        <p:spPr>
          <a:xfrm>
            <a:off x="10972800" y="6457949"/>
            <a:ext cx="121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  <a:latin typeface="THICCCBOI Light" panose="00000400000000000000" pitchFamily="2" charset="0"/>
              </a:rPr>
              <a:t>CureDAO.org</a:t>
            </a:r>
          </a:p>
          <a:p>
            <a:endParaRPr lang="en-US">
              <a:latin typeface="THICCCBOI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77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0" r:id="rId1"/>
    <p:sldLayoutId id="2147484131" r:id="rId2"/>
    <p:sldLayoutId id="2147484132" r:id="rId3"/>
    <p:sldLayoutId id="2147484133" r:id="rId4"/>
    <p:sldLayoutId id="2147484134" r:id="rId5"/>
    <p:sldLayoutId id="2147484135" r:id="rId6"/>
    <p:sldLayoutId id="2147484136" r:id="rId7"/>
    <p:sldLayoutId id="2147484137" r:id="rId8"/>
    <p:sldLayoutId id="2147484138" r:id="rId9"/>
    <p:sldLayoutId id="2147484139" r:id="rId10"/>
    <p:sldLayoutId id="2147484112" r:id="rId11"/>
    <p:sldLayoutId id="2147483679" r:id="rId12"/>
    <p:sldLayoutId id="2147484113" r:id="rId13"/>
    <p:sldLayoutId id="2147483677" r:id="rId14"/>
    <p:sldLayoutId id="2147484151" r:id="rId15"/>
    <p:sldLayoutId id="2147484152" r:id="rId16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bg1"/>
          </a:solidFill>
          <a:latin typeface="THICCCBOI" panose="00000800000000000000" pitchFamily="2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DAD0-21E9-42D0-8C63-C6563197FC13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E3823-CC86-4AC6-95C0-DC3ECA80F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9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4" r:id="rId1"/>
    <p:sldLayoutId id="2147484145" r:id="rId2"/>
    <p:sldLayoutId id="2147484146" r:id="rId3"/>
  </p:sldLayoutIdLst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diagramData" Target="../diagrams/data1.xml"/><Relationship Id="rId5" Type="http://schemas.openxmlformats.org/officeDocument/2006/relationships/image" Target="../media/image8.png"/><Relationship Id="rId10" Type="http://schemas.microsoft.com/office/2007/relationships/diagramDrawing" Target="../diagrams/drawing1.xml"/><Relationship Id="rId4" Type="http://schemas.openxmlformats.org/officeDocument/2006/relationships/image" Target="../media/image5.sv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figma.com/file/pS3zfchd1JmV10GgFDsmck/curadao-platform-diagrams?node-id=348%3A3460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mailto:super-important@curedao.org" TargetMode="Externa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microsoft.com/office/2018/10/relationships/comments" Target="../comments/modernComment_2C2_3FB219B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26E29055-C3A9-40A2-959A-7CE3542F41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739" b="29397"/>
          <a:stretch/>
        </p:blipFill>
        <p:spPr>
          <a:xfrm>
            <a:off x="0" y="2016079"/>
            <a:ext cx="4990924" cy="48419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BAC480-DA57-4370-9583-97160527C07F}"/>
              </a:ext>
            </a:extLst>
          </p:cNvPr>
          <p:cNvSpPr txBox="1"/>
          <p:nvPr/>
        </p:nvSpPr>
        <p:spPr>
          <a:xfrm>
            <a:off x="1533568" y="910888"/>
            <a:ext cx="9124863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sz="5400" dirty="0">
              <a:solidFill>
                <a:schemeClr val="bg1"/>
              </a:solidFill>
              <a:latin typeface="THICCCBOI Medium"/>
            </a:endParaRPr>
          </a:p>
          <a:p>
            <a:pPr algn="ctr"/>
            <a:endParaRPr lang="en-US" sz="5400" dirty="0">
              <a:solidFill>
                <a:schemeClr val="bg1"/>
              </a:solidFill>
              <a:effectLst/>
              <a:latin typeface="THICCCBOI Medium"/>
            </a:endParaRPr>
          </a:p>
          <a:p>
            <a:pPr algn="ctr"/>
            <a:r>
              <a:rPr lang="en-US" sz="5400" dirty="0">
                <a:solidFill>
                  <a:schemeClr val="bg1"/>
                </a:solidFill>
                <a:effectLst/>
                <a:latin typeface="THICCCBOI Medium"/>
              </a:rPr>
              <a:t>A Community-Owned</a:t>
            </a:r>
            <a:r>
              <a:rPr lang="en-US" sz="5400" dirty="0">
                <a:solidFill>
                  <a:schemeClr val="bg1"/>
                </a:solidFill>
                <a:latin typeface="THICCCBOI Medium"/>
              </a:rPr>
              <a:t> </a:t>
            </a:r>
            <a:endParaRPr lang="en-US" sz="5400" dirty="0">
              <a:solidFill>
                <a:schemeClr val="bg1"/>
              </a:solidFill>
              <a:effectLst/>
              <a:latin typeface="THICCCBOI Medium"/>
            </a:endParaRPr>
          </a:p>
          <a:p>
            <a:pPr algn="ctr"/>
            <a:r>
              <a:rPr lang="en-US" sz="5400" dirty="0">
                <a:solidFill>
                  <a:schemeClr val="bg1"/>
                </a:solidFill>
                <a:effectLst/>
                <a:latin typeface="THICCCBOI Medium"/>
              </a:rPr>
              <a:t>Platform for</a:t>
            </a:r>
            <a:r>
              <a:rPr lang="en-US" sz="5400" dirty="0">
                <a:solidFill>
                  <a:schemeClr val="bg1"/>
                </a:solidFill>
                <a:latin typeface="THICCCBOI Medium"/>
              </a:rPr>
              <a:t> </a:t>
            </a:r>
            <a:endParaRPr lang="en-US" sz="5400" dirty="0">
              <a:solidFill>
                <a:schemeClr val="bg1"/>
              </a:solidFill>
              <a:effectLst/>
              <a:latin typeface="THICCCBOI Medium"/>
            </a:endParaRPr>
          </a:p>
          <a:p>
            <a:pPr algn="ctr"/>
            <a:r>
              <a:rPr lang="en-US" sz="5400" dirty="0">
                <a:gradFill flip="none" rotWithShape="1">
                  <a:gsLst>
                    <a:gs pos="0">
                      <a:srgbClr val="D60093"/>
                    </a:gs>
                    <a:gs pos="100000">
                      <a:srgbClr val="8429CD"/>
                    </a:gs>
                  </a:gsLst>
                  <a:lin ang="0" scaled="0"/>
                  <a:tileRect/>
                </a:gradFill>
                <a:effectLst/>
                <a:latin typeface="THICCCBOI Medium"/>
              </a:rPr>
              <a:t>Decentralized</a:t>
            </a:r>
            <a:r>
              <a:rPr lang="en-US" sz="5400" dirty="0">
                <a:gradFill flip="none" rotWithShape="1">
                  <a:gsLst>
                    <a:gs pos="0">
                      <a:srgbClr val="D60093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0" scaled="0"/>
                  <a:tileRect/>
                </a:gradFill>
                <a:effectLst/>
                <a:latin typeface="THICCCBOI Medium"/>
              </a:rPr>
              <a:t> </a:t>
            </a:r>
            <a:r>
              <a:rPr lang="en-US" sz="5400" dirty="0">
                <a:gradFill flip="none" rotWithShape="1">
                  <a:gsLst>
                    <a:gs pos="0">
                      <a:srgbClr val="8729CD"/>
                    </a:gs>
                    <a:gs pos="100000">
                      <a:srgbClr val="333399"/>
                    </a:gs>
                  </a:gsLst>
                  <a:lin ang="0" scaled="0"/>
                  <a:tileRect/>
                </a:gradFill>
                <a:effectLst/>
                <a:latin typeface="THICCCBOI Medium"/>
              </a:rPr>
              <a:t>Clinical Research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1C373C-97BF-BA9F-BEA4-EB08D31733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340" t="14257" r="38795" b="65984"/>
          <a:stretch/>
        </p:blipFill>
        <p:spPr>
          <a:xfrm>
            <a:off x="6572479" y="458328"/>
            <a:ext cx="3467164" cy="1443401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63A494D-2F90-AB45-B954-637C98D537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47" y="353887"/>
            <a:ext cx="2699208" cy="151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2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26E29055-C3A9-40A2-959A-7CE3542F4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27" y="645968"/>
            <a:ext cx="7647620" cy="6858000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17F0F08-BF07-DE33-18DD-A5BC1A603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678" y="933604"/>
            <a:ext cx="4211231" cy="4513302"/>
          </a:xfrm>
          <a:prstGeom prst="rect">
            <a:avLst/>
          </a:prstGeom>
        </p:spPr>
      </p:pic>
      <p:graphicFrame>
        <p:nvGraphicFramePr>
          <p:cNvPr id="27" name="TextBox 8">
            <a:extLst>
              <a:ext uri="{FF2B5EF4-FFF2-40B4-BE49-F238E27FC236}">
                <a16:creationId xmlns:a16="http://schemas.microsoft.com/office/drawing/2014/main" id="{3F3EF215-383B-78D5-4A95-90C3ABCFB4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8057902"/>
              </p:ext>
            </p:extLst>
          </p:nvPr>
        </p:nvGraphicFramePr>
        <p:xfrm>
          <a:off x="5776795" y="234731"/>
          <a:ext cx="5569527" cy="6388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8319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83D79AD5-1A38-4DE3-9C7F-A5FB9FD34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14" y="0"/>
            <a:ext cx="11776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2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6FD65-7C30-4F62-AC83-FE839113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691-C232-4A58-B9B3-FDBF2CC856FE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C255F9D-50CF-4FBA-9853-F54847FD4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59" y="133004"/>
            <a:ext cx="11587082" cy="65919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444CB0-EF5C-9F45-D2EA-BF01571E24A6}"/>
              </a:ext>
            </a:extLst>
          </p:cNvPr>
          <p:cNvSpPr txBox="1"/>
          <p:nvPr/>
        </p:nvSpPr>
        <p:spPr>
          <a:xfrm>
            <a:off x="211159" y="6487486"/>
            <a:ext cx="83969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>
                <a:hlinkClick r:id="rId4"/>
              </a:rPr>
              <a:t>https://www.figma.com/file/pS3zfchd1JmV10GgFDsmck/curadao-platform-diagrams?node-id=348%3A3460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91611131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26E29055-C3A9-40A2-959A-7CE3542F411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739" b="29397"/>
          <a:stretch/>
        </p:blipFill>
        <p:spPr>
          <a:xfrm>
            <a:off x="0" y="2016079"/>
            <a:ext cx="4990924" cy="48419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BAC480-DA57-4370-9583-97160527C07F}"/>
              </a:ext>
            </a:extLst>
          </p:cNvPr>
          <p:cNvSpPr txBox="1"/>
          <p:nvPr/>
        </p:nvSpPr>
        <p:spPr>
          <a:xfrm>
            <a:off x="1074655" y="2918327"/>
            <a:ext cx="1027521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  <a:effectLst/>
                <a:latin typeface="THICCCBOI Medium" panose="00000600000000000000" pitchFamily="2" charset="0"/>
              </a:rPr>
              <a:t>Don’t hesitate to let us know if you have any questions or brutal criticisms!</a:t>
            </a:r>
            <a:endParaRPr lang="en-US" sz="3600">
              <a:gradFill>
                <a:gsLst>
                  <a:gs pos="38000">
                    <a:srgbClr val="00B0F0"/>
                  </a:gs>
                  <a:gs pos="0">
                    <a:srgbClr val="00B0F0"/>
                  </a:gs>
                  <a:gs pos="65472">
                    <a:srgbClr val="FFC000"/>
                  </a:gs>
                  <a:gs pos="87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0" scaled="0"/>
              </a:gradFill>
              <a:effectLst/>
              <a:latin typeface="THICCCBOI Medium" panose="000006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1C373C-97BF-BA9F-BEA4-EB08D31733B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8340" t="14257" r="38795" b="65984"/>
          <a:stretch/>
        </p:blipFill>
        <p:spPr>
          <a:xfrm>
            <a:off x="3792682" y="137136"/>
            <a:ext cx="4513370" cy="18789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27A188-1D94-DB04-C0C2-15280BFB7262}"/>
              </a:ext>
            </a:extLst>
          </p:cNvPr>
          <p:cNvSpPr txBox="1"/>
          <p:nvPr/>
        </p:nvSpPr>
        <p:spPr>
          <a:xfrm>
            <a:off x="2147456" y="1935654"/>
            <a:ext cx="813261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HICCCBOI Light" panose="00000400000000000000" pitchFamily="2" charset="0"/>
              </a:rPr>
              <a:t>Thanks for paying attention! </a:t>
            </a:r>
            <a:endParaRPr lang="en-US" sz="4800" b="1" dirty="0">
              <a:gradFill flip="none" rotWithShape="1">
                <a:gsLst>
                  <a:gs pos="0">
                    <a:srgbClr val="8729CD"/>
                  </a:gs>
                  <a:gs pos="100000">
                    <a:srgbClr val="333399"/>
                  </a:gs>
                </a:gsLst>
                <a:lin ang="0" scaled="0"/>
                <a:tileRect/>
              </a:gradFill>
              <a:effectLst/>
              <a:latin typeface="THICCCBOI Light" panose="000004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9B14AB-1552-FA89-635F-9E4D3DA74FE6}"/>
              </a:ext>
            </a:extLst>
          </p:cNvPr>
          <p:cNvSpPr txBox="1"/>
          <p:nvPr/>
        </p:nvSpPr>
        <p:spPr>
          <a:xfrm>
            <a:off x="3695775" y="4263501"/>
            <a:ext cx="4610277" cy="88036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hicccboi"/>
              </a:rPr>
              <a:t>Email: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latin typeface="Thicccboi"/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hicccboi"/>
              </a:rPr>
              <a:t> </a:t>
            </a:r>
            <a:r>
              <a:rPr lang="en-US" dirty="0">
                <a:solidFill>
                  <a:schemeClr val="accent1">
                    <a:lumMod val="50000"/>
                    <a:lumOff val="50000"/>
                  </a:schemeClr>
                </a:solidFill>
                <a:latin typeface="Thicccbo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lang="en-US" b="0" i="0" strike="noStrike" dirty="0">
                <a:solidFill>
                  <a:schemeClr val="accent1">
                    <a:lumMod val="50000"/>
                    <a:lumOff val="50000"/>
                  </a:schemeClr>
                </a:solidFill>
                <a:effectLst/>
                <a:latin typeface="Thicccbo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uper-important@curedao.org</a:t>
            </a:r>
            <a:endParaRPr lang="en-US" b="0" i="0" strike="noStrike" dirty="0">
              <a:solidFill>
                <a:schemeClr val="accent1">
                  <a:lumMod val="50000"/>
                  <a:lumOff val="50000"/>
                </a:schemeClr>
              </a:solidFill>
              <a:effectLst/>
              <a:latin typeface="Thicccbo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863659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4"/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56E7344-A927-4890-AFCB-A4251A67992D}:657"/>
</p:tagLst>
</file>

<file path=ppt/theme/theme1.xml><?xml version="1.0" encoding="utf-8"?>
<a:theme xmlns:a="http://schemas.openxmlformats.org/drawingml/2006/main" name="1_Retrospect">
  <a:themeElements>
    <a:clrScheme name="Custom 3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13111A"/>
      </a:accent1>
      <a:accent2>
        <a:srgbClr val="13111A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ustom 2">
      <a:majorFont>
        <a:latin typeface="THICCCBOI"/>
        <a:ea typeface=""/>
        <a:cs typeface=""/>
      </a:majorFont>
      <a:minorFont>
        <a:latin typeface="THICCCBOI Medium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2_Office Theme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Timeline_WAC_LH - v2" id="{C490F22C-BCE6-4049-96E9-DC11EF4DCC46}" vid="{AA5619E9-B2EB-4B47-8E48-7B1F4A347B9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</TotalTime>
  <Words>273</Words>
  <Application>Microsoft Office PowerPoint</Application>
  <PresentationFormat>Widescreen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Arial</vt:lpstr>
      <vt:lpstr>Avenir Next LT Pro Light</vt:lpstr>
      <vt:lpstr>Calibri</vt:lpstr>
      <vt:lpstr>Roboto</vt:lpstr>
      <vt:lpstr>Segoe UI Semibold</vt:lpstr>
      <vt:lpstr>Speak Pro</vt:lpstr>
      <vt:lpstr>THICCCBOI</vt:lpstr>
      <vt:lpstr>THICCCBOI</vt:lpstr>
      <vt:lpstr>THICCCBOI Light</vt:lpstr>
      <vt:lpstr>THICCCBOI Medium</vt:lpstr>
      <vt:lpstr>1_Retrospect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Democrats only Need 4 Seats to Control Senate</dc:title>
  <dc:creator>Mike Sinn</dc:creator>
  <cp:lastModifiedBy>Andreas Dyreborg Melhede</cp:lastModifiedBy>
  <cp:revision>6</cp:revision>
  <dcterms:created xsi:type="dcterms:W3CDTF">2020-07-30T18:30:49Z</dcterms:created>
  <dcterms:modified xsi:type="dcterms:W3CDTF">2022-12-13T19:41:18Z</dcterms:modified>
</cp:coreProperties>
</file>