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11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ing" initials="D" lastIdx="6" clrIdx="0">
    <p:extLst>
      <p:ext uri="{19B8F6BF-5375-455C-9EA6-DF929625EA0E}">
        <p15:presenceInfo xmlns:p15="http://schemas.microsoft.com/office/powerpoint/2012/main" userId="007cd4a485a7cdc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ADA"/>
    <a:srgbClr val="FFFFFF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17" autoAdjust="0"/>
    <p:restoredTop sz="94589" autoAdjust="0"/>
  </p:normalViewPr>
  <p:slideViewPr>
    <p:cSldViewPr snapToGrid="0">
      <p:cViewPr varScale="1">
        <p:scale>
          <a:sx n="77" d="100"/>
          <a:sy n="77" d="100"/>
        </p:scale>
        <p:origin x="26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0BFF84-2638-4C96-BF00-009507EB25B1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1F4C1-3112-4B29-82A7-3F8ABEF3382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8467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03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85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3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12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44" y="1161143"/>
            <a:ext cx="11216511" cy="5370286"/>
          </a:xfrm>
        </p:spPr>
        <p:txBody>
          <a:bodyPr/>
          <a:lstStyle>
            <a:lvl1pPr marL="342000" indent="-342000">
              <a:lnSpc>
                <a:spcPct val="150000"/>
              </a:lnSpc>
              <a:spcBef>
                <a:spcPts val="0"/>
              </a:spcBef>
              <a:defRPr sz="2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99200" indent="-342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256400" indent="-3420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 sz="200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713600" indent="-342000">
              <a:lnSpc>
                <a:spcPct val="100000"/>
              </a:lnSpc>
              <a:spcBef>
                <a:spcPts val="300"/>
              </a:spcBef>
              <a:buFont typeface="Wingdings" panose="05000000000000000000" pitchFamily="2" charset="2"/>
              <a:buChar char="n"/>
              <a:defRPr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  <a:endParaRPr lang="en-US" altLang="zh-CN" dirty="0"/>
          </a:p>
          <a:p>
            <a:pPr lvl="3"/>
            <a:r>
              <a:rPr lang="en-US" altLang="zh-CN" dirty="0"/>
              <a:t>123</a:t>
            </a:r>
            <a:endParaRPr lang="zh-CN" altLang="en-US" dirty="0"/>
          </a:p>
        </p:txBody>
      </p:sp>
      <p:sp>
        <p:nvSpPr>
          <p:cNvPr id="7" name="标题 3">
            <a:extLst>
              <a:ext uri="{FF2B5EF4-FFF2-40B4-BE49-F238E27FC236}">
                <a16:creationId xmlns:a16="http://schemas.microsoft.com/office/drawing/2014/main" id="{2A814493-947A-E8A6-DC9B-BF7628CAC0EF}"/>
              </a:ext>
            </a:extLst>
          </p:cNvPr>
          <p:cNvSpPr txBox="1"/>
          <p:nvPr userDrawn="1"/>
        </p:nvSpPr>
        <p:spPr>
          <a:xfrm>
            <a:off x="0" y="1"/>
            <a:ext cx="12192000" cy="863601"/>
          </a:xfrm>
          <a:prstGeom prst="rect">
            <a:avLst/>
          </a:prstGeom>
          <a:solidFill>
            <a:srgbClr val="02409A"/>
          </a:solidFill>
          <a:ln>
            <a:noFill/>
          </a:ln>
          <a:effectLst/>
        </p:spPr>
        <p:txBody>
          <a:bodyPr tIns="0" bIns="0" anchor="ctr"/>
          <a:lstStyle/>
          <a:p>
            <a:pPr algn="ctr">
              <a:spcBef>
                <a:spcPct val="0"/>
              </a:spcBef>
              <a:defRPr/>
            </a:pPr>
            <a:endParaRPr lang="zh-CN" altLang="en-US" sz="4800" b="1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19">
            <a:extLst>
              <a:ext uri="{FF2B5EF4-FFF2-40B4-BE49-F238E27FC236}">
                <a16:creationId xmlns:a16="http://schemas.microsoft.com/office/drawing/2014/main" id="{C09C438C-9444-CE56-50F9-B5BA40741C81}"/>
              </a:ext>
            </a:extLst>
          </p:cNvPr>
          <p:cNvCxnSpPr/>
          <p:nvPr userDrawn="1"/>
        </p:nvCxnSpPr>
        <p:spPr bwMode="auto">
          <a:xfrm flipH="1">
            <a:off x="487744" y="1589"/>
            <a:ext cx="2116" cy="841375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直接连接符 20">
            <a:extLst>
              <a:ext uri="{FF2B5EF4-FFF2-40B4-BE49-F238E27FC236}">
                <a16:creationId xmlns:a16="http://schemas.microsoft.com/office/drawing/2014/main" id="{9BFD3A6B-4DE3-6851-88CC-FBCD0A4D5AB3}"/>
              </a:ext>
            </a:extLst>
          </p:cNvPr>
          <p:cNvCxnSpPr/>
          <p:nvPr userDrawn="1"/>
        </p:nvCxnSpPr>
        <p:spPr bwMode="auto">
          <a:xfrm flipH="1">
            <a:off x="570293" y="0"/>
            <a:ext cx="2117" cy="554038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直接连接符 30">
            <a:extLst>
              <a:ext uri="{FF2B5EF4-FFF2-40B4-BE49-F238E27FC236}">
                <a16:creationId xmlns:a16="http://schemas.microsoft.com/office/drawing/2014/main" id="{4DF77EA7-6583-55E9-6F43-A59F93287DCC}"/>
              </a:ext>
            </a:extLst>
          </p:cNvPr>
          <p:cNvCxnSpPr/>
          <p:nvPr userDrawn="1"/>
        </p:nvCxnSpPr>
        <p:spPr bwMode="auto">
          <a:xfrm>
            <a:off x="657077" y="1"/>
            <a:ext cx="0" cy="298451"/>
          </a:xfrm>
          <a:prstGeom prst="line">
            <a:avLst/>
          </a:prstGeom>
          <a:noFill/>
          <a:ln w="28575" algn="ctr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10CB50D6-8E70-1FD4-A114-EF6B585EBB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604"/>
          <a:stretch/>
        </p:blipFill>
        <p:spPr>
          <a:xfrm>
            <a:off x="11000298" y="76139"/>
            <a:ext cx="703958" cy="711323"/>
          </a:xfrm>
          <a:prstGeom prst="rect">
            <a:avLst/>
          </a:prstGeom>
        </p:spPr>
      </p:pic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3F67006F-4EF7-B287-5E91-EEAFC4A2959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1" y="149226"/>
            <a:ext cx="9992764" cy="544513"/>
          </a:xfrm>
        </p:spPr>
        <p:txBody>
          <a:bodyPr>
            <a:normAutofit/>
          </a:bodyPr>
          <a:lstStyle>
            <a:lvl1pPr marL="0" indent="0">
              <a:buNone/>
              <a:defRPr sz="3000" b="1" i="0" baseline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9304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45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710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22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3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16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009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8341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51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27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/>
          <p:nvPr/>
        </p:nvSpPr>
        <p:spPr>
          <a:xfrm>
            <a:off x="-108857" y="2103650"/>
            <a:ext cx="12402457" cy="1822549"/>
          </a:xfrm>
          <a:prstGeom prst="rect">
            <a:avLst/>
          </a:prstGeom>
          <a:solidFill>
            <a:srgbClr val="0040A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0" tIns="0" rIns="0" bIns="0"/>
          <a:lstStyle/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l" rtl="0" eaLnBrk="0">
              <a:lnSpc>
                <a:spcPct val="107000"/>
              </a:lnSpc>
            </a:pPr>
            <a:endParaRPr lang="en-US" altLang="en-US" sz="703" dirty="0"/>
          </a:p>
          <a:p>
            <a:pPr algn="ctr" rtl="0" eaLnBrk="0">
              <a:lnSpc>
                <a:spcPct val="108000"/>
              </a:lnSpc>
            </a:pPr>
            <a:endParaRPr lang="zh-CN" altLang="en-US" sz="4219" dirty="0">
              <a:solidFill>
                <a:srgbClr val="FFFFFF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524000" y="2026871"/>
            <a:ext cx="9144000" cy="179542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t">
            <a:spAutoFit/>
          </a:bodyPr>
          <a:lstStyle/>
          <a:p>
            <a:pPr algn="ctr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zh-CN" altLang="en-US" sz="9600" b="1" kern="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微信读书</a:t>
            </a:r>
            <a:endParaRPr lang="en-US" altLang="zh-CN" sz="9600" b="1" kern="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8DCC6F-17D0-515B-09FA-C664CC826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90" y="439765"/>
            <a:ext cx="2017186" cy="6411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3FFDBA-DD12-7B71-DD2E-D57AF7E8C14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小米创业思考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A96E1-A3AE-3484-2E69-FE175DBD2D82}"/>
              </a:ext>
            </a:extLst>
          </p:cNvPr>
          <p:cNvSpPr txBox="1"/>
          <p:nvPr/>
        </p:nvSpPr>
        <p:spPr>
          <a:xfrm>
            <a:off x="3848986" y="1460205"/>
            <a:ext cx="79672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效率革命与商业使命。雷军在书中开宗明义：“商业的目的是效率，它能给最多的人带来最大化的美好幸福感”。小米以“薄利多销”重构制造业逻辑，将用户利益置于利润之上，用效率革命打破行业惯性，证明商业的本质不是掠夺，而是创造普惠价值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极致产品的哲学悖论。“极致就是做到自己能力的极限，追求行业最优解”。小米以充电宝、扫地机器人等爆品验证：极致不是堆砌参数，而是精准平衡性能、成本与用户需求，在克制中爆发创新，用减法法则实现超预期体验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互联网思维的进化图谱 。从“专注、极致、口碑、快”的七字诀，到“技术为本、性价比为纲”的三大铁律，小米方法论打破工具论桎梏。雷军揭示：互联网思维的本质是认知革命，是用极致效率重构传统产业的价值链。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生态链的灰度哲学。“专注不是教条地钉死目标，而是核心方向下的创新留白”。小米生态链既坚守手机主航道，又允许扫地机器人、智能台灯等边缘创新生长，用战略定力与战术弹性构建商业生态的多样性。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长期主义的价值锚点。“限制硬件利润</a:t>
            </a:r>
            <a:r>
              <a:rPr lang="en-US" altLang="zh-CN" dirty="0"/>
              <a:t>5%</a:t>
            </a:r>
            <a:r>
              <a:rPr lang="zh-CN" altLang="en-US" dirty="0"/>
              <a:t>不是营销话术，而是写在章程里的信仰”。雷军用二十年时间证明：对抗贪婪比追逐风口更难，但唯有自我约束才能穿越周期，让企业从商业机器进化为价值符号。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CD9A5B6-CD50-18F6-5145-CF7051D7D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251" y="1536959"/>
            <a:ext cx="2785637" cy="481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98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1E5F8-8EC7-9759-06D2-4FA2377B5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81D53E6-7757-8E84-8F11-BDBE8AC3F1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不止于培训：腾讯培训人修炼手册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984E91-5C33-A60F-DEC6-5C8C5D742165}"/>
              </a:ext>
            </a:extLst>
          </p:cNvPr>
          <p:cNvSpPr txBox="1"/>
          <p:nvPr/>
        </p:nvSpPr>
        <p:spPr>
          <a:xfrm>
            <a:off x="5528930" y="2103613"/>
            <a:ext cx="5904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需求洞察的深度哲学。“需求没搞清楚，就不要开始后面的工作”是实践篇的开篇之语。作者以案例说明，培训人需像侦探般挖掘业务痛点，而非被动接受需求，这种“问题导向”的思维是培训成功的基石。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实效为重的方案设计。书中强调方案设计需“以终为始，重疗效”，反对“花哨”的形式主义。通过“线上线下结合”“资源多元化”等策略，将培训转化为可量化的业务成果，体现了互联网企业对效率的极致追求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组织进化的底层密码。腾讯将培训视为“组织能力的放大器”。书中提到“培训是文化的传承者”，通过价值观传递与实战场景结合，构建了“人</a:t>
            </a:r>
            <a:r>
              <a:rPr lang="en-US" altLang="zh-CN" dirty="0"/>
              <a:t>-</a:t>
            </a:r>
            <a:r>
              <a:rPr lang="zh-CN" altLang="en-US" dirty="0"/>
              <a:t>组织</a:t>
            </a:r>
            <a:r>
              <a:rPr lang="en-US" altLang="zh-CN" dirty="0"/>
              <a:t>-</a:t>
            </a:r>
            <a:r>
              <a:rPr lang="zh-CN" altLang="en-US" dirty="0"/>
              <a:t>战略”的共生系统，揭示了企业持续创新的内在动力。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D46224-E5E0-C72A-A08D-A671F7062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2042"/>
            <a:ext cx="4768068" cy="4539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30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1E78E-4630-F7F9-1CD9-871BA87A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29051A5-3D04-E389-838A-068EDBBC8F6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腾讯方法：一个市值</a:t>
            </a:r>
            <a:r>
              <a:rPr lang="en-US" altLang="zh-CN" dirty="0"/>
              <a:t>1500</a:t>
            </a:r>
            <a:r>
              <a:rPr lang="zh-CN" altLang="en-US" dirty="0"/>
              <a:t>亿美元公司的产品真经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63665D6-95A8-2489-ADBF-E6B4222BA6C3}"/>
              </a:ext>
            </a:extLst>
          </p:cNvPr>
          <p:cNvSpPr txBox="1"/>
          <p:nvPr/>
        </p:nvSpPr>
        <p:spPr>
          <a:xfrm>
            <a:off x="6645902" y="2126512"/>
            <a:ext cx="49506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产品开发的“精益”逻辑。书中强调“快速验证，快速修正”的敏捷开发模式。如微信商业化首战“只能成功，不能失败”，团队通过“开发</a:t>
            </a:r>
            <a:r>
              <a:rPr lang="en-US" altLang="zh-CN" dirty="0"/>
              <a:t>—</a:t>
            </a:r>
            <a:r>
              <a:rPr lang="zh-CN" altLang="en-US" dirty="0"/>
              <a:t>测量</a:t>
            </a:r>
            <a:r>
              <a:rPr lang="en-US" altLang="zh-CN" dirty="0"/>
              <a:t>—</a:t>
            </a:r>
            <a:r>
              <a:rPr lang="zh-CN" altLang="en-US" dirty="0"/>
              <a:t>验证”循环，将用户反馈融入迭代，验证了“最小可用产品”的价值。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跨部门协作的信任密码。天美艺游工作室的组建，展现了“跨部门协作四招”：主动沟通、全局视角、互信共建、资源整合。曾宇划拨团队支持姚晓光，印证了“帮助别人，别人才会帮助你”的协作智慧。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D3EDB53-190A-D3E1-57F4-286EA0C8A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131"/>
            <a:ext cx="6645902" cy="454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489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C4BC5-F8C0-91DC-938B-0ACBF63D1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E636AA-D0CE-D234-0BB3-5DDACA4945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华为工作法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3AC5274-0D00-31E1-5175-24DCE1579983}"/>
              </a:ext>
            </a:extLst>
          </p:cNvPr>
          <p:cNvSpPr txBox="1"/>
          <p:nvPr/>
        </p:nvSpPr>
        <p:spPr>
          <a:xfrm>
            <a:off x="4628707" y="1847878"/>
            <a:ext cx="70174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目标与行动的统一。“先瞄准目标，再开枪”是华为工作法的核心逻辑。盲目行动只会消耗资源，唯有明确目标的方向性，才能将每一步行动转化为有效生产力。正如书中强调的“目标</a:t>
            </a:r>
            <a:r>
              <a:rPr lang="en-US" altLang="zh-CN" dirty="0"/>
              <a:t>-</a:t>
            </a:r>
            <a:r>
              <a:rPr lang="zh-CN" altLang="en-US" dirty="0"/>
              <a:t>步骤</a:t>
            </a:r>
            <a:r>
              <a:rPr lang="en-US" altLang="zh-CN" dirty="0"/>
              <a:t>-</a:t>
            </a:r>
            <a:r>
              <a:rPr lang="zh-CN" altLang="en-US" dirty="0"/>
              <a:t>行动”三级逻辑，战略先于执行的智慧在此尽显。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时间管理的辩证法。“把时间留给少数重要的事”揭示了</a:t>
            </a:r>
            <a:r>
              <a:rPr lang="en-US" altLang="zh-CN" dirty="0"/>
              <a:t>80/20</a:t>
            </a:r>
            <a:r>
              <a:rPr lang="zh-CN" altLang="en-US" dirty="0"/>
              <a:t>法则的精髓。华为以“韵律法则”对抗干扰，主张专注力才是效率的源泉。任正非提醒：“减少责任才能聚焦关键”</a:t>
            </a:r>
            <a:r>
              <a:rPr lang="en-US" altLang="zh-CN" dirty="0"/>
              <a:t>——</a:t>
            </a:r>
            <a:r>
              <a:rPr lang="zh-CN" altLang="en-US" dirty="0"/>
              <a:t>这种断舍离的智慧，正是时间管理的终极答案。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执行力的双重维度。“不要先干起来再说”颠覆了传统执行力认知。华为强调“思路先于技术”，要求构建系统思维力。这种“做正确的事”与“正确地做事”的辩证，重塑了执行力的内涵。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细节管理的魔鬼标准。从“时量、数量、质量”三指标到“工作清单”系统，华为将细节把控上升为方法论。任正非警告：“‘差不多’是误差的放大器”，唯有量化标准能抵御人性惰性。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A8A848-7071-6280-DA89-7B700A572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04" y="1538812"/>
            <a:ext cx="3097067" cy="458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8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B157A-0C1B-4D6C-9976-03D14D8D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2382BC5-AF91-4B8A-5851-2BF73E754A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阿里巴巴管理三板斧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5A71B1-CC98-46A0-EF58-B4C6F552C11C}"/>
              </a:ext>
            </a:extLst>
          </p:cNvPr>
          <p:cNvSpPr txBox="1"/>
          <p:nvPr/>
        </p:nvSpPr>
        <p:spPr>
          <a:xfrm>
            <a:off x="4584403" y="2263376"/>
            <a:ext cx="69395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方向感是领导力的起点。书中提到</a:t>
            </a:r>
            <a:r>
              <a:rPr lang="en-US" altLang="zh-CN" dirty="0"/>
              <a:t>"</a:t>
            </a:r>
            <a:r>
              <a:rPr lang="zh-CN" altLang="en-US" dirty="0"/>
              <a:t>揪头发是让管理者跳出执行层思考战略</a:t>
            </a:r>
            <a:r>
              <a:rPr lang="en-US" altLang="zh-CN" dirty="0"/>
              <a:t>"</a:t>
            </a:r>
            <a:r>
              <a:rPr lang="zh-CN" altLang="en-US" dirty="0"/>
              <a:t>，这揭示了战略思维的稀缺性。管理者若困于事务性工作，企业将失去航向。战略三板斧的本质是培养领导者</a:t>
            </a:r>
            <a:r>
              <a:rPr lang="en-US" altLang="zh-CN" dirty="0"/>
              <a:t>"</a:t>
            </a:r>
            <a:r>
              <a:rPr lang="zh-CN" altLang="en-US" dirty="0"/>
              <a:t>站在未来看现在</a:t>
            </a:r>
            <a:r>
              <a:rPr lang="en-US" altLang="zh-CN" dirty="0"/>
              <a:t>"</a:t>
            </a:r>
            <a:r>
              <a:rPr lang="zh-CN" altLang="en-US" dirty="0"/>
              <a:t>的格局。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执行力的本质是认知迭代。</a:t>
            </a:r>
            <a:r>
              <a:rPr lang="en-US" altLang="zh-CN" dirty="0"/>
              <a:t>"</a:t>
            </a:r>
            <a:r>
              <a:rPr lang="zh-CN" altLang="en-US" dirty="0"/>
              <a:t>没有过程的结果是垃圾，没有结果的过程是放屁</a:t>
            </a:r>
            <a:r>
              <a:rPr lang="en-US" altLang="zh-CN" dirty="0"/>
              <a:t>"</a:t>
            </a:r>
            <a:r>
              <a:rPr lang="zh-CN" altLang="en-US" dirty="0"/>
              <a:t>的论断振聋发聩。阿里用</a:t>
            </a:r>
            <a:r>
              <a:rPr lang="en-US" altLang="zh-CN" dirty="0"/>
              <a:t>"Review</a:t>
            </a:r>
            <a:r>
              <a:rPr lang="zh-CN" altLang="en-US" dirty="0"/>
              <a:t>三板斧</a:t>
            </a:r>
            <a:r>
              <a:rPr lang="en-US" altLang="zh-CN" dirty="0"/>
              <a:t>"</a:t>
            </a:r>
            <a:r>
              <a:rPr lang="zh-CN" altLang="en-US" dirty="0"/>
              <a:t>打破结果主义陷阱，将目标拆解为可量化的行为标准，让执行力成为可复制的组织能力。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决策质量决定资源效能。</a:t>
            </a:r>
            <a:r>
              <a:rPr lang="en-US" altLang="zh-CN" dirty="0"/>
              <a:t>"</a:t>
            </a:r>
            <a:r>
              <a:rPr lang="zh-CN" altLang="en-US" dirty="0"/>
              <a:t>用三个人干五个人的活发四个人的钱</a:t>
            </a:r>
            <a:r>
              <a:rPr lang="en-US" altLang="zh-CN" dirty="0"/>
              <a:t>"</a:t>
            </a:r>
            <a:r>
              <a:rPr lang="zh-CN" altLang="en-US" dirty="0"/>
              <a:t>体现决策智慧。书中揭示资源分配本质是价值判断，三板斧训练管理者在</a:t>
            </a:r>
            <a:r>
              <a:rPr lang="en-US" altLang="zh-CN" dirty="0"/>
              <a:t>"</a:t>
            </a:r>
            <a:r>
              <a:rPr lang="zh-CN" altLang="en-US" dirty="0"/>
              <a:t>砍与不砍</a:t>
            </a:r>
            <a:r>
              <a:rPr lang="en-US" altLang="zh-CN" dirty="0"/>
              <a:t>"</a:t>
            </a:r>
            <a:r>
              <a:rPr lang="zh-CN" altLang="en-US" dirty="0"/>
              <a:t>的抉择中锤炼商业洞察力。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752DDB6-E6FF-0D9B-1D70-210708898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68" y="1571471"/>
            <a:ext cx="3461748" cy="45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2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767AD-88DC-89C1-345A-8B9C80C13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A81B9B5-C1F7-A4F0-ED13-F7B5229534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大力出奇迹：张一鸣的创业心路与算法思维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2026A43-C925-50D2-C3BE-8FBEB8B6A1EE}"/>
              </a:ext>
            </a:extLst>
          </p:cNvPr>
          <p:cNvSpPr txBox="1"/>
          <p:nvPr/>
        </p:nvSpPr>
        <p:spPr>
          <a:xfrm>
            <a:off x="5834583" y="1825504"/>
            <a:ext cx="58975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延迟满足与即时满足的悖论。张一鸣强调“延迟满足是少数人的特质”，但抖音却成为即时满足的象征。书中揭示了他对人性矛盾的深刻洞察：既要训练自我克制，又要利用算法放大用户欲望。这种辩证性展现了商业巨擘的复杂内核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组织管理的“网状哲学”。字节跳动的“网状组织”与“年轻化中台”被书中称为“反科层制的实验”。张一鸣认为：“每个员工都应成为信息节点，而非执行螺丝。”这一理念重构了传统企业的权力结构，释放创新潜能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用户洞察的微观革命。书中提到，张一鸣常要求团队“像</a:t>
            </a:r>
            <a:r>
              <a:rPr lang="en-US" altLang="zh-CN" dirty="0"/>
              <a:t>HR</a:t>
            </a:r>
            <a:r>
              <a:rPr lang="zh-CN" altLang="en-US" dirty="0"/>
              <a:t>那样理解用户”。从今日头条的个性化推荐到抖音的沉浸式交互，其核心是对人性需求的颗粒度拆解</a:t>
            </a:r>
            <a:r>
              <a:rPr lang="en-US" altLang="zh-CN" dirty="0"/>
              <a:t>——</a:t>
            </a:r>
            <a:r>
              <a:rPr lang="zh-CN" altLang="en-US" dirty="0"/>
              <a:t>算法不仅是技术，更是同理心的数据化表达。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D943363-3DF9-B382-2E04-2AB29000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3059"/>
            <a:ext cx="5699051" cy="433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27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59DD2-D43C-6ED3-2653-089869869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84F3511-F007-30CA-5872-D6849B8582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活动中台：揭秘</a:t>
            </a:r>
            <a:r>
              <a:rPr lang="en-US" altLang="zh-CN" dirty="0"/>
              <a:t>vivo</a:t>
            </a:r>
            <a:r>
              <a:rPr lang="zh-CN" altLang="en-US" dirty="0"/>
              <a:t>的千万级</a:t>
            </a:r>
            <a:r>
              <a:rPr lang="en-US" altLang="zh-CN" dirty="0"/>
              <a:t>DAU</a:t>
            </a:r>
            <a:r>
              <a:rPr lang="zh-CN" altLang="en-US" dirty="0"/>
              <a:t>活动中台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296D07C-E815-D324-F715-E64BCFE2126B}"/>
              </a:ext>
            </a:extLst>
          </p:cNvPr>
          <p:cNvSpPr txBox="1"/>
          <p:nvPr/>
        </p:nvSpPr>
        <p:spPr>
          <a:xfrm>
            <a:off x="6039293" y="2282457"/>
            <a:ext cx="55643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中台诞生的必然性。书中指出“中台为快速响应用户需求而诞生”，</a:t>
            </a:r>
            <a:r>
              <a:rPr lang="en-US" altLang="zh-CN" dirty="0"/>
              <a:t>vivo</a:t>
            </a:r>
            <a:r>
              <a:rPr lang="zh-CN" altLang="en-US" dirty="0"/>
              <a:t>面对营销活动重复开发困境，选择通过抽象整合能力实现效率跃迁。这揭示了中台并非概念炒作，而是业务规模扩张后解决资源浪费的必然选择。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业务与中台的共生哲学。“前台如枝干，中台如树干，后台如土壤”的比喻，精准诠释了三者关系。中台既不能脱离业务野蛮生长，也不能被短期需求绑架失去前瞻性。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A43B73-3D0A-88F7-D6E6-82B2171DF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1722"/>
            <a:ext cx="5713228" cy="427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57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063A6-E976-FD2C-446F-26CAFCA97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1BCC4F3-268F-0D6D-8871-F5FBE17710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/>
              <a:t>《</a:t>
            </a:r>
            <a:r>
              <a:rPr lang="zh-CN" altLang="en-US" dirty="0"/>
              <a:t>长期有耐心：美团的成长与进化逻辑</a:t>
            </a:r>
            <a:r>
              <a:rPr lang="en-US" altLang="zh-CN" dirty="0"/>
              <a:t>》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D37D84-D9E0-EB03-4980-7F36A85067B7}"/>
              </a:ext>
            </a:extLst>
          </p:cNvPr>
          <p:cNvSpPr txBox="1"/>
          <p:nvPr/>
        </p:nvSpPr>
        <p:spPr>
          <a:xfrm>
            <a:off x="4770474" y="1504016"/>
            <a:ext cx="696786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战略与机遇的精准碰撞。书中提到，王兴的“四纵三横”理论将用户需求与技术变革的交集视为浪潮之巅的入口。美团以“移动与商务”为锚点，验证了在互联网时代，“选择比努力更重要”的商业哲学，深刻揭示了战略定位对企业命运的塑造力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取舍之道与战略定力。千团大战中，美团舍弃经济排名</a:t>
            </a:r>
            <a:r>
              <a:rPr lang="en-US" altLang="zh-CN" dirty="0"/>
              <a:t>150</a:t>
            </a:r>
            <a:r>
              <a:rPr lang="zh-CN" altLang="en-US" dirty="0"/>
              <a:t>名后的城市，因“这些城市不会影响整体胜负”。这一案例凸显了商业竞争中“聚焦关键战场”的智慧，资源有限时，减法比加法更需要魄力。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产业价值的双重创造。美团为餐饮业提供</a:t>
            </a:r>
            <a:r>
              <a:rPr lang="en-US" altLang="zh-CN" dirty="0"/>
              <a:t>IT</a:t>
            </a:r>
            <a:r>
              <a:rPr lang="zh-CN" altLang="en-US" dirty="0"/>
              <a:t>普及与食材集采服务，既“扩大服务半径”又“降本增效”。书中强调，真正的平台应超越交易撮合，成为产业升级的赋能者，方得长期生命力。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持续迭代的组织信仰。王兴要求文档“三遍检查流程”，将细节严谨性融入企业文化。美团信奉“持续迭代的魔力”，认为每一天的微小改进终将累积为护城河，这是对“长期主义”最务实的注解。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使命驱动的商业文明。王兴提出“有益、有趣、有利”的创业标准，将社会价值置于首位。美团通过创造新职业（如外卖运营师）与数字化普惠，印证了“企业的终极竞争力是利他性”这一深刻命题。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CDA7F9-5236-218D-4642-FD6BBA0B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2292"/>
            <a:ext cx="4633533" cy="434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17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2857</TotalTime>
  <Words>1655</Words>
  <Application>Microsoft Office PowerPoint</Application>
  <PresentationFormat>宽屏</PresentationFormat>
  <Paragraphs>38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等线</vt:lpstr>
      <vt:lpstr>微软雅黑</vt:lpstr>
      <vt:lpstr>Arial</vt:lpstr>
      <vt:lpstr>Calibri</vt:lpstr>
      <vt:lpstr>Calibri Light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祁畅</dc:creator>
  <cp:lastModifiedBy>胡景峰</cp:lastModifiedBy>
  <cp:revision>328</cp:revision>
  <dcterms:created xsi:type="dcterms:W3CDTF">2024-04-19T07:32:35Z</dcterms:created>
  <dcterms:modified xsi:type="dcterms:W3CDTF">2025-03-22T15:50:04Z</dcterms:modified>
</cp:coreProperties>
</file>