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sldIdLst>
    <p:sldId id="260" r:id="rId2"/>
    <p:sldId id="277" r:id="rId3"/>
    <p:sldId id="275" r:id="rId4"/>
    <p:sldId id="278" r:id="rId5"/>
    <p:sldId id="279" r:id="rId6"/>
    <p:sldId id="280" r:id="rId7"/>
    <p:sldId id="281" r:id="rId8"/>
    <p:sldId id="286" r:id="rId9"/>
    <p:sldId id="283" r:id="rId10"/>
    <p:sldId id="284" r:id="rId11"/>
    <p:sldId id="274" r:id="rId12"/>
    <p:sldId id="276" r:id="rId13"/>
    <p:sldId id="288" r:id="rId14"/>
    <p:sldId id="287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g" initials="D" lastIdx="6" clrIdx="0">
    <p:extLst>
      <p:ext uri="{19B8F6BF-5375-455C-9EA6-DF929625EA0E}">
        <p15:presenceInfo xmlns:p15="http://schemas.microsoft.com/office/powerpoint/2012/main" userId="007cd4a485a7c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FFFF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58" autoAdjust="0"/>
    <p:restoredTop sz="94589" autoAdjust="0"/>
  </p:normalViewPr>
  <p:slideViewPr>
    <p:cSldViewPr snapToGrid="0">
      <p:cViewPr varScale="1">
        <p:scale>
          <a:sx n="82" d="100"/>
          <a:sy n="82" d="100"/>
        </p:scale>
        <p:origin x="79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BFF84-2638-4C96-BF00-009507EB25B1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F4C1-3112-4B29-82A7-3F8ABEF3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6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5B8AF-5EDC-BFAB-AA4F-7814772D4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03DF167-291F-1354-9846-E634F900E9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D31639-4A70-E447-A917-D9C758038E12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32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3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44" y="1161143"/>
            <a:ext cx="11216511" cy="5370286"/>
          </a:xfrm>
        </p:spPr>
        <p:txBody>
          <a:bodyPr/>
          <a:lstStyle>
            <a:lvl1pPr marL="342000" indent="-342000">
              <a:lnSpc>
                <a:spcPct val="150000"/>
              </a:lnSpc>
              <a:spcBef>
                <a:spcPts val="0"/>
              </a:spcBef>
              <a:defRPr sz="2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992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2564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713600" indent="-3420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  <a:endParaRPr lang="en-US" altLang="zh-CN" dirty="0"/>
          </a:p>
          <a:p>
            <a:pPr lvl="3"/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2A814493-947A-E8A6-DC9B-BF7628CAC0EF}"/>
              </a:ext>
            </a:extLst>
          </p:cNvPr>
          <p:cNvSpPr txBox="1"/>
          <p:nvPr userDrawn="1"/>
        </p:nvSpPr>
        <p:spPr>
          <a:xfrm>
            <a:off x="0" y="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C09C438C-9444-CE56-50F9-B5BA40741C81}"/>
              </a:ext>
            </a:extLst>
          </p:cNvPr>
          <p:cNvCxnSpPr/>
          <p:nvPr userDrawn="1"/>
        </p:nvCxnSpPr>
        <p:spPr bwMode="auto">
          <a:xfrm flipH="1">
            <a:off x="487744" y="1589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9BFD3A6B-4DE3-6851-88CC-FBCD0A4D5AB3}"/>
              </a:ext>
            </a:extLst>
          </p:cNvPr>
          <p:cNvCxnSpPr/>
          <p:nvPr userDrawn="1"/>
        </p:nvCxnSpPr>
        <p:spPr bwMode="auto">
          <a:xfrm flipH="1">
            <a:off x="570293" y="0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4DF77EA7-6583-55E9-6F43-A59F93287DCC}"/>
              </a:ext>
            </a:extLst>
          </p:cNvPr>
          <p:cNvCxnSpPr/>
          <p:nvPr userDrawn="1"/>
        </p:nvCxnSpPr>
        <p:spPr bwMode="auto">
          <a:xfrm>
            <a:off x="657077" y="1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0CB50D6-8E70-1FD4-A114-EF6B585EB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4"/>
          <a:stretch/>
        </p:blipFill>
        <p:spPr>
          <a:xfrm>
            <a:off x="11000298" y="76139"/>
            <a:ext cx="703958" cy="711323"/>
          </a:xfrm>
          <a:prstGeom prst="rect">
            <a:avLst/>
          </a:prstGeom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F67006F-4EF7-B287-5E91-EEAFC4A295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49226"/>
            <a:ext cx="9992764" cy="544513"/>
          </a:xfrm>
        </p:spPr>
        <p:txBody>
          <a:bodyPr>
            <a:norm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5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0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2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0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1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4DC37-85F8-7E42-6EE0-3A822C550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72263E-F195-BEBD-CC3D-2F357D5237DF}"/>
              </a:ext>
            </a:extLst>
          </p:cNvPr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5297DF-1870-E386-C997-94B7B2ADA5D4}"/>
              </a:ext>
            </a:extLst>
          </p:cNvPr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项目经历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5609AB3-6A9C-7C6D-13F0-F076E9E37B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53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C76A0-7FF5-E83D-7D52-CFC6B471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A5F58A-C11D-13E1-B625-46E50FE781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缓存与数据库一致性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94405F1-B90E-F7D8-CFD6-00E339DFF3E1}"/>
              </a:ext>
            </a:extLst>
          </p:cNvPr>
          <p:cNvSpPr txBox="1"/>
          <p:nvPr/>
        </p:nvSpPr>
        <p:spPr>
          <a:xfrm>
            <a:off x="1022925" y="1266281"/>
            <a:ext cx="96136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</a:t>
            </a:r>
            <a:r>
              <a:rPr lang="en-US" altLang="zh-CN" b="1" dirty="0"/>
              <a:t>6</a:t>
            </a:r>
            <a:r>
              <a:rPr lang="zh-CN" altLang="en-US" b="1" dirty="0"/>
              <a:t>：先写数据库再通过</a:t>
            </a:r>
            <a:r>
              <a:rPr lang="en-US" altLang="zh-CN" b="1" dirty="0" err="1"/>
              <a:t>Binlog</a:t>
            </a:r>
            <a:r>
              <a:rPr lang="zh-CN" altLang="en-US" b="1" dirty="0"/>
              <a:t>异步更新缓存</a:t>
            </a:r>
            <a:endParaRPr lang="en-US" altLang="zh-CN" b="1" dirty="0"/>
          </a:p>
          <a:p>
            <a:r>
              <a:rPr lang="zh-CN" altLang="en-US" b="0" i="0" dirty="0">
                <a:solidFill>
                  <a:srgbClr val="2F3034"/>
                </a:solidFill>
                <a:effectLst/>
                <a:latin typeface="PingFangSC-Regular"/>
              </a:rPr>
              <a:t>理由：高并发场景删除缓存可能并不合适，此时应采用最终一致性策略。</a:t>
            </a:r>
            <a:endParaRPr lang="en-US" altLang="zh-CN" b="0" i="0" dirty="0">
              <a:solidFill>
                <a:srgbClr val="2F3034"/>
              </a:solidFill>
              <a:effectLst/>
              <a:latin typeface="PingFangSC-Regular"/>
            </a:endParaRPr>
          </a:p>
          <a:p>
            <a:r>
              <a:rPr lang="zh-CN" altLang="en-US" dirty="0"/>
              <a:t>因为 </a:t>
            </a:r>
            <a:r>
              <a:rPr lang="en-US" altLang="zh-CN" dirty="0" err="1"/>
              <a:t>Binlog</a:t>
            </a:r>
            <a:r>
              <a:rPr lang="en-US" altLang="zh-CN" dirty="0"/>
              <a:t> </a:t>
            </a:r>
            <a:r>
              <a:rPr lang="zh-CN" altLang="en-US" dirty="0"/>
              <a:t>监听中用到了消息队列，要考虑重复消费问题，需要添加幂等注解保证仅消费单次。</a:t>
            </a:r>
            <a:endParaRPr lang="en-US" altLang="zh-CN" dirty="0"/>
          </a:p>
          <a:p>
            <a:r>
              <a:rPr lang="zh-CN" altLang="en-US" dirty="0"/>
              <a:t>分布式锁和 </a:t>
            </a:r>
            <a:r>
              <a:rPr lang="en-US" altLang="zh-CN" dirty="0"/>
              <a:t>Token </a:t>
            </a:r>
            <a:r>
              <a:rPr lang="zh-CN" altLang="en-US" dirty="0"/>
              <a:t>令牌应用于防重复提交，去重表应对于消息重复防重复消费场景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12135B-B7AB-BB9A-17EF-D8BD06115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5" y="2614016"/>
            <a:ext cx="5905654" cy="344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430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0CF27-825E-0E5E-2D76-221A99917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640B90-2921-10A9-D84B-74FE2091CF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令牌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93F981-124C-6FC3-45AF-F2554A72C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280" y="1840800"/>
            <a:ext cx="8898137" cy="41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06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1CDD7-A8AE-485E-1CD1-571C59579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7A95841-DF7A-4097-B24D-839146E5FE6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D757E9-0B0F-83DF-AE2E-C9F165792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09426"/>
            <a:ext cx="5062015" cy="536015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B195BA-7D88-F473-E280-D9C4F64F5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0327" y="1295750"/>
            <a:ext cx="4338071" cy="506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AA4A1-FACA-181F-0A85-A406EDBC2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295E267-31E4-4D1E-C6C0-3D739DEB233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中间件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449AE51-8D27-5259-4201-B21B1BA28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377580"/>
            <a:ext cx="4835084" cy="49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07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4055C-886D-6134-8CD9-56D27F4E5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1CA18BA-830A-6A66-9BF8-27EFAB9B40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幂等组件</a:t>
            </a:r>
          </a:p>
        </p:txBody>
      </p:sp>
    </p:spTree>
    <p:extLst>
      <p:ext uri="{BB962C8B-B14F-4D97-AF65-F5344CB8AC3E}">
        <p14:creationId xmlns:p14="http://schemas.microsoft.com/office/powerpoint/2010/main" val="123647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5B353-1DDB-9933-796D-E8235DA74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95686C3-255D-AED3-AA05-B53557B2BDC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项目经历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E65D41D-8F5B-C53A-C010-5E949EDB3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549" y="1486161"/>
            <a:ext cx="7783787" cy="42225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0770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08F69-9CCC-76C3-7F4D-13D23BD91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2819019-70CA-DCE2-FA03-9D3C0D56E5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数据表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411C2C-13F6-7BF7-E46F-BC3599DF4C7C}"/>
              </a:ext>
            </a:extLst>
          </p:cNvPr>
          <p:cNvSpPr txBox="1"/>
          <p:nvPr/>
        </p:nvSpPr>
        <p:spPr>
          <a:xfrm>
            <a:off x="838201" y="1010245"/>
            <a:ext cx="951603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/>
              <a:t>用户、乘客</a:t>
            </a:r>
            <a:endParaRPr lang="en-US" altLang="zh-CN" sz="22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/>
              <a:t>user</a:t>
            </a:r>
            <a:r>
              <a:rPr lang="zh-CN" altLang="en-US" sz="2200" dirty="0"/>
              <a:t>（</a:t>
            </a:r>
            <a:r>
              <a:rPr lang="en-US" altLang="zh-CN" sz="2200" dirty="0"/>
              <a:t>phone</a:t>
            </a:r>
            <a:r>
              <a:rPr lang="zh-CN" altLang="en-US" sz="2200" dirty="0"/>
              <a:t>、</a:t>
            </a:r>
            <a:r>
              <a:rPr lang="en-US" altLang="zh-CN" sz="2200" dirty="0"/>
              <a:t>mail…</a:t>
            </a:r>
            <a:r>
              <a:rPr lang="zh-CN" altLang="en-US" sz="2200" dirty="0"/>
              <a:t>）</a:t>
            </a:r>
            <a:endParaRPr lang="en-US" altLang="zh-CN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/>
              <a:t>passenger</a:t>
            </a:r>
          </a:p>
          <a:p>
            <a:endParaRPr lang="en-US" altLang="zh-CN" sz="2200" dirty="0"/>
          </a:p>
          <a:p>
            <a:r>
              <a:rPr lang="zh-CN" altLang="en-US" sz="2200" b="1" dirty="0"/>
              <a:t>城市、车站</a:t>
            </a:r>
            <a:endParaRPr lang="en-US" altLang="zh-CN" sz="22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/>
              <a:t>region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/>
              <a:t>station</a:t>
            </a:r>
            <a:r>
              <a:rPr lang="zh-CN" altLang="en-US" sz="2200" dirty="0"/>
              <a:t>：车站、城市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b="1" dirty="0"/>
              <a:t>车、厢、座、票</a:t>
            </a:r>
            <a:endParaRPr lang="en-US" altLang="zh-CN" sz="22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/>
              <a:t>train</a:t>
            </a:r>
            <a:r>
              <a:rPr lang="zh-CN" altLang="en-US" sz="2200" dirty="0"/>
              <a:t>：始发站、终到站、始发地、终到地</a:t>
            </a:r>
            <a:endParaRPr lang="en-US" altLang="zh-CN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/>
              <a:t>carriage</a:t>
            </a:r>
            <a:r>
              <a:rPr lang="zh-CN" altLang="en-US" sz="2200" dirty="0"/>
              <a:t>：车、厢、座</a:t>
            </a:r>
            <a:endParaRPr lang="en-US" altLang="zh-CN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/>
              <a:t>seat</a:t>
            </a:r>
            <a:r>
              <a:rPr lang="zh-CN" altLang="en-US" sz="2200" dirty="0"/>
              <a:t>：车、厢、座、价、状</a:t>
            </a:r>
            <a:endParaRPr lang="en-US" altLang="zh-CN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/>
              <a:t>ticket</a:t>
            </a:r>
            <a:r>
              <a:rPr lang="zh-CN" altLang="en-US" sz="2200" dirty="0"/>
              <a:t>：车、厢、座</a:t>
            </a:r>
            <a:endParaRPr lang="en-US" altLang="zh-CN" sz="2200" dirty="0"/>
          </a:p>
          <a:p>
            <a:endParaRPr lang="en-US" altLang="zh-CN" sz="2200" dirty="0"/>
          </a:p>
          <a:p>
            <a:r>
              <a:rPr lang="zh-CN" altLang="en-US" sz="2200" b="1" dirty="0"/>
              <a:t>订单</a:t>
            </a:r>
            <a:endParaRPr lang="en-US" altLang="zh-CN" sz="2200" b="1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/>
              <a:t>order</a:t>
            </a:r>
            <a:r>
              <a:rPr lang="zh-CN" altLang="en-US" sz="2200" dirty="0"/>
              <a:t>：人、车、站</a:t>
            </a:r>
            <a:endParaRPr lang="en-US" altLang="zh-CN" sz="22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200" dirty="0" err="1"/>
              <a:t>order_item</a:t>
            </a:r>
            <a:r>
              <a:rPr lang="zh-CN" altLang="en-US" sz="2200" dirty="0"/>
              <a:t>、</a:t>
            </a:r>
            <a:r>
              <a:rPr lang="en-US" altLang="zh-CN" sz="2200" dirty="0" err="1"/>
              <a:t>order_passenge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2121046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C6B55-A3B9-7265-949C-0B6313043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459A3CC-E317-BAB3-A381-8B534882D3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缓存与数据库一致性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1840010-65D0-3570-99CA-A1EC4BCD95F7}"/>
              </a:ext>
            </a:extLst>
          </p:cNvPr>
          <p:cNvSpPr txBox="1"/>
          <p:nvPr/>
        </p:nvSpPr>
        <p:spPr>
          <a:xfrm>
            <a:off x="1022925" y="1266281"/>
            <a:ext cx="961369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</a:t>
            </a:r>
            <a:r>
              <a:rPr lang="en-US" altLang="zh-CN" b="1" dirty="0"/>
              <a:t>1</a:t>
            </a:r>
            <a:r>
              <a:rPr lang="zh-CN" altLang="en-US" b="1" dirty="0"/>
              <a:t>：先写缓存再写数据库（</a:t>
            </a:r>
            <a:r>
              <a:rPr lang="en-US" altLang="zh-CN" b="1" dirty="0"/>
              <a:t>×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有可能 更新缓存顺序正确，但更新数据库顺序错误</a:t>
            </a:r>
            <a:endParaRPr lang="en-US" altLang="zh-CN" dirty="0"/>
          </a:p>
          <a:p>
            <a:r>
              <a:rPr lang="zh-CN" altLang="en-US" b="1" dirty="0"/>
              <a:t>方案</a:t>
            </a:r>
            <a:r>
              <a:rPr lang="en-US" altLang="zh-CN" b="1" dirty="0"/>
              <a:t>2</a:t>
            </a:r>
            <a:r>
              <a:rPr lang="zh-CN" altLang="en-US" b="1" dirty="0"/>
              <a:t>：先写数据库再写缓存（</a:t>
            </a:r>
            <a:r>
              <a:rPr lang="en-US" altLang="zh-CN" b="1" dirty="0"/>
              <a:t>×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有可能 更新数据库顺序正确，但更新缓存顺序错误</a:t>
            </a:r>
            <a:endParaRPr lang="en-US" altLang="zh-CN" dirty="0"/>
          </a:p>
          <a:p>
            <a:r>
              <a:rPr lang="zh-CN" altLang="en-US" b="1" dirty="0"/>
              <a:t>方案</a:t>
            </a:r>
            <a:r>
              <a:rPr lang="en-US" altLang="zh-CN" b="1" dirty="0"/>
              <a:t>3</a:t>
            </a:r>
            <a:r>
              <a:rPr lang="zh-CN" altLang="en-US" b="1" dirty="0"/>
              <a:t>：先删缓存再写数据库（</a:t>
            </a:r>
            <a:r>
              <a:rPr lang="en-US" altLang="zh-CN" b="1" dirty="0"/>
              <a:t>×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有可能 数据库更新前，缓存被其他人再次写入了旧数据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/>
              <a:t>方案</a:t>
            </a:r>
            <a:r>
              <a:rPr lang="en-US" altLang="zh-CN" b="1" dirty="0"/>
              <a:t>4</a:t>
            </a:r>
            <a:r>
              <a:rPr lang="zh-CN" altLang="en-US" b="1" dirty="0"/>
              <a:t>：先删缓存再写数据库再删缓存（缓存双删）</a:t>
            </a:r>
            <a:endParaRPr lang="en-US" altLang="zh-CN" b="1" dirty="0"/>
          </a:p>
          <a:p>
            <a:r>
              <a:rPr lang="zh-CN" altLang="en-US" dirty="0"/>
              <a:t>需要 保证第二次删除要在请求回写缓存之后（通过消息队列）</a:t>
            </a:r>
            <a:endParaRPr lang="en-US" altLang="zh-CN" dirty="0"/>
          </a:p>
          <a:p>
            <a:r>
              <a:rPr lang="zh-CN" altLang="en-US" b="1" dirty="0"/>
              <a:t>方案</a:t>
            </a:r>
            <a:r>
              <a:rPr lang="en-US" altLang="zh-CN" b="1" dirty="0"/>
              <a:t>5</a:t>
            </a:r>
            <a:r>
              <a:rPr lang="zh-CN" altLang="en-US" b="1" dirty="0"/>
              <a:t>：先写数据库再删缓存</a:t>
            </a:r>
            <a:endParaRPr lang="en-US" altLang="zh-CN" b="1" dirty="0"/>
          </a:p>
          <a:p>
            <a:r>
              <a:rPr lang="zh-CN" altLang="en-US" dirty="0"/>
              <a:t>有可能 第一次查询缓存得到旧数据</a:t>
            </a:r>
            <a:endParaRPr lang="en-US" altLang="zh-CN" dirty="0"/>
          </a:p>
          <a:p>
            <a:r>
              <a:rPr lang="zh-CN" altLang="en-US" b="1" dirty="0"/>
              <a:t>方案</a:t>
            </a:r>
            <a:r>
              <a:rPr lang="en-US" altLang="zh-CN" b="1" dirty="0"/>
              <a:t>6</a:t>
            </a:r>
            <a:r>
              <a:rPr lang="zh-CN" altLang="en-US" b="1" dirty="0"/>
              <a:t>：先写数据库再通过</a:t>
            </a:r>
            <a:r>
              <a:rPr lang="en-US" altLang="zh-CN" b="1" dirty="0" err="1"/>
              <a:t>Binlog</a:t>
            </a:r>
            <a:r>
              <a:rPr lang="zh-CN" altLang="en-US" b="1" dirty="0"/>
              <a:t>异步更新缓存</a:t>
            </a:r>
            <a:endParaRPr lang="en-US" altLang="zh-CN" b="1" dirty="0"/>
          </a:p>
          <a:p>
            <a:r>
              <a:rPr lang="zh-CN" altLang="en-US" b="0" i="0" dirty="0">
                <a:solidFill>
                  <a:srgbClr val="2F3034"/>
                </a:solidFill>
                <a:effectLst/>
                <a:latin typeface="PingFangSC-Regular"/>
              </a:rPr>
              <a:t>理由：高并发场景删除缓存可能并不合适，此时应采用最终一致性策略。</a:t>
            </a:r>
            <a:endParaRPr lang="en-US" altLang="zh-CN" b="0" i="0" dirty="0">
              <a:solidFill>
                <a:srgbClr val="2F3034"/>
              </a:solidFill>
              <a:effectLst/>
              <a:latin typeface="PingFangSC-Regular"/>
            </a:endParaRPr>
          </a:p>
          <a:p>
            <a:r>
              <a:rPr lang="zh-CN" altLang="en-US" dirty="0"/>
              <a:t>需要额外注意的是，因为 </a:t>
            </a:r>
            <a:r>
              <a:rPr lang="en-US" altLang="zh-CN" dirty="0" err="1"/>
              <a:t>Binlog</a:t>
            </a:r>
            <a:r>
              <a:rPr lang="en-US" altLang="zh-CN" dirty="0"/>
              <a:t> </a:t>
            </a:r>
            <a:r>
              <a:rPr lang="zh-CN" altLang="en-US" dirty="0"/>
              <a:t>监听中用到了消息队列，就不得不考虑重复消费问题，需要添加幂等注解保证仅消费单次。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6775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2CC47-EB45-1D54-413A-9895942CA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EFEC2DD-8D7F-6D7E-ECFF-E5C719F1DC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缓存与数据库一致性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B7947ED-8B9B-CBAD-0357-FBC93FBEFA77}"/>
              </a:ext>
            </a:extLst>
          </p:cNvPr>
          <p:cNvSpPr txBox="1"/>
          <p:nvPr/>
        </p:nvSpPr>
        <p:spPr>
          <a:xfrm>
            <a:off x="1022925" y="1266281"/>
            <a:ext cx="961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</a:t>
            </a:r>
            <a:r>
              <a:rPr lang="en-US" altLang="zh-CN" b="1" dirty="0"/>
              <a:t>1</a:t>
            </a:r>
            <a:r>
              <a:rPr lang="zh-CN" altLang="en-US" b="1" dirty="0"/>
              <a:t>：先写缓存再写数据库（</a:t>
            </a:r>
            <a:r>
              <a:rPr lang="en-US" altLang="zh-CN" b="1" dirty="0"/>
              <a:t>×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有可能 更新缓存顺序正确，但更新数据库顺序错误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4027A54-048E-6094-0114-C66C1A14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5" y="2047475"/>
            <a:ext cx="6035641" cy="454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9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AFDED-6AF7-EC77-3224-B7F98A54F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F008894-EAF7-9768-4D06-3CF47B48C7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缓存与数据库一致性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50F930-D85A-6D12-6D12-050BF8C5FCB6}"/>
              </a:ext>
            </a:extLst>
          </p:cNvPr>
          <p:cNvSpPr txBox="1"/>
          <p:nvPr/>
        </p:nvSpPr>
        <p:spPr>
          <a:xfrm>
            <a:off x="1022925" y="1266281"/>
            <a:ext cx="961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</a:t>
            </a:r>
            <a:r>
              <a:rPr lang="en-US" altLang="zh-CN" b="1" dirty="0"/>
              <a:t>2</a:t>
            </a:r>
            <a:r>
              <a:rPr lang="zh-CN" altLang="en-US" b="1" dirty="0"/>
              <a:t>：先写数据库再写缓存（</a:t>
            </a:r>
            <a:r>
              <a:rPr lang="en-US" altLang="zh-CN" b="1" dirty="0"/>
              <a:t>×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有可能 更新数据库顺序正确，但更新缓存顺序错误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E711A4-3E9D-8E76-E69D-CC5E12EBC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5" y="2397010"/>
            <a:ext cx="5464772" cy="394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9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5DFB1-19AA-7FA5-DD2C-8DDEF3B29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6F5E26A-2A68-9CBA-DD1E-68C2D399422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缓存与数据库一致性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A539A41-EA33-747D-7DB8-F6767367B718}"/>
              </a:ext>
            </a:extLst>
          </p:cNvPr>
          <p:cNvSpPr txBox="1"/>
          <p:nvPr/>
        </p:nvSpPr>
        <p:spPr>
          <a:xfrm>
            <a:off x="1022925" y="1266281"/>
            <a:ext cx="961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</a:t>
            </a:r>
            <a:r>
              <a:rPr lang="en-US" altLang="zh-CN" b="1" dirty="0"/>
              <a:t>3</a:t>
            </a:r>
            <a:r>
              <a:rPr lang="zh-CN" altLang="en-US" b="1" dirty="0"/>
              <a:t>：先删缓存再写数据库（</a:t>
            </a:r>
            <a:r>
              <a:rPr lang="en-US" altLang="zh-CN" b="1" dirty="0"/>
              <a:t>×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r>
              <a:rPr lang="zh-CN" altLang="en-US" dirty="0"/>
              <a:t>有可能 数据库更新前，缓存被其他人再次写入了旧数据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DE3761A-4B4D-F004-9087-C51D04FF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24" y="2152259"/>
            <a:ext cx="5404899" cy="39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62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66F57-547D-3359-07F2-DFD522772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7F5F70F-D28A-6E02-A58A-E3FA97FE06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缓存与数据库一致性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BEFB96-9786-A31B-8178-4E41AC6ADAA8}"/>
              </a:ext>
            </a:extLst>
          </p:cNvPr>
          <p:cNvSpPr txBox="1"/>
          <p:nvPr/>
        </p:nvSpPr>
        <p:spPr>
          <a:xfrm>
            <a:off x="1022925" y="1266281"/>
            <a:ext cx="961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</a:t>
            </a:r>
            <a:r>
              <a:rPr lang="en-US" altLang="zh-CN" b="1" dirty="0"/>
              <a:t>4</a:t>
            </a:r>
            <a:r>
              <a:rPr lang="zh-CN" altLang="en-US" b="1" dirty="0"/>
              <a:t>：先删缓存再写数据库再删缓存（缓存双删）</a:t>
            </a:r>
            <a:endParaRPr lang="en-US" altLang="zh-CN" b="1" dirty="0"/>
          </a:p>
          <a:p>
            <a:r>
              <a:rPr lang="zh-CN" altLang="en-US" dirty="0"/>
              <a:t>需要 保证第二次删除要在请求回写缓存之后（通过消息队列）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EBFD99-B197-B44C-05FD-2C8A16F07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5" y="2338316"/>
            <a:ext cx="6812882" cy="39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81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26CE3-1FC0-5151-68CE-5958C556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95DB84B-C219-BF33-EE22-E0DB07403A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缓存与数据库一致性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468653-7FE9-753F-7AD2-60593475BFD4}"/>
              </a:ext>
            </a:extLst>
          </p:cNvPr>
          <p:cNvSpPr txBox="1"/>
          <p:nvPr/>
        </p:nvSpPr>
        <p:spPr>
          <a:xfrm>
            <a:off x="1022925" y="1266281"/>
            <a:ext cx="96136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方案</a:t>
            </a:r>
            <a:r>
              <a:rPr lang="en-US" altLang="zh-CN" b="1" dirty="0"/>
              <a:t>5</a:t>
            </a:r>
            <a:r>
              <a:rPr lang="zh-CN" altLang="en-US" b="1" dirty="0"/>
              <a:t>：先写数据库再删缓存（最终一致性）</a:t>
            </a:r>
            <a:endParaRPr lang="en-US" altLang="zh-CN" b="1" dirty="0"/>
          </a:p>
          <a:p>
            <a:r>
              <a:rPr lang="zh-CN" altLang="en-US" dirty="0"/>
              <a:t>有可能 第一次查询缓存得到旧数据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FAE0B2-5050-CC90-A8E6-62095A88E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925" y="2175521"/>
            <a:ext cx="6078693" cy="436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45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2908</TotalTime>
  <Words>519</Words>
  <Application>Microsoft Office PowerPoint</Application>
  <PresentationFormat>宽屏</PresentationFormat>
  <Paragraphs>61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PingFangSC-Regular</vt:lpstr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祁畅</dc:creator>
  <cp:lastModifiedBy>胡景峰</cp:lastModifiedBy>
  <cp:revision>362</cp:revision>
  <dcterms:created xsi:type="dcterms:W3CDTF">2024-04-19T07:32:35Z</dcterms:created>
  <dcterms:modified xsi:type="dcterms:W3CDTF">2025-04-09T03:07:47Z</dcterms:modified>
</cp:coreProperties>
</file>