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66" r:id="rId6"/>
    <p:sldId id="259" r:id="rId7"/>
    <p:sldId id="270" r:id="rId8"/>
    <p:sldId id="260" r:id="rId9"/>
    <p:sldId id="261" r:id="rId10"/>
    <p:sldId id="269" r:id="rId11"/>
    <p:sldId id="262" r:id="rId12"/>
    <p:sldId id="265" r:id="rId13"/>
    <p:sldId id="264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3E93A-399A-4332-84D2-2B49C8564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3C43C6-FB7B-45FA-AF5D-04E2DEC0A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BA3C1-F57A-49C2-98FC-665EF7170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2DE7-5841-45AE-B09B-E90ADB5A0A0F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7D7A0-8785-4164-A1EC-1475C9F9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950B0-2D1A-42D0-91C3-D68BE0C22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CDC0-BFC2-494E-8B1C-F5BE701B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2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6532C-472C-4B75-9BAA-CB813B166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89C81C-6AD6-4DF2-8DAD-F781BF98D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186C0-F2B2-425B-BD9C-110B002C6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2DE7-5841-45AE-B09B-E90ADB5A0A0F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ADA0B-CA95-4462-81CC-F149189CF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A317D-AC7F-41E1-A56F-157E438D4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CDC0-BFC2-494E-8B1C-F5BE701B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01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83E6C0-89C6-4E95-9FBC-F9A057A40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081173-40AE-4BE1-8BBB-4F5728A09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90CDF-97C5-4048-8923-F1DA75A02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2DE7-5841-45AE-B09B-E90ADB5A0A0F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B0089-6E8F-4E15-9247-8E65FD912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1F221-08C9-4CAE-8111-7F96B6EE6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CDC0-BFC2-494E-8B1C-F5BE701B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30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07870-458C-4EDD-91B1-37AE97976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AEE7A-514A-4CCC-9A06-FB9173E7C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4E771-AAC6-4A8F-891E-B198608EA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2DE7-5841-45AE-B09B-E90ADB5A0A0F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F5F8B-471A-43CE-855E-8EE2687A0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724DF-821A-4BDB-9ED6-B1311A14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CDC0-BFC2-494E-8B1C-F5BE701B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ADB2F-ECF9-4BFC-8B7B-0D736EA58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A146B-2A54-4877-8A8F-E244068C1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6240D-49BF-4E17-863B-35695F929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2DE7-5841-45AE-B09B-E90ADB5A0A0F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2D17B-31B9-4F33-9815-8E2B33401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F4B39-D7BE-4E52-90A7-A9C18301F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CDC0-BFC2-494E-8B1C-F5BE701B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75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955C7-11E3-4794-B92B-A22E28941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409B6-2AC0-4CD2-A598-45EFD1EB2F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D9E2E-D216-4AD8-9F65-3E73829CE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87C1B-A5E3-4D9E-9F1F-4A7788200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2DE7-5841-45AE-B09B-E90ADB5A0A0F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BEDA7-4298-474F-B5B2-DA5EAAF9B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316E0-B272-4501-A57E-332206815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CDC0-BFC2-494E-8B1C-F5BE701B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82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1C224-BF2E-4084-97F7-562A60592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02B5C-0848-44CD-B968-B1BE3F8B1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4129F-136F-428A-A801-CFD1474C8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A64551-07EA-48CC-85F9-8C6D42AA85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F2A12A-DAD8-42B0-9E13-ADC63CC830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68A266-9CD7-47BC-B84C-708725A5C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2DE7-5841-45AE-B09B-E90ADB5A0A0F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837B1A-AA9F-4A9E-9E91-7ACB276EA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EDA970-5443-4958-B259-5106968A5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CDC0-BFC2-494E-8B1C-F5BE701B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55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9C59B-9144-4202-B211-97084D87E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A649A-5FE2-4803-8AB1-8A55C1AD4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2DE7-5841-45AE-B09B-E90ADB5A0A0F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3360D5-F41E-4F56-B812-49EE43AA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F2E63-19A8-492F-84BF-8FDAE0ABA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CDC0-BFC2-494E-8B1C-F5BE701B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0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AB2D13-2C90-4260-A5B9-7AA1C9A30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2DE7-5841-45AE-B09B-E90ADB5A0A0F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E2A53C-AF6C-4B04-85F3-3E566348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2FDC-EDF2-4E41-912E-8DA11E1E1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CDC0-BFC2-494E-8B1C-F5BE701B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31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24934-5E68-4293-AE80-49254BDEE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D1ABE-C938-4159-B195-037E987CD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190D7-9592-44D7-AD3E-BD005C539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ACC3F-0A4F-44D6-9E92-4F7651116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2DE7-5841-45AE-B09B-E90ADB5A0A0F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E3D67-414B-459B-930E-D5CDDE49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4A77C-7CAA-4431-A9E1-8C63A1F4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CDC0-BFC2-494E-8B1C-F5BE701B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1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BAD3-E558-4586-9373-37001E0B5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520618-86B9-489E-B988-391520ECD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C0B2F-66A6-4337-845A-2B3718C37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E8D86-3705-4763-841E-04CD3E63F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2DE7-5841-45AE-B09B-E90ADB5A0A0F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8DAD9-3B78-4B97-9F42-51E9E2C65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91371-AC76-4B6B-A201-5DE15F02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CDC0-BFC2-494E-8B1C-F5BE701B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9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92173C-AAC7-4251-B9DF-614BFD546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80E3A-E4BA-455B-AB6C-F1E7E385E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3BD71-7FF8-46DC-8BAC-35A12B4DF4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82DE7-5841-45AE-B09B-E90ADB5A0A0F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F3305-AFC8-48D6-A54E-A10EB05904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04B0-85CA-4182-8130-2B1DAB010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3CDC0-BFC2-494E-8B1C-F5BE701B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6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EC7E-6B35-47CC-8C7A-319CBFAB30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of Boston Housing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48708-2F2E-46CB-997A-FDC9BAD95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0613"/>
            <a:ext cx="9144000" cy="1655762"/>
          </a:xfrm>
        </p:spPr>
        <p:txBody>
          <a:bodyPr/>
          <a:lstStyle/>
          <a:p>
            <a:r>
              <a:rPr lang="en-US" dirty="0"/>
              <a:t>Chenyang Shi</a:t>
            </a:r>
          </a:p>
          <a:p>
            <a:r>
              <a:rPr lang="en-US" dirty="0"/>
              <a:t>2021/03/15</a:t>
            </a:r>
          </a:p>
        </p:txBody>
      </p:sp>
    </p:spTree>
    <p:extLst>
      <p:ext uri="{BB962C8B-B14F-4D97-AF65-F5344CB8AC3E}">
        <p14:creationId xmlns:p14="http://schemas.microsoft.com/office/powerpoint/2010/main" val="682545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25BFB-80C9-4EBF-A20F-D47E6D4DF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96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Learning and validation curves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E50850-CC62-48C9-818D-59A38D0F7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6" y="969314"/>
            <a:ext cx="5852172" cy="438912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C51B43-6070-43A4-9D25-B9BAB09D26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69315"/>
            <a:ext cx="5852172" cy="43891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A2375D-6080-4CA4-8B54-C936D2963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538" y="5694798"/>
            <a:ext cx="7416185" cy="70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211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AC9B9-0BFA-455F-B9BE-4D759FC33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6398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Hyperparameter tuning via grid search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37AE09-6D83-45A0-9565-A0202FEFFFF5}"/>
              </a:ext>
            </a:extLst>
          </p:cNvPr>
          <p:cNvSpPr txBox="1"/>
          <p:nvPr/>
        </p:nvSpPr>
        <p:spPr>
          <a:xfrm>
            <a:off x="148612" y="1062909"/>
            <a:ext cx="603774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Pipeline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Standard Scaler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Principle Component Analysis (n = 10)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Logistic Regression (find optimal C value)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Ten-fold cross validation on Training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4648B0-41FB-495E-A31D-A437E5432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14" y="3186387"/>
            <a:ext cx="7977141" cy="3423751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D20731-302D-42DA-A76F-8A4D0463EA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48550" y="2287141"/>
            <a:ext cx="3905250" cy="68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20EDEE-38F7-4ACA-B59C-CEDE9DC363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3946" y="961578"/>
            <a:ext cx="6464378" cy="69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332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FD394-9E93-4DF3-ACCA-18E7F90DE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645" y="715790"/>
            <a:ext cx="11674136" cy="5998138"/>
          </a:xfrm>
        </p:spPr>
        <p:txBody>
          <a:bodyPr/>
          <a:lstStyle/>
          <a:p>
            <a:r>
              <a:rPr lang="en-US" dirty="0"/>
              <a:t>Automatic Feature Selection</a:t>
            </a:r>
          </a:p>
          <a:p>
            <a:pPr lvl="1"/>
            <a:r>
              <a:rPr lang="en-US" dirty="0"/>
              <a:t>Univariate Statistics (e.g. ANOVA, chi squared)</a:t>
            </a:r>
          </a:p>
          <a:p>
            <a:pPr lvl="1"/>
            <a:r>
              <a:rPr lang="en-US" dirty="0"/>
              <a:t>Model based feature selection (e.g. tree based model, LASSO)</a:t>
            </a:r>
          </a:p>
          <a:p>
            <a:pPr lvl="1"/>
            <a:r>
              <a:rPr lang="en-US" dirty="0"/>
              <a:t>Iterative feature selection (e.g. recursive feature elimination)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8B36B65-0373-47BB-98A8-F1268FCBC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090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Select K-best features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42F0869-28AF-4F74-A8ED-DD604A95C712}"/>
              </a:ext>
            </a:extLst>
          </p:cNvPr>
          <p:cNvGrpSpPr/>
          <p:nvPr/>
        </p:nvGrpSpPr>
        <p:grpSpPr>
          <a:xfrm>
            <a:off x="258932" y="2442429"/>
            <a:ext cx="4260093" cy="4237097"/>
            <a:chOff x="152109" y="311105"/>
            <a:chExt cx="6381856" cy="634740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6426924-9209-4E9A-83C4-314DF77DC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109" y="311105"/>
              <a:ext cx="6381856" cy="634740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DA0CA72-F89E-4D1C-AD46-97F222B087E7}"/>
                </a:ext>
              </a:extLst>
            </p:cNvPr>
            <p:cNvSpPr/>
            <p:nvPr/>
          </p:nvSpPr>
          <p:spPr>
            <a:xfrm>
              <a:off x="152109" y="2217276"/>
              <a:ext cx="6312023" cy="61799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EE956418-140F-4D48-88FF-C32344650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56634"/>
            <a:ext cx="4367911" cy="440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219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FB52353-5264-49FD-B334-A92CC92979C6}"/>
              </a:ext>
            </a:extLst>
          </p:cNvPr>
          <p:cNvSpPr txBox="1"/>
          <p:nvPr/>
        </p:nvSpPr>
        <p:spPr>
          <a:xfrm>
            <a:off x="1738120" y="2767130"/>
            <a:ext cx="1713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F-regression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8B01DD-D97B-4CEC-A835-2840DEF907E3}"/>
              </a:ext>
            </a:extLst>
          </p:cNvPr>
          <p:cNvSpPr txBox="1"/>
          <p:nvPr/>
        </p:nvSpPr>
        <p:spPr>
          <a:xfrm>
            <a:off x="8725631" y="2880105"/>
            <a:ext cx="727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Tree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454FC2-256B-4996-B655-AC900B03B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5038"/>
            <a:ext cx="5708157" cy="26767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5F42791-EF4E-4F77-87BC-9815D7FDC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53" y="195038"/>
            <a:ext cx="5540932" cy="26003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0505BF9-639B-43D6-A1BF-CFDF79F59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5610" y="3442481"/>
            <a:ext cx="5708157" cy="26454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1A8CC4-927A-479D-A740-19128EB371E3}"/>
              </a:ext>
            </a:extLst>
          </p:cNvPr>
          <p:cNvSpPr txBox="1"/>
          <p:nvPr/>
        </p:nvSpPr>
        <p:spPr>
          <a:xfrm>
            <a:off x="5516563" y="6177608"/>
            <a:ext cx="643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RFE</a:t>
            </a:r>
          </a:p>
        </p:txBody>
      </p:sp>
    </p:spTree>
    <p:extLst>
      <p:ext uri="{BB962C8B-B14F-4D97-AF65-F5344CB8AC3E}">
        <p14:creationId xmlns:p14="http://schemas.microsoft.com/office/powerpoint/2010/main" val="3910217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65FB4-3C03-4729-A77F-F6A4B0BE8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314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To do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9B97D-E30A-4D34-B0F0-F95D9042F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496" y="1319598"/>
            <a:ext cx="11874623" cy="4351338"/>
          </a:xfrm>
        </p:spPr>
        <p:txBody>
          <a:bodyPr/>
          <a:lstStyle/>
          <a:p>
            <a:r>
              <a:rPr lang="en-US" dirty="0"/>
              <a:t>Do a hyperparameter tuning on other machine learning algorithms</a:t>
            </a:r>
          </a:p>
          <a:p>
            <a:r>
              <a:rPr lang="en-US" dirty="0"/>
              <a:t>To achieve a better prediction, try combining different regression and predict using averaging.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6FF7-9742-46D6-8AF4-C42F4E9A7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87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6BFB1-CB41-42F0-81EC-50C7B6DA2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474" y="1411550"/>
            <a:ext cx="11025326" cy="4765413"/>
          </a:xfrm>
        </p:spPr>
        <p:txBody>
          <a:bodyPr/>
          <a:lstStyle/>
          <a:p>
            <a:r>
              <a:rPr lang="en-US" dirty="0"/>
              <a:t>Data manipulation</a:t>
            </a:r>
          </a:p>
          <a:p>
            <a:pPr lvl="1"/>
            <a:r>
              <a:rPr lang="en-US" dirty="0"/>
              <a:t>Pandas,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Data Visualization</a:t>
            </a:r>
          </a:p>
          <a:p>
            <a:pPr lvl="1"/>
            <a:r>
              <a:rPr lang="en-US" dirty="0"/>
              <a:t>Matplotlib, Seaborn</a:t>
            </a:r>
          </a:p>
          <a:p>
            <a:r>
              <a:rPr lang="en-US" dirty="0"/>
              <a:t>Machine learning</a:t>
            </a:r>
          </a:p>
          <a:p>
            <a:pPr lvl="1"/>
            <a:r>
              <a:rPr lang="en-US" dirty="0" err="1"/>
              <a:t>Sklearn</a:t>
            </a:r>
            <a:r>
              <a:rPr lang="en-US" dirty="0"/>
              <a:t>, </a:t>
            </a:r>
            <a:r>
              <a:rPr lang="en-US" dirty="0" err="1"/>
              <a:t>statsmodels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711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50FFC-1615-47DE-B610-C16C561EA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791" y="-27520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Basic Data Description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E83506-F02B-49A0-A5F0-C4B85992FAEB}"/>
              </a:ext>
            </a:extLst>
          </p:cNvPr>
          <p:cNvSpPr txBox="1"/>
          <p:nvPr/>
        </p:nvSpPr>
        <p:spPr>
          <a:xfrm>
            <a:off x="4424346" y="868965"/>
            <a:ext cx="76614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Tabular Data (506 rows × 14 columns)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Column 1 to column 13 are numerical features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Column 14 is the continuous target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 column has missing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Goal: regression problem, using numerical features to predict median housing prices in $1000.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1FED3E-6511-4BCB-8317-31305ACED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31" y="969377"/>
            <a:ext cx="404812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626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A254A-BA56-4C8A-927D-4F91704FA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090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Correlation heat map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7EDFFFE-F5E9-498E-BFFE-9293EE073E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337" y="817917"/>
            <a:ext cx="7123709" cy="5936425"/>
          </a:xfrm>
        </p:spPr>
      </p:pic>
    </p:spTree>
    <p:extLst>
      <p:ext uri="{BB962C8B-B14F-4D97-AF65-F5344CB8AC3E}">
        <p14:creationId xmlns:p14="http://schemas.microsoft.com/office/powerpoint/2010/main" val="2029532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7C35E-7FA7-4EB4-A083-7AF8960B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418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Detect multicollinearity using Variance Inflation Factor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797E42-A4E3-4DCC-896C-75F0A24D871D}"/>
              </a:ext>
            </a:extLst>
          </p:cNvPr>
          <p:cNvSpPr txBox="1"/>
          <p:nvPr/>
        </p:nvSpPr>
        <p:spPr>
          <a:xfrm>
            <a:off x="2662397" y="846440"/>
            <a:ext cx="9411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Multicollinearity is a problem because it undermines the statistical </a:t>
            </a:r>
          </a:p>
          <a:p>
            <a:pPr algn="just"/>
            <a:r>
              <a:rPr lang="en-US" sz="2400" dirty="0"/>
              <a:t>significance of an independent variable.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C98CC8-2138-43DA-8D3B-A28674E7A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397" y="1926333"/>
            <a:ext cx="9090734" cy="44536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0A8447-699D-4B65-9B04-CEB5C17DC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26332"/>
            <a:ext cx="2607279" cy="284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74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08215-330F-4CD2-854D-C9D39D279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313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Principle component Analysis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AAA1EF3-27B8-4010-913C-765787CAB1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97" y="1578623"/>
            <a:ext cx="11416005" cy="4281002"/>
          </a:xfrm>
        </p:spPr>
      </p:pic>
    </p:spTree>
    <p:extLst>
      <p:ext uri="{BB962C8B-B14F-4D97-AF65-F5344CB8AC3E}">
        <p14:creationId xmlns:p14="http://schemas.microsoft.com/office/powerpoint/2010/main" val="1706616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696E8C-10A7-44AE-91CE-BBB99A827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853" y="75397"/>
            <a:ext cx="8633818" cy="670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018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21BA7-8DAB-4321-AD48-3E5DD2FF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7"/>
            <a:ext cx="10515600" cy="733170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Build a machine learning pipeline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0CA994-2DDA-4FC1-BD4B-0B2814A7E263}"/>
              </a:ext>
            </a:extLst>
          </p:cNvPr>
          <p:cNvSpPr txBox="1"/>
          <p:nvPr/>
        </p:nvSpPr>
        <p:spPr>
          <a:xfrm>
            <a:off x="148612" y="1062909"/>
            <a:ext cx="602312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Pipeline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Standard Scaler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Principle Component Analysis (n = 10)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Try various classifiers: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Linear Regression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Support Vector Machine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Random Forest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K Nearest Neighbors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Ten-fold cross validation on Training data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28BEE53-85B0-414A-BAC3-4674EAE17B63}"/>
              </a:ext>
            </a:extLst>
          </p:cNvPr>
          <p:cNvGrpSpPr/>
          <p:nvPr/>
        </p:nvGrpSpPr>
        <p:grpSpPr>
          <a:xfrm>
            <a:off x="6096000" y="3803944"/>
            <a:ext cx="5408645" cy="3054056"/>
            <a:chOff x="6096000" y="3803944"/>
            <a:chExt cx="5408645" cy="3054056"/>
          </a:xfrm>
        </p:grpSpPr>
        <p:pic>
          <p:nvPicPr>
            <p:cNvPr id="1030" name="Picture 6" descr="../_images/grid_search_cross_validation.png">
              <a:extLst>
                <a:ext uri="{FF2B5EF4-FFF2-40B4-BE49-F238E27FC236}">
                  <a16:creationId xmlns:a16="http://schemas.microsoft.com/office/drawing/2014/main" id="{00DB473E-E718-4DFF-A815-0E9C3ACED7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5445" y="3803944"/>
              <a:ext cx="4409200" cy="305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E446103-3AB7-4AA1-8F16-EE0366483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4574471"/>
              <a:ext cx="4166889" cy="1944878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A733020-FB17-44FD-BF5B-FBB0FE6D7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0621" y="967667"/>
            <a:ext cx="29051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680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A1355-4D74-4EC1-98A4-5E33A04BA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1845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Model performance comparison (using default parameters)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AAADFE-9783-4B5A-8791-56FCFD940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9205" y="624592"/>
            <a:ext cx="5397834" cy="22806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0291F8-BCA0-48FB-BF03-D64B96C7B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45" y="624593"/>
            <a:ext cx="5397834" cy="22504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373E9E-5DE9-41A3-A764-EE9F79F0472E}"/>
              </a:ext>
            </a:extLst>
          </p:cNvPr>
          <p:cNvSpPr txBox="1"/>
          <p:nvPr/>
        </p:nvSpPr>
        <p:spPr>
          <a:xfrm>
            <a:off x="1581549" y="2919578"/>
            <a:ext cx="1904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4474BE-8C51-4D55-B833-4A687F9D0D42}"/>
              </a:ext>
            </a:extLst>
          </p:cNvPr>
          <p:cNvSpPr txBox="1"/>
          <p:nvPr/>
        </p:nvSpPr>
        <p:spPr>
          <a:xfrm>
            <a:off x="8213323" y="2898201"/>
            <a:ext cx="1567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forest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397103-B3AC-4C6B-BB6E-8C1CA440D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45" y="3877831"/>
            <a:ext cx="5166374" cy="23414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8715F8-6910-44FE-A130-E642CA55B633}"/>
              </a:ext>
            </a:extLst>
          </p:cNvPr>
          <p:cNvSpPr txBox="1"/>
          <p:nvPr/>
        </p:nvSpPr>
        <p:spPr>
          <a:xfrm>
            <a:off x="1525636" y="6263892"/>
            <a:ext cx="1960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nearest neighbor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A2587A-0EE8-4F21-9BCF-30915B0B60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852573"/>
            <a:ext cx="5622177" cy="23179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DE4D21-69FF-4DE7-9BFF-D6CAA47F98EE}"/>
              </a:ext>
            </a:extLst>
          </p:cNvPr>
          <p:cNvSpPr txBox="1"/>
          <p:nvPr/>
        </p:nvSpPr>
        <p:spPr>
          <a:xfrm>
            <a:off x="7945356" y="6263892"/>
            <a:ext cx="2437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Support vector machine</a:t>
            </a:r>
          </a:p>
        </p:txBody>
      </p:sp>
    </p:spTree>
    <p:extLst>
      <p:ext uri="{BB962C8B-B14F-4D97-AF65-F5344CB8AC3E}">
        <p14:creationId xmlns:p14="http://schemas.microsoft.com/office/powerpoint/2010/main" val="2638541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264</Words>
  <Application>Microsoft Office PowerPoint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Analysis of Boston Housing Dataset</vt:lpstr>
      <vt:lpstr>Tools used</vt:lpstr>
      <vt:lpstr>Basic Data Description</vt:lpstr>
      <vt:lpstr>Correlation heat map</vt:lpstr>
      <vt:lpstr>Detect multicollinearity using Variance Inflation Factor</vt:lpstr>
      <vt:lpstr>Principle component Analysis</vt:lpstr>
      <vt:lpstr>PowerPoint Presentation</vt:lpstr>
      <vt:lpstr>Build a machine learning pipeline</vt:lpstr>
      <vt:lpstr>Model performance comparison (using default parameters)</vt:lpstr>
      <vt:lpstr>Learning and validation curves </vt:lpstr>
      <vt:lpstr>Hyperparameter tuning via grid search</vt:lpstr>
      <vt:lpstr>Select K-best features</vt:lpstr>
      <vt:lpstr>PowerPoint Presentation</vt:lpstr>
      <vt:lpstr>To do lists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Wisconsin Breast Cancer Dataset</dc:title>
  <dc:creator>Shi, Chenyang</dc:creator>
  <cp:lastModifiedBy>Shi, Chenyang</cp:lastModifiedBy>
  <cp:revision>25</cp:revision>
  <dcterms:created xsi:type="dcterms:W3CDTF">2021-03-14T02:27:39Z</dcterms:created>
  <dcterms:modified xsi:type="dcterms:W3CDTF">2021-03-14T22:44:31Z</dcterms:modified>
</cp:coreProperties>
</file>