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1" r:id="rId9"/>
    <p:sldId id="269" r:id="rId10"/>
    <p:sldId id="262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E93A-399A-4332-84D2-2B49C856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43C6-FB7B-45FA-AF5D-04E2DEC0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A3C1-F57A-49C2-98FC-665EF717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D7A0-8785-4164-A1EC-1475C9F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50B0-2D1A-42D0-91C3-D68BE0C2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532C-472C-4B75-9BAA-CB813B1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C81C-6AD6-4DF2-8DAD-F781BF98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86C0-F2B2-425B-BD9C-110B002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A0B-CA95-4462-81CC-F149189C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317D-AC7F-41E1-A56F-157E438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E6C0-89C6-4E95-9FBC-F9A057A4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1173-40AE-4BE1-8BBB-4F5728A09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0CDF-97C5-4048-8923-F1DA75A0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0089-6E8F-4E15-9247-8E65FD91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F221-08C9-4CAE-8111-7F96B6E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870-458C-4EDD-91B1-37AE9797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EE7A-514A-4CCC-9A06-FB9173E7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E771-AAC6-4A8F-891E-B198608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5F8B-471A-43CE-855E-8EE2687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24DF-821A-4BDB-9ED6-B1311A14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B2F-ECF9-4BFC-8B7B-0D736EA5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146B-2A54-4877-8A8F-E244068C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240D-49BF-4E17-863B-35695F92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17B-31B9-4F33-9815-8E2B3340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4B39-D7BE-4E52-90A7-A9C1830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55C7-11E3-4794-B92B-A22E2894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09B6-2AC0-4CD2-A598-45EFD1EB2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D9E2E-D216-4AD8-9F65-3E73829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7C1B-A5E3-4D9E-9F1F-4A778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EDA7-4298-474F-B5B2-DA5EAAF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16E0-B272-4501-A57E-33220681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C224-BF2E-4084-97F7-562A605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2B5C-0848-44CD-B968-B1BE3F8B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129F-136F-428A-A801-CFD1474C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64551-07EA-48CC-85F9-8C6D42AA8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2A12A-DAD8-42B0-9E13-ADC63CC8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8A266-9CD7-47BC-B84C-708725A5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37B1A-AA9F-4A9E-9E91-7ACB276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DA970-5443-4958-B259-5106968A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C59B-9144-4202-B211-97084D87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A649A-5FE2-4803-8AB1-8A55C1AD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60D5-F41E-4F56-B812-49EE43AA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F2E63-19A8-492F-84BF-8FDAE0AB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B2D13-2C90-4260-A5B9-7AA1C9A3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2A53C-AF6C-4B04-85F3-3E566348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2FDC-EDF2-4E41-912E-8DA11E1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4934-5E68-4293-AE80-49254BDE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1ABE-C938-4159-B195-037E987C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90D7-9592-44D7-AD3E-BD005C53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CC3F-0A4F-44D6-9E92-4F765111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3D67-414B-459B-930E-D5CDDE49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A77C-7CAA-4431-A9E1-8C63A1F4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AD3-E558-4586-9373-37001E0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20618-86B9-489E-B988-391520ECD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0B2F-66A6-4337-845A-2B3718C3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8D86-3705-4763-841E-04CD3E6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DAD9-3B78-4B97-9F42-51E9E2C6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91371-AC76-4B6B-A201-5DE15F02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173C-AAC7-4251-B9DF-614BFD54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0E3A-E4BA-455B-AB6C-F1E7E385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BD71-7FF8-46DC-8BAC-35A12B4DF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3305-AFC8-48D6-A54E-A10EB059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04B0-85CA-4182-8130-2B1DAB0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EC7E-6B35-47CC-8C7A-319CBFAB3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Wisconsin Breast Cancer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8708-2F2E-46CB-997A-FDC9BAD9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613"/>
            <a:ext cx="9144000" cy="1655762"/>
          </a:xfrm>
        </p:spPr>
        <p:txBody>
          <a:bodyPr/>
          <a:lstStyle/>
          <a:p>
            <a:r>
              <a:rPr lang="en-US" dirty="0"/>
              <a:t>Chenyang Shi</a:t>
            </a:r>
          </a:p>
          <a:p>
            <a:r>
              <a:rPr lang="en-US" dirty="0"/>
              <a:t>2021/03/15</a:t>
            </a:r>
          </a:p>
        </p:txBody>
      </p:sp>
    </p:spTree>
    <p:extLst>
      <p:ext uri="{BB962C8B-B14F-4D97-AF65-F5344CB8AC3E}">
        <p14:creationId xmlns:p14="http://schemas.microsoft.com/office/powerpoint/2010/main" val="68254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C9B9-0BFA-455F-B9BE-4D759FC3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Hyperparameter tuning via grid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7AE09-6D83-45A0-9565-A0202FEFFFF5}"/>
              </a:ext>
            </a:extLst>
          </p:cNvPr>
          <p:cNvSpPr txBox="1"/>
          <p:nvPr/>
        </p:nvSpPr>
        <p:spPr>
          <a:xfrm>
            <a:off x="148612" y="1062909"/>
            <a:ext cx="6037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Principle Component Analysis (n = 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 (find optimal C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Ten-fold cross validation on Training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648B0-41FB-495E-A31D-A437E543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4" y="3186387"/>
            <a:ext cx="7977141" cy="342375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D20731-302D-42DA-A76F-8A4D0463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550" y="2287141"/>
            <a:ext cx="390525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EDEE-38F7-4ACA-B59C-CEDE9DC3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46" y="961578"/>
            <a:ext cx="6464378" cy="695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1C4F3-0917-446F-BCA2-345EFF8C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64" y="3674191"/>
            <a:ext cx="3975724" cy="28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394-9E93-4DF3-ACCA-18E7F90D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32" y="859862"/>
            <a:ext cx="11674136" cy="5998138"/>
          </a:xfrm>
        </p:spPr>
        <p:txBody>
          <a:bodyPr/>
          <a:lstStyle/>
          <a:p>
            <a:r>
              <a:rPr lang="en-US" dirty="0"/>
              <a:t>Automatic Feature Selection</a:t>
            </a:r>
          </a:p>
          <a:p>
            <a:pPr lvl="1"/>
            <a:r>
              <a:rPr lang="en-US" dirty="0"/>
              <a:t>Univariate Statistics (e.g. ANOVA, chi squared)</a:t>
            </a:r>
          </a:p>
          <a:p>
            <a:pPr lvl="1"/>
            <a:r>
              <a:rPr lang="en-US" dirty="0"/>
              <a:t>Model based feature selection (e.g. tree based model, LASSO)</a:t>
            </a:r>
          </a:p>
          <a:p>
            <a:pPr lvl="1"/>
            <a:r>
              <a:rPr lang="en-US" dirty="0"/>
              <a:t>Iterative feature selection (e.g. recursive feature elimination)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36B65-0373-47BB-98A8-F1268FCB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Select K-best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2F0869-28AF-4F74-A8ED-DD604A95C712}"/>
              </a:ext>
            </a:extLst>
          </p:cNvPr>
          <p:cNvGrpSpPr/>
          <p:nvPr/>
        </p:nvGrpSpPr>
        <p:grpSpPr>
          <a:xfrm>
            <a:off x="258932" y="2620903"/>
            <a:ext cx="4260093" cy="4237097"/>
            <a:chOff x="152109" y="510594"/>
            <a:chExt cx="6381856" cy="63474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426924-9209-4E9A-83C4-314DF77D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09" y="510594"/>
              <a:ext cx="6381856" cy="63474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FED6EA-D3EE-4378-8AF1-0703546B3C19}"/>
                </a:ext>
              </a:extLst>
            </p:cNvPr>
            <p:cNvSpPr/>
            <p:nvPr/>
          </p:nvSpPr>
          <p:spPr>
            <a:xfrm>
              <a:off x="221942" y="544976"/>
              <a:ext cx="6312021" cy="617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0CA72-F89E-4D1C-AD46-97F222B087E7}"/>
                </a:ext>
              </a:extLst>
            </p:cNvPr>
            <p:cNvSpPr/>
            <p:nvPr/>
          </p:nvSpPr>
          <p:spPr>
            <a:xfrm>
              <a:off x="221941" y="1836157"/>
              <a:ext cx="6312023" cy="617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2C9725-C0C4-46BE-AE0B-58BD63F0BCF3}"/>
              </a:ext>
            </a:extLst>
          </p:cNvPr>
          <p:cNvSpPr/>
          <p:nvPr/>
        </p:nvSpPr>
        <p:spPr>
          <a:xfrm>
            <a:off x="4664248" y="2643854"/>
            <a:ext cx="7123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F-score is, better the feature discriminates between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 that the chi-square test measures dependence between stochastic variables, so using this function “weeds out” the features that are the most likely to be </a:t>
            </a:r>
            <a:r>
              <a:rPr lang="en-US" sz="2000" b="0" i="1" u="sng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class and therefore irrelevant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54321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B52353-5264-49FD-B334-A92CC92979C6}"/>
              </a:ext>
            </a:extLst>
          </p:cNvPr>
          <p:cNvSpPr txBox="1"/>
          <p:nvPr/>
        </p:nvSpPr>
        <p:spPr>
          <a:xfrm>
            <a:off x="1738120" y="2767130"/>
            <a:ext cx="207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ANOVA F-value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A6653-93BA-4292-B8DC-DD19F2191EF8}"/>
              </a:ext>
            </a:extLst>
          </p:cNvPr>
          <p:cNvSpPr txBox="1"/>
          <p:nvPr/>
        </p:nvSpPr>
        <p:spPr>
          <a:xfrm>
            <a:off x="2092386" y="6158534"/>
            <a:ext cx="134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Chi2 test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01DD-D97B-4CEC-A835-2840DEF907E3}"/>
              </a:ext>
            </a:extLst>
          </p:cNvPr>
          <p:cNvSpPr txBox="1"/>
          <p:nvPr/>
        </p:nvSpPr>
        <p:spPr>
          <a:xfrm>
            <a:off x="8725631" y="2880105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54FC2-256B-4996-B655-AC900B03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038"/>
            <a:ext cx="5708157" cy="2676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42791-EF4E-4F77-87BC-9815D7FD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3" y="195038"/>
            <a:ext cx="5540932" cy="2600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4D829-82F9-439D-9221-63A85717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8" y="3492690"/>
            <a:ext cx="5690862" cy="2600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505BF9-639B-43D6-A1BF-CFDF79F59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241" y="3447593"/>
            <a:ext cx="5708157" cy="2645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A8CC4-927A-479D-A740-19128EB371E3}"/>
              </a:ext>
            </a:extLst>
          </p:cNvPr>
          <p:cNvSpPr txBox="1"/>
          <p:nvPr/>
        </p:nvSpPr>
        <p:spPr>
          <a:xfrm>
            <a:off x="8586388" y="6087928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RFE</a:t>
            </a:r>
          </a:p>
        </p:txBody>
      </p:sp>
    </p:spTree>
    <p:extLst>
      <p:ext uri="{BB962C8B-B14F-4D97-AF65-F5344CB8AC3E}">
        <p14:creationId xmlns:p14="http://schemas.microsoft.com/office/powerpoint/2010/main" val="391021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FB4-3C03-4729-A77F-F6A4B0BE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To do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B97D-E30A-4D34-B0F0-F95D9042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6" y="1319598"/>
            <a:ext cx="11874623" cy="4351338"/>
          </a:xfrm>
        </p:spPr>
        <p:txBody>
          <a:bodyPr/>
          <a:lstStyle/>
          <a:p>
            <a:r>
              <a:rPr lang="en-US" dirty="0"/>
              <a:t>Do a hyperparameter tuning on other machine learning algorithms</a:t>
            </a:r>
          </a:p>
          <a:p>
            <a:r>
              <a:rPr lang="en-US" dirty="0"/>
              <a:t>To achieve a better prediction, try combining different classifiers and predict using majority voting.</a:t>
            </a:r>
          </a:p>
          <a:p>
            <a:r>
              <a:rPr lang="en-US" dirty="0"/>
              <a:t>Experiment with precision-recall tradeoff.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6FF7-9742-46D6-8AF4-C42F4E9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BFB1-CB41-42F0-81EC-50C7B6DA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411550"/>
            <a:ext cx="11025326" cy="4765413"/>
          </a:xfrm>
        </p:spPr>
        <p:txBody>
          <a:bodyPr/>
          <a:lstStyle/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Matplotlib, Seaborn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statsmodels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FFC-1615-47DE-B610-C16C561E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-275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Basic Data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26526-669A-4F49-9117-33052083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8" y="716766"/>
            <a:ext cx="3334304" cy="6046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83506-F02B-49A0-A5F0-C4B85992FAEB}"/>
              </a:ext>
            </a:extLst>
          </p:cNvPr>
          <p:cNvSpPr txBox="1"/>
          <p:nvPr/>
        </p:nvSpPr>
        <p:spPr>
          <a:xfrm>
            <a:off x="3741783" y="859634"/>
            <a:ext cx="7661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Tabular Data (569 rows × 32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 no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Column 1 is non-informative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Column 2 is the label (M: malignant; B: benign)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Column 3 to column 32 are numerical features (float 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column has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Goal: binary classification -- predict M or B using 30 columns of float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45A3C-7F77-4DC4-B0FF-7889DC658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98" y="3429000"/>
            <a:ext cx="4456004" cy="33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54A-BA56-4C8A-927D-4F91704F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Correlation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5E6D9-5A51-4A9E-B14A-8303B071B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26" y="818643"/>
            <a:ext cx="7012376" cy="5843647"/>
          </a:xfrm>
        </p:spPr>
      </p:pic>
    </p:spTree>
    <p:extLst>
      <p:ext uri="{BB962C8B-B14F-4D97-AF65-F5344CB8AC3E}">
        <p14:creationId xmlns:p14="http://schemas.microsoft.com/office/powerpoint/2010/main" val="202953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35E-7FA7-4EB4-A083-7AF8960B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1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Detect multicollinearity using Variance Inflation Factor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1EA746-872E-4DA2-A7BA-A8DEB120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5" y="846440"/>
            <a:ext cx="2251620" cy="5860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97E42-A4E3-4DCC-896C-75F0A24D871D}"/>
              </a:ext>
            </a:extLst>
          </p:cNvPr>
          <p:cNvSpPr txBox="1"/>
          <p:nvPr/>
        </p:nvSpPr>
        <p:spPr>
          <a:xfrm>
            <a:off x="2662397" y="846440"/>
            <a:ext cx="941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Multicollinearity is a problem because it undermines the statistical </a:t>
            </a:r>
          </a:p>
          <a:p>
            <a:pPr algn="just"/>
            <a:r>
              <a:rPr lang="en-US" sz="2400" dirty="0"/>
              <a:t>significance of an independent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8CC8-2138-43DA-8D3B-A28674E7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97" y="1926333"/>
            <a:ext cx="9090734" cy="44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215-330F-4CD2-854D-C9D39D27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Principle component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A5F1E-5C11-46F1-9A37-4919A175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05"/>
            <a:ext cx="12050712" cy="4519017"/>
          </a:xfrm>
        </p:spPr>
      </p:pic>
    </p:spTree>
    <p:extLst>
      <p:ext uri="{BB962C8B-B14F-4D97-AF65-F5344CB8AC3E}">
        <p14:creationId xmlns:p14="http://schemas.microsoft.com/office/powerpoint/2010/main" val="17066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1BA7-8DAB-4321-AD48-3E5DD2F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3317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Build a machine learning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A994-2DDA-4FC1-BD4B-0B2814A7E263}"/>
              </a:ext>
            </a:extLst>
          </p:cNvPr>
          <p:cNvSpPr txBox="1"/>
          <p:nvPr/>
        </p:nvSpPr>
        <p:spPr>
          <a:xfrm>
            <a:off x="148612" y="1062909"/>
            <a:ext cx="60231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Principle Component Analysis (n = 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 various classifiers: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Vector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Ten-fold cross validation on Training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04A945-8AED-4496-81E0-85C8FEC0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99" y="791441"/>
            <a:ext cx="6039118" cy="28496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BEE53-85B0-414A-BAC3-4674EAE17B63}"/>
              </a:ext>
            </a:extLst>
          </p:cNvPr>
          <p:cNvGrpSpPr/>
          <p:nvPr/>
        </p:nvGrpSpPr>
        <p:grpSpPr>
          <a:xfrm>
            <a:off x="6096000" y="3803944"/>
            <a:ext cx="5408645" cy="3054056"/>
            <a:chOff x="6096000" y="3803944"/>
            <a:chExt cx="5408645" cy="3054056"/>
          </a:xfrm>
        </p:grpSpPr>
        <p:pic>
          <p:nvPicPr>
            <p:cNvPr id="1030" name="Picture 6" descr="../_images/grid_search_cross_validation.png">
              <a:extLst>
                <a:ext uri="{FF2B5EF4-FFF2-40B4-BE49-F238E27FC236}">
                  <a16:creationId xmlns:a16="http://schemas.microsoft.com/office/drawing/2014/main" id="{00DB473E-E718-4DFF-A815-0E9C3ACED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445" y="3803944"/>
              <a:ext cx="4409200" cy="30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446103-3AB7-4AA1-8F16-EE0366483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574471"/>
              <a:ext cx="4166889" cy="1944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68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355-4D74-4EC1-98A4-5E33A04B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8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Model performance comparison (using default parameters)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AADFE-9783-4B5A-8791-56FCFD94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205" y="624592"/>
            <a:ext cx="5397834" cy="2280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291F8-BCA0-48FB-BF03-D64B96C7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5" y="624593"/>
            <a:ext cx="5397834" cy="225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73E9E-5DE9-41A3-A764-EE9F79F0472E}"/>
              </a:ext>
            </a:extLst>
          </p:cNvPr>
          <p:cNvSpPr txBox="1"/>
          <p:nvPr/>
        </p:nvSpPr>
        <p:spPr>
          <a:xfrm>
            <a:off x="1581549" y="2919578"/>
            <a:ext cx="19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474BE-8C51-4D55-B833-4A687F9D0D42}"/>
              </a:ext>
            </a:extLst>
          </p:cNvPr>
          <p:cNvSpPr txBox="1"/>
          <p:nvPr/>
        </p:nvSpPr>
        <p:spPr>
          <a:xfrm>
            <a:off x="8213323" y="289820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97103-B3AC-4C6B-BB6E-8C1CA440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5" y="3877831"/>
            <a:ext cx="5166374" cy="2341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715F8-6910-44FE-A130-E642CA55B633}"/>
              </a:ext>
            </a:extLst>
          </p:cNvPr>
          <p:cNvSpPr txBox="1"/>
          <p:nvPr/>
        </p:nvSpPr>
        <p:spPr>
          <a:xfrm>
            <a:off x="1525636" y="6263892"/>
            <a:ext cx="19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nearest neighbor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2587A-0EE8-4F21-9BCF-30915B0B6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52573"/>
            <a:ext cx="5622177" cy="2317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E4D21-69FF-4DE7-9BFF-D6CAA47F98EE}"/>
              </a:ext>
            </a:extLst>
          </p:cNvPr>
          <p:cNvSpPr txBox="1"/>
          <p:nvPr/>
        </p:nvSpPr>
        <p:spPr>
          <a:xfrm>
            <a:off x="7945356" y="6263892"/>
            <a:ext cx="243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385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BFB-80C9-4EBF-A20F-D47E6D4D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Learning and validation curves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50850-CC62-48C9-818D-59A38D0F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" y="969314"/>
            <a:ext cx="5852172" cy="438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51B43-6070-43A4-9D25-B9BAB09D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315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2375D-6080-4CA4-8B54-C936D296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38" y="5694798"/>
            <a:ext cx="7416185" cy="7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Analysis of Wisconsin Breast Cancer Dataset</vt:lpstr>
      <vt:lpstr>Tools used</vt:lpstr>
      <vt:lpstr>Basic Data Description</vt:lpstr>
      <vt:lpstr>Correlation heat map</vt:lpstr>
      <vt:lpstr>Detect multicollinearity using Variance Inflation Factor</vt:lpstr>
      <vt:lpstr>Principle component Analysis</vt:lpstr>
      <vt:lpstr>Build a machine learning pipeline</vt:lpstr>
      <vt:lpstr>Model performance comparison (using default parameters)</vt:lpstr>
      <vt:lpstr>Learning and validation curves </vt:lpstr>
      <vt:lpstr>Hyperparameter tuning via grid search</vt:lpstr>
      <vt:lpstr>Select K-best features</vt:lpstr>
      <vt:lpstr>PowerPoint Presentation</vt:lpstr>
      <vt:lpstr>To do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Wisconsin Breast Cancer Dataset</dc:title>
  <dc:creator>Shi, Chenyang</dc:creator>
  <cp:lastModifiedBy>Shi, Chenyang</cp:lastModifiedBy>
  <cp:revision>21</cp:revision>
  <dcterms:created xsi:type="dcterms:W3CDTF">2021-03-14T02:27:39Z</dcterms:created>
  <dcterms:modified xsi:type="dcterms:W3CDTF">2021-03-14T20:44:37Z</dcterms:modified>
</cp:coreProperties>
</file>