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2520" y="1820160"/>
            <a:ext cx="7772040" cy="84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22520" y="1820160"/>
            <a:ext cx="7772040" cy="84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2127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4578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440"/>
          </a:xfrm>
          <a:prstGeom prst="rect">
            <a:avLst/>
          </a:prstGeom>
        </p:spPr>
        <p:txBody>
          <a:bodyPr lIns="45720" rIns="45720" tIns="45000" anchor="b"/>
          <a:p>
            <a:pPr algn="r">
              <a:lnSpc>
                <a:spcPct val="100000"/>
              </a:lnSpc>
            </a:pPr>
            <a:r>
              <a:rPr b="1" lang="en-US" sz="4500">
                <a:solidFill>
                  <a:srgbClr val="ff9257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IN" sz="1000">
                <a:solidFill>
                  <a:srgbClr val="a7a49a"/>
                </a:solidFill>
                <a:latin typeface="Verdana"/>
              </a:rPr>
              <a:t>22/06/15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A4728D-2B3E-4433-8916-C8BE2DC452D2}" type="slidenum">
              <a:rPr lang="en-IN" sz="1000">
                <a:solidFill>
                  <a:srgbClr val="a7a49a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/>
          </a:gradFill>
          <a:ln w="2160">
            <a:solidFill>
              <a:srgbClr val="a4a4a3"/>
            </a:solidFill>
            <a:round/>
          </a:ln>
        </p:spPr>
      </p:sp>
      <p:sp>
        <p:nvSpPr>
          <p:cNvPr id="44" name="CustomShape 2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2127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200">
                <a:solidFill>
                  <a:srgbClr val="000000"/>
                </a:solidFill>
                <a:latin typeface="Verdan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2000"/>
              <a:buFont typeface="Verdana"/>
              <a:buChar char="◦"/>
            </a:pPr>
            <a:r>
              <a:rPr lang="en-US" sz="1900">
                <a:solidFill>
                  <a:srgbClr val="000000"/>
                </a:solidFill>
                <a:latin typeface="Verdan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IN" sz="1000">
                <a:solidFill>
                  <a:srgbClr val="a7a49a"/>
                </a:solidFill>
                <a:latin typeface="Verdana"/>
              </a:rPr>
              <a:t>22/06/15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F05055-3943-4CE6-B3A7-3F948E451C7B}" type="slidenum">
              <a:rPr lang="en-IN" sz="1000">
                <a:solidFill>
                  <a:srgbClr val="a7a49a"/>
                </a:solidFill>
                <a:latin typeface="Verdan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2520" y="1820160"/>
            <a:ext cx="7772040" cy="1828440"/>
          </a:xfrm>
          <a:prstGeom prst="rect">
            <a:avLst/>
          </a:prstGeom>
        </p:spPr>
        <p:txBody>
          <a:bodyPr lIns="45720" rIns="45720" tIns="45000" anchor="b"/>
          <a:p>
            <a:pPr algn="r">
              <a:lnSpc>
                <a:spcPct val="100000"/>
              </a:lnSpc>
            </a:pPr>
            <a:r>
              <a:rPr b="1" lang="en-US" sz="4500">
                <a:solidFill>
                  <a:srgbClr val="000000"/>
                </a:solidFill>
                <a:latin typeface="Verdana"/>
              </a:rPr>
              <a:t>Regex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22520" y="3684960"/>
            <a:ext cx="7772040" cy="914040"/>
          </a:xfrm>
          <a:prstGeom prst="rect">
            <a:avLst/>
          </a:prstGeom>
        </p:spPr>
        <p:txBody>
          <a:bodyPr lIns="182880" rIns="90000" tIns="0" bIns="45000"/>
          <a:p>
            <a:pPr algn="r">
              <a:lnSpc>
                <a:spcPct val="100000"/>
              </a:lnSpc>
            </a:pPr>
            <a:r>
              <a:rPr lang="en-IN" sz="2000">
                <a:solidFill>
                  <a:srgbClr val="eeeeee"/>
                </a:solidFill>
                <a:latin typeface="Verdana"/>
              </a:rPr>
              <a:t>:With Python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Overview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0040" y="164304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What is Regex?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Why Regex?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Regex patterns.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Regex in python.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Hands on.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c5000b"/>
                </a:solidFill>
                <a:latin typeface="Times New Roman"/>
              </a:rPr>
              <a:t>References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What is Regex ?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28760" y="171432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Regex is a sequence of characters that forms a search pattern.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Why Regex ?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28760" y="171432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Mainly for use in pattern matching with strings, or string matching, i.e. "find and replace"-like operations.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Regex patterns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28760" y="171432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 u="sng">
                <a:solidFill>
                  <a:srgbClr val="000099"/>
                </a:solidFill>
                <a:latin typeface="Times New Roman"/>
              </a:rPr>
              <a:t>cheat-sheet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80"/>
                </a:solidFill>
                <a:latin typeface="Times New Roman"/>
              </a:rPr>
              <a:t>regex_ref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4ea5d8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^                                         a|b                                   re{n}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$                                         (re)                                  re{n,}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                                          \w                                    re{n,m}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[..]                                       \s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[^..]                                     \d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re*                                      \A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re+                                      \Z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re?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Regex in python ?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28760" y="171432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Re: Standard library module.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Functions available: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compile:Making a regex pattern.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match   :Matching a pattern in string.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search   :Matching a pattern in string.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sub        : Substituting a pattern in string.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subn      : Also gives number of substitutions made.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Findall   : Finds multiple occurences of pattern.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Regex on hands: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6480" y="1788480"/>
            <a:ext cx="8183520" cy="418752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hands_on_with_regex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MCQ's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71320" y="500040"/>
            <a:ext cx="8183520" cy="10512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9257"/>
                </a:solidFill>
                <a:latin typeface="Verdana"/>
              </a:rPr>
              <a:t>References:-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28760" y="1551240"/>
            <a:ext cx="8183520" cy="4357440"/>
          </a:xfrm>
          <a:prstGeom prst="rect">
            <a:avLst/>
          </a:prstGeom>
        </p:spPr>
        <p:txBody>
          <a:bodyPr lIns="18288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http://www.tutorialspoint.com/python/python_reg_expressions.htm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http://www.regular-expressions.info</a:t>
            </a:r>
            <a:r>
              <a:rPr lang="en-US" sz="2400" u="sng">
                <a:solidFill>
                  <a:srgbClr val="000099"/>
                </a:solidFill>
                <a:latin typeface="Times New Roman"/>
              </a:rPr>
              <a:t>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http://www.thegeekstuff.com/2014/07/python-regex-examples/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http://</a:t>
            </a:r>
            <a:r>
              <a:rPr lang="en-US" sz="2400" u="sng">
                <a:solidFill>
                  <a:srgbClr val="000099"/>
                </a:solidFill>
                <a:latin typeface="Times New Roman"/>
              </a:rPr>
              <a:t>stackoverflow.com/questions/3075130/difference-between-and-for-regex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http://stackoverflow.com/questions/3045946/regex-not-being-greedy-enough/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Ruby Regex editor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Python Regex editor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JavaScript Regex editor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regex practice examples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regex cheat sheet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99"/>
                </a:solidFill>
                <a:latin typeface="Times New Roman"/>
              </a:rPr>
              <a:t>visual regex tester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2520" y="1820160"/>
            <a:ext cx="7772040" cy="1828440"/>
          </a:xfrm>
          <a:prstGeom prst="rect">
            <a:avLst/>
          </a:prstGeom>
        </p:spPr>
        <p:txBody>
          <a:bodyPr lIns="45720" rIns="45720" tIns="45000" anchor="b"/>
          <a:p>
            <a:pPr algn="r">
              <a:lnSpc>
                <a:spcPct val="100000"/>
              </a:lnSpc>
            </a:pPr>
            <a:r>
              <a:rPr b="1" lang="en-US" sz="4500">
                <a:solidFill>
                  <a:srgbClr val="ff9257"/>
                </a:solidFill>
                <a:latin typeface="Verdana"/>
              </a:rPr>
              <a:t>Thank You!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722520" y="3684960"/>
            <a:ext cx="7772040" cy="914040"/>
          </a:xfrm>
          <a:prstGeom prst="rect">
            <a:avLst/>
          </a:prstGeom>
        </p:spPr>
        <p:txBody>
          <a:bodyPr lIns="182880" rIns="90000" tIns="0" bIns="45000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