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1"/>
    <p:restoredTop sz="94694"/>
  </p:normalViewPr>
  <p:slideViewPr>
    <p:cSldViewPr snapToGrid="0" snapToObjects="1">
      <p:cViewPr varScale="1">
        <p:scale>
          <a:sx n="117" d="100"/>
          <a:sy n="117" d="100"/>
        </p:scale>
        <p:origin x="1928" y="1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9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2571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5143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7715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28587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154305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180022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42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42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4"/>
            <a:ext cx="7772400" cy="1362075"/>
          </a:xfrm>
        </p:spPr>
        <p:txBody>
          <a:bodyPr anchor="t"/>
          <a:lstStyle>
            <a:lvl1pPr algn="l">
              <a:defRPr sz="225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1125">
                <a:solidFill>
                  <a:schemeClr val="tx1">
                    <a:tint val="75000"/>
                  </a:schemeClr>
                </a:solidFill>
              </a:defRPr>
            </a:lvl1pPr>
            <a:lvl2pPr marL="257175" indent="0">
              <a:buNone/>
              <a:defRPr sz="1013">
                <a:solidFill>
                  <a:schemeClr val="tx1">
                    <a:tint val="75000"/>
                  </a:schemeClr>
                </a:solidFill>
              </a:defRPr>
            </a:lvl2pPr>
            <a:lvl3pPr marL="514350" indent="0">
              <a:buNone/>
              <a:defRPr sz="900">
                <a:solidFill>
                  <a:schemeClr val="tx1">
                    <a:tint val="75000"/>
                  </a:schemeClr>
                </a:solidFill>
              </a:defRPr>
            </a:lvl3pPr>
            <a:lvl4pPr marL="7715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4pPr>
            <a:lvl5pPr marL="10287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5pPr>
            <a:lvl6pPr marL="128587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6pPr>
            <a:lvl7pPr marL="154305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7pPr>
            <a:lvl8pPr marL="1800225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8pPr>
            <a:lvl9pPr marL="2057400" indent="0">
              <a:buNone/>
              <a:defRPr sz="788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4"/>
            <a:ext cx="4038600" cy="4525963"/>
          </a:xfrm>
        </p:spPr>
        <p:txBody>
          <a:bodyPr/>
          <a:lstStyle>
            <a:lvl1pPr>
              <a:defRPr sz="1575"/>
            </a:lvl1pPr>
            <a:lvl2pPr>
              <a:defRPr sz="1350"/>
            </a:lvl2pPr>
            <a:lvl3pPr>
              <a:defRPr sz="1125"/>
            </a:lvl3pPr>
            <a:lvl4pPr>
              <a:defRPr sz="1013"/>
            </a:lvl4pPr>
            <a:lvl5pPr>
              <a:defRPr sz="1013"/>
            </a:lvl5pPr>
            <a:lvl6pPr>
              <a:defRPr sz="1013"/>
            </a:lvl6pPr>
            <a:lvl7pPr>
              <a:defRPr sz="1013"/>
            </a:lvl7pPr>
            <a:lvl8pPr>
              <a:defRPr sz="1013"/>
            </a:lvl8pPr>
            <a:lvl9pPr>
              <a:defRPr sz="1013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7" y="1535113"/>
            <a:ext cx="4041775" cy="639762"/>
          </a:xfrm>
        </p:spPr>
        <p:txBody>
          <a:bodyPr anchor="b"/>
          <a:lstStyle>
            <a:lvl1pPr marL="0" indent="0">
              <a:buNone/>
              <a:defRPr sz="1350" b="1"/>
            </a:lvl1pPr>
            <a:lvl2pPr marL="257175" indent="0">
              <a:buNone/>
              <a:defRPr sz="1125" b="1"/>
            </a:lvl2pPr>
            <a:lvl3pPr marL="514350" indent="0">
              <a:buNone/>
              <a:defRPr sz="1013" b="1"/>
            </a:lvl3pPr>
            <a:lvl4pPr marL="771525" indent="0">
              <a:buNone/>
              <a:defRPr sz="900" b="1"/>
            </a:lvl4pPr>
            <a:lvl5pPr marL="1028700" indent="0">
              <a:buNone/>
              <a:defRPr sz="900" b="1"/>
            </a:lvl5pPr>
            <a:lvl6pPr marL="1285875" indent="0">
              <a:buNone/>
              <a:defRPr sz="900" b="1"/>
            </a:lvl6pPr>
            <a:lvl7pPr marL="1543050" indent="0">
              <a:buNone/>
              <a:defRPr sz="900" b="1"/>
            </a:lvl7pPr>
            <a:lvl8pPr marL="1800225" indent="0">
              <a:buNone/>
              <a:defRPr sz="900" b="1"/>
            </a:lvl8pPr>
            <a:lvl9pPr marL="2057400" indent="0">
              <a:buNone/>
              <a:defRPr sz="9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7" y="2174875"/>
            <a:ext cx="4041775" cy="3951288"/>
          </a:xfrm>
        </p:spPr>
        <p:txBody>
          <a:bodyPr/>
          <a:lstStyle>
            <a:lvl1pPr>
              <a:defRPr sz="1350"/>
            </a:lvl1pPr>
            <a:lvl2pPr>
              <a:defRPr sz="1125"/>
            </a:lvl2pPr>
            <a:lvl3pPr>
              <a:defRPr sz="1013"/>
            </a:lvl3pPr>
            <a:lvl4pPr>
              <a:defRPr sz="900"/>
            </a:lvl4pPr>
            <a:lvl5pPr>
              <a:defRPr sz="900"/>
            </a:lvl5pPr>
            <a:lvl6pPr>
              <a:defRPr sz="900"/>
            </a:lvl6pPr>
            <a:lvl7pPr>
              <a:defRPr sz="900"/>
            </a:lvl7pPr>
            <a:lvl8pPr>
              <a:defRPr sz="900"/>
            </a:lvl8pPr>
            <a:lvl9pPr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2" y="273050"/>
            <a:ext cx="3008313" cy="1162050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4"/>
            <a:ext cx="5111750" cy="5853113"/>
          </a:xfrm>
        </p:spPr>
        <p:txBody>
          <a:bodyPr/>
          <a:lstStyle>
            <a:lvl1pPr>
              <a:defRPr sz="1800"/>
            </a:lvl1pPr>
            <a:lvl2pPr>
              <a:defRPr sz="1575"/>
            </a:lvl2pPr>
            <a:lvl3pPr>
              <a:defRPr sz="1350"/>
            </a:lvl3pPr>
            <a:lvl4pPr>
              <a:defRPr sz="1125"/>
            </a:lvl4pPr>
            <a:lvl5pPr>
              <a:defRPr sz="1125"/>
            </a:lvl5pPr>
            <a:lvl6pPr>
              <a:defRPr sz="1125"/>
            </a:lvl6pPr>
            <a:lvl7pPr>
              <a:defRPr sz="1125"/>
            </a:lvl7pPr>
            <a:lvl8pPr>
              <a:defRPr sz="1125"/>
            </a:lvl8pPr>
            <a:lvl9pPr>
              <a:defRPr sz="112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2" y="1435103"/>
            <a:ext cx="3008313" cy="4691063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1125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1800"/>
            </a:lvl1pPr>
            <a:lvl2pPr marL="257175" indent="0">
              <a:buNone/>
              <a:defRPr sz="1575"/>
            </a:lvl2pPr>
            <a:lvl3pPr marL="514350" indent="0">
              <a:buNone/>
              <a:defRPr sz="1350"/>
            </a:lvl3pPr>
            <a:lvl4pPr marL="771525" indent="0">
              <a:buNone/>
              <a:defRPr sz="1125"/>
            </a:lvl4pPr>
            <a:lvl5pPr marL="1028700" indent="0">
              <a:buNone/>
              <a:defRPr sz="1125"/>
            </a:lvl5pPr>
            <a:lvl6pPr marL="1285875" indent="0">
              <a:buNone/>
              <a:defRPr sz="1125"/>
            </a:lvl6pPr>
            <a:lvl7pPr marL="1543050" indent="0">
              <a:buNone/>
              <a:defRPr sz="1125"/>
            </a:lvl7pPr>
            <a:lvl8pPr marL="1800225" indent="0">
              <a:buNone/>
              <a:defRPr sz="1125"/>
            </a:lvl8pPr>
            <a:lvl9pPr marL="2057400" indent="0">
              <a:buNone/>
              <a:defRPr sz="1125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788"/>
            </a:lvl1pPr>
            <a:lvl2pPr marL="257175" indent="0">
              <a:buNone/>
              <a:defRPr sz="675"/>
            </a:lvl2pPr>
            <a:lvl3pPr marL="514350" indent="0">
              <a:buNone/>
              <a:defRPr sz="563"/>
            </a:lvl3pPr>
            <a:lvl4pPr marL="771525" indent="0">
              <a:buNone/>
              <a:defRPr sz="506"/>
            </a:lvl4pPr>
            <a:lvl5pPr marL="1028700" indent="0">
              <a:buNone/>
              <a:defRPr sz="506"/>
            </a:lvl5pPr>
            <a:lvl6pPr marL="1285875" indent="0">
              <a:buNone/>
              <a:defRPr sz="506"/>
            </a:lvl6pPr>
            <a:lvl7pPr marL="1543050" indent="0">
              <a:buNone/>
              <a:defRPr sz="506"/>
            </a:lvl7pPr>
            <a:lvl8pPr marL="1800225" indent="0">
              <a:buNone/>
              <a:defRPr sz="506"/>
            </a:lvl8pPr>
            <a:lvl9pPr marL="2057400" indent="0">
              <a:buNone/>
              <a:defRPr sz="506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4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10/16/25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4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4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67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257175" rtl="0" eaLnBrk="1" latinLnBrk="0" hangingPunct="1">
        <a:spcBef>
          <a:spcPct val="0"/>
        </a:spcBef>
        <a:buNone/>
        <a:defRPr sz="247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2881" indent="-192881" algn="l" defTabSz="257175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17910" indent="-160735" algn="l" defTabSz="257175" rtl="0" eaLnBrk="1" latinLnBrk="0" hangingPunct="1">
        <a:spcBef>
          <a:spcPct val="20000"/>
        </a:spcBef>
        <a:buFont typeface="Arial"/>
        <a:buChar char="–"/>
        <a:defRPr sz="1575" kern="1200">
          <a:solidFill>
            <a:schemeClr val="tx1"/>
          </a:solidFill>
          <a:latin typeface="+mn-lt"/>
          <a:ea typeface="+mn-ea"/>
          <a:cs typeface="+mn-cs"/>
        </a:defRPr>
      </a:lvl2pPr>
      <a:lvl3pPr marL="642938" indent="-128588" algn="l" defTabSz="257175" rtl="0" eaLnBrk="1" latinLnBrk="0" hangingPunct="1">
        <a:spcBef>
          <a:spcPct val="20000"/>
        </a:spcBef>
        <a:buFont typeface="Arial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900113" indent="-128588" algn="l" defTabSz="257175" rtl="0" eaLnBrk="1" latinLnBrk="0" hangingPunct="1">
        <a:spcBef>
          <a:spcPct val="20000"/>
        </a:spcBef>
        <a:buFont typeface="Arial"/>
        <a:buChar char="–"/>
        <a:defRPr sz="1125" kern="1200">
          <a:solidFill>
            <a:schemeClr val="tx1"/>
          </a:solidFill>
          <a:latin typeface="+mn-lt"/>
          <a:ea typeface="+mn-ea"/>
          <a:cs typeface="+mn-cs"/>
        </a:defRPr>
      </a:lvl4pPr>
      <a:lvl5pPr marL="1157288" indent="-128588" algn="l" defTabSz="257175" rtl="0" eaLnBrk="1" latinLnBrk="0" hangingPunct="1">
        <a:spcBef>
          <a:spcPct val="20000"/>
        </a:spcBef>
        <a:buFont typeface="Arial"/>
        <a:buChar char="»"/>
        <a:defRPr sz="1125" kern="1200">
          <a:solidFill>
            <a:schemeClr val="tx1"/>
          </a:solidFill>
          <a:latin typeface="+mn-lt"/>
          <a:ea typeface="+mn-ea"/>
          <a:cs typeface="+mn-cs"/>
        </a:defRPr>
      </a:lvl5pPr>
      <a:lvl6pPr marL="141446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6pPr>
      <a:lvl7pPr marL="167163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7pPr>
      <a:lvl8pPr marL="1928813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8pPr>
      <a:lvl9pPr marL="2185988" indent="-128588" algn="l" defTabSz="257175" rtl="0" eaLnBrk="1" latinLnBrk="0" hangingPunct="1">
        <a:spcBef>
          <a:spcPct val="20000"/>
        </a:spcBef>
        <a:buFont typeface="Arial"/>
        <a:buChar char="•"/>
        <a:defRPr sz="112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1pPr>
      <a:lvl2pPr marL="2571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2pPr>
      <a:lvl3pPr marL="5143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3pPr>
      <a:lvl4pPr marL="7715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4pPr>
      <a:lvl5pPr marL="10287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5pPr>
      <a:lvl6pPr marL="128587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6pPr>
      <a:lvl7pPr marL="154305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7pPr>
      <a:lvl8pPr marL="1800225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8pPr>
      <a:lvl9pPr marL="2057400" algn="l" defTabSz="257175" rtl="0" eaLnBrk="1" latinLnBrk="0" hangingPunct="1">
        <a:defRPr sz="1013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When Before the How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Ethical and Practical Boundaries of AI in Academic Research Writing</a:t>
            </a:r>
          </a:p>
          <a:p>
            <a:r>
              <a:t>AECT 2025 Panel Discussion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Panel Reflections: Returning to the Core Questions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Each panelist briefly responds:</a:t>
            </a:r>
          </a:p>
          <a:p>
            <a:r>
              <a:t>• Does ChatGPT devalue academic writing?</a:t>
            </a:r>
          </a:p>
          <a:p>
            <a:r>
              <a:t>• When does AI use in research writing become unethical?</a:t>
            </a:r>
          </a:p>
          <a:p>
            <a:r>
              <a:t>• What factors shape that ethical boundary?</a:t>
            </a:r>
          </a:p>
          <a:p>
            <a:endParaRPr/>
          </a:p>
          <a:p>
            <a:r>
              <a:t>🎤 Encourage final audience reflections and closing poll.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Opening Remarks: Framing the Discussion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• Welcome and introduce panelists.</a:t>
            </a:r>
          </a:p>
          <a:p>
            <a:r>
              <a:t>• Frame the purpose: exploring the ethical 'when' before the practical 'how' of AI in research writing.</a:t>
            </a:r>
          </a:p>
          <a:p>
            <a:r>
              <a:t>• Highlight Rowland’s (2023) Human–AI Writing Continuum.</a:t>
            </a:r>
          </a:p>
          <a:p>
            <a:r>
              <a:t>• Set expectations: Interactive discussion using live polls.</a:t>
            </a:r>
          </a:p>
          <a:p>
            <a:r>
              <a:t>• Encourage open, reflective participation — no 'right answers.'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The Human–AI Writing Continuum (Rowland, 2023)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Levels 1–9 range from fully human-written to fully AI-generated.</a:t>
            </a:r>
          </a:p>
          <a:p>
            <a:endParaRPr/>
          </a:p>
          <a:p>
            <a:r>
              <a:t>Today's focus: the middle range (Levels 3–7)</a:t>
            </a:r>
          </a:p>
          <a:p>
            <a:r>
              <a:t>• Collaboration and ethical tension</a:t>
            </a:r>
          </a:p>
          <a:p>
            <a:r>
              <a:t>• Where human intent meets AI assistance</a:t>
            </a:r>
          </a:p>
          <a:p>
            <a:r>
              <a:t>• Authorship, originality, and accountability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A1 – Journal Article Revision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 research team receives 'major revision' feedback. Before rewriting, they paste the results section into ChatGPT for clarity suggestions. They adopt some ideas but no AI-written text.</a:t>
            </a:r>
          </a:p>
          <a:p>
            <a:endParaRPr/>
          </a:p>
          <a:p>
            <a:r>
              <a:t>❓ Polling Question:</a:t>
            </a:r>
          </a:p>
          <a:p>
            <a:r>
              <a:t>Is this appropriate professional editing or unethical outsourcing of intellectual effort?</a:t>
            </a:r>
          </a:p>
          <a:p>
            <a:endParaRPr/>
          </a:p>
          <a:p>
            <a:r>
              <a:t>📊 [PollEverywhere Placeholder]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Scenario A2 – Dissertation Chapter Organization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 PhD candidate uses ChatGPT to generate possible subheadings for their discussion chapter based on findings. They adapt the structure and write all text independently.</a:t>
            </a:r>
          </a:p>
          <a:p>
            <a:endParaRPr/>
          </a:p>
          <a:p>
            <a:r>
              <a:t>❓ Polling Question:</a:t>
            </a:r>
          </a:p>
          <a:p>
            <a:r>
              <a:t>Is the AI’s role as a 'thinking assistant' compatible with academic authorship?</a:t>
            </a:r>
          </a:p>
          <a:p>
            <a:endParaRPr/>
          </a:p>
          <a:p>
            <a:r>
              <a:t>📊 [PollEverywhere Placeholder]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B1 – Literature Review Drafting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 doctoral student compiles notes from 30 studies and asks ChatGPT to turn them into a draft literature review, revising it extensively afterward.</a:t>
            </a:r>
          </a:p>
          <a:p>
            <a:endParaRPr/>
          </a:p>
          <a:p>
            <a:r>
              <a:t>❓ Polling Question:</a:t>
            </a:r>
          </a:p>
          <a:p>
            <a:r>
              <a:t>Does this still represent the student’s synthesis, or has authorship meaningfully shifted?</a:t>
            </a:r>
          </a:p>
          <a:p>
            <a:endParaRPr/>
          </a:p>
          <a:p>
            <a:r>
              <a:t>📊 [PollEverywhere Placeholder]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B2 – Methods Paraphrasing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 non-native English-speaking researcher uses ChatGPT to paraphrase standard procedural text from prior papers, citing the sources appropriately.</a:t>
            </a:r>
          </a:p>
          <a:p>
            <a:endParaRPr/>
          </a:p>
          <a:p>
            <a:r>
              <a:t>❓ Polling Question:</a:t>
            </a:r>
          </a:p>
          <a:p>
            <a:r>
              <a:t>Is this legitimate linguistic assistance or an ethical gray area of 'AI laundering'?</a:t>
            </a:r>
          </a:p>
          <a:p>
            <a:endParaRPr/>
          </a:p>
          <a:p>
            <a:r>
              <a:t>📊 [PollEverywhere Placeholder]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Scenario C1 – Abstract Co-Writing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A researcher iteratively uses ChatGPT to refine a 250-word abstract. The ideas are theirs, but much phrasing is AI-suggested.</a:t>
            </a:r>
          </a:p>
          <a:p>
            <a:endParaRPr/>
          </a:p>
          <a:p>
            <a:r>
              <a:t>❓ Polling Question:</a:t>
            </a:r>
          </a:p>
          <a:p>
            <a:r>
              <a:t>Should this count as legitimate editing support, or does it obscure AI authorship in a published work?</a:t>
            </a:r>
          </a:p>
          <a:p>
            <a:endParaRPr/>
          </a:p>
          <a:p>
            <a:r>
              <a:t>📊 [PollEverywhere Placeholder]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Scenario C2 – Conceptual Framework Development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t>Two scholars use ChatGPT to summarize and refine a theoretical discussion, copying portions of AI-generated phrasing into their manuscript.</a:t>
            </a:r>
          </a:p>
          <a:p>
            <a:endParaRPr/>
          </a:p>
          <a:p>
            <a:r>
              <a:t>❓ Polling Question:</a:t>
            </a:r>
          </a:p>
          <a:p>
            <a:r>
              <a:t>Has the AI crossed the threshold from tool to co-author, and how should that be acknowledged?</a:t>
            </a:r>
          </a:p>
          <a:p>
            <a:endParaRPr/>
          </a:p>
          <a:p>
            <a:r>
              <a:t>📊 [PollEverywhere Placeholder]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4763</TotalTime>
  <Words>509</Words>
  <Application>Microsoft Macintosh PowerPoint</Application>
  <PresentationFormat>On-screen Show (4:3)</PresentationFormat>
  <Paragraphs>65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The When Before the How</vt:lpstr>
      <vt:lpstr>Opening Remarks: Framing the Discussion</vt:lpstr>
      <vt:lpstr>The Human–AI Writing Continuum (Rowland, 2023)</vt:lpstr>
      <vt:lpstr>Scenario A1 – Journal Article Revision</vt:lpstr>
      <vt:lpstr>Scenario A2 – Dissertation Chapter Organization</vt:lpstr>
      <vt:lpstr>Scenario B1 – Literature Review Drafting</vt:lpstr>
      <vt:lpstr>Scenario B2 – Methods Paraphrasing</vt:lpstr>
      <vt:lpstr>Scenario C1 – Abstract Co-Writing</vt:lpstr>
      <vt:lpstr>Scenario C2 – Conceptual Framework Development</vt:lpstr>
      <vt:lpstr>Panel Reflections: Returning to the Core Questions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When Before the How</dc:title>
  <dc:subject/>
  <dc:creator/>
  <cp:keywords/>
  <dc:description>generated using python-pptx</dc:description>
  <cp:lastModifiedBy>Curt Fulwider</cp:lastModifiedBy>
  <cp:revision>2</cp:revision>
  <dcterms:created xsi:type="dcterms:W3CDTF">2013-01-27T09:14:16Z</dcterms:created>
  <dcterms:modified xsi:type="dcterms:W3CDTF">2025-10-19T23:25:12Z</dcterms:modified>
  <cp:category/>
</cp:coreProperties>
</file>