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43"/>
  </p:notes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68"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86" r:id="rId31"/>
    <p:sldId id="287" r:id="rId32"/>
    <p:sldId id="288"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41</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4191E9FA-CC45-47F3-80CF-62C35965C8DA}" type="datetimeFigureOut">
              <a:rPr lang="en-IN" smtClean="0"/>
              <a:t>06-04-2022</a:t>
            </a:fld>
            <a:endParaRPr lang="en-IN" dirty="0"/>
          </a:p>
        </p:txBody>
      </p:sp>
      <p:sp>
        <p:nvSpPr>
          <p:cNvPr id="17" name="Slide Number Placeholder 16"/>
          <p:cNvSpPr>
            <a:spLocks noGrp="1"/>
          </p:cNvSpPr>
          <p:nvPr>
            <p:ph type="sldNum" sz="quarter" idx="11"/>
          </p:nvPr>
        </p:nvSpPr>
        <p:spPr/>
        <p:txBody>
          <a:bodyPr/>
          <a:lstStyle/>
          <a:p>
            <a:fld id="{59C55FE2-1236-43DC-92E9-E4936CE72C05}" type="slidenum">
              <a:rPr lang="en-IN" smtClean="0"/>
              <a:t>‹#›</a:t>
            </a:fld>
            <a:endParaRPr lang="en-IN" dirty="0"/>
          </a:p>
        </p:txBody>
      </p:sp>
      <p:sp>
        <p:nvSpPr>
          <p:cNvPr id="19" name="Footer Placeholder 1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1E9FA-CC45-47F3-80CF-62C35965C8DA}"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1E9FA-CC45-47F3-80CF-62C35965C8DA}" type="datetimeFigureOut">
              <a:rPr lang="en-IN" smtClean="0"/>
              <a:t>06-04-2022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4191E9FA-CC45-47F3-80CF-62C35965C8DA}" type="datetimeFigureOut">
              <a:rPr lang="en-IN" smtClean="0"/>
              <a:t>06-04-2022</a:t>
            </a:fld>
            <a:endParaRPr lang="en-IN" dirty="0"/>
          </a:p>
        </p:txBody>
      </p:sp>
      <p:sp>
        <p:nvSpPr>
          <p:cNvPr id="12" name="Slide Number Placeholder 11"/>
          <p:cNvSpPr>
            <a:spLocks noGrp="1"/>
          </p:cNvSpPr>
          <p:nvPr>
            <p:ph type="sldNum" sz="quarter" idx="15"/>
          </p:nvPr>
        </p:nvSpPr>
        <p:spPr/>
        <p:txBody>
          <a:bodyPr/>
          <a:lstStyle/>
          <a:p>
            <a:fld id="{59C55FE2-1236-43DC-92E9-E4936CE72C05}" type="slidenum">
              <a:rPr lang="en-IN" smtClean="0"/>
              <a:t>‹#›</a:t>
            </a:fld>
            <a:endParaRPr lang="en-IN" dirty="0"/>
          </a:p>
        </p:txBody>
      </p:sp>
      <p:sp>
        <p:nvSpPr>
          <p:cNvPr id="13" name="Footer Placeholder 12"/>
          <p:cNvSpPr>
            <a:spLocks noGrp="1"/>
          </p:cNvSpPr>
          <p:nvPr>
            <p:ph type="ftr" sz="quarter" idx="16"/>
          </p:nvPr>
        </p:nvSpPr>
        <p:spPr/>
        <p:txBody>
          <a:bodyPr/>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4191E9FA-CC45-47F3-80CF-62C35965C8DA}" type="datetimeFigureOut">
              <a:rPr lang="en-IN" smtClean="0"/>
              <a:t>06-04-2022</a:t>
            </a:fld>
            <a:endParaRPr lang="en-IN" dirty="0"/>
          </a:p>
        </p:txBody>
      </p:sp>
      <p:sp>
        <p:nvSpPr>
          <p:cNvPr id="14" name="Slide Number Placeholder 13"/>
          <p:cNvSpPr>
            <a:spLocks noGrp="1"/>
          </p:cNvSpPr>
          <p:nvPr>
            <p:ph type="sldNum" sz="quarter" idx="11"/>
          </p:nvPr>
        </p:nvSpPr>
        <p:spPr/>
        <p:txBody>
          <a:bodyPr/>
          <a:lstStyle/>
          <a:p>
            <a:fld id="{59C55FE2-1236-43DC-92E9-E4936CE72C05}" type="slidenum">
              <a:rPr lang="en-IN" smtClean="0"/>
              <a:t>‹#›</a:t>
            </a:fld>
            <a:endParaRPr lang="en-IN" dirty="0"/>
          </a:p>
        </p:txBody>
      </p:sp>
      <p:sp>
        <p:nvSpPr>
          <p:cNvPr id="15" name="Footer Placeholder 14"/>
          <p:cNvSpPr>
            <a:spLocks noGrp="1"/>
          </p:cNvSpPr>
          <p:nvPr>
            <p:ph type="ftr" sz="quarter" idx="12"/>
          </p:nvPr>
        </p:nvSpPr>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4191E9FA-CC45-47F3-80CF-62C35965C8DA}" type="datetimeFigureOut">
              <a:rPr lang="en-IN" smtClean="0"/>
              <a:t>06-04-2022</a:t>
            </a:fld>
            <a:endParaRPr lang="en-IN" dirty="0"/>
          </a:p>
        </p:txBody>
      </p:sp>
      <p:sp>
        <p:nvSpPr>
          <p:cNvPr id="12" name="Slide Number Placeholder 11"/>
          <p:cNvSpPr>
            <a:spLocks noGrp="1"/>
          </p:cNvSpPr>
          <p:nvPr>
            <p:ph type="sldNum" sz="quarter" idx="16"/>
          </p:nvPr>
        </p:nvSpPr>
        <p:spPr/>
        <p:txBody>
          <a:bodyPr/>
          <a:lstStyle/>
          <a:p>
            <a:fld id="{59C55FE2-1236-43DC-92E9-E4936CE72C05}" type="slidenum">
              <a:rPr lang="en-IN" smtClean="0"/>
              <a:t>‹#›</a:t>
            </a:fld>
            <a:endParaRPr lang="en-IN" dirty="0"/>
          </a:p>
        </p:txBody>
      </p:sp>
      <p:sp>
        <p:nvSpPr>
          <p:cNvPr id="13" name="Footer Placeholder 12"/>
          <p:cNvSpPr>
            <a:spLocks noGrp="1"/>
          </p:cNvSpPr>
          <p:nvPr>
            <p:ph type="ftr" sz="quarter" idx="17"/>
          </p:nvPr>
        </p:nvSpPr>
        <p:spPr/>
        <p:txBody>
          <a:bodyPr/>
          <a:lstStyle/>
          <a:p>
            <a:endParaRPr lang="en-IN"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4191E9FA-CC45-47F3-80CF-62C35965C8DA}" type="datetimeFigureOut">
              <a:rPr lang="en-IN" smtClean="0"/>
              <a:t>06-04-2022</a:t>
            </a:fld>
            <a:endParaRPr lang="en-IN" dirty="0"/>
          </a:p>
        </p:txBody>
      </p:sp>
      <p:sp>
        <p:nvSpPr>
          <p:cNvPr id="12" name="Slide Number Placeholder 11"/>
          <p:cNvSpPr>
            <a:spLocks noGrp="1"/>
          </p:cNvSpPr>
          <p:nvPr>
            <p:ph type="sldNum" sz="quarter" idx="17"/>
          </p:nvPr>
        </p:nvSpPr>
        <p:spPr/>
        <p:txBody>
          <a:bodyPr/>
          <a:lstStyle/>
          <a:p>
            <a:fld id="{59C55FE2-1236-43DC-92E9-E4936CE72C05}" type="slidenum">
              <a:rPr lang="en-IN" smtClean="0"/>
              <a:t>‹#›</a:t>
            </a:fld>
            <a:endParaRPr lang="en-IN" dirty="0"/>
          </a:p>
        </p:txBody>
      </p:sp>
      <p:sp>
        <p:nvSpPr>
          <p:cNvPr id="13" name="Footer Placeholder 12"/>
          <p:cNvSpPr>
            <a:spLocks noGrp="1"/>
          </p:cNvSpPr>
          <p:nvPr>
            <p:ph type="ftr" sz="quarter" idx="18"/>
          </p:nvPr>
        </p:nvSpPr>
        <p:spPr/>
        <p:txBody>
          <a:bodyPr/>
          <a:lstStyle/>
          <a:p>
            <a:endParaRPr lang="en-IN"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4191E9FA-CC45-47F3-80CF-62C35965C8DA}" type="datetimeFigureOut">
              <a:rPr lang="en-IN" smtClean="0"/>
              <a:t>06-04-2022</a:t>
            </a:fld>
            <a:endParaRPr lang="en-IN" dirty="0"/>
          </a:p>
        </p:txBody>
      </p:sp>
      <p:sp>
        <p:nvSpPr>
          <p:cNvPr id="16" name="Slide Number Placeholder 15"/>
          <p:cNvSpPr>
            <a:spLocks noGrp="1"/>
          </p:cNvSpPr>
          <p:nvPr>
            <p:ph type="sldNum" sz="quarter" idx="11"/>
          </p:nvPr>
        </p:nvSpPr>
        <p:spPr/>
        <p:txBody>
          <a:bodyPr/>
          <a:lstStyle/>
          <a:p>
            <a:fld id="{59C55FE2-1236-43DC-92E9-E4936CE72C05}" type="slidenum">
              <a:rPr lang="en-IN" smtClean="0"/>
              <a:t>‹#›</a:t>
            </a:fld>
            <a:endParaRPr lang="en-IN" dirty="0"/>
          </a:p>
        </p:txBody>
      </p:sp>
      <p:sp>
        <p:nvSpPr>
          <p:cNvPr id="17" name="Footer Placeholder 16"/>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191E9FA-CC45-47F3-80CF-62C35965C8DA}" type="datetimeFigureOut">
              <a:rPr lang="en-IN" smtClean="0"/>
              <a:t>06-04-2022</a:t>
            </a:fld>
            <a:endParaRPr lang="en-IN" dirty="0"/>
          </a:p>
        </p:txBody>
      </p:sp>
      <p:sp>
        <p:nvSpPr>
          <p:cNvPr id="8" name="Slide Number Placeholder 7"/>
          <p:cNvSpPr>
            <a:spLocks noGrp="1"/>
          </p:cNvSpPr>
          <p:nvPr>
            <p:ph type="sldNum" sz="quarter" idx="11"/>
          </p:nvPr>
        </p:nvSpPr>
        <p:spPr/>
        <p:txBody>
          <a:bodyPr/>
          <a:lstStyle/>
          <a:p>
            <a:fld id="{59C55FE2-1236-43DC-92E9-E4936CE72C05}"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4191E9FA-CC45-47F3-80CF-62C35965C8DA}" type="datetimeFigureOut">
              <a:rPr lang="en-IN" smtClean="0"/>
              <a:t>06-04-2022</a:t>
            </a:fld>
            <a:endParaRPr lang="en-IN" dirty="0"/>
          </a:p>
        </p:txBody>
      </p:sp>
      <p:sp>
        <p:nvSpPr>
          <p:cNvPr id="19" name="Slide Number Placeholder 18"/>
          <p:cNvSpPr>
            <a:spLocks noGrp="1"/>
          </p:cNvSpPr>
          <p:nvPr>
            <p:ph type="sldNum" sz="quarter" idx="16"/>
          </p:nvPr>
        </p:nvSpPr>
        <p:spPr/>
        <p:txBody>
          <a:bodyPr/>
          <a:lstStyle/>
          <a:p>
            <a:fld id="{59C55FE2-1236-43DC-92E9-E4936CE72C05}" type="slidenum">
              <a:rPr lang="en-IN" smtClean="0"/>
              <a:t>‹#›</a:t>
            </a:fld>
            <a:endParaRPr lang="en-IN" dirty="0"/>
          </a:p>
        </p:txBody>
      </p:sp>
      <p:sp>
        <p:nvSpPr>
          <p:cNvPr id="23" name="Footer Placeholder 22"/>
          <p:cNvSpPr>
            <a:spLocks noGrp="1"/>
          </p:cNvSpPr>
          <p:nvPr>
            <p:ph type="ftr" sz="quarter" idx="17"/>
          </p:nvPr>
        </p:nvSpPr>
        <p:spPr/>
        <p:txBody>
          <a:bodyPr/>
          <a:lstStyle/>
          <a:p>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4191E9FA-CC45-47F3-80CF-62C35965C8DA}" type="datetimeFigureOut">
              <a:rPr lang="en-IN" smtClean="0"/>
              <a:t>06-04-2022</a:t>
            </a:fld>
            <a:endParaRPr lang="en-IN" dirty="0"/>
          </a:p>
        </p:txBody>
      </p:sp>
      <p:sp>
        <p:nvSpPr>
          <p:cNvPr id="14" name="Slide Number Placeholder 13"/>
          <p:cNvSpPr>
            <a:spLocks noGrp="1"/>
          </p:cNvSpPr>
          <p:nvPr>
            <p:ph type="sldNum" sz="quarter" idx="15"/>
          </p:nvPr>
        </p:nvSpPr>
        <p:spPr>
          <a:xfrm>
            <a:off x="5384800" y="6172200"/>
            <a:ext cx="1422400" cy="304800"/>
          </a:xfrm>
        </p:spPr>
        <p:txBody>
          <a:bodyPr/>
          <a:lstStyle/>
          <a:p>
            <a:fld id="{59C55FE2-1236-43DC-92E9-E4936CE72C05}" type="slidenum">
              <a:rPr lang="en-IN" smtClean="0"/>
              <a:t>‹#›</a:t>
            </a:fld>
            <a:endParaRPr lang="en-IN" dirty="0"/>
          </a:p>
        </p:txBody>
      </p:sp>
      <p:sp>
        <p:nvSpPr>
          <p:cNvPr id="15" name="Footer Placeholder 14"/>
          <p:cNvSpPr>
            <a:spLocks noGrp="1"/>
          </p:cNvSpPr>
          <p:nvPr>
            <p:ph type="ftr" sz="quarter" idx="16"/>
          </p:nvPr>
        </p:nvSpPr>
        <p:spPr>
          <a:xfrm>
            <a:off x="1930400" y="6486525"/>
            <a:ext cx="8331200" cy="29210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4191E9FA-CC45-47F3-80CF-62C35965C8DA}" type="datetimeFigureOut">
              <a:rPr lang="en-IN" smtClean="0"/>
              <a:t>06-04-2022</a:t>
            </a:fld>
            <a:endParaRPr lang="en-IN"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9C55FE2-1236-43DC-92E9-E4936CE72C05}" type="slidenum">
              <a:rPr lang="en-IN" smtClean="0"/>
              <a:t>‹#›</a:t>
            </a:fld>
            <a:endParaRPr lang="en-IN"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
        <p:nvSpPr>
          <p:cNvPr id="9" name="TextBox 8">
            <a:extLst>
              <a:ext uri="{FF2B5EF4-FFF2-40B4-BE49-F238E27FC236}">
                <a16:creationId xmlns:a16="http://schemas.microsoft.com/office/drawing/2014/main" xmlns="" id="{3ECBA129-E606-4C75-B917-BBEB4B77F5D4}"/>
              </a:ext>
            </a:extLst>
          </p:cNvPr>
          <p:cNvSpPr txBox="1"/>
          <p:nvPr userDrawn="1"/>
        </p:nvSpPr>
        <p:spPr>
          <a:xfrm rot="20569684">
            <a:off x="2995833" y="2939554"/>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9454" y="3202862"/>
            <a:ext cx="8733096" cy="1754326"/>
          </a:xfrm>
          <a:prstGeom prst="rect">
            <a:avLst/>
          </a:prstGeom>
          <a:noFill/>
        </p:spPr>
        <p:txBody>
          <a:bodyPr wrap="non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CUSTOMER RETENTION</a:t>
            </a:r>
          </a:p>
          <a:p>
            <a:pPr algn="ctr"/>
            <a:r>
              <a:rPr lang="en-US" sz="5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CASESTUDY</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Rectangle 6"/>
          <p:cNvSpPr/>
          <p:nvPr/>
        </p:nvSpPr>
        <p:spPr>
          <a:xfrm>
            <a:off x="3753587" y="1040321"/>
            <a:ext cx="4047518"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“PROJECT”</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8" name="Frame 7"/>
          <p:cNvSpPr/>
          <p:nvPr/>
        </p:nvSpPr>
        <p:spPr>
          <a:xfrm>
            <a:off x="1191491" y="2840182"/>
            <a:ext cx="10016836" cy="245225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3228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7B53EC4-4205-42E3-B5D6-C939EF2805EF}"/>
              </a:ext>
            </a:extLst>
          </p:cNvPr>
          <p:cNvSpPr txBox="1"/>
          <p:nvPr/>
        </p:nvSpPr>
        <p:spPr>
          <a:xfrm>
            <a:off x="615822"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xmlns="" id="{4BDC82AA-E5FC-41FB-9C12-F1FA219D17D2}"/>
              </a:ext>
            </a:extLst>
          </p:cNvPr>
          <p:cNvSpPr/>
          <p:nvPr/>
        </p:nvSpPr>
        <p:spPr>
          <a:xfrm>
            <a:off x="826852" y="1511563"/>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xmlns="" id="{852C3C30-BEC0-4741-8AF6-524F1782F757}"/>
              </a:ext>
            </a:extLst>
          </p:cNvPr>
          <p:cNvSpPr/>
          <p:nvPr/>
        </p:nvSpPr>
        <p:spPr>
          <a:xfrm>
            <a:off x="3566577"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92F47EED-45E7-4573-B91D-AE60F62555B4}"/>
              </a:ext>
            </a:extLst>
          </p:cNvPr>
          <p:cNvSpPr/>
          <p:nvPr/>
        </p:nvSpPr>
        <p:spPr>
          <a:xfrm>
            <a:off x="4872810" y="1511563"/>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xmlns="" id="{749574C8-5674-4EE6-981D-0E5C667F0BC9}"/>
              </a:ext>
            </a:extLst>
          </p:cNvPr>
          <p:cNvSpPr/>
          <p:nvPr/>
        </p:nvSpPr>
        <p:spPr>
          <a:xfrm>
            <a:off x="7437167"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433CA3C1-8273-4C48-8B92-D8483F868E75}"/>
              </a:ext>
            </a:extLst>
          </p:cNvPr>
          <p:cNvSpPr/>
          <p:nvPr/>
        </p:nvSpPr>
        <p:spPr>
          <a:xfrm>
            <a:off x="8639647" y="1511563"/>
            <a:ext cx="2315187"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xmlns="" id="{06B07ED1-BDC1-4977-B811-8979233ADB63}"/>
              </a:ext>
            </a:extLst>
          </p:cNvPr>
          <p:cNvSpPr/>
          <p:nvPr/>
        </p:nvSpPr>
        <p:spPr>
          <a:xfrm>
            <a:off x="9558914"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559A62C6-0952-4D84-9F12-A97AB451CEC2}"/>
              </a:ext>
            </a:extLst>
          </p:cNvPr>
          <p:cNvSpPr/>
          <p:nvPr/>
        </p:nvSpPr>
        <p:spPr>
          <a:xfrm>
            <a:off x="8639648" y="3989200"/>
            <a:ext cx="2315187"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xmlns=""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A6B4555-6216-43FC-BAD3-05ABBF3AF341}"/>
              </a:ext>
            </a:extLst>
          </p:cNvPr>
          <p:cNvSpPr/>
          <p:nvPr/>
        </p:nvSpPr>
        <p:spPr>
          <a:xfrm>
            <a:off x="4872809" y="3989204"/>
            <a:ext cx="2315187"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xmlns="" id="{C1A21C62-9300-4A93-B55F-556F63DC7CD3}"/>
              </a:ext>
            </a:extLst>
          </p:cNvPr>
          <p:cNvSpPr/>
          <p:nvPr/>
        </p:nvSpPr>
        <p:spPr>
          <a:xfrm>
            <a:off x="3566577"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xmlns="" id="{0A32FC0D-BC70-4744-8D49-CAE0CC2136BB}"/>
              </a:ext>
            </a:extLst>
          </p:cNvPr>
          <p:cNvSpPr/>
          <p:nvPr/>
        </p:nvSpPr>
        <p:spPr>
          <a:xfrm>
            <a:off x="826852" y="3989202"/>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8F48D2-8CAE-4D05-8A99-2411EC971787}"/>
              </a:ext>
            </a:extLst>
          </p:cNvPr>
          <p:cNvSpPr txBox="1"/>
          <p:nvPr/>
        </p:nvSpPr>
        <p:spPr>
          <a:xfrm>
            <a:off x="505839" y="367103"/>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xmlns="" id="{ECF7E2A7-952E-4F19-9A0D-C53BAD00C856}"/>
              </a:ext>
            </a:extLst>
          </p:cNvPr>
          <p:cNvSpPr txBox="1"/>
          <p:nvPr/>
        </p:nvSpPr>
        <p:spPr>
          <a:xfrm>
            <a:off x="778214" y="1001951"/>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xmlns=""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7"/>
            <a:ext cx="9670619"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E77A973-87CA-42A9-9732-684E13D04E59}"/>
              </a:ext>
            </a:extLst>
          </p:cNvPr>
          <p:cNvSpPr txBox="1"/>
          <p:nvPr/>
        </p:nvSpPr>
        <p:spPr>
          <a:xfrm>
            <a:off x="836581" y="885218"/>
            <a:ext cx="7791855"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xmlns="" id="{A68B76C4-6028-4F01-916B-8BB6CC9F4E01}"/>
              </a:ext>
            </a:extLst>
          </p:cNvPr>
          <p:cNvSpPr txBox="1"/>
          <p:nvPr/>
        </p:nvSpPr>
        <p:spPr>
          <a:xfrm>
            <a:off x="1293779" y="1750980"/>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61" y="1313236"/>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9CA094D0-35C8-4405-9E1A-41D654AAFDDD}"/>
              </a:ext>
            </a:extLst>
          </p:cNvPr>
          <p:cNvSpPr txBox="1"/>
          <p:nvPr/>
        </p:nvSpPr>
        <p:spPr>
          <a:xfrm>
            <a:off x="5009746" y="369651"/>
            <a:ext cx="3472775"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5252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3A6F84-D4AE-4A39-A5CF-4C8DF88C4710}"/>
              </a:ext>
            </a:extLst>
          </p:cNvPr>
          <p:cNvSpPr txBox="1"/>
          <p:nvPr/>
        </p:nvSpPr>
        <p:spPr>
          <a:xfrm>
            <a:off x="595746" y="629341"/>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xmlns="" id="{E07F6C4C-05F1-4004-8CE1-DE6366A644B6}"/>
              </a:ext>
            </a:extLst>
          </p:cNvPr>
          <p:cNvSpPr txBox="1"/>
          <p:nvPr/>
        </p:nvSpPr>
        <p:spPr>
          <a:xfrm>
            <a:off x="595746" y="1995938"/>
            <a:ext cx="10668886" cy="3877985"/>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xmlns=""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10" y="466930"/>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7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FACE13-58BA-4D91-99F8-FF91E01E9C13}"/>
              </a:ext>
            </a:extLst>
          </p:cNvPr>
          <p:cNvSpPr txBox="1"/>
          <p:nvPr/>
        </p:nvSpPr>
        <p:spPr>
          <a:xfrm>
            <a:off x="739303" y="603116"/>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xmlns="" id="{1DE98FA4-9E43-4733-8EE3-4DE4D2155D1B}"/>
              </a:ext>
            </a:extLst>
          </p:cNvPr>
          <p:cNvSpPr txBox="1"/>
          <p:nvPr/>
        </p:nvSpPr>
        <p:spPr>
          <a:xfrm>
            <a:off x="387927" y="1400784"/>
            <a:ext cx="11421452" cy="4462760"/>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xmlns=""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52" y="515566"/>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5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163D98-5ADD-43C6-A917-5F7AE7F0C7B7}"/>
              </a:ext>
            </a:extLst>
          </p:cNvPr>
          <p:cNvSpPr txBox="1"/>
          <p:nvPr/>
        </p:nvSpPr>
        <p:spPr>
          <a:xfrm>
            <a:off x="865763" y="389107"/>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xmlns="" id="{07E533ED-2AA9-455F-BBD5-06248034E34A}"/>
              </a:ext>
            </a:extLst>
          </p:cNvPr>
          <p:cNvSpPr txBox="1"/>
          <p:nvPr/>
        </p:nvSpPr>
        <p:spPr>
          <a:xfrm>
            <a:off x="871955"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Search engine is the most used channel by the customers to arrive their </a:t>
            </a:r>
            <a:r>
              <a:rPr lang="en-US" sz="1900" b="0" i="0" dirty="0" err="1">
                <a:effectLst/>
                <a:latin typeface="Century" panose="02040604050505020304" pitchFamily="18" charset="0"/>
              </a:rPr>
              <a:t>favourite</a:t>
            </a:r>
            <a:r>
              <a:rPr lang="en-US" sz="1900" b="0" i="0" dirty="0">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effectLst/>
                <a:latin typeface="Century" panose="02040604050505020304" pitchFamily="18" charset="0"/>
              </a:rPr>
              <a:t>reshopping</a:t>
            </a:r>
            <a:r>
              <a:rPr lang="en-US" sz="1900" b="0" i="0" dirty="0">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xmlns=""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39" y="486383"/>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CF01599-434D-4E87-90CA-F58CF937EE8D}"/>
              </a:ext>
            </a:extLst>
          </p:cNvPr>
          <p:cNvSpPr txBox="1"/>
          <p:nvPr/>
        </p:nvSpPr>
        <p:spPr>
          <a:xfrm>
            <a:off x="1408447" y="779363"/>
            <a:ext cx="3365771" cy="584775"/>
          </a:xfrm>
          <a:prstGeom prst="rect">
            <a:avLst/>
          </a:prstGeom>
          <a:noFill/>
        </p:spPr>
        <p:txBody>
          <a:bodyPr wrap="square" rtlCol="0">
            <a:spAutoFit/>
          </a:bodyPr>
          <a:lstStyle/>
          <a:p>
            <a:r>
              <a:rPr lang="en-US" sz="3200" b="1" dirty="0" smtClean="0">
                <a:solidFill>
                  <a:schemeClr val="tx1">
                    <a:lumMod val="85000"/>
                  </a:schemeClr>
                </a:solidFill>
                <a:latin typeface="Century" panose="02040604050505020304" pitchFamily="18" charset="0"/>
              </a:rPr>
              <a:t>CONTENTS </a:t>
            </a:r>
            <a:r>
              <a:rPr lang="en-US" sz="3200" b="1" dirty="0" smtClean="0">
                <a:solidFill>
                  <a:schemeClr val="tx1">
                    <a:lumMod val="85000"/>
                  </a:schemeClr>
                </a:solidFill>
                <a:latin typeface="Century" panose="02040604050505020304" pitchFamily="18" charset="0"/>
              </a:rPr>
              <a:t>:</a:t>
            </a:r>
            <a:endParaRPr lang="en-IN" sz="3200" b="1" dirty="0">
              <a:solidFill>
                <a:schemeClr val="tx1">
                  <a:lumMod val="85000"/>
                </a:schemeClr>
              </a:solidFill>
              <a:latin typeface="Century" panose="02040604050505020304" pitchFamily="18" charset="0"/>
            </a:endParaRPr>
          </a:p>
        </p:txBody>
      </p:sp>
      <p:sp>
        <p:nvSpPr>
          <p:cNvPr id="3" name="TextBox 2">
            <a:extLst>
              <a:ext uri="{FF2B5EF4-FFF2-40B4-BE49-F238E27FC236}">
                <a16:creationId xmlns:a16="http://schemas.microsoft.com/office/drawing/2014/main" xmlns="" id="{FEEBC742-2395-422C-A683-0EEBB536924C}"/>
              </a:ext>
            </a:extLst>
          </p:cNvPr>
          <p:cNvSpPr txBox="1"/>
          <p:nvPr/>
        </p:nvSpPr>
        <p:spPr>
          <a:xfrm>
            <a:off x="1848255" y="1838529"/>
            <a:ext cx="8764623" cy="3970318"/>
          </a:xfrm>
          <a:prstGeom prst="rect">
            <a:avLst/>
          </a:prstGeom>
          <a:noFill/>
        </p:spPr>
        <p:txBody>
          <a:bodyPr wrap="square" rtlCol="0">
            <a:spAutoFit/>
          </a:bodyPr>
          <a:lstStyle/>
          <a:p>
            <a:pPr marL="457200" indent="-457200">
              <a:buFont typeface="Wingdings" pitchFamily="2" charset="2"/>
              <a:buChar char="Ø"/>
            </a:pPr>
            <a:r>
              <a:rPr lang="en-US" sz="2800" b="1" dirty="0">
                <a:latin typeface="Century" panose="02040604050505020304" pitchFamily="18" charset="0"/>
              </a:rPr>
              <a:t>Introduction</a:t>
            </a:r>
          </a:p>
          <a:p>
            <a:pPr marL="457200" indent="-457200">
              <a:buFont typeface="Wingdings" pitchFamily="2" charset="2"/>
              <a:buChar char="Ø"/>
            </a:pPr>
            <a:r>
              <a:rPr lang="en-US" sz="2800" b="1" dirty="0">
                <a:latin typeface="Century" panose="02040604050505020304" pitchFamily="18" charset="0"/>
              </a:rPr>
              <a:t>Problem Statement</a:t>
            </a:r>
          </a:p>
          <a:p>
            <a:pPr marL="457200" indent="-457200">
              <a:buFont typeface="Wingdings" pitchFamily="2" charset="2"/>
              <a:buChar char="Ø"/>
            </a:pPr>
            <a:r>
              <a:rPr lang="en-US" sz="2800" b="1" dirty="0">
                <a:latin typeface="Century" panose="02040604050505020304" pitchFamily="18" charset="0"/>
              </a:rPr>
              <a:t>Problem Understanding</a:t>
            </a:r>
          </a:p>
          <a:p>
            <a:pPr marL="457200" indent="-457200">
              <a:buFont typeface="Wingdings" pitchFamily="2" charset="2"/>
              <a:buChar char="Ø"/>
            </a:pPr>
            <a:r>
              <a:rPr lang="en-US" sz="2800" b="1" dirty="0">
                <a:latin typeface="Century" panose="02040604050505020304" pitchFamily="18" charset="0"/>
              </a:rPr>
              <a:t>What is Customer Retention?</a:t>
            </a:r>
          </a:p>
          <a:p>
            <a:pPr marL="457200" indent="-457200">
              <a:buFont typeface="Wingdings" pitchFamily="2" charset="2"/>
              <a:buChar char="Ø"/>
            </a:pPr>
            <a:r>
              <a:rPr lang="en-US" sz="2800" b="1" dirty="0">
                <a:latin typeface="Century" panose="02040604050505020304" pitchFamily="18" charset="0"/>
              </a:rPr>
              <a:t>Importance and Benefits of Customer Retention</a:t>
            </a:r>
          </a:p>
          <a:p>
            <a:pPr marL="457200" indent="-457200">
              <a:buFont typeface="Wingdings" pitchFamily="2" charset="2"/>
              <a:buChar char="Ø"/>
            </a:pPr>
            <a:r>
              <a:rPr lang="en-US" sz="2800" b="1" dirty="0">
                <a:latin typeface="Century" panose="02040604050505020304" pitchFamily="18" charset="0"/>
              </a:rPr>
              <a:t>EDA Steps</a:t>
            </a:r>
          </a:p>
          <a:p>
            <a:pPr marL="457200" indent="-457200">
              <a:buFont typeface="Wingdings" pitchFamily="2" charset="2"/>
              <a:buChar char="Ø"/>
            </a:pPr>
            <a:r>
              <a:rPr lang="en-US" sz="2800" b="1" dirty="0">
                <a:latin typeface="Century" panose="02040604050505020304" pitchFamily="18" charset="0"/>
              </a:rPr>
              <a:t>Visualizations</a:t>
            </a:r>
          </a:p>
          <a:p>
            <a:pPr marL="457200" indent="-457200">
              <a:buFont typeface="Wingdings" pitchFamily="2" charset="2"/>
              <a:buChar char="Ø"/>
            </a:pPr>
            <a:r>
              <a:rPr lang="en-US" sz="2800" b="1" dirty="0">
                <a:latin typeface="Century" panose="02040604050505020304" pitchFamily="18" charset="0"/>
              </a:rPr>
              <a:t>Assumptions </a:t>
            </a:r>
          </a:p>
          <a:p>
            <a:pPr marL="457200" indent="-457200">
              <a:buFont typeface="Wingdings" pitchFamily="2" charset="2"/>
              <a:buChar char="Ø"/>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A26DCA-F434-49CD-9137-08B2FD5B5CB2}"/>
              </a:ext>
            </a:extLst>
          </p:cNvPr>
          <p:cNvSpPr txBox="1"/>
          <p:nvPr/>
        </p:nvSpPr>
        <p:spPr>
          <a:xfrm>
            <a:off x="612844" y="680936"/>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xmlns="" id="{90B6C376-CD15-4AF0-A6EC-D9B3D714564A}"/>
              </a:ext>
            </a:extLst>
          </p:cNvPr>
          <p:cNvSpPr txBox="1"/>
          <p:nvPr/>
        </p:nvSpPr>
        <p:spPr>
          <a:xfrm>
            <a:off x="797669"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A1FA0F-1A77-42B2-82E1-F06E7D0FD02C}"/>
              </a:ext>
            </a:extLst>
          </p:cNvPr>
          <p:cNvSpPr txBox="1"/>
          <p:nvPr/>
        </p:nvSpPr>
        <p:spPr>
          <a:xfrm>
            <a:off x="963039" y="758759"/>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xmlns=""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5" y="340468"/>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9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34D898-CD3A-40DD-9817-CB9836C97797}"/>
              </a:ext>
            </a:extLst>
          </p:cNvPr>
          <p:cNvSpPr txBox="1"/>
          <p:nvPr/>
        </p:nvSpPr>
        <p:spPr>
          <a:xfrm>
            <a:off x="642027" y="544749"/>
            <a:ext cx="6070059"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xmlns="" id="{63F72CD2-BCEA-4418-9CFA-BB8CC0F1260B}"/>
              </a:ext>
            </a:extLst>
          </p:cNvPr>
          <p:cNvSpPr txBox="1"/>
          <p:nvPr/>
        </p:nvSpPr>
        <p:spPr>
          <a:xfrm>
            <a:off x="836579" y="1157593"/>
            <a:ext cx="10447507" cy="5924699"/>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effectLst/>
                <a:latin typeface="Century" panose="02040604050505020304" pitchFamily="18" charset="0"/>
              </a:rPr>
              <a:t>etc</a:t>
            </a:r>
            <a:r>
              <a:rPr lang="en-US" sz="1900" b="0" i="0" dirty="0">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333685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6D26DE3-FA78-4051-93D0-60D8E446048D}"/>
              </a:ext>
            </a:extLst>
          </p:cNvPr>
          <p:cNvSpPr txBox="1"/>
          <p:nvPr/>
        </p:nvSpPr>
        <p:spPr>
          <a:xfrm>
            <a:off x="817123" y="583662"/>
            <a:ext cx="10408596"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190697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7" y="340468"/>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xmlns="" id="{8901BF35-FAD2-4595-854D-52B0F5307129}"/>
              </a:ext>
            </a:extLst>
          </p:cNvPr>
          <p:cNvSpPr txBox="1"/>
          <p:nvPr/>
        </p:nvSpPr>
        <p:spPr>
          <a:xfrm>
            <a:off x="865762" y="1128410"/>
            <a:ext cx="10564239"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E345A4-C380-4BB8-8982-61565208E1E5}"/>
              </a:ext>
            </a:extLst>
          </p:cNvPr>
          <p:cNvSpPr txBox="1"/>
          <p:nvPr/>
        </p:nvSpPr>
        <p:spPr>
          <a:xfrm>
            <a:off x="894945" y="1050588"/>
            <a:ext cx="10428051"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8B14BD9-3AD3-4A20-9BB2-1DA0F4D258B2}"/>
              </a:ext>
            </a:extLst>
          </p:cNvPr>
          <p:cNvSpPr txBox="1"/>
          <p:nvPr/>
        </p:nvSpPr>
        <p:spPr>
          <a:xfrm>
            <a:off x="721613" y="477980"/>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Shopping online won't affect anyone's status and the customers agreed that shopping on preferred e-tailer enhances their social status.</a:t>
            </a:r>
          </a:p>
        </p:txBody>
      </p:sp>
      <p:sp>
        <p:nvSpPr>
          <p:cNvPr id="2" name="Rectangle 1"/>
          <p:cNvSpPr/>
          <p:nvPr/>
        </p:nvSpPr>
        <p:spPr>
          <a:xfrm>
            <a:off x="721614" y="3768436"/>
            <a:ext cx="10680971" cy="2862322"/>
          </a:xfrm>
          <a:prstGeom prst="rect">
            <a:avLst/>
          </a:prstGeom>
        </p:spPr>
        <p:txBody>
          <a:bodyPr wrap="square">
            <a:spAutoFit/>
          </a:bodyPr>
          <a:lstStyle/>
          <a:p>
            <a:pPr marL="342900" indent="-342900" algn="just">
              <a:buFont typeface="Wingdings" panose="05000000000000000000" pitchFamily="2" charset="2"/>
              <a:buChar char="ü"/>
            </a:pPr>
            <a:r>
              <a:rPr lang="en-US" dirty="0">
                <a:latin typeface="Century" panose="02040604050505020304" pitchFamily="18" charset="0"/>
              </a:rPr>
              <a:t>Most of the customers agreed that they felt gratified while shopping on their favorite e-</a:t>
            </a:r>
            <a:r>
              <a:rPr lang="en-US" dirty="0" err="1">
                <a:latin typeface="Century" panose="02040604050505020304" pitchFamily="18" charset="0"/>
              </a:rPr>
              <a:t>tailer</a:t>
            </a:r>
            <a:r>
              <a:rPr lang="en-US" dirty="0">
                <a:latin typeface="Century" panose="02040604050505020304" pitchFamily="18" charset="0"/>
              </a:rPr>
              <a:t>. This is because the </a:t>
            </a:r>
            <a:r>
              <a:rPr lang="en-US" dirty="0" smtClean="0">
                <a:latin typeface="Century" panose="02040604050505020304" pitchFamily="18" charset="0"/>
              </a:rPr>
              <a:t>e-tailor </a:t>
            </a:r>
            <a:r>
              <a:rPr lang="en-US" dirty="0">
                <a:latin typeface="Century" panose="02040604050505020304" pitchFamily="18" charset="0"/>
              </a:rPr>
              <a:t>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dirty="0">
                <a:latin typeface="Century" panose="02040604050505020304" pitchFamily="18" charset="0"/>
              </a:rPr>
              <a:t>Also, most of the customers agreed that shopping on online website helps them </a:t>
            </a:r>
            <a:r>
              <a:rPr lang="en-US" dirty="0" err="1">
                <a:latin typeface="Century" panose="02040604050505020304" pitchFamily="18" charset="0"/>
              </a:rPr>
              <a:t>fulfil</a:t>
            </a:r>
            <a:r>
              <a:rPr lang="en-US" dirty="0">
                <a:latin typeface="Century" panose="02040604050505020304" pitchFamily="18" charset="0"/>
              </a:rPr>
              <a:t> their certain roles. </a:t>
            </a:r>
            <a:r>
              <a:rPr lang="en-US" dirty="0" smtClean="0">
                <a:latin typeface="Century" panose="02040604050505020304" pitchFamily="18" charset="0"/>
              </a:rPr>
              <a:t>Fulfillment </a:t>
            </a:r>
            <a:r>
              <a:rPr lang="en-US" dirty="0">
                <a:latin typeface="Century" panose="02040604050505020304" pitchFamily="18" charset="0"/>
              </a:rPr>
              <a:t>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a:t>
            </a:r>
            <a:endParaRPr lang="en-US" dirty="0">
              <a:latin typeface="Century" panose="02040604050505020304" pitchFamily="18" charset="0"/>
            </a:endParaRPr>
          </a:p>
        </p:txBody>
      </p:sp>
    </p:spTree>
    <p:extLst>
      <p:ext uri="{BB962C8B-B14F-4D97-AF65-F5344CB8AC3E}">
        <p14:creationId xmlns:p14="http://schemas.microsoft.com/office/powerpoint/2010/main" val="134591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6113CE5-9679-4F4E-BEFA-E8AD977CB98C}"/>
              </a:ext>
            </a:extLst>
          </p:cNvPr>
          <p:cNvSpPr txBox="1"/>
          <p:nvPr/>
        </p:nvSpPr>
        <p:spPr>
          <a:xfrm>
            <a:off x="733702" y="717195"/>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
        <p:nvSpPr>
          <p:cNvPr id="2" name="Rectangle 1"/>
          <p:cNvSpPr/>
          <p:nvPr/>
        </p:nvSpPr>
        <p:spPr>
          <a:xfrm>
            <a:off x="733702" y="4911620"/>
            <a:ext cx="10833077" cy="1200329"/>
          </a:xfrm>
          <a:prstGeom prst="rect">
            <a:avLst/>
          </a:prstGeom>
        </p:spPr>
        <p:txBody>
          <a:bodyPr wrap="square">
            <a:spAutoFit/>
          </a:bodyPr>
          <a:lstStyle/>
          <a:p>
            <a:pPr marL="342900" indent="-342900" algn="just">
              <a:buFont typeface="Wingdings" panose="05000000000000000000" pitchFamily="2" charset="2"/>
              <a:buChar char="ü"/>
            </a:pPr>
            <a:r>
              <a:rPr lang="en-US" dirty="0">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endParaRPr lang="en-US" dirty="0">
              <a:latin typeface="Century" panose="02040604050505020304" pitchFamily="18" charset="0"/>
            </a:endParaRPr>
          </a:p>
        </p:txBody>
      </p:sp>
    </p:spTree>
    <p:extLst>
      <p:ext uri="{BB962C8B-B14F-4D97-AF65-F5344CB8AC3E}">
        <p14:creationId xmlns:p14="http://schemas.microsoft.com/office/powerpoint/2010/main" val="42733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D1FB8A-63E9-4161-8853-67905CA40DFE}"/>
              </a:ext>
            </a:extLst>
          </p:cNvPr>
          <p:cNvSpPr txBox="1"/>
          <p:nvPr/>
        </p:nvSpPr>
        <p:spPr>
          <a:xfrm>
            <a:off x="4180115" y="653145"/>
            <a:ext cx="4273421" cy="55335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8B54790F-4E7D-4CC2-BD34-C3C8F2C6257E}"/>
              </a:ext>
            </a:extLst>
          </p:cNvPr>
          <p:cNvSpPr txBox="1"/>
          <p:nvPr/>
        </p:nvSpPr>
        <p:spPr>
          <a:xfrm>
            <a:off x="718456" y="1558212"/>
            <a:ext cx="10860835"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xmlns=""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4"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174939-CADC-4B25-B149-BC0C80550141}"/>
              </a:ext>
            </a:extLst>
          </p:cNvPr>
          <p:cNvSpPr txBox="1"/>
          <p:nvPr/>
        </p:nvSpPr>
        <p:spPr>
          <a:xfrm>
            <a:off x="982494" y="505839"/>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xmlns="" id="{0C5E0F19-70C3-4353-A8C8-8AC8FE3AA9C1}"/>
              </a:ext>
            </a:extLst>
          </p:cNvPr>
          <p:cNvSpPr txBox="1"/>
          <p:nvPr/>
        </p:nvSpPr>
        <p:spPr>
          <a:xfrm>
            <a:off x="982493" y="1789890"/>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Amazon and Flipkart have high visual appealing web-page layout compared to others that means these websites provides some </a:t>
            </a:r>
            <a:r>
              <a:rPr lang="en-US" sz="1900" b="0" i="0" dirty="0" err="1">
                <a:effectLst/>
                <a:latin typeface="Century" panose="02040604050505020304" pitchFamily="18" charset="0"/>
              </a:rPr>
              <a:t>colourful</a:t>
            </a:r>
            <a:r>
              <a:rPr lang="en-US" sz="1900" b="0" i="0" dirty="0">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9E6CBA-8156-4BE1-89C0-AC9B8F9442F8}"/>
              </a:ext>
            </a:extLst>
          </p:cNvPr>
          <p:cNvSpPr txBox="1"/>
          <p:nvPr/>
        </p:nvSpPr>
        <p:spPr>
          <a:xfrm>
            <a:off x="629939" y="395594"/>
            <a:ext cx="10752003"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
        <p:nvSpPr>
          <p:cNvPr id="2" name="Rectangle 1"/>
          <p:cNvSpPr/>
          <p:nvPr/>
        </p:nvSpPr>
        <p:spPr>
          <a:xfrm>
            <a:off x="629939" y="4913792"/>
            <a:ext cx="8160327" cy="677108"/>
          </a:xfrm>
          <a:prstGeom prst="rect">
            <a:avLst/>
          </a:prstGeom>
        </p:spPr>
        <p:txBody>
          <a:bodyPr wrap="square">
            <a:spAutoFit/>
          </a:bodyPr>
          <a:lstStyle/>
          <a:p>
            <a:pPr marL="342900" indent="-342900">
              <a:buFont typeface="Wingdings" panose="05000000000000000000" pitchFamily="2" charset="2"/>
              <a:buChar char="ü"/>
            </a:pPr>
            <a:r>
              <a:rPr lang="en-US" sz="1900" dirty="0" smtClean="0">
                <a:latin typeface="Century" panose="02040604050505020304" pitchFamily="18" charset="0"/>
              </a:rPr>
              <a:t>From </a:t>
            </a:r>
            <a:r>
              <a:rPr lang="en-US" sz="1900" dirty="0">
                <a:latin typeface="Century" panose="02040604050505020304" pitchFamily="18" charset="0"/>
              </a:rPr>
              <a:t>the plot we can notice amazon site is more reliable and most of the customers complete their purchase on amazon very quickly.</a:t>
            </a:r>
            <a:endParaRPr lang="en-US" sz="1900" dirty="0">
              <a:latin typeface="Century" panose="02040604050505020304" pitchFamily="18" charset="0"/>
            </a:endParaRPr>
          </a:p>
        </p:txBody>
      </p:sp>
      <p:sp>
        <p:nvSpPr>
          <p:cNvPr id="3" name="Rectangle 2"/>
          <p:cNvSpPr/>
          <p:nvPr/>
        </p:nvSpPr>
        <p:spPr>
          <a:xfrm>
            <a:off x="629939" y="2728540"/>
            <a:ext cx="8368145" cy="2139047"/>
          </a:xfrm>
          <a:prstGeom prst="rect">
            <a:avLst/>
          </a:prstGeom>
        </p:spPr>
        <p:txBody>
          <a:bodyPr wrap="square">
            <a:spAutoFit/>
          </a:bodyPr>
          <a:lstStyle/>
          <a:p>
            <a:pPr marL="342900" indent="-342900" algn="just">
              <a:buFont typeface="Wingdings" panose="05000000000000000000" pitchFamily="2" charset="2"/>
              <a:buChar char="ü"/>
            </a:pPr>
            <a:r>
              <a:rPr lang="en-US" sz="1900" dirty="0">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900" dirty="0" err="1">
                <a:latin typeface="Century" panose="02040604050505020304" pitchFamily="18" charset="0"/>
              </a:rPr>
              <a:t>etc</a:t>
            </a:r>
            <a:r>
              <a:rPr lang="en-US" sz="1900" dirty="0">
                <a:latin typeface="Century" panose="02040604050505020304" pitchFamily="18" charset="0"/>
              </a:rPr>
              <a:t> provided by the ecommerce websites.</a:t>
            </a:r>
          </a:p>
          <a:p>
            <a:pPr marL="2171700" lvl="4" indent="-342900" algn="just">
              <a:buFont typeface="Wingdings" panose="05000000000000000000" pitchFamily="2" charset="2"/>
              <a:buChar char="ü"/>
            </a:pPr>
            <a:endParaRPr lang="en-US" sz="1900" dirty="0">
              <a:latin typeface="Century" panose="02040604050505020304" pitchFamily="18" charset="0"/>
            </a:endParaRPr>
          </a:p>
        </p:txBody>
      </p:sp>
    </p:spTree>
    <p:extLst>
      <p:ext uri="{BB962C8B-B14F-4D97-AF65-F5344CB8AC3E}">
        <p14:creationId xmlns:p14="http://schemas.microsoft.com/office/powerpoint/2010/main" val="4175938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xmlns=""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4" y="611768"/>
            <a:ext cx="10620375" cy="30735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CC1590A2-DDD5-42E4-B9D2-ED64928E9052}"/>
              </a:ext>
            </a:extLst>
          </p:cNvPr>
          <p:cNvSpPr txBox="1"/>
          <p:nvPr/>
        </p:nvSpPr>
        <p:spPr>
          <a:xfrm>
            <a:off x="622569" y="4533090"/>
            <a:ext cx="10783619"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effectLst/>
              <a:latin typeface="Courier New" panose="02070309020205020404" pitchFamily="49" charset="0"/>
            </a:endParaRPr>
          </a:p>
          <a:p>
            <a:r>
              <a:rPr lang="en-US" b="0" i="0" dirty="0">
                <a:effectLst/>
                <a:latin typeface="Courier New" panose="02070309020205020404" pitchFamily="49" charset="0"/>
              </a:rPr>
              <a:t/>
            </a:r>
            <a:br>
              <a:rPr lang="en-US" b="0" i="0" dirty="0">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xmlns=""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9" y="204284"/>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11A21F77-5E07-4A8A-8570-DC985BB60838}"/>
              </a:ext>
            </a:extLst>
          </p:cNvPr>
          <p:cNvSpPr txBox="1"/>
          <p:nvPr/>
        </p:nvSpPr>
        <p:spPr>
          <a:xfrm>
            <a:off x="710119" y="4688733"/>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xmlns=""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1"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5CC7BAD6-49D0-4888-99B0-9FEA882B388C}"/>
              </a:ext>
            </a:extLst>
          </p:cNvPr>
          <p:cNvSpPr txBox="1"/>
          <p:nvPr/>
        </p:nvSpPr>
        <p:spPr>
          <a:xfrm>
            <a:off x="779835" y="4649823"/>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and sales, Myntra takes time </a:t>
            </a:r>
            <a:r>
              <a:rPr lang="en-US" sz="1900" b="0" i="0" dirty="0" err="1">
                <a:effectLst/>
                <a:latin typeface="Century" panose="02040604050505020304" pitchFamily="18" charset="0"/>
              </a:rPr>
              <a:t>ti</a:t>
            </a:r>
            <a:r>
              <a:rPr lang="en-US" sz="1900" b="0" i="0" dirty="0">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xmlns=""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4" y="379381"/>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371A7AB-2F7B-425B-A53A-FB2C918EAA4F}"/>
              </a:ext>
            </a:extLst>
          </p:cNvPr>
          <p:cNvSpPr txBox="1"/>
          <p:nvPr/>
        </p:nvSpPr>
        <p:spPr>
          <a:xfrm>
            <a:off x="1079771" y="4922195"/>
            <a:ext cx="10097311"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Snapdeal has limited mode of payment on most of the products followed by Amazon. And </a:t>
            </a:r>
            <a:r>
              <a:rPr lang="en-US" sz="1900" dirty="0">
                <a:latin typeface="Century" panose="02040604050505020304" pitchFamily="18" charset="0"/>
              </a:rPr>
              <a:t>P</a:t>
            </a:r>
            <a:r>
              <a:rPr lang="en-US" sz="1900" b="0" i="0" dirty="0">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xmlns=""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9" y="2431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C6CA00D9-7621-44F4-AA8A-D686EFD948AF}"/>
              </a:ext>
            </a:extLst>
          </p:cNvPr>
          <p:cNvSpPr txBox="1"/>
          <p:nvPr/>
        </p:nvSpPr>
        <p:spPr>
          <a:xfrm>
            <a:off x="535021" y="4523363"/>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227900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ED35B93-C1AA-4BCC-AC78-2617C617D14F}"/>
              </a:ext>
            </a:extLst>
          </p:cNvPr>
          <p:cNvSpPr txBox="1"/>
          <p:nvPr/>
        </p:nvSpPr>
        <p:spPr>
          <a:xfrm>
            <a:off x="3531141" y="350196"/>
            <a:ext cx="5885235"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xmlns="" id="{BF266B6D-3946-43BA-9E15-A8F1CB450681}"/>
              </a:ext>
            </a:extLst>
          </p:cNvPr>
          <p:cNvSpPr txBox="1"/>
          <p:nvPr/>
        </p:nvSpPr>
        <p:spPr>
          <a:xfrm>
            <a:off x="301558" y="1284052"/>
            <a:ext cx="7169287" cy="3170099"/>
          </a:xfrm>
          <a:prstGeom prst="rect">
            <a:avLst/>
          </a:prstGeom>
          <a:noFill/>
        </p:spPr>
        <p:txBody>
          <a:bodyPr wrap="square">
            <a:spAutoFit/>
          </a:bodyPr>
          <a:lstStyle/>
          <a:p>
            <a:pPr algn="just">
              <a:spcBef>
                <a:spcPts val="1200"/>
              </a:spcBef>
            </a:pPr>
            <a:r>
              <a:rPr lang="en-IN" sz="1900" dirty="0">
                <a:latin typeface="Century" panose="02040604050505020304" pitchFamily="18" charset="0"/>
                <a:ea typeface="Times New Roman" panose="02020603050405020304" pitchFamily="18" charset="0"/>
                <a:cs typeface="Helvetica" panose="020B0604020202020204" pitchFamily="34" charset="0"/>
              </a:rPr>
              <a:t>        </a:t>
            </a:r>
            <a:r>
              <a:rPr lang="en-IN" sz="1900" dirty="0">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568121" y="1429966"/>
            <a:ext cx="4513633" cy="4241260"/>
          </a:xfrm>
          <a:prstGeom prst="rect">
            <a:avLst/>
          </a:prstGeom>
        </p:spPr>
      </p:pic>
      <p:sp>
        <p:nvSpPr>
          <p:cNvPr id="13" name="TextBox 12">
            <a:extLst>
              <a:ext uri="{FF2B5EF4-FFF2-40B4-BE49-F238E27FC236}">
                <a16:creationId xmlns:a16="http://schemas.microsoft.com/office/drawing/2014/main" xmlns="" id="{D6608160-972C-4AAE-87C7-0AE9A8ED9725}"/>
              </a:ext>
            </a:extLst>
          </p:cNvPr>
          <p:cNvSpPr txBox="1"/>
          <p:nvPr/>
        </p:nvSpPr>
        <p:spPr>
          <a:xfrm>
            <a:off x="301557" y="4883285"/>
            <a:ext cx="7266563"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6D24B6-2B4A-4B5E-8D59-9527EDD12AFA}"/>
              </a:ext>
            </a:extLst>
          </p:cNvPr>
          <p:cNvSpPr txBox="1"/>
          <p:nvPr/>
        </p:nvSpPr>
        <p:spPr>
          <a:xfrm>
            <a:off x="1050587" y="1177048"/>
            <a:ext cx="10097311"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effectLst/>
                <a:latin typeface="Century" panose="02040604050505020304" pitchFamily="18" charset="0"/>
                <a:ea typeface="Calibri" panose="020F0502020204030204" pitchFamily="34" charset="0"/>
                <a:cs typeface="Helvetica" panose="020B0604020202020204" pitchFamily="34" charset="0"/>
              </a:rPr>
              <a:t>ti</a:t>
            </a:r>
            <a:r>
              <a:rPr lang="en-IN" sz="1900" dirty="0">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061EE-DDA0-42DC-BA27-C159CD4FE408}"/>
              </a:ext>
            </a:extLst>
          </p:cNvPr>
          <p:cNvSpPr txBox="1"/>
          <p:nvPr/>
        </p:nvSpPr>
        <p:spPr>
          <a:xfrm>
            <a:off x="3321699" y="438540"/>
            <a:ext cx="5206483" cy="523220"/>
          </a:xfrm>
          <a:prstGeom prst="rect">
            <a:avLst/>
          </a:prstGeom>
          <a:noFill/>
        </p:spPr>
        <p:txBody>
          <a:bodyPr wrap="square" rtlCol="0">
            <a:spAutoFit/>
          </a:bodyPr>
          <a:lstStyle/>
          <a:p>
            <a:pPr algn="ctr"/>
            <a:r>
              <a:rPr lang="en-US" sz="2800" b="1" u="sng" dirty="0">
                <a:latin typeface="Century" panose="02040604050505020304" pitchFamily="18" charset="0"/>
              </a:rPr>
              <a:t>PROBLEM </a:t>
            </a:r>
            <a:r>
              <a:rPr lang="en-US" sz="2800" b="1" u="sng" dirty="0" smtClean="0">
                <a:latin typeface="Century" panose="02040604050505020304" pitchFamily="18" charset="0"/>
              </a:rPr>
              <a:t>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xmlns="" id="{141A477B-529D-4EF6-8EA7-06B294A2AA35}"/>
              </a:ext>
            </a:extLst>
          </p:cNvPr>
          <p:cNvSpPr txBox="1"/>
          <p:nvPr/>
        </p:nvSpPr>
        <p:spPr>
          <a:xfrm>
            <a:off x="553618"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xmlns="" id="{71718B38-8D7A-4DB4-9756-B6428FB1FABE}"/>
              </a:ext>
            </a:extLst>
          </p:cNvPr>
          <p:cNvSpPr txBox="1"/>
          <p:nvPr/>
        </p:nvSpPr>
        <p:spPr>
          <a:xfrm>
            <a:off x="1254869"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xmlns="" id="{CF076AB2-7C04-449C-9B93-61B9038CDB00}"/>
              </a:ext>
            </a:extLst>
          </p:cNvPr>
          <p:cNvSpPr txBox="1"/>
          <p:nvPr/>
        </p:nvSpPr>
        <p:spPr>
          <a:xfrm>
            <a:off x="752272" y="1031133"/>
            <a:ext cx="11076563"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04AC9AF-2194-4FFD-BA6A-D0549CB4C0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p:blipFill>
        <p:spPr>
          <a:xfrm>
            <a:off x="3253713" y="2015413"/>
            <a:ext cx="5485960" cy="3147591"/>
          </a:xfrm>
          <a:prstGeom prst="rect">
            <a:avLst/>
          </a:prstGeom>
        </p:spPr>
      </p:pic>
      <p:sp>
        <p:nvSpPr>
          <p:cNvPr id="2" name="TextBox 1">
            <a:extLst>
              <a:ext uri="{FF2B5EF4-FFF2-40B4-BE49-F238E27FC236}">
                <a16:creationId xmlns:a16="http://schemas.microsoft.com/office/drawing/2014/main" xmlns="" id="{FFE9A085-641C-464A-B022-D75151301042}"/>
              </a:ext>
            </a:extLst>
          </p:cNvPr>
          <p:cNvSpPr txBox="1"/>
          <p:nvPr/>
        </p:nvSpPr>
        <p:spPr>
          <a:xfrm>
            <a:off x="849595" y="6935820"/>
            <a:ext cx="10492811" cy="230832"/>
          </a:xfrm>
          <a:prstGeom prst="rect">
            <a:avLst/>
          </a:prstGeom>
          <a:noFill/>
        </p:spPr>
        <p:txBody>
          <a:bodyPr wrap="square" rtlCol="0">
            <a:spAutoFit/>
          </a:bodyPr>
          <a:lstStyle/>
          <a:p>
            <a:r>
              <a:rPr lang="en-IN" sz="900">
                <a:hlinkClick r:id="rId4" tooltip="https://www.thebluediamondgallery.com/wooden-tile/t/thank-you.html"/>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8C9B74-09F4-426D-9B86-AB70C906BF35}"/>
              </a:ext>
            </a:extLst>
          </p:cNvPr>
          <p:cNvSpPr txBox="1"/>
          <p:nvPr/>
        </p:nvSpPr>
        <p:spPr>
          <a:xfrm>
            <a:off x="612844" y="690665"/>
            <a:ext cx="10856067" cy="2590004"/>
          </a:xfrm>
          <a:prstGeom prst="rect">
            <a:avLst/>
          </a:prstGeom>
          <a:noFill/>
        </p:spPr>
        <p:txBody>
          <a:bodyPr wrap="square" rtlCol="0">
            <a:spAutoFit/>
          </a:bodyPr>
          <a:lstStyle/>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6468" y="3044759"/>
            <a:ext cx="7179013" cy="3472775"/>
          </a:xfrm>
          <a:prstGeom prst="rect">
            <a:avLst/>
          </a:prstGeom>
          <a:noFill/>
          <a:ln>
            <a:noFill/>
          </a:ln>
        </p:spPr>
      </p:pic>
    </p:spTree>
    <p:extLst>
      <p:ext uri="{BB962C8B-B14F-4D97-AF65-F5344CB8AC3E}">
        <p14:creationId xmlns:p14="http://schemas.microsoft.com/office/powerpoint/2010/main" val="404774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170D9E7-8FA3-4150-9888-4BF6AC51254B}"/>
              </a:ext>
            </a:extLst>
          </p:cNvPr>
          <p:cNvSpPr txBox="1"/>
          <p:nvPr/>
        </p:nvSpPr>
        <p:spPr>
          <a:xfrm>
            <a:off x="972766" y="826853"/>
            <a:ext cx="4844375"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xmlns="" id="{37C8B3A7-BD65-4CD5-A09E-B21EAEE87504}"/>
              </a:ext>
            </a:extLst>
          </p:cNvPr>
          <p:cNvSpPr txBox="1"/>
          <p:nvPr/>
        </p:nvSpPr>
        <p:spPr>
          <a:xfrm>
            <a:off x="1196503" y="1799617"/>
            <a:ext cx="8249055" cy="363618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AC7709E-96F0-4AEC-A8D3-4C9A244B5719}"/>
              </a:ext>
            </a:extLst>
          </p:cNvPr>
          <p:cNvSpPr txBox="1"/>
          <p:nvPr/>
        </p:nvSpPr>
        <p:spPr>
          <a:xfrm>
            <a:off x="642028" y="642028"/>
            <a:ext cx="10710153" cy="553357"/>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8D8AD3EC-7ABF-4E1B-B0DC-96D957CAE5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4678" y="2842789"/>
            <a:ext cx="4447259" cy="3373185"/>
          </a:xfrm>
          <a:prstGeom prst="rect">
            <a:avLst/>
          </a:prstGeom>
        </p:spPr>
      </p:pic>
      <p:sp>
        <p:nvSpPr>
          <p:cNvPr id="17" name="TextBox 16">
            <a:extLst>
              <a:ext uri="{FF2B5EF4-FFF2-40B4-BE49-F238E27FC236}">
                <a16:creationId xmlns:a16="http://schemas.microsoft.com/office/drawing/2014/main" xmlns="" id="{F2DA2041-BBA7-492E-A7A0-64D7A62BCF26}"/>
              </a:ext>
            </a:extLst>
          </p:cNvPr>
          <p:cNvSpPr txBox="1"/>
          <p:nvPr/>
        </p:nvSpPr>
        <p:spPr>
          <a:xfrm>
            <a:off x="642026"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spTree>
    <p:extLst>
      <p:ext uri="{BB962C8B-B14F-4D97-AF65-F5344CB8AC3E}">
        <p14:creationId xmlns:p14="http://schemas.microsoft.com/office/powerpoint/2010/main" val="323699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DC23652-5829-453E-8EE5-8C53A03A2A85}"/>
              </a:ext>
            </a:extLst>
          </p:cNvPr>
          <p:cNvSpPr txBox="1"/>
          <p:nvPr/>
        </p:nvSpPr>
        <p:spPr>
          <a:xfrm>
            <a:off x="831273" y="1319190"/>
            <a:ext cx="8112868" cy="55335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F9FEE8D1-9741-40CF-957D-1DF047086E51}"/>
              </a:ext>
            </a:extLst>
          </p:cNvPr>
          <p:cNvSpPr txBox="1"/>
          <p:nvPr/>
        </p:nvSpPr>
        <p:spPr>
          <a:xfrm>
            <a:off x="831273" y="2927128"/>
            <a:ext cx="9906000" cy="2348976"/>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a:t>
            </a:r>
            <a:r>
              <a:rPr lang="en-IN" sz="1900" spc="5" dirty="0" smtClean="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 to </a:t>
            </a: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spTree>
    <p:extLst>
      <p:ext uri="{BB962C8B-B14F-4D97-AF65-F5344CB8AC3E}">
        <p14:creationId xmlns:p14="http://schemas.microsoft.com/office/powerpoint/2010/main" val="20461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0ECA84-8458-46C6-94E9-93AA30AD2947}"/>
              </a:ext>
            </a:extLst>
          </p:cNvPr>
          <p:cNvSpPr txBox="1"/>
          <p:nvPr/>
        </p:nvSpPr>
        <p:spPr>
          <a:xfrm>
            <a:off x="526472" y="700392"/>
            <a:ext cx="6001967"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xmlns="" id="{20126234-522B-4B8B-BEB8-860B3F6E7609}"/>
              </a:ext>
            </a:extLst>
          </p:cNvPr>
          <p:cNvSpPr txBox="1"/>
          <p:nvPr/>
        </p:nvSpPr>
        <p:spPr>
          <a:xfrm>
            <a:off x="526472" y="2251511"/>
            <a:ext cx="9324109" cy="360098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spTree>
    <p:extLst>
      <p:ext uri="{BB962C8B-B14F-4D97-AF65-F5344CB8AC3E}">
        <p14:creationId xmlns:p14="http://schemas.microsoft.com/office/powerpoint/2010/main" val="3873935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Tie</Template>
  <TotalTime>458</TotalTime>
  <Words>4579</Words>
  <Application>Microsoft Office PowerPoint</Application>
  <PresentationFormat>Custom</PresentationFormat>
  <Paragraphs>158</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USER</cp:lastModifiedBy>
  <cp:revision>44</cp:revision>
  <dcterms:created xsi:type="dcterms:W3CDTF">2021-09-16T07:00:33Z</dcterms:created>
  <dcterms:modified xsi:type="dcterms:W3CDTF">2022-04-06T15:33:46Z</dcterms:modified>
</cp:coreProperties>
</file>