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1"/>
  </p:notesMasterIdLst>
  <p:handoutMasterIdLst>
    <p:handoutMasterId r:id="rId22"/>
  </p:handoutMasterIdLst>
  <p:sldIdLst>
    <p:sldId id="256" r:id="rId5"/>
    <p:sldId id="262" r:id="rId6"/>
    <p:sldId id="258" r:id="rId7"/>
    <p:sldId id="268" r:id="rId8"/>
    <p:sldId id="276" r:id="rId9"/>
    <p:sldId id="261" r:id="rId10"/>
    <p:sldId id="285" r:id="rId11"/>
    <p:sldId id="263" r:id="rId12"/>
    <p:sldId id="280" r:id="rId13"/>
    <p:sldId id="264" r:id="rId14"/>
    <p:sldId id="289" r:id="rId15"/>
    <p:sldId id="291" r:id="rId16"/>
    <p:sldId id="290" r:id="rId17"/>
    <p:sldId id="292" r:id="rId18"/>
    <p:sldId id="277" r:id="rId19"/>
    <p:sldId id="283" r:id="rId20"/>
  </p:sldIdLst>
  <p:sldSz cx="12192000" cy="6858000"/>
  <p:notesSz cx="6858000" cy="9144000"/>
  <p:defaultTextStyle>
    <a:defPPr rtl="0">
      <a:defRPr lang="el-g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CC0066"/>
    <a:srgbClr val="FFCCFF"/>
    <a:srgbClr val="770321"/>
    <a:srgbClr val="D703A5"/>
    <a:srgbClr val="09F731"/>
    <a:srgbClr val="0AFAF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p:scale>
          <a:sx n="130" d="100"/>
          <a:sy n="130" d="100"/>
        </p:scale>
        <p:origin x="6" y="-528"/>
      </p:cViewPr>
      <p:guideLst>
        <p:guide pos="3840"/>
        <p:guide orient="horz" pos="2160"/>
      </p:guideLst>
    </p:cSldViewPr>
  </p:slideViewPr>
  <p:notesTextViewPr>
    <p:cViewPr>
      <p:scale>
        <a:sx n="1" d="1"/>
        <a:sy n="1" d="1"/>
      </p:scale>
      <p:origin x="0" y="0"/>
    </p:cViewPr>
  </p:notesTextViewPr>
  <p:notesViewPr>
    <p:cSldViewPr snapToGrid="0">
      <p:cViewPr varScale="1">
        <p:scale>
          <a:sx n="89" d="100"/>
          <a:sy n="89" d="100"/>
        </p:scale>
        <p:origin x="377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A78724-745C-4DD0-B289-20A096892C81}"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l-GR"/>
        </a:p>
      </dgm:t>
    </dgm:pt>
    <dgm:pt modelId="{E8ED780F-C2F8-4C6A-8759-F1A8DB62E690}">
      <dgm:prSet phldrT="[Κείμενο]" custT="1"/>
      <dgm:spPr/>
      <dgm:t>
        <a:bodyPr/>
        <a:lstStyle/>
        <a:p>
          <a:r>
            <a:rPr lang="en-US" sz="1800" b="1" dirty="0">
              <a:solidFill>
                <a:schemeClr val="bg1"/>
              </a:solidFill>
              <a:latin typeface="Times New Roman" panose="02020603050405020304" pitchFamily="18" charset="0"/>
              <a:cs typeface="Times New Roman" panose="02020603050405020304" pitchFamily="18" charset="0"/>
            </a:rPr>
            <a:t>Multilayer Perceptron </a:t>
          </a:r>
          <a:r>
            <a:rPr lang="en-US" sz="1800" b="0" dirty="0">
              <a:solidFill>
                <a:schemeClr val="bg1"/>
              </a:solidFill>
              <a:latin typeface="Times New Roman" panose="02020603050405020304" pitchFamily="18" charset="0"/>
              <a:cs typeface="Times New Roman" panose="02020603050405020304" pitchFamily="18" charset="0"/>
            </a:rPr>
            <a:t>(MLP)</a:t>
          </a:r>
          <a:endParaRPr lang="el-GR" sz="1800" b="0" dirty="0">
            <a:latin typeface="Times New Roman" panose="02020603050405020304" pitchFamily="18" charset="0"/>
            <a:cs typeface="Times New Roman" panose="02020603050405020304" pitchFamily="18" charset="0"/>
          </a:endParaRPr>
        </a:p>
      </dgm:t>
    </dgm:pt>
    <dgm:pt modelId="{FF8BA52C-679A-4764-8E31-D45A8D70F5A9}" type="parTrans" cxnId="{6AEFC69F-9056-4B1F-8B16-E2E78B1DCD14}">
      <dgm:prSet/>
      <dgm:spPr/>
      <dgm:t>
        <a:bodyPr/>
        <a:lstStyle/>
        <a:p>
          <a:endParaRPr lang="el-GR"/>
        </a:p>
      </dgm:t>
    </dgm:pt>
    <dgm:pt modelId="{CC5515CE-A3CB-435E-ADF9-900F01905568}" type="sibTrans" cxnId="{6AEFC69F-9056-4B1F-8B16-E2E78B1DCD14}">
      <dgm:prSet/>
      <dgm:spPr/>
      <dgm:t>
        <a:bodyPr/>
        <a:lstStyle/>
        <a:p>
          <a:endParaRPr lang="el-GR"/>
        </a:p>
      </dgm:t>
    </dgm:pt>
    <dgm:pt modelId="{4DA46707-48D4-4B97-8C71-2202651B1A56}">
      <dgm:prSet phldrT="[Κείμενο]" custT="1"/>
      <dgm:spPr/>
      <dgm:t>
        <a:bodyPr/>
        <a:lstStyle/>
        <a:p>
          <a:endParaRPr lang="el-GR" sz="1400" dirty="0">
            <a:solidFill>
              <a:schemeClr val="tx1"/>
            </a:solidFill>
            <a:latin typeface="Times New Roman" panose="02020603050405020304" pitchFamily="18" charset="0"/>
            <a:cs typeface="Times New Roman" panose="02020603050405020304" pitchFamily="18" charset="0"/>
          </a:endParaRPr>
        </a:p>
      </dgm:t>
    </dgm:pt>
    <dgm:pt modelId="{9303A50E-AED4-437C-B45F-F7444005C8C9}" type="parTrans" cxnId="{6B7C2897-C098-4577-9105-2D824AE15AB6}">
      <dgm:prSet/>
      <dgm:spPr/>
      <dgm:t>
        <a:bodyPr/>
        <a:lstStyle/>
        <a:p>
          <a:endParaRPr lang="el-GR"/>
        </a:p>
      </dgm:t>
    </dgm:pt>
    <dgm:pt modelId="{89A284F4-E4DA-4646-90B6-3187BD7A9E9E}" type="sibTrans" cxnId="{6B7C2897-C098-4577-9105-2D824AE15AB6}">
      <dgm:prSet/>
      <dgm:spPr/>
      <dgm:t>
        <a:bodyPr/>
        <a:lstStyle/>
        <a:p>
          <a:endParaRPr lang="el-GR"/>
        </a:p>
      </dgm:t>
    </dgm:pt>
    <dgm:pt modelId="{F1C65C2B-567A-4440-8A18-8C252C17A26A}">
      <dgm:prSet phldrT="[Κείμενο]" custT="1"/>
      <dgm:spPr/>
      <dgm:t>
        <a:bodyPr/>
        <a:lstStyle/>
        <a:p>
          <a:r>
            <a:rPr lang="en-US" sz="1800" b="1" dirty="0">
              <a:solidFill>
                <a:schemeClr val="bg1"/>
              </a:solidFill>
              <a:latin typeface="Times New Roman" panose="02020603050405020304" pitchFamily="18" charset="0"/>
              <a:cs typeface="Times New Roman" panose="02020603050405020304" pitchFamily="18" charset="0"/>
            </a:rPr>
            <a:t>Convolutional Neural Networks </a:t>
          </a:r>
          <a:r>
            <a:rPr lang="en-US" sz="1800" b="0" dirty="0">
              <a:solidFill>
                <a:schemeClr val="bg1"/>
              </a:solidFill>
              <a:latin typeface="Times New Roman" panose="02020603050405020304" pitchFamily="18" charset="0"/>
              <a:cs typeface="Times New Roman" panose="02020603050405020304" pitchFamily="18" charset="0"/>
            </a:rPr>
            <a:t>(CNN)</a:t>
          </a:r>
          <a:endParaRPr lang="el-GR" sz="1800" b="0" dirty="0">
            <a:latin typeface="Times New Roman" panose="02020603050405020304" pitchFamily="18" charset="0"/>
            <a:cs typeface="Times New Roman" panose="02020603050405020304" pitchFamily="18" charset="0"/>
          </a:endParaRPr>
        </a:p>
      </dgm:t>
    </dgm:pt>
    <dgm:pt modelId="{5C085406-8EE5-4928-83B8-25F733CB2EB2}" type="parTrans" cxnId="{DB4BD276-47B4-4CC9-8B25-2E1B9365E486}">
      <dgm:prSet/>
      <dgm:spPr/>
      <dgm:t>
        <a:bodyPr/>
        <a:lstStyle/>
        <a:p>
          <a:endParaRPr lang="el-GR"/>
        </a:p>
      </dgm:t>
    </dgm:pt>
    <dgm:pt modelId="{77DDC95E-918A-4CF1-97C1-29D4B0D0BFE6}" type="sibTrans" cxnId="{DB4BD276-47B4-4CC9-8B25-2E1B9365E486}">
      <dgm:prSet/>
      <dgm:spPr/>
      <dgm:t>
        <a:bodyPr/>
        <a:lstStyle/>
        <a:p>
          <a:endParaRPr lang="el-GR"/>
        </a:p>
      </dgm:t>
    </dgm:pt>
    <dgm:pt modelId="{60F2944F-CED7-4EB4-9BF6-B13AF6F95CCB}">
      <dgm:prSet phldrT="[Κείμενο]" custT="1"/>
      <dgm:spPr/>
      <dgm:t>
        <a:bodyPr/>
        <a:lstStyle/>
        <a:p>
          <a:endParaRPr lang="el-GR" sz="1600" dirty="0">
            <a:solidFill>
              <a:schemeClr val="tx1"/>
            </a:solidFill>
            <a:latin typeface="Times New Roman" panose="02020603050405020304" pitchFamily="18" charset="0"/>
            <a:cs typeface="Times New Roman" panose="02020603050405020304" pitchFamily="18" charset="0"/>
          </a:endParaRPr>
        </a:p>
      </dgm:t>
    </dgm:pt>
    <dgm:pt modelId="{D78F3994-0B4E-4217-A26A-067F0F2F1774}" type="parTrans" cxnId="{719B5A50-6BC9-48FC-A0C3-1244CAF11126}">
      <dgm:prSet/>
      <dgm:spPr/>
      <dgm:t>
        <a:bodyPr/>
        <a:lstStyle/>
        <a:p>
          <a:endParaRPr lang="el-GR"/>
        </a:p>
      </dgm:t>
    </dgm:pt>
    <dgm:pt modelId="{506AE442-70CE-462A-9BBE-7D8F1124454C}" type="sibTrans" cxnId="{719B5A50-6BC9-48FC-A0C3-1244CAF11126}">
      <dgm:prSet/>
      <dgm:spPr/>
      <dgm:t>
        <a:bodyPr/>
        <a:lstStyle/>
        <a:p>
          <a:endParaRPr lang="el-GR"/>
        </a:p>
      </dgm:t>
    </dgm:pt>
    <dgm:pt modelId="{768ADD0C-80BE-44C3-A1E9-05E473BE1B3E}" type="pres">
      <dgm:prSet presAssocID="{97A78724-745C-4DD0-B289-20A096892C81}" presName="Name0" presStyleCnt="0">
        <dgm:presLayoutVars>
          <dgm:dir/>
          <dgm:animLvl val="lvl"/>
          <dgm:resizeHandles/>
        </dgm:presLayoutVars>
      </dgm:prSet>
      <dgm:spPr/>
    </dgm:pt>
    <dgm:pt modelId="{3B9E9BAC-89CE-4D75-88B8-8B6D7754596D}" type="pres">
      <dgm:prSet presAssocID="{E8ED780F-C2F8-4C6A-8759-F1A8DB62E690}" presName="linNode" presStyleCnt="0"/>
      <dgm:spPr/>
    </dgm:pt>
    <dgm:pt modelId="{96ED3FD7-7428-4D97-9899-53C2DE244658}" type="pres">
      <dgm:prSet presAssocID="{E8ED780F-C2F8-4C6A-8759-F1A8DB62E690}" presName="parentShp" presStyleLbl="node1" presStyleIdx="0" presStyleCnt="2" custLinFactNeighborX="-1555" custLinFactNeighborY="-4587">
        <dgm:presLayoutVars>
          <dgm:bulletEnabled val="1"/>
        </dgm:presLayoutVars>
      </dgm:prSet>
      <dgm:spPr/>
    </dgm:pt>
    <dgm:pt modelId="{66BC1BF2-C0DF-4264-BF6E-2F6913E7DE51}" type="pres">
      <dgm:prSet presAssocID="{E8ED780F-C2F8-4C6A-8759-F1A8DB62E690}" presName="childShp" presStyleLbl="bgAccFollowNode1" presStyleIdx="0" presStyleCnt="2">
        <dgm:presLayoutVars>
          <dgm:bulletEnabled val="1"/>
        </dgm:presLayoutVars>
      </dgm:prSet>
      <dgm:spPr/>
    </dgm:pt>
    <dgm:pt modelId="{2143CCCE-8746-4363-A125-F324918A366A}" type="pres">
      <dgm:prSet presAssocID="{CC5515CE-A3CB-435E-ADF9-900F01905568}" presName="spacing" presStyleCnt="0"/>
      <dgm:spPr/>
    </dgm:pt>
    <dgm:pt modelId="{5A5A9F03-3D08-4512-90A0-321951649786}" type="pres">
      <dgm:prSet presAssocID="{F1C65C2B-567A-4440-8A18-8C252C17A26A}" presName="linNode" presStyleCnt="0"/>
      <dgm:spPr/>
    </dgm:pt>
    <dgm:pt modelId="{D148665B-3C81-4D9F-9855-E7257564E92D}" type="pres">
      <dgm:prSet presAssocID="{F1C65C2B-567A-4440-8A18-8C252C17A26A}" presName="parentShp" presStyleLbl="node1" presStyleIdx="1" presStyleCnt="2">
        <dgm:presLayoutVars>
          <dgm:bulletEnabled val="1"/>
        </dgm:presLayoutVars>
      </dgm:prSet>
      <dgm:spPr/>
    </dgm:pt>
    <dgm:pt modelId="{7C1598DF-A00A-4031-8FEC-D0C33C69D24C}" type="pres">
      <dgm:prSet presAssocID="{F1C65C2B-567A-4440-8A18-8C252C17A26A}" presName="childShp" presStyleLbl="bgAccFollowNode1" presStyleIdx="1" presStyleCnt="2">
        <dgm:presLayoutVars>
          <dgm:bulletEnabled val="1"/>
        </dgm:presLayoutVars>
      </dgm:prSet>
      <dgm:spPr/>
    </dgm:pt>
  </dgm:ptLst>
  <dgm:cxnLst>
    <dgm:cxn modelId="{B928B325-2F72-4CB3-8C9A-2D00D367C3D8}" type="presOf" srcId="{E8ED780F-C2F8-4C6A-8759-F1A8DB62E690}" destId="{96ED3FD7-7428-4D97-9899-53C2DE244658}" srcOrd="0" destOrd="0" presId="urn:microsoft.com/office/officeart/2005/8/layout/vList6"/>
    <dgm:cxn modelId="{719B5A50-6BC9-48FC-A0C3-1244CAF11126}" srcId="{F1C65C2B-567A-4440-8A18-8C252C17A26A}" destId="{60F2944F-CED7-4EB4-9BF6-B13AF6F95CCB}" srcOrd="0" destOrd="0" parTransId="{D78F3994-0B4E-4217-A26A-067F0F2F1774}" sibTransId="{506AE442-70CE-462A-9BBE-7D8F1124454C}"/>
    <dgm:cxn modelId="{DB4BD276-47B4-4CC9-8B25-2E1B9365E486}" srcId="{97A78724-745C-4DD0-B289-20A096892C81}" destId="{F1C65C2B-567A-4440-8A18-8C252C17A26A}" srcOrd="1" destOrd="0" parTransId="{5C085406-8EE5-4928-83B8-25F733CB2EB2}" sibTransId="{77DDC95E-918A-4CF1-97C1-29D4B0D0BFE6}"/>
    <dgm:cxn modelId="{51AB4279-DB47-4233-A562-5A2D53F9F417}" type="presOf" srcId="{97A78724-745C-4DD0-B289-20A096892C81}" destId="{768ADD0C-80BE-44C3-A1E9-05E473BE1B3E}" srcOrd="0" destOrd="0" presId="urn:microsoft.com/office/officeart/2005/8/layout/vList6"/>
    <dgm:cxn modelId="{B99B387F-2073-4A48-9837-26D46197F714}" type="presOf" srcId="{F1C65C2B-567A-4440-8A18-8C252C17A26A}" destId="{D148665B-3C81-4D9F-9855-E7257564E92D}" srcOrd="0" destOrd="0" presId="urn:microsoft.com/office/officeart/2005/8/layout/vList6"/>
    <dgm:cxn modelId="{6B7C2897-C098-4577-9105-2D824AE15AB6}" srcId="{E8ED780F-C2F8-4C6A-8759-F1A8DB62E690}" destId="{4DA46707-48D4-4B97-8C71-2202651B1A56}" srcOrd="0" destOrd="0" parTransId="{9303A50E-AED4-437C-B45F-F7444005C8C9}" sibTransId="{89A284F4-E4DA-4646-90B6-3187BD7A9E9E}"/>
    <dgm:cxn modelId="{6AEFC69F-9056-4B1F-8B16-E2E78B1DCD14}" srcId="{97A78724-745C-4DD0-B289-20A096892C81}" destId="{E8ED780F-C2F8-4C6A-8759-F1A8DB62E690}" srcOrd="0" destOrd="0" parTransId="{FF8BA52C-679A-4764-8E31-D45A8D70F5A9}" sibTransId="{CC5515CE-A3CB-435E-ADF9-900F01905568}"/>
    <dgm:cxn modelId="{21D7A5C0-7911-4067-8712-DAABE66D0E6B}" type="presOf" srcId="{4DA46707-48D4-4B97-8C71-2202651B1A56}" destId="{66BC1BF2-C0DF-4264-BF6E-2F6913E7DE51}" srcOrd="0" destOrd="0" presId="urn:microsoft.com/office/officeart/2005/8/layout/vList6"/>
    <dgm:cxn modelId="{E76E62DE-8BE1-4C45-9AF5-CBF550BC535D}" type="presOf" srcId="{60F2944F-CED7-4EB4-9BF6-B13AF6F95CCB}" destId="{7C1598DF-A00A-4031-8FEC-D0C33C69D24C}" srcOrd="0" destOrd="0" presId="urn:microsoft.com/office/officeart/2005/8/layout/vList6"/>
    <dgm:cxn modelId="{4D63BBA5-F6F7-430D-BD84-8B031862CEBB}" type="presParOf" srcId="{768ADD0C-80BE-44C3-A1E9-05E473BE1B3E}" destId="{3B9E9BAC-89CE-4D75-88B8-8B6D7754596D}" srcOrd="0" destOrd="0" presId="urn:microsoft.com/office/officeart/2005/8/layout/vList6"/>
    <dgm:cxn modelId="{A7B344CE-35C0-4827-A62E-98399E27C243}" type="presParOf" srcId="{3B9E9BAC-89CE-4D75-88B8-8B6D7754596D}" destId="{96ED3FD7-7428-4D97-9899-53C2DE244658}" srcOrd="0" destOrd="0" presId="urn:microsoft.com/office/officeart/2005/8/layout/vList6"/>
    <dgm:cxn modelId="{41930B63-0B7E-40C5-AD32-9E86BA59D1B4}" type="presParOf" srcId="{3B9E9BAC-89CE-4D75-88B8-8B6D7754596D}" destId="{66BC1BF2-C0DF-4264-BF6E-2F6913E7DE51}" srcOrd="1" destOrd="0" presId="urn:microsoft.com/office/officeart/2005/8/layout/vList6"/>
    <dgm:cxn modelId="{89A69966-A432-4728-A345-4C706259BCD7}" type="presParOf" srcId="{768ADD0C-80BE-44C3-A1E9-05E473BE1B3E}" destId="{2143CCCE-8746-4363-A125-F324918A366A}" srcOrd="1" destOrd="0" presId="urn:microsoft.com/office/officeart/2005/8/layout/vList6"/>
    <dgm:cxn modelId="{B6F3A228-82F4-4440-A473-06FB43D192B2}" type="presParOf" srcId="{768ADD0C-80BE-44C3-A1E9-05E473BE1B3E}" destId="{5A5A9F03-3D08-4512-90A0-321951649786}" srcOrd="2" destOrd="0" presId="urn:microsoft.com/office/officeart/2005/8/layout/vList6"/>
    <dgm:cxn modelId="{E54574D3-CF5C-4AA1-A2DD-289786240307}" type="presParOf" srcId="{5A5A9F03-3D08-4512-90A0-321951649786}" destId="{D148665B-3C81-4D9F-9855-E7257564E92D}" srcOrd="0" destOrd="0" presId="urn:microsoft.com/office/officeart/2005/8/layout/vList6"/>
    <dgm:cxn modelId="{F3461CAD-E7EF-4E50-97BC-EC6151BD5ACB}" type="presParOf" srcId="{5A5A9F03-3D08-4512-90A0-321951649786}" destId="{7C1598DF-A00A-4031-8FEC-D0C33C69D24C}"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C1BF2-C0DF-4264-BF6E-2F6913E7DE51}">
      <dsp:nvSpPr>
        <dsp:cNvPr id="0" name=""/>
        <dsp:cNvSpPr/>
      </dsp:nvSpPr>
      <dsp:spPr>
        <a:xfrm>
          <a:off x="2802688" y="402"/>
          <a:ext cx="4204032" cy="1571345"/>
        </a:xfrm>
        <a:prstGeom prst="rightArrow">
          <a:avLst>
            <a:gd name="adj1" fmla="val 75000"/>
            <a:gd name="adj2" fmla="val 50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endParaRPr lang="el-GR" sz="1400" kern="1200" dirty="0">
            <a:solidFill>
              <a:schemeClr val="tx1"/>
            </a:solidFill>
            <a:latin typeface="Times New Roman" panose="02020603050405020304" pitchFamily="18" charset="0"/>
            <a:cs typeface="Times New Roman" panose="02020603050405020304" pitchFamily="18" charset="0"/>
          </a:endParaRPr>
        </a:p>
      </dsp:txBody>
      <dsp:txXfrm>
        <a:off x="2802688" y="196820"/>
        <a:ext cx="3614778" cy="1178509"/>
      </dsp:txXfrm>
    </dsp:sp>
    <dsp:sp modelId="{96ED3FD7-7428-4D97-9899-53C2DE244658}">
      <dsp:nvSpPr>
        <dsp:cNvPr id="0" name=""/>
        <dsp:cNvSpPr/>
      </dsp:nvSpPr>
      <dsp:spPr>
        <a:xfrm>
          <a:off x="0" y="0"/>
          <a:ext cx="2802688" cy="157134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latin typeface="Times New Roman" panose="02020603050405020304" pitchFamily="18" charset="0"/>
              <a:cs typeface="Times New Roman" panose="02020603050405020304" pitchFamily="18" charset="0"/>
            </a:rPr>
            <a:t>Multilayer Perceptron </a:t>
          </a:r>
          <a:r>
            <a:rPr lang="en-US" sz="1800" b="0" kern="1200" dirty="0">
              <a:solidFill>
                <a:schemeClr val="bg1"/>
              </a:solidFill>
              <a:latin typeface="Times New Roman" panose="02020603050405020304" pitchFamily="18" charset="0"/>
              <a:cs typeface="Times New Roman" panose="02020603050405020304" pitchFamily="18" charset="0"/>
            </a:rPr>
            <a:t>(MLP)</a:t>
          </a:r>
          <a:endParaRPr lang="el-GR" sz="1800" b="0" kern="1200" dirty="0">
            <a:latin typeface="Times New Roman" panose="02020603050405020304" pitchFamily="18" charset="0"/>
            <a:cs typeface="Times New Roman" panose="02020603050405020304" pitchFamily="18" charset="0"/>
          </a:endParaRPr>
        </a:p>
      </dsp:txBody>
      <dsp:txXfrm>
        <a:off x="76707" y="76707"/>
        <a:ext cx="2649274" cy="1417931"/>
      </dsp:txXfrm>
    </dsp:sp>
    <dsp:sp modelId="{7C1598DF-A00A-4031-8FEC-D0C33C69D24C}">
      <dsp:nvSpPr>
        <dsp:cNvPr id="0" name=""/>
        <dsp:cNvSpPr/>
      </dsp:nvSpPr>
      <dsp:spPr>
        <a:xfrm>
          <a:off x="2802688" y="1728882"/>
          <a:ext cx="4204032" cy="1571345"/>
        </a:xfrm>
        <a:prstGeom prst="rightArrow">
          <a:avLst>
            <a:gd name="adj1" fmla="val 75000"/>
            <a:gd name="adj2" fmla="val 50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endParaRPr lang="el-GR" sz="1600" kern="1200" dirty="0">
            <a:solidFill>
              <a:schemeClr val="tx1"/>
            </a:solidFill>
            <a:latin typeface="Times New Roman" panose="02020603050405020304" pitchFamily="18" charset="0"/>
            <a:cs typeface="Times New Roman" panose="02020603050405020304" pitchFamily="18" charset="0"/>
          </a:endParaRPr>
        </a:p>
      </dsp:txBody>
      <dsp:txXfrm>
        <a:off x="2802688" y="1925300"/>
        <a:ext cx="3614778" cy="1178509"/>
      </dsp:txXfrm>
    </dsp:sp>
    <dsp:sp modelId="{D148665B-3C81-4D9F-9855-E7257564E92D}">
      <dsp:nvSpPr>
        <dsp:cNvPr id="0" name=""/>
        <dsp:cNvSpPr/>
      </dsp:nvSpPr>
      <dsp:spPr>
        <a:xfrm>
          <a:off x="0" y="1728882"/>
          <a:ext cx="2802688" cy="157134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latin typeface="Times New Roman" panose="02020603050405020304" pitchFamily="18" charset="0"/>
              <a:cs typeface="Times New Roman" panose="02020603050405020304" pitchFamily="18" charset="0"/>
            </a:rPr>
            <a:t>Convolutional Neural Networks </a:t>
          </a:r>
          <a:r>
            <a:rPr lang="en-US" sz="1800" b="0" kern="1200" dirty="0">
              <a:solidFill>
                <a:schemeClr val="bg1"/>
              </a:solidFill>
              <a:latin typeface="Times New Roman" panose="02020603050405020304" pitchFamily="18" charset="0"/>
              <a:cs typeface="Times New Roman" panose="02020603050405020304" pitchFamily="18" charset="0"/>
            </a:rPr>
            <a:t>(CNN)</a:t>
          </a:r>
          <a:endParaRPr lang="el-GR" sz="1800" b="0" kern="1200" dirty="0">
            <a:latin typeface="Times New Roman" panose="02020603050405020304" pitchFamily="18" charset="0"/>
            <a:cs typeface="Times New Roman" panose="02020603050405020304" pitchFamily="18" charset="0"/>
          </a:endParaRPr>
        </a:p>
      </dsp:txBody>
      <dsp:txXfrm>
        <a:off x="76707" y="1805589"/>
        <a:ext cx="2649274" cy="1417931"/>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a:extLst>
              <a:ext uri="{FF2B5EF4-FFF2-40B4-BE49-F238E27FC236}">
                <a16:creationId xmlns:a16="http://schemas.microsoft.com/office/drawing/2014/main" id="{FBE5F98D-E0EA-471C-9A3B-F4C81A2A6E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a:extLst>
              <a:ext uri="{FF2B5EF4-FFF2-40B4-BE49-F238E27FC236}">
                <a16:creationId xmlns:a16="http://schemas.microsoft.com/office/drawing/2014/main" id="{A3A9DAFE-6FEA-4AB6-87A3-550322CAA1A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AF3F83-EAFA-4D37-BB40-D3C77F7EF5C8}" type="datetimeFigureOut">
              <a:rPr lang="el-GR" smtClean="0"/>
              <a:t>19/11/2020</a:t>
            </a:fld>
            <a:endParaRPr lang="el-GR"/>
          </a:p>
        </p:txBody>
      </p:sp>
      <p:sp>
        <p:nvSpPr>
          <p:cNvPr id="4" name="Θέση υποσέλιδου 3">
            <a:extLst>
              <a:ext uri="{FF2B5EF4-FFF2-40B4-BE49-F238E27FC236}">
                <a16:creationId xmlns:a16="http://schemas.microsoft.com/office/drawing/2014/main" id="{3DA7EEAE-0CDD-484E-A566-92B6342C23D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5" name="Θέση αριθμού διαφάνειας 4">
            <a:extLst>
              <a:ext uri="{FF2B5EF4-FFF2-40B4-BE49-F238E27FC236}">
                <a16:creationId xmlns:a16="http://schemas.microsoft.com/office/drawing/2014/main" id="{A71ED95A-1E13-4F5A-B886-1EA6074DE28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39B718-3E11-4233-9C33-951F750371EE}" type="slidenum">
              <a:rPr lang="el-GR" smtClean="0"/>
              <a:t>‹#›</a:t>
            </a:fld>
            <a:endParaRPr lang="el-GR"/>
          </a:p>
        </p:txBody>
      </p:sp>
    </p:spTree>
    <p:extLst>
      <p:ext uri="{BB962C8B-B14F-4D97-AF65-F5344CB8AC3E}">
        <p14:creationId xmlns:p14="http://schemas.microsoft.com/office/powerpoint/2010/main" val="24351809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noProof="0"/>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39854A-B287-4F7C-8983-03037108F6DE}" type="datetimeFigureOut">
              <a:rPr lang="el-GR" noProof="0" smtClean="0"/>
              <a:t>19/11/2020</a:t>
            </a:fld>
            <a:endParaRPr lang="el-GR" noProof="0"/>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noProof="0"/>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noProof="0" dirty="0"/>
              <a:t>Επεξεργασία στυλ κειμένου υποδείγματος</a:t>
            </a:r>
          </a:p>
          <a:p>
            <a:pPr lvl="1"/>
            <a:r>
              <a:rPr lang="el-GR" noProof="0" dirty="0"/>
              <a:t>Δεύτερου επιπέδου</a:t>
            </a:r>
          </a:p>
          <a:p>
            <a:pPr lvl="2"/>
            <a:r>
              <a:rPr lang="el-GR" noProof="0" dirty="0"/>
              <a:t>Τρίτου επιπέδου</a:t>
            </a:r>
          </a:p>
          <a:p>
            <a:pPr lvl="3"/>
            <a:r>
              <a:rPr lang="el-GR" noProof="0" dirty="0"/>
              <a:t>Τέταρτου επιπέδου</a:t>
            </a:r>
          </a:p>
          <a:p>
            <a:pPr lvl="4"/>
            <a:r>
              <a:rPr lang="el-GR" noProof="0" dirty="0"/>
              <a:t>Πέμπτου επιπέδου</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noProof="0"/>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39B1F-EA43-4850-9191-C54A37B3456E}" type="slidenum">
              <a:rPr lang="el-GR" noProof="0" smtClean="0"/>
              <a:t>‹#›</a:t>
            </a:fld>
            <a:endParaRPr lang="el-GR" noProof="0"/>
          </a:p>
        </p:txBody>
      </p:sp>
    </p:spTree>
    <p:extLst>
      <p:ext uri="{BB962C8B-B14F-4D97-AF65-F5344CB8AC3E}">
        <p14:creationId xmlns:p14="http://schemas.microsoft.com/office/powerpoint/2010/main" val="7637500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5"/>
          </p:nvPr>
        </p:nvSpPr>
        <p:spPr/>
        <p:txBody>
          <a:bodyPr/>
          <a:lstStyle/>
          <a:p>
            <a:fld id="{BF639B1F-EA43-4850-9191-C54A37B3456E}" type="slidenum">
              <a:rPr lang="el-GR" noProof="0" smtClean="0"/>
              <a:t>1</a:t>
            </a:fld>
            <a:endParaRPr lang="el-GR" noProof="0"/>
          </a:p>
        </p:txBody>
      </p:sp>
    </p:spTree>
    <p:extLst>
      <p:ext uri="{BB962C8B-B14F-4D97-AF65-F5344CB8AC3E}">
        <p14:creationId xmlns:p14="http://schemas.microsoft.com/office/powerpoint/2010/main" val="658261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5"/>
          </p:nvPr>
        </p:nvSpPr>
        <p:spPr/>
        <p:txBody>
          <a:bodyPr/>
          <a:lstStyle/>
          <a:p>
            <a:fld id="{BF639B1F-EA43-4850-9191-C54A37B3456E}" type="slidenum">
              <a:rPr lang="el-GR" noProof="0" smtClean="0"/>
              <a:t>16</a:t>
            </a:fld>
            <a:endParaRPr lang="el-GR" noProof="0"/>
          </a:p>
        </p:txBody>
      </p:sp>
    </p:spTree>
    <p:extLst>
      <p:ext uri="{BB962C8B-B14F-4D97-AF65-F5344CB8AC3E}">
        <p14:creationId xmlns:p14="http://schemas.microsoft.com/office/powerpoint/2010/main" val="2768159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5"/>
          </p:nvPr>
        </p:nvSpPr>
        <p:spPr/>
        <p:txBody>
          <a:bodyPr/>
          <a:lstStyle/>
          <a:p>
            <a:fld id="{BF639B1F-EA43-4850-9191-C54A37B3456E}" type="slidenum">
              <a:rPr lang="el-GR" noProof="0" smtClean="0"/>
              <a:t>3</a:t>
            </a:fld>
            <a:endParaRPr lang="el-GR" noProof="0"/>
          </a:p>
        </p:txBody>
      </p:sp>
    </p:spTree>
    <p:extLst>
      <p:ext uri="{BB962C8B-B14F-4D97-AF65-F5344CB8AC3E}">
        <p14:creationId xmlns:p14="http://schemas.microsoft.com/office/powerpoint/2010/main" val="222717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5"/>
          </p:nvPr>
        </p:nvSpPr>
        <p:spPr/>
        <p:txBody>
          <a:bodyPr/>
          <a:lstStyle/>
          <a:p>
            <a:fld id="{BF639B1F-EA43-4850-9191-C54A37B3456E}" type="slidenum">
              <a:rPr lang="el-GR" noProof="0" smtClean="0"/>
              <a:t>6</a:t>
            </a:fld>
            <a:endParaRPr lang="el-GR" noProof="0"/>
          </a:p>
        </p:txBody>
      </p:sp>
    </p:spTree>
    <p:extLst>
      <p:ext uri="{BB962C8B-B14F-4D97-AF65-F5344CB8AC3E}">
        <p14:creationId xmlns:p14="http://schemas.microsoft.com/office/powerpoint/2010/main" val="1074386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5"/>
          </p:nvPr>
        </p:nvSpPr>
        <p:spPr/>
        <p:txBody>
          <a:bodyPr/>
          <a:lstStyle/>
          <a:p>
            <a:fld id="{BF639B1F-EA43-4850-9191-C54A37B3456E}" type="slidenum">
              <a:rPr lang="el-GR" noProof="0" smtClean="0"/>
              <a:t>8</a:t>
            </a:fld>
            <a:endParaRPr lang="el-GR" noProof="0"/>
          </a:p>
        </p:txBody>
      </p:sp>
    </p:spTree>
    <p:extLst>
      <p:ext uri="{BB962C8B-B14F-4D97-AF65-F5344CB8AC3E}">
        <p14:creationId xmlns:p14="http://schemas.microsoft.com/office/powerpoint/2010/main" val="865533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5"/>
          </p:nvPr>
        </p:nvSpPr>
        <p:spPr/>
        <p:txBody>
          <a:bodyPr/>
          <a:lstStyle/>
          <a:p>
            <a:fld id="{BF639B1F-EA43-4850-9191-C54A37B3456E}" type="slidenum">
              <a:rPr lang="el-GR" noProof="0" smtClean="0"/>
              <a:t>10</a:t>
            </a:fld>
            <a:endParaRPr lang="el-GR" noProof="0"/>
          </a:p>
        </p:txBody>
      </p:sp>
    </p:spTree>
    <p:extLst>
      <p:ext uri="{BB962C8B-B14F-4D97-AF65-F5344CB8AC3E}">
        <p14:creationId xmlns:p14="http://schemas.microsoft.com/office/powerpoint/2010/main" val="2698630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5"/>
          </p:nvPr>
        </p:nvSpPr>
        <p:spPr/>
        <p:txBody>
          <a:bodyPr/>
          <a:lstStyle/>
          <a:p>
            <a:fld id="{BF639B1F-EA43-4850-9191-C54A37B3456E}" type="slidenum">
              <a:rPr lang="el-GR" noProof="0" smtClean="0"/>
              <a:t>11</a:t>
            </a:fld>
            <a:endParaRPr lang="el-GR" noProof="0"/>
          </a:p>
        </p:txBody>
      </p:sp>
    </p:spTree>
    <p:extLst>
      <p:ext uri="{BB962C8B-B14F-4D97-AF65-F5344CB8AC3E}">
        <p14:creationId xmlns:p14="http://schemas.microsoft.com/office/powerpoint/2010/main" val="2691919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5"/>
          </p:nvPr>
        </p:nvSpPr>
        <p:spPr/>
        <p:txBody>
          <a:bodyPr/>
          <a:lstStyle/>
          <a:p>
            <a:fld id="{BF639B1F-EA43-4850-9191-C54A37B3456E}" type="slidenum">
              <a:rPr lang="el-GR" noProof="0" smtClean="0"/>
              <a:t>12</a:t>
            </a:fld>
            <a:endParaRPr lang="el-GR" noProof="0"/>
          </a:p>
        </p:txBody>
      </p:sp>
    </p:spTree>
    <p:extLst>
      <p:ext uri="{BB962C8B-B14F-4D97-AF65-F5344CB8AC3E}">
        <p14:creationId xmlns:p14="http://schemas.microsoft.com/office/powerpoint/2010/main" val="1727853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5"/>
          </p:nvPr>
        </p:nvSpPr>
        <p:spPr/>
        <p:txBody>
          <a:bodyPr/>
          <a:lstStyle/>
          <a:p>
            <a:fld id="{BF639B1F-EA43-4850-9191-C54A37B3456E}" type="slidenum">
              <a:rPr lang="el-GR" noProof="0" smtClean="0"/>
              <a:t>13</a:t>
            </a:fld>
            <a:endParaRPr lang="el-GR" noProof="0"/>
          </a:p>
        </p:txBody>
      </p:sp>
    </p:spTree>
    <p:extLst>
      <p:ext uri="{BB962C8B-B14F-4D97-AF65-F5344CB8AC3E}">
        <p14:creationId xmlns:p14="http://schemas.microsoft.com/office/powerpoint/2010/main" val="637929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5"/>
          </p:nvPr>
        </p:nvSpPr>
        <p:spPr/>
        <p:txBody>
          <a:bodyPr/>
          <a:lstStyle/>
          <a:p>
            <a:fld id="{BF639B1F-EA43-4850-9191-C54A37B3456E}" type="slidenum">
              <a:rPr lang="el-GR" noProof="0" smtClean="0"/>
              <a:t>14</a:t>
            </a:fld>
            <a:endParaRPr lang="el-GR" noProof="0"/>
          </a:p>
        </p:txBody>
      </p:sp>
    </p:spTree>
    <p:extLst>
      <p:ext uri="{BB962C8B-B14F-4D97-AF65-F5344CB8AC3E}">
        <p14:creationId xmlns:p14="http://schemas.microsoft.com/office/powerpoint/2010/main" val="175911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7" name="Ορθογώνιο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Τίτλος 1"/>
          <p:cNvSpPr>
            <a:spLocks noGrp="1"/>
          </p:cNvSpPr>
          <p:nvPr>
            <p:ph type="ctrTitle" hasCustomPrompt="1"/>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l-GR" noProof="0"/>
              <a:t>Κάντε κλικ για να επεξεργαστείτε το Στυλ κύριου τίτλου</a:t>
            </a:r>
          </a:p>
        </p:txBody>
      </p:sp>
      <p:sp>
        <p:nvSpPr>
          <p:cNvPr id="3" name="Υπότιτλος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l-GR" noProof="0"/>
              <a:t>Κάντε κλικ για να επεξεργαστείτε τον υπότιτλο του υποδείγματος</a:t>
            </a:r>
          </a:p>
        </p:txBody>
      </p:sp>
      <p:sp>
        <p:nvSpPr>
          <p:cNvPr id="4" name="Θέση ημερομηνίας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282BE054-FE30-469D-A9A3-B92E97DA736B}" type="datetime1">
              <a:rPr lang="el-GR" noProof="0" smtClean="0"/>
              <a:t>19/11/2020</a:t>
            </a:fld>
            <a:endParaRPr lang="el-GR" noProof="0"/>
          </a:p>
        </p:txBody>
      </p:sp>
      <p:sp>
        <p:nvSpPr>
          <p:cNvPr id="5" name="Θέση υποσέλιδου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l-GR" noProof="0"/>
          </a:p>
        </p:txBody>
      </p:sp>
      <p:sp>
        <p:nvSpPr>
          <p:cNvPr id="6" name="Θέση αριθμού διαφάνειας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l-GR" noProof="0" smtClean="0"/>
              <a:pPr/>
              <a:t>‹#›</a:t>
            </a:fld>
            <a:endParaRPr lang="el-GR"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8" name="Ορθογώνιο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Τίτλος 1"/>
          <p:cNvSpPr>
            <a:spLocks noGrp="1"/>
          </p:cNvSpPr>
          <p:nvPr>
            <p:ph type="title" hasCustomPrompt="1"/>
          </p:nvPr>
        </p:nvSpPr>
        <p:spPr>
          <a:xfrm>
            <a:off x="581192" y="702156"/>
            <a:ext cx="11029616" cy="1013800"/>
          </a:xfrm>
        </p:spPr>
        <p:txBody>
          <a:bodyPr rtlCol="0"/>
          <a:lstStyle/>
          <a:p>
            <a:pPr rtl="0"/>
            <a:r>
              <a:rPr lang="el-GR" noProof="0"/>
              <a:t>Κάντε κλικ για να επεξεργαστείτε το Στυλ κύριου τίτλου</a:t>
            </a:r>
          </a:p>
        </p:txBody>
      </p:sp>
      <p:sp>
        <p:nvSpPr>
          <p:cNvPr id="3" name="Θέση κατακόρυφου κειμένου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l-GR" noProof="0"/>
              <a:t>Επεξεργασία στυλ κειμένου υποδείγματος</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4" name="Θέση ημερομηνίας 3"/>
          <p:cNvSpPr>
            <a:spLocks noGrp="1"/>
          </p:cNvSpPr>
          <p:nvPr>
            <p:ph type="dt" sz="half" idx="10"/>
          </p:nvPr>
        </p:nvSpPr>
        <p:spPr/>
        <p:txBody>
          <a:bodyPr rtlCol="0"/>
          <a:lstStyle/>
          <a:p>
            <a:pPr rtl="0"/>
            <a:fld id="{37FBD7AA-18A9-4F8D-B285-C16F1DF08662}" type="datetime1">
              <a:rPr lang="el-GR" noProof="0" smtClean="0"/>
              <a:t>19/11/2020</a:t>
            </a:fld>
            <a:endParaRPr lang="el-GR" noProof="0"/>
          </a:p>
        </p:txBody>
      </p:sp>
      <p:sp>
        <p:nvSpPr>
          <p:cNvPr id="5" name="Θέση υποσέλιδου 4"/>
          <p:cNvSpPr>
            <a:spLocks noGrp="1"/>
          </p:cNvSpPr>
          <p:nvPr>
            <p:ph type="ftr" sz="quarter" idx="11"/>
          </p:nvPr>
        </p:nvSpPr>
        <p:spPr/>
        <p:txBody>
          <a:bodyPr rtlCol="0"/>
          <a:lstStyle/>
          <a:p>
            <a:pPr rtl="0"/>
            <a:endParaRPr lang="el-GR" noProof="0"/>
          </a:p>
        </p:txBody>
      </p:sp>
      <p:sp>
        <p:nvSpPr>
          <p:cNvPr id="6" name="Θέση αριθμού διαφάνειας 5"/>
          <p:cNvSpPr>
            <a:spLocks noGrp="1"/>
          </p:cNvSpPr>
          <p:nvPr>
            <p:ph type="sldNum" sz="quarter" idx="12"/>
          </p:nvPr>
        </p:nvSpPr>
        <p:spPr/>
        <p:txBody>
          <a:bodyPr rtlCol="0"/>
          <a:lstStyle/>
          <a:p>
            <a:pPr rtl="0"/>
            <a:fld id="{D57F1E4F-1CFF-5643-939E-217C01CDF565}" type="slidenum">
              <a:rPr lang="el-GR" noProof="0" smtClean="0"/>
              <a:pPr/>
              <a:t>‹#›</a:t>
            </a:fld>
            <a:endParaRPr lang="el-GR"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7" name="Ορθογώνιο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Κατακόρυφος τίτλος 1"/>
          <p:cNvSpPr>
            <a:spLocks noGrp="1"/>
          </p:cNvSpPr>
          <p:nvPr>
            <p:ph type="title" orient="vert" hasCustomPrompt="1"/>
          </p:nvPr>
        </p:nvSpPr>
        <p:spPr>
          <a:xfrm>
            <a:off x="8839201" y="675726"/>
            <a:ext cx="2004164" cy="5183073"/>
          </a:xfrm>
        </p:spPr>
        <p:txBody>
          <a:bodyPr vert="eaVert" rtlCol="0"/>
          <a:lstStyle/>
          <a:p>
            <a:pPr rtl="0"/>
            <a:r>
              <a:rPr lang="el-GR" noProof="0"/>
              <a:t>Κάντε κλικ για να επεξεργαστείτε το Στυλ κύριου τίτλου</a:t>
            </a:r>
          </a:p>
        </p:txBody>
      </p:sp>
      <p:sp>
        <p:nvSpPr>
          <p:cNvPr id="3" name="Θέση κατακόρυφου κειμένου 2"/>
          <p:cNvSpPr>
            <a:spLocks noGrp="1"/>
          </p:cNvSpPr>
          <p:nvPr>
            <p:ph type="body" orient="vert" idx="1" hasCustomPrompt="1"/>
          </p:nvPr>
        </p:nvSpPr>
        <p:spPr>
          <a:xfrm>
            <a:off x="774923" y="675726"/>
            <a:ext cx="7896279" cy="5183073"/>
          </a:xfrm>
        </p:spPr>
        <p:txBody>
          <a:bodyPr vert="eaVert" rtlCol="0" anchor="t"/>
          <a:lstStyle/>
          <a:p>
            <a:pPr lvl="0" rtl="0"/>
            <a:r>
              <a:rPr lang="el-GR" noProof="0"/>
              <a:t>Επεξεργασία στυλ κειμένου υποδείγματος</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4" name="Θέση ημερομηνίας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C75D9F7E-4A8A-4601-8F3E-167AA0831FD3}" type="datetime1">
              <a:rPr lang="el-GR" noProof="0" smtClean="0"/>
              <a:t>19/11/2020</a:t>
            </a:fld>
            <a:endParaRPr lang="el-GR" noProof="0"/>
          </a:p>
        </p:txBody>
      </p:sp>
      <p:sp>
        <p:nvSpPr>
          <p:cNvPr id="5" name="Θέση υποσέλιδου 4"/>
          <p:cNvSpPr>
            <a:spLocks noGrp="1"/>
          </p:cNvSpPr>
          <p:nvPr>
            <p:ph type="ftr" sz="quarter" idx="11"/>
          </p:nvPr>
        </p:nvSpPr>
        <p:spPr>
          <a:xfrm>
            <a:off x="774923" y="5951811"/>
            <a:ext cx="7896279" cy="365125"/>
          </a:xfrm>
        </p:spPr>
        <p:txBody>
          <a:bodyPr rtlCol="0"/>
          <a:lstStyle/>
          <a:p>
            <a:pPr rtl="0"/>
            <a:endParaRPr lang="el-GR" noProof="0" dirty="0"/>
          </a:p>
        </p:txBody>
      </p:sp>
      <p:sp>
        <p:nvSpPr>
          <p:cNvPr id="6" name="Θέση αριθμού διαφάνειας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l-GR" noProof="0" smtClean="0"/>
              <a:pPr/>
              <a:t>‹#›</a:t>
            </a:fld>
            <a:endParaRPr lang="el-GR"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7" name="Ορθογώνιο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Τίτλος 1"/>
          <p:cNvSpPr>
            <a:spLocks noGrp="1"/>
          </p:cNvSpPr>
          <p:nvPr>
            <p:ph type="title" hasCustomPrompt="1"/>
          </p:nvPr>
        </p:nvSpPr>
        <p:spPr>
          <a:xfrm>
            <a:off x="581192" y="702156"/>
            <a:ext cx="11029616" cy="1013800"/>
          </a:xfrm>
        </p:spPr>
        <p:txBody>
          <a:bodyPr rtlCol="0"/>
          <a:lstStyle/>
          <a:p>
            <a:pPr rtl="0"/>
            <a:r>
              <a:rPr lang="el-GR" noProof="0"/>
              <a:t>Κάντε κλικ για να επεξεργαστείτε το Στυλ κύριου τίτλου</a:t>
            </a:r>
          </a:p>
        </p:txBody>
      </p:sp>
      <p:sp>
        <p:nvSpPr>
          <p:cNvPr id="3" name="Θέση περιεχομένου 2"/>
          <p:cNvSpPr>
            <a:spLocks noGrp="1"/>
          </p:cNvSpPr>
          <p:nvPr>
            <p:ph idx="1" hasCustomPrompt="1"/>
          </p:nvPr>
        </p:nvSpPr>
        <p:spPr>
          <a:xfrm>
            <a:off x="581192" y="2180496"/>
            <a:ext cx="11029615" cy="3678303"/>
          </a:xfrm>
        </p:spPr>
        <p:txBody>
          <a:bodyPr rtlCol="0"/>
          <a:lstStyle/>
          <a:p>
            <a:pPr lvl="0" rtl="0"/>
            <a:r>
              <a:rPr lang="el-GR" noProof="0"/>
              <a:t>Επεξεργασία στυλ κειμένου υποδείγματος</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4" name="Θέση ημερομηνίας 3"/>
          <p:cNvSpPr>
            <a:spLocks noGrp="1"/>
          </p:cNvSpPr>
          <p:nvPr>
            <p:ph type="dt" sz="half" idx="10"/>
          </p:nvPr>
        </p:nvSpPr>
        <p:spPr/>
        <p:txBody>
          <a:bodyPr rtlCol="0"/>
          <a:lstStyle/>
          <a:p>
            <a:pPr rtl="0"/>
            <a:fld id="{9C4D0A27-6CA1-45F8-9C20-3843DDA4A885}" type="datetime1">
              <a:rPr lang="el-GR" noProof="0" smtClean="0"/>
              <a:t>19/11/2020</a:t>
            </a:fld>
            <a:endParaRPr lang="el-GR" noProof="0"/>
          </a:p>
        </p:txBody>
      </p:sp>
      <p:sp>
        <p:nvSpPr>
          <p:cNvPr id="5" name="Θέση υποσέλιδου 4"/>
          <p:cNvSpPr>
            <a:spLocks noGrp="1"/>
          </p:cNvSpPr>
          <p:nvPr>
            <p:ph type="ftr" sz="quarter" idx="11"/>
          </p:nvPr>
        </p:nvSpPr>
        <p:spPr/>
        <p:txBody>
          <a:bodyPr rtlCol="0"/>
          <a:lstStyle/>
          <a:p>
            <a:pPr rtl="0"/>
            <a:endParaRPr lang="el-GR" noProof="0"/>
          </a:p>
        </p:txBody>
      </p:sp>
      <p:sp>
        <p:nvSpPr>
          <p:cNvPr id="6" name="Θέση αριθμού διαφάνειας 5"/>
          <p:cNvSpPr>
            <a:spLocks noGrp="1"/>
          </p:cNvSpPr>
          <p:nvPr>
            <p:ph type="sldNum" sz="quarter" idx="12"/>
          </p:nvPr>
        </p:nvSpPr>
        <p:spPr>
          <a:xfrm>
            <a:off x="10558300" y="5956137"/>
            <a:ext cx="1052508" cy="365125"/>
          </a:xfrm>
        </p:spPr>
        <p:txBody>
          <a:bodyPr rtlCol="0"/>
          <a:lstStyle/>
          <a:p>
            <a:pPr rtl="0"/>
            <a:fld id="{D57F1E4F-1CFF-5643-939E-217C01CDF565}" type="slidenum">
              <a:rPr lang="el-GR" noProof="0" smtClean="0"/>
              <a:pPr/>
              <a:t>‹#›</a:t>
            </a:fld>
            <a:endParaRPr lang="el-GR"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8" name="Ορθογώνιο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Τίτλος 1"/>
          <p:cNvSpPr>
            <a:spLocks noGrp="1"/>
          </p:cNvSpPr>
          <p:nvPr>
            <p:ph type="title" hasCustomPrompt="1"/>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l-GR" noProof="0"/>
              <a:t>Κάντε κλικ για να επεξεργαστείτε το Στυλ κύριου τίτλου</a:t>
            </a:r>
          </a:p>
        </p:txBody>
      </p:sp>
      <p:sp>
        <p:nvSpPr>
          <p:cNvPr id="3" name="Θέση κειμένου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l-GR" noProof="0"/>
              <a:t>Επεξεργασία στυλ κειμένου υποδείγματος</a:t>
            </a:r>
          </a:p>
        </p:txBody>
      </p:sp>
      <p:sp>
        <p:nvSpPr>
          <p:cNvPr id="4" name="Θέση ημερομηνίας 3"/>
          <p:cNvSpPr>
            <a:spLocks noGrp="1"/>
          </p:cNvSpPr>
          <p:nvPr>
            <p:ph type="dt" sz="half" idx="10"/>
          </p:nvPr>
        </p:nvSpPr>
        <p:spPr/>
        <p:txBody>
          <a:bodyPr rtlCol="0"/>
          <a:lstStyle>
            <a:lvl1pPr>
              <a:defRPr>
                <a:solidFill>
                  <a:schemeClr val="accent1">
                    <a:lumMod val="75000"/>
                    <a:lumOff val="25000"/>
                  </a:schemeClr>
                </a:solidFill>
              </a:defRPr>
            </a:lvl1pPr>
          </a:lstStyle>
          <a:p>
            <a:pPr rtl="0"/>
            <a:fld id="{DB996CCA-4F32-4867-8E19-B3C3A509BDB6}" type="datetime1">
              <a:rPr lang="el-GR" noProof="0" smtClean="0"/>
              <a:t>19/11/2020</a:t>
            </a:fld>
            <a:endParaRPr lang="el-GR" noProof="0"/>
          </a:p>
        </p:txBody>
      </p:sp>
      <p:sp>
        <p:nvSpPr>
          <p:cNvPr id="5" name="Θέση υποσέλιδου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l-GR" noProof="0"/>
          </a:p>
        </p:txBody>
      </p:sp>
      <p:sp>
        <p:nvSpPr>
          <p:cNvPr id="6" name="Θέση αριθμού διαφάνειας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l-GR" noProof="0" smtClean="0"/>
              <a:pPr/>
              <a:t>‹#›</a:t>
            </a:fld>
            <a:endParaRPr lang="el-GR"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8" name="Ορθογώνιο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Τίτλος 1"/>
          <p:cNvSpPr>
            <a:spLocks noGrp="1"/>
          </p:cNvSpPr>
          <p:nvPr>
            <p:ph type="title" hasCustomPrompt="1"/>
          </p:nvPr>
        </p:nvSpPr>
        <p:spPr>
          <a:xfrm>
            <a:off x="581193" y="729658"/>
            <a:ext cx="11029616" cy="988332"/>
          </a:xfrm>
        </p:spPr>
        <p:txBody>
          <a:bodyPr rtlCol="0"/>
          <a:lstStyle/>
          <a:p>
            <a:pPr rtl="0"/>
            <a:r>
              <a:rPr lang="el-GR" noProof="0"/>
              <a:t>Κάντε κλικ για να επεξεργαστείτε το Στυλ κύριου τίτλου</a:t>
            </a:r>
          </a:p>
        </p:txBody>
      </p:sp>
      <p:sp>
        <p:nvSpPr>
          <p:cNvPr id="3" name="Θέση περιεχομένου 2"/>
          <p:cNvSpPr>
            <a:spLocks noGrp="1"/>
          </p:cNvSpPr>
          <p:nvPr>
            <p:ph sz="half" idx="1" hasCustomPrompt="1"/>
          </p:nvPr>
        </p:nvSpPr>
        <p:spPr>
          <a:xfrm>
            <a:off x="581193" y="2228003"/>
            <a:ext cx="5422390" cy="3633047"/>
          </a:xfrm>
        </p:spPr>
        <p:txBody>
          <a:bodyPr rtlCol="0">
            <a:normAutofit/>
          </a:bodyPr>
          <a:lstStyle/>
          <a:p>
            <a:pPr lvl="0" rtl="0"/>
            <a:r>
              <a:rPr lang="el-GR" noProof="0"/>
              <a:t>Επεξεργασία στυλ κειμένου υποδείγματος</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4" name="Θέση περιεχομένου 3"/>
          <p:cNvSpPr>
            <a:spLocks noGrp="1"/>
          </p:cNvSpPr>
          <p:nvPr>
            <p:ph sz="half" idx="2" hasCustomPrompt="1"/>
          </p:nvPr>
        </p:nvSpPr>
        <p:spPr>
          <a:xfrm>
            <a:off x="6188417" y="2228003"/>
            <a:ext cx="5422392" cy="3633047"/>
          </a:xfrm>
        </p:spPr>
        <p:txBody>
          <a:bodyPr rtlCol="0">
            <a:normAutofit/>
          </a:bodyPr>
          <a:lstStyle/>
          <a:p>
            <a:pPr lvl="0" rtl="0"/>
            <a:r>
              <a:rPr lang="el-GR" noProof="0"/>
              <a:t>Επεξεργασία στυλ κειμένου υποδείγματος</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5" name="Θέση ημερομηνίας 4"/>
          <p:cNvSpPr>
            <a:spLocks noGrp="1"/>
          </p:cNvSpPr>
          <p:nvPr>
            <p:ph type="dt" sz="half" idx="10"/>
          </p:nvPr>
        </p:nvSpPr>
        <p:spPr/>
        <p:txBody>
          <a:bodyPr rtlCol="0"/>
          <a:lstStyle/>
          <a:p>
            <a:pPr rtl="0"/>
            <a:fld id="{E4FC596F-4819-46AA-A0C2-F0F650516D4E}" type="datetime1">
              <a:rPr lang="el-GR" noProof="0" smtClean="0"/>
              <a:t>19/11/2020</a:t>
            </a:fld>
            <a:endParaRPr lang="el-GR" noProof="0"/>
          </a:p>
        </p:txBody>
      </p:sp>
      <p:sp>
        <p:nvSpPr>
          <p:cNvPr id="6" name="Θέση υποσέλιδου 5"/>
          <p:cNvSpPr>
            <a:spLocks noGrp="1"/>
          </p:cNvSpPr>
          <p:nvPr>
            <p:ph type="ftr" sz="quarter" idx="11"/>
          </p:nvPr>
        </p:nvSpPr>
        <p:spPr/>
        <p:txBody>
          <a:bodyPr rtlCol="0"/>
          <a:lstStyle/>
          <a:p>
            <a:pPr rtl="0"/>
            <a:endParaRPr lang="el-GR" noProof="0"/>
          </a:p>
        </p:txBody>
      </p:sp>
      <p:sp>
        <p:nvSpPr>
          <p:cNvPr id="7" name="Θέση αριθμού διαφάνειας 6"/>
          <p:cNvSpPr>
            <a:spLocks noGrp="1"/>
          </p:cNvSpPr>
          <p:nvPr>
            <p:ph type="sldNum" sz="quarter" idx="12"/>
          </p:nvPr>
        </p:nvSpPr>
        <p:spPr/>
        <p:txBody>
          <a:bodyPr rtlCol="0"/>
          <a:lstStyle/>
          <a:p>
            <a:pPr rtl="0"/>
            <a:fld id="{D57F1E4F-1CFF-5643-939E-217C01CDF565}" type="slidenum">
              <a:rPr lang="el-GR" noProof="0" smtClean="0"/>
              <a:pPr/>
              <a:t>‹#›</a:t>
            </a:fld>
            <a:endParaRPr lang="el-GR"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1" name="Ορθογώνιο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Τίτλος 1"/>
          <p:cNvSpPr>
            <a:spLocks noGrp="1"/>
          </p:cNvSpPr>
          <p:nvPr>
            <p:ph type="title" hasCustomPrompt="1"/>
          </p:nvPr>
        </p:nvSpPr>
        <p:spPr>
          <a:xfrm>
            <a:off x="581193" y="729658"/>
            <a:ext cx="11029616" cy="988332"/>
          </a:xfrm>
        </p:spPr>
        <p:txBody>
          <a:bodyPr rtlCol="0"/>
          <a:lstStyle/>
          <a:p>
            <a:pPr rtl="0"/>
            <a:r>
              <a:rPr lang="el-GR" noProof="0"/>
              <a:t>Κάντε κλικ για να επεξεργαστείτε το Στυλ κύριου τίτλου</a:t>
            </a:r>
          </a:p>
        </p:txBody>
      </p:sp>
      <p:sp>
        <p:nvSpPr>
          <p:cNvPr id="3" name="Θέση κειμένου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noProof="0"/>
              <a:t>Επεξεργασία στυλ κειμένου υποδείγματος</a:t>
            </a:r>
          </a:p>
        </p:txBody>
      </p:sp>
      <p:sp>
        <p:nvSpPr>
          <p:cNvPr id="4" name="Θέση περιεχομένου 3"/>
          <p:cNvSpPr>
            <a:spLocks noGrp="1"/>
          </p:cNvSpPr>
          <p:nvPr>
            <p:ph sz="half" idx="2" hasCustomPrompt="1"/>
          </p:nvPr>
        </p:nvSpPr>
        <p:spPr>
          <a:xfrm>
            <a:off x="581194" y="2926052"/>
            <a:ext cx="5393100" cy="2934999"/>
          </a:xfrm>
        </p:spPr>
        <p:txBody>
          <a:bodyPr rtlCol="0" anchor="t">
            <a:normAutofit/>
          </a:bodyPr>
          <a:lstStyle/>
          <a:p>
            <a:pPr lvl="0" rtl="0"/>
            <a:r>
              <a:rPr lang="el-GR" noProof="0"/>
              <a:t>Επεξεργασία στυλ κειμένου υποδείγματος</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5" name="Θέση κειμένου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noProof="0"/>
              <a:t>Επεξεργασία στυλ κειμένου υποδείγματος</a:t>
            </a:r>
          </a:p>
        </p:txBody>
      </p:sp>
      <p:sp>
        <p:nvSpPr>
          <p:cNvPr id="6" name="Θέση περιεχομένου 5"/>
          <p:cNvSpPr>
            <a:spLocks noGrp="1"/>
          </p:cNvSpPr>
          <p:nvPr>
            <p:ph sz="quarter" idx="4" hasCustomPrompt="1"/>
          </p:nvPr>
        </p:nvSpPr>
        <p:spPr>
          <a:xfrm>
            <a:off x="6217709" y="2926052"/>
            <a:ext cx="5393100" cy="2934999"/>
          </a:xfrm>
        </p:spPr>
        <p:txBody>
          <a:bodyPr rtlCol="0" anchor="t">
            <a:normAutofit/>
          </a:bodyPr>
          <a:lstStyle/>
          <a:p>
            <a:pPr lvl="0" rtl="0"/>
            <a:r>
              <a:rPr lang="el-GR" noProof="0"/>
              <a:t>Επεξεργασία στυλ κειμένου υποδείγματος</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7" name="Θέση ημερομηνίας 6"/>
          <p:cNvSpPr>
            <a:spLocks noGrp="1"/>
          </p:cNvSpPr>
          <p:nvPr>
            <p:ph type="dt" sz="half" idx="10"/>
          </p:nvPr>
        </p:nvSpPr>
        <p:spPr/>
        <p:txBody>
          <a:bodyPr rtlCol="0"/>
          <a:lstStyle/>
          <a:p>
            <a:pPr rtl="0"/>
            <a:fld id="{3A350D5C-9A89-4F6F-A855-B26A3C31599A}" type="datetime1">
              <a:rPr lang="el-GR" noProof="0" smtClean="0"/>
              <a:t>19/11/2020</a:t>
            </a:fld>
            <a:endParaRPr lang="el-GR" noProof="0"/>
          </a:p>
        </p:txBody>
      </p:sp>
      <p:sp>
        <p:nvSpPr>
          <p:cNvPr id="8" name="Θέση υποσέλιδου 7"/>
          <p:cNvSpPr>
            <a:spLocks noGrp="1"/>
          </p:cNvSpPr>
          <p:nvPr>
            <p:ph type="ftr" sz="quarter" idx="11"/>
          </p:nvPr>
        </p:nvSpPr>
        <p:spPr/>
        <p:txBody>
          <a:bodyPr rtlCol="0"/>
          <a:lstStyle/>
          <a:p>
            <a:pPr rtl="0"/>
            <a:endParaRPr lang="el-GR" noProof="0"/>
          </a:p>
        </p:txBody>
      </p:sp>
      <p:sp>
        <p:nvSpPr>
          <p:cNvPr id="9" name="Θέση αριθμού διαφάνειας 8"/>
          <p:cNvSpPr>
            <a:spLocks noGrp="1"/>
          </p:cNvSpPr>
          <p:nvPr>
            <p:ph type="sldNum" sz="quarter" idx="12"/>
          </p:nvPr>
        </p:nvSpPr>
        <p:spPr/>
        <p:txBody>
          <a:bodyPr rtlCol="0"/>
          <a:lstStyle/>
          <a:p>
            <a:pPr rtl="0"/>
            <a:fld id="{D57F1E4F-1CFF-5643-939E-217C01CDF565}" type="slidenum">
              <a:rPr lang="el-GR" noProof="0" smtClean="0"/>
              <a:pPr/>
              <a:t>‹#›</a:t>
            </a:fld>
            <a:endParaRPr lang="el-GR"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3" name="Θέση ημερομηνίας 2"/>
          <p:cNvSpPr>
            <a:spLocks noGrp="1"/>
          </p:cNvSpPr>
          <p:nvPr>
            <p:ph type="dt" sz="half" idx="10"/>
          </p:nvPr>
        </p:nvSpPr>
        <p:spPr/>
        <p:txBody>
          <a:bodyPr rtlCol="0"/>
          <a:lstStyle/>
          <a:p>
            <a:pPr rtl="0"/>
            <a:fld id="{62980AD3-9607-4AE8-8719-C5060E1CD22D}" type="datetime1">
              <a:rPr lang="el-GR" noProof="0" smtClean="0"/>
              <a:t>19/11/2020</a:t>
            </a:fld>
            <a:endParaRPr lang="el-GR" noProof="0"/>
          </a:p>
        </p:txBody>
      </p:sp>
      <p:sp>
        <p:nvSpPr>
          <p:cNvPr id="4" name="Θέση υποσέλιδου 3"/>
          <p:cNvSpPr>
            <a:spLocks noGrp="1"/>
          </p:cNvSpPr>
          <p:nvPr>
            <p:ph type="ftr" sz="quarter" idx="11"/>
          </p:nvPr>
        </p:nvSpPr>
        <p:spPr/>
        <p:txBody>
          <a:bodyPr rtlCol="0"/>
          <a:lstStyle/>
          <a:p>
            <a:pPr rtl="0"/>
            <a:endParaRPr lang="el-GR" noProof="0"/>
          </a:p>
        </p:txBody>
      </p:sp>
      <p:sp>
        <p:nvSpPr>
          <p:cNvPr id="5" name="Θέση αριθμού διαφάνειας 4"/>
          <p:cNvSpPr>
            <a:spLocks noGrp="1"/>
          </p:cNvSpPr>
          <p:nvPr>
            <p:ph type="sldNum" sz="quarter" idx="12"/>
          </p:nvPr>
        </p:nvSpPr>
        <p:spPr/>
        <p:txBody>
          <a:bodyPr rtlCol="0"/>
          <a:lstStyle/>
          <a:p>
            <a:pPr rtl="0"/>
            <a:fld id="{D57F1E4F-1CFF-5643-939E-217C01CDF565}" type="slidenum">
              <a:rPr lang="el-GR" noProof="0" smtClean="0"/>
              <a:pPr/>
              <a:t>‹#›</a:t>
            </a:fld>
            <a:endParaRPr lang="el-GR" noProof="0"/>
          </a:p>
        </p:txBody>
      </p:sp>
      <p:sp>
        <p:nvSpPr>
          <p:cNvPr id="7" name="Ορθογώνιο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Τίτλος 1"/>
          <p:cNvSpPr>
            <a:spLocks noGrp="1"/>
          </p:cNvSpPr>
          <p:nvPr>
            <p:ph type="title" hasCustomPrompt="1"/>
          </p:nvPr>
        </p:nvSpPr>
        <p:spPr>
          <a:xfrm>
            <a:off x="575894" y="729658"/>
            <a:ext cx="11029616" cy="988332"/>
          </a:xfrm>
        </p:spPr>
        <p:txBody>
          <a:bodyPr rtlCol="0"/>
          <a:lstStyle/>
          <a:p>
            <a:pPr rtl="0"/>
            <a:r>
              <a:rPr lang="el-GR" noProof="0"/>
              <a:t>Κάντε κλικ για να επεξεργαστείτε το Στυλ κύριου τίτλου</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rtlCol="0"/>
          <a:lstStyle/>
          <a:p>
            <a:pPr rtl="0"/>
            <a:fld id="{E83B3F6C-FAA0-45ED-8511-AA0A614B5BED}" type="datetime1">
              <a:rPr lang="el-GR" noProof="0" smtClean="0"/>
              <a:t>19/11/2020</a:t>
            </a:fld>
            <a:endParaRPr lang="el-GR" noProof="0"/>
          </a:p>
        </p:txBody>
      </p:sp>
      <p:sp>
        <p:nvSpPr>
          <p:cNvPr id="3" name="Θέση υποσέλιδου 2"/>
          <p:cNvSpPr>
            <a:spLocks noGrp="1"/>
          </p:cNvSpPr>
          <p:nvPr>
            <p:ph type="ftr" sz="quarter" idx="11"/>
          </p:nvPr>
        </p:nvSpPr>
        <p:spPr/>
        <p:txBody>
          <a:bodyPr rtlCol="0"/>
          <a:lstStyle/>
          <a:p>
            <a:pPr rtl="0"/>
            <a:endParaRPr lang="el-GR" noProof="0"/>
          </a:p>
        </p:txBody>
      </p:sp>
      <p:sp>
        <p:nvSpPr>
          <p:cNvPr id="4" name="Θέση αριθμού διαφάνειας 3"/>
          <p:cNvSpPr>
            <a:spLocks noGrp="1"/>
          </p:cNvSpPr>
          <p:nvPr>
            <p:ph type="sldNum" sz="quarter" idx="12"/>
          </p:nvPr>
        </p:nvSpPr>
        <p:spPr/>
        <p:txBody>
          <a:bodyPr rtlCol="0"/>
          <a:lstStyle/>
          <a:p>
            <a:pPr rtl="0"/>
            <a:fld id="{D57F1E4F-1CFF-5643-939E-217C01CDF565}" type="slidenum">
              <a:rPr lang="el-GR" noProof="0" smtClean="0"/>
              <a:pPr/>
              <a:t>‹#›</a:t>
            </a:fld>
            <a:endParaRPr lang="el-GR"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9" name="Ορθογώνιο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Τίτλος 1"/>
          <p:cNvSpPr>
            <a:spLocks noGrp="1"/>
          </p:cNvSpPr>
          <p:nvPr>
            <p:ph type="title" hasCustomPrompt="1"/>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l-GR" noProof="0"/>
              <a:t>Κάντε κλικ για να επεξεργαστείτε το Στυλ κύριου τίτλου</a:t>
            </a:r>
          </a:p>
        </p:txBody>
      </p:sp>
      <p:sp>
        <p:nvSpPr>
          <p:cNvPr id="3" name="Θέση περιεχομένου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l-GR" noProof="0"/>
              <a:t>Επεξεργασία στυλ κειμένου υποδείγματος</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4" name="Θέση κειμένου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l-GR" noProof="0"/>
              <a:t>Επεξεργασία στυλ κειμένου υποδείγματος</a:t>
            </a:r>
          </a:p>
        </p:txBody>
      </p:sp>
      <p:sp>
        <p:nvSpPr>
          <p:cNvPr id="5" name="Θέση ημερομηνίας 4"/>
          <p:cNvSpPr>
            <a:spLocks noGrp="1"/>
          </p:cNvSpPr>
          <p:nvPr>
            <p:ph type="dt" sz="half" idx="10"/>
          </p:nvPr>
        </p:nvSpPr>
        <p:spPr/>
        <p:txBody>
          <a:bodyPr rtlCol="0"/>
          <a:lstStyle>
            <a:lvl1pPr>
              <a:defRPr>
                <a:solidFill>
                  <a:schemeClr val="accent1">
                    <a:lumMod val="75000"/>
                    <a:lumOff val="25000"/>
                  </a:schemeClr>
                </a:solidFill>
              </a:defRPr>
            </a:lvl1pPr>
          </a:lstStyle>
          <a:p>
            <a:pPr rtl="0"/>
            <a:fld id="{359EF0C5-157D-420D-A298-7D7A59686427}" type="datetime1">
              <a:rPr lang="el-GR" noProof="0" smtClean="0"/>
              <a:t>19/11/2020</a:t>
            </a:fld>
            <a:endParaRPr lang="el-GR" noProof="0"/>
          </a:p>
        </p:txBody>
      </p:sp>
      <p:sp>
        <p:nvSpPr>
          <p:cNvPr id="6" name="Θέση υποσέλιδου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l-GR" noProof="0"/>
          </a:p>
        </p:txBody>
      </p:sp>
      <p:sp>
        <p:nvSpPr>
          <p:cNvPr id="7" name="Θέση αριθμού διαφάνειας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l-GR" noProof="0" smtClean="0"/>
              <a:pPr/>
              <a:t>‹#›</a:t>
            </a:fld>
            <a:endParaRPr lang="el-GR"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hasCustomPrompt="1"/>
          </p:nvPr>
        </p:nvSpPr>
        <p:spPr>
          <a:xfrm>
            <a:off x="581193" y="4693389"/>
            <a:ext cx="11029616" cy="566738"/>
          </a:xfrm>
        </p:spPr>
        <p:txBody>
          <a:bodyPr rtlCol="0" anchor="b">
            <a:normAutofit/>
          </a:bodyPr>
          <a:lstStyle>
            <a:lvl1pPr algn="l">
              <a:defRPr sz="2400" b="0">
                <a:solidFill>
                  <a:schemeClr val="accent1"/>
                </a:solidFill>
              </a:defRPr>
            </a:lvl1pPr>
          </a:lstStyle>
          <a:p>
            <a:pPr rtl="0"/>
            <a:r>
              <a:rPr lang="el-GR" noProof="0"/>
              <a:t>Κάντε κλικ για να επεξεργαστείτε το Στυλ κύριου τίτλου</a:t>
            </a:r>
          </a:p>
        </p:txBody>
      </p:sp>
      <p:sp>
        <p:nvSpPr>
          <p:cNvPr id="3" name="Θέση εικόνας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l-GR" noProof="0"/>
              <a:t>Κάντε κλικ στο εικονίδιο για να προσθέσετε μια εικόνα</a:t>
            </a:r>
          </a:p>
        </p:txBody>
      </p:sp>
      <p:sp>
        <p:nvSpPr>
          <p:cNvPr id="4" name="Θέση κειμένου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l-GR" noProof="0"/>
              <a:t>Επεξεργασία στυλ κειμένου υποδείγματος</a:t>
            </a:r>
          </a:p>
        </p:txBody>
      </p:sp>
      <p:sp>
        <p:nvSpPr>
          <p:cNvPr id="5" name="Θέση ημερομηνίας 4"/>
          <p:cNvSpPr>
            <a:spLocks noGrp="1"/>
          </p:cNvSpPr>
          <p:nvPr>
            <p:ph type="dt" sz="half" idx="10"/>
          </p:nvPr>
        </p:nvSpPr>
        <p:spPr/>
        <p:txBody>
          <a:bodyPr rtlCol="0"/>
          <a:lstStyle/>
          <a:p>
            <a:pPr rtl="0"/>
            <a:fld id="{0F116792-0332-4D87-A307-52A8D9ACC71C}" type="datetime1">
              <a:rPr lang="el-GR" noProof="0" smtClean="0"/>
              <a:t>19/11/2020</a:t>
            </a:fld>
            <a:endParaRPr lang="el-GR" noProof="0"/>
          </a:p>
        </p:txBody>
      </p:sp>
      <p:sp>
        <p:nvSpPr>
          <p:cNvPr id="6" name="Θέση υποσέλιδου 5"/>
          <p:cNvSpPr>
            <a:spLocks noGrp="1"/>
          </p:cNvSpPr>
          <p:nvPr>
            <p:ph type="ftr" sz="quarter" idx="11"/>
          </p:nvPr>
        </p:nvSpPr>
        <p:spPr/>
        <p:txBody>
          <a:bodyPr rtlCol="0"/>
          <a:lstStyle/>
          <a:p>
            <a:pPr rtl="0"/>
            <a:endParaRPr lang="el-GR" noProof="0"/>
          </a:p>
        </p:txBody>
      </p:sp>
      <p:sp>
        <p:nvSpPr>
          <p:cNvPr id="7" name="Θέση αριθμού διαφάνειας 6"/>
          <p:cNvSpPr>
            <a:spLocks noGrp="1"/>
          </p:cNvSpPr>
          <p:nvPr>
            <p:ph type="sldNum" sz="quarter" idx="12"/>
          </p:nvPr>
        </p:nvSpPr>
        <p:spPr/>
        <p:txBody>
          <a:bodyPr rtlCol="0"/>
          <a:lstStyle/>
          <a:p>
            <a:pPr rtl="0"/>
            <a:fld id="{D57F1E4F-1CFF-5643-939E-217C01CDF565}" type="slidenum">
              <a:rPr lang="el-GR" noProof="0" smtClean="0"/>
              <a:pPr/>
              <a:t>‹#›</a:t>
            </a:fld>
            <a:endParaRPr lang="el-GR"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l-GR" noProof="0"/>
              <a:t>Κάντε κλικ για να επεξεργαστείτε το Στυλ κύριου τίτλου</a:t>
            </a:r>
          </a:p>
        </p:txBody>
      </p:sp>
      <p:sp>
        <p:nvSpPr>
          <p:cNvPr id="3" name="Θέση κειμένου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l-GR" noProof="0" dirty="0"/>
              <a:t>Επεξεργασία στυλ κειμένου υποδείγματος</a:t>
            </a:r>
          </a:p>
          <a:p>
            <a:pPr lvl="1" rtl="0"/>
            <a:r>
              <a:rPr lang="el-GR" noProof="0" dirty="0"/>
              <a:t>Δεύτερου επιπέδου</a:t>
            </a:r>
          </a:p>
          <a:p>
            <a:pPr lvl="2" rtl="0"/>
            <a:r>
              <a:rPr lang="el-GR" noProof="0" dirty="0"/>
              <a:t>Τρίτου επιπέδου</a:t>
            </a:r>
          </a:p>
          <a:p>
            <a:pPr lvl="3" rtl="0"/>
            <a:r>
              <a:rPr lang="el-GR" noProof="0" dirty="0"/>
              <a:t>Τέταρτου επιπέδου</a:t>
            </a:r>
          </a:p>
          <a:p>
            <a:pPr lvl="4" rtl="0"/>
            <a:r>
              <a:rPr lang="el-GR" noProof="0" dirty="0"/>
              <a:t>Πέμπτου επιπέδου</a:t>
            </a:r>
          </a:p>
        </p:txBody>
      </p:sp>
      <p:sp>
        <p:nvSpPr>
          <p:cNvPr id="4" name="Θέση ημερομηνίας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ED143FBA-7AF2-4B64-9454-30266254D823}" type="datetime1">
              <a:rPr lang="el-GR" noProof="0" smtClean="0"/>
              <a:t>19/11/2020</a:t>
            </a:fld>
            <a:endParaRPr lang="el-GR" noProof="0"/>
          </a:p>
        </p:txBody>
      </p:sp>
      <p:sp>
        <p:nvSpPr>
          <p:cNvPr id="5" name="Θέση υποσέλιδου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l-GR" noProof="0"/>
          </a:p>
        </p:txBody>
      </p:sp>
      <p:sp>
        <p:nvSpPr>
          <p:cNvPr id="6" name="Θέση αριθμού διαφάνειας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l-GR" noProof="0" smtClean="0"/>
              <a:pPr/>
              <a:t>‹#›</a:t>
            </a:fld>
            <a:endParaRPr lang="el-GR" noProof="0"/>
          </a:p>
        </p:txBody>
      </p:sp>
      <p:sp>
        <p:nvSpPr>
          <p:cNvPr id="9" name="Ορθογώνιο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Ορθογώνιο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Ορθογώνιο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1.jp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Ορθογώνιο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a:p>
        </p:txBody>
      </p:sp>
      <p:pic>
        <p:nvPicPr>
          <p:cNvPr id="7" name="Εικόνα 6" descr="Ψηφιακές συνδέσεις">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Ομάδα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Ορθογώνιο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Ορθογώνιο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Ορθογώνιο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Ορθογώνιο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Τίτλος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713064"/>
          </a:xfrm>
        </p:spPr>
        <p:txBody>
          <a:bodyPr rtlCol="0" anchor="ctr">
            <a:noAutofit/>
          </a:bodyPr>
          <a:lstStyle/>
          <a:p>
            <a:r>
              <a:rPr lang="en-GB" sz="2400" b="1" dirty="0">
                <a:solidFill>
                  <a:schemeClr val="bg1"/>
                </a:solidFill>
                <a:latin typeface="Times New Roman" panose="02020603050405020304" pitchFamily="18" charset="0"/>
                <a:cs typeface="Times New Roman" panose="02020603050405020304" pitchFamily="18" charset="0"/>
              </a:rPr>
              <a:t>Text Analytics in Sustainable Development Goals (SDGs)</a:t>
            </a:r>
            <a:endParaRPr lang="el-GR" sz="2400" dirty="0">
              <a:solidFill>
                <a:schemeClr val="bg1"/>
              </a:solidFill>
              <a:latin typeface="Times New Roman" panose="02020603050405020304" pitchFamily="18" charset="0"/>
              <a:cs typeface="Times New Roman" panose="02020603050405020304" pitchFamily="18" charset="0"/>
            </a:endParaRPr>
          </a:p>
        </p:txBody>
      </p:sp>
      <p:pic>
        <p:nvPicPr>
          <p:cNvPr id="11" name="Picture 10" descr="logo4.png">
            <a:extLst>
              <a:ext uri="{FF2B5EF4-FFF2-40B4-BE49-F238E27FC236}">
                <a16:creationId xmlns:a16="http://schemas.microsoft.com/office/drawing/2014/main" id="{18687BC3-0EC4-4A0B-A33C-70D983854FA9}"/>
              </a:ext>
            </a:extLst>
          </p:cNvPr>
          <p:cNvPicPr>
            <a:picLocks noChangeAspect="1"/>
          </p:cNvPicPr>
          <p:nvPr/>
        </p:nvPicPr>
        <p:blipFill>
          <a:blip r:embed="rId4" cstate="print"/>
          <a:stretch>
            <a:fillRect/>
          </a:stretch>
        </p:blipFill>
        <p:spPr>
          <a:xfrm>
            <a:off x="6969311" y="5474838"/>
            <a:ext cx="4737885" cy="915726"/>
          </a:xfrm>
          <a:prstGeom prst="rect">
            <a:avLst/>
          </a:prstGeom>
        </p:spPr>
      </p:pic>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913A6B2-406A-4F6C-BA8D-8CAE938A707A}"/>
              </a:ext>
            </a:extLst>
          </p:cNvPr>
          <p:cNvPicPr>
            <a:picLocks noChangeAspect="1"/>
          </p:cNvPicPr>
          <p:nvPr/>
        </p:nvPicPr>
        <p:blipFill>
          <a:blip r:embed="rId3"/>
          <a:stretch>
            <a:fillRect/>
          </a:stretch>
        </p:blipFill>
        <p:spPr>
          <a:xfrm>
            <a:off x="523999" y="797346"/>
            <a:ext cx="7251709" cy="2524650"/>
          </a:xfrm>
          <a:prstGeom prst="rect">
            <a:avLst/>
          </a:prstGeom>
        </p:spPr>
      </p:pic>
      <p:sp>
        <p:nvSpPr>
          <p:cNvPr id="18" name="Rectangle 17">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Rectangle 3">
            <a:extLst>
              <a:ext uri="{FF2B5EF4-FFF2-40B4-BE49-F238E27FC236}">
                <a16:creationId xmlns:a16="http://schemas.microsoft.com/office/drawing/2014/main" id="{CD575AB3-D822-4529-9D7E-35593688F20E}"/>
              </a:ext>
            </a:extLst>
          </p:cNvPr>
          <p:cNvSpPr/>
          <p:nvPr/>
        </p:nvSpPr>
        <p:spPr>
          <a:xfrm>
            <a:off x="523999" y="3505094"/>
            <a:ext cx="7251708" cy="2954655"/>
          </a:xfrm>
          <a:prstGeom prst="rect">
            <a:avLst/>
          </a:prstGeom>
        </p:spPr>
        <p:txBody>
          <a:bodyPr wrap="square">
            <a:spAutoFit/>
          </a:bodyPr>
          <a:lstStyle/>
          <a:p>
            <a:pPr algn="just"/>
            <a:r>
              <a:rPr lang="en-US" sz="1400" dirty="0">
                <a:solidFill>
                  <a:srgbClr val="000000"/>
                </a:solidFill>
                <a:latin typeface="Times New Roman" panose="02020603050405020304" pitchFamily="18" charset="0"/>
                <a:cs typeface="Times New Roman" panose="02020603050405020304" pitchFamily="18" charset="0"/>
              </a:rPr>
              <a:t>The 11 binary NN models are compared based on accuracy and their ability to predict the research theme of new papers.</a:t>
            </a:r>
          </a:p>
          <a:p>
            <a:pPr algn="just"/>
            <a:endParaRPr lang="en-US" sz="40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400" dirty="0">
                <a:solidFill>
                  <a:srgbClr val="000000"/>
                </a:solidFill>
                <a:latin typeface="Times New Roman" panose="02020603050405020304" pitchFamily="18" charset="0"/>
                <a:cs typeface="Times New Roman" panose="02020603050405020304" pitchFamily="18" charset="0"/>
              </a:rPr>
              <a:t>Predictability: The probability that a text has a research theme classified as “Study”</a:t>
            </a:r>
          </a:p>
          <a:p>
            <a:pPr marL="285750" indent="-285750" algn="just">
              <a:buFont typeface="Wingdings" panose="05000000000000000000" pitchFamily="2" charset="2"/>
              <a:buChar char="Ø"/>
            </a:pPr>
            <a:r>
              <a:rPr lang="en-US" sz="1400" dirty="0">
                <a:solidFill>
                  <a:srgbClr val="000000"/>
                </a:solidFill>
                <a:latin typeface="Times New Roman" panose="02020603050405020304" pitchFamily="18" charset="0"/>
                <a:cs typeface="Times New Roman" panose="02020603050405020304" pitchFamily="18" charset="0"/>
              </a:rPr>
              <a:t>Accuracy: Number of correct predictions / Total Number of predictions</a:t>
            </a:r>
          </a:p>
          <a:p>
            <a:pPr algn="just"/>
            <a:endParaRPr lang="en-US" sz="1400" dirty="0">
              <a:solidFill>
                <a:srgbClr val="000000"/>
              </a:solidFill>
              <a:latin typeface="Calibri" panose="020F0502020204030204" pitchFamily="34" charset="0"/>
            </a:endParaRPr>
          </a:p>
          <a:p>
            <a:pPr algn="just"/>
            <a:endParaRPr lang="en-US" sz="1400" dirty="0">
              <a:solidFill>
                <a:srgbClr val="000000"/>
              </a:solidFill>
              <a:latin typeface="Calibri" panose="020F0502020204030204" pitchFamily="34" charset="0"/>
            </a:endParaRPr>
          </a:p>
          <a:p>
            <a:pPr marL="285750" indent="-285750" algn="just">
              <a:buFont typeface="Wingdings" panose="05000000000000000000" pitchFamily="2" charset="2"/>
              <a:buChar char="q"/>
            </a:pPr>
            <a:r>
              <a:rPr lang="en-US" sz="1400" dirty="0">
                <a:solidFill>
                  <a:srgbClr val="000000"/>
                </a:solidFill>
                <a:latin typeface="Times New Roman" panose="02020603050405020304" pitchFamily="18" charset="0"/>
                <a:cs typeface="Times New Roman" panose="02020603050405020304" pitchFamily="18" charset="0"/>
              </a:rPr>
              <a:t>Model 1 has the highest loss amongst the 11 models. Model 1 is our baseline model. It does not have an Embedding layer, or a Batch Normalization layer and it has the lowest number of neurons per layer.</a:t>
            </a:r>
          </a:p>
          <a:p>
            <a:pPr marL="285750" indent="-285750" algn="just">
              <a:buFont typeface="Wingdings" panose="05000000000000000000" pitchFamily="2" charset="2"/>
              <a:buChar char="q"/>
            </a:pPr>
            <a:r>
              <a:rPr lang="en-US" sz="1400" dirty="0">
                <a:solidFill>
                  <a:srgbClr val="000000"/>
                </a:solidFill>
                <a:latin typeface="Times New Roman" panose="02020603050405020304" pitchFamily="18" charset="0"/>
                <a:cs typeface="Times New Roman" panose="02020603050405020304" pitchFamily="18" charset="0"/>
              </a:rPr>
              <a:t>Model 10 has the 2nd lowest loss while Model 11 has the 2nd highest loss.</a:t>
            </a:r>
          </a:p>
          <a:p>
            <a:pPr marL="285750" indent="-285750" algn="just">
              <a:buFont typeface="Wingdings" panose="05000000000000000000" pitchFamily="2" charset="2"/>
              <a:buChar char="q"/>
            </a:pPr>
            <a:r>
              <a:rPr lang="en-US" sz="1400" dirty="0">
                <a:solidFill>
                  <a:srgbClr val="000000"/>
                </a:solidFill>
                <a:latin typeface="Times New Roman" panose="02020603050405020304" pitchFamily="18" charset="0"/>
                <a:cs typeface="Times New Roman" panose="02020603050405020304" pitchFamily="18" charset="0"/>
              </a:rPr>
              <a:t>Model 10 has the 2nd highest accuracy. Considering that Model 11 has the highest accuracy, this shows that our CNN models performed overall better on this regard.</a:t>
            </a:r>
          </a:p>
          <a:p>
            <a:pPr marL="285750" indent="-285750" algn="just">
              <a:buFont typeface="Wingdings" panose="05000000000000000000" pitchFamily="2" charset="2"/>
              <a:buChar char="q"/>
            </a:pPr>
            <a:endParaRPr lang="en-US" sz="1400" dirty="0">
              <a:solidFill>
                <a:srgbClr val="000000"/>
              </a:solidFill>
              <a:latin typeface="Calibri" panose="020F0502020204030204" pitchFamily="34" charset="0"/>
            </a:endParaRPr>
          </a:p>
        </p:txBody>
      </p:sp>
      <p:pic>
        <p:nvPicPr>
          <p:cNvPr id="5" name="Picture 4">
            <a:extLst>
              <a:ext uri="{FF2B5EF4-FFF2-40B4-BE49-F238E27FC236}">
                <a16:creationId xmlns:a16="http://schemas.microsoft.com/office/drawing/2014/main" id="{178A4F64-3E03-4D36-AC56-7E060190A995}"/>
              </a:ext>
            </a:extLst>
          </p:cNvPr>
          <p:cNvPicPr>
            <a:picLocks noChangeAspect="1"/>
          </p:cNvPicPr>
          <p:nvPr/>
        </p:nvPicPr>
        <p:blipFill>
          <a:blip r:embed="rId4"/>
          <a:stretch>
            <a:fillRect/>
          </a:stretch>
        </p:blipFill>
        <p:spPr>
          <a:xfrm>
            <a:off x="636937" y="4636780"/>
            <a:ext cx="6958678" cy="101385"/>
          </a:xfrm>
          <a:prstGeom prst="rect">
            <a:avLst/>
          </a:prstGeom>
        </p:spPr>
      </p:pic>
      <p:sp>
        <p:nvSpPr>
          <p:cNvPr id="15" name="Τίτλος 1">
            <a:extLst>
              <a:ext uri="{FF2B5EF4-FFF2-40B4-BE49-F238E27FC236}">
                <a16:creationId xmlns:a16="http://schemas.microsoft.com/office/drawing/2014/main" id="{4614CD23-18BC-4356-8FAB-C47C0315ABEE}"/>
              </a:ext>
            </a:extLst>
          </p:cNvPr>
          <p:cNvSpPr>
            <a:spLocks noGrp="1"/>
          </p:cNvSpPr>
          <p:nvPr>
            <p:ph type="title"/>
          </p:nvPr>
        </p:nvSpPr>
        <p:spPr>
          <a:xfrm>
            <a:off x="8158579" y="1934822"/>
            <a:ext cx="3426779" cy="1838188"/>
          </a:xfrm>
        </p:spPr>
        <p:txBody>
          <a:bodyPr vert="horz" lIns="91440" tIns="45720" rIns="91440" bIns="45720" rtlCol="0" anchor="b">
            <a:normAutofit/>
          </a:bodyPr>
          <a:lstStyle/>
          <a:p>
            <a:pPr lvl="0" algn="ctr">
              <a:spcBef>
                <a:spcPts val="0"/>
              </a:spcBef>
            </a:pPr>
            <a:r>
              <a:rPr lang="en-US" sz="2600" dirty="0">
                <a:solidFill>
                  <a:prstClr val="white"/>
                </a:solidFill>
                <a:latin typeface="Times New Roman" panose="02020603050405020304" pitchFamily="18" charset="0"/>
                <a:cs typeface="Times New Roman" panose="02020603050405020304" pitchFamily="18" charset="0"/>
              </a:rPr>
              <a:t>RESULTS </a:t>
            </a:r>
            <a:br>
              <a:rPr lang="el-GR" sz="2600" dirty="0">
                <a:solidFill>
                  <a:prstClr val="white"/>
                </a:solidFill>
                <a:latin typeface="Times New Roman" panose="02020603050405020304" pitchFamily="18" charset="0"/>
                <a:cs typeface="Times New Roman" panose="02020603050405020304" pitchFamily="18" charset="0"/>
              </a:rPr>
            </a:br>
            <a:r>
              <a:rPr lang="en-US" sz="2600" dirty="0">
                <a:solidFill>
                  <a:prstClr val="white"/>
                </a:solidFill>
                <a:latin typeface="Times New Roman" panose="02020603050405020304" pitchFamily="18" charset="0"/>
                <a:cs typeface="Times New Roman" panose="02020603050405020304" pitchFamily="18" charset="0"/>
              </a:rPr>
              <a:t>(</a:t>
            </a:r>
            <a:r>
              <a:rPr lang="en-GB" sz="2600" cap="none" dirty="0">
                <a:solidFill>
                  <a:prstClr val="white"/>
                </a:solidFill>
                <a:latin typeface="Times New Roman" panose="02020603050405020304" pitchFamily="18" charset="0"/>
                <a:cs typeface="Times New Roman" panose="02020603050405020304" pitchFamily="18" charset="0"/>
              </a:rPr>
              <a:t>Evaluation</a:t>
            </a:r>
            <a:r>
              <a:rPr lang="el-GR" sz="2600" cap="none" dirty="0">
                <a:solidFill>
                  <a:prstClr val="white"/>
                </a:solidFill>
                <a:latin typeface="Times New Roman" panose="02020603050405020304" pitchFamily="18" charset="0"/>
                <a:cs typeface="Times New Roman" panose="02020603050405020304" pitchFamily="18" charset="0"/>
              </a:rPr>
              <a:t> </a:t>
            </a:r>
            <a:r>
              <a:rPr lang="en-US" sz="2600" cap="none" dirty="0">
                <a:solidFill>
                  <a:prstClr val="white"/>
                </a:solidFill>
                <a:latin typeface="Times New Roman" panose="02020603050405020304" pitchFamily="18" charset="0"/>
                <a:cs typeface="Times New Roman" panose="02020603050405020304" pitchFamily="18" charset="0"/>
              </a:rPr>
              <a:t>Metrics</a:t>
            </a:r>
            <a:r>
              <a:rPr lang="en-GB" sz="2600" cap="none" dirty="0">
                <a:solidFill>
                  <a:prstClr val="white"/>
                </a:solidFill>
                <a:latin typeface="Times New Roman" panose="02020603050405020304" pitchFamily="18" charset="0"/>
                <a:cs typeface="Times New Roman" panose="02020603050405020304" pitchFamily="18" charset="0"/>
              </a:rPr>
              <a:t>)</a:t>
            </a:r>
            <a:r>
              <a:rPr lang="en-US" sz="2600" dirty="0">
                <a:solidFill>
                  <a:prstClr val="white"/>
                </a:solidFill>
                <a:latin typeface="Times New Roman" panose="02020603050405020304" pitchFamily="18" charset="0"/>
                <a:ea typeface="+mn-ea"/>
                <a:cs typeface="Times New Roman" panose="02020603050405020304" pitchFamily="18" charset="0"/>
              </a:rPr>
              <a:t> </a:t>
            </a:r>
            <a:br>
              <a:rPr lang="en-US" sz="2600" dirty="0">
                <a:solidFill>
                  <a:prstClr val="white"/>
                </a:solidFill>
                <a:latin typeface="Times New Roman" panose="02020603050405020304" pitchFamily="18" charset="0"/>
                <a:ea typeface="+mn-ea"/>
                <a:cs typeface="Times New Roman" panose="02020603050405020304" pitchFamily="18" charset="0"/>
              </a:rPr>
            </a:br>
            <a:endParaRPr lang="el-GR" sz="2600" dirty="0">
              <a:solidFill>
                <a:prstClr val="white"/>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273276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21633EB-7DCB-4DDC-80AF-C885A3EE1245}"/>
              </a:ext>
            </a:extLst>
          </p:cNvPr>
          <p:cNvSpPr>
            <a:spLocks noGrp="1"/>
          </p:cNvSpPr>
          <p:nvPr>
            <p:ph type="title"/>
          </p:nvPr>
        </p:nvSpPr>
        <p:spPr>
          <a:xfrm>
            <a:off x="581192" y="922768"/>
            <a:ext cx="11029614" cy="528792"/>
          </a:xfrm>
        </p:spPr>
        <p:txBody>
          <a:bodyPr vert="horz" lIns="91440" tIns="45720" rIns="91440" bIns="45720" rtlCol="0" anchor="b">
            <a:normAutofit/>
          </a:bodyPr>
          <a:lstStyle/>
          <a:p>
            <a:pPr lvl="0" algn="ctr">
              <a:spcBef>
                <a:spcPts val="0"/>
              </a:spcBef>
            </a:pPr>
            <a:r>
              <a:rPr lang="en-US" sz="2600" dirty="0">
                <a:solidFill>
                  <a:prstClr val="white"/>
                </a:solidFill>
                <a:latin typeface="Times New Roman" panose="02020603050405020304" pitchFamily="18" charset="0"/>
                <a:cs typeface="Times New Roman" panose="02020603050405020304" pitchFamily="18" charset="0"/>
              </a:rPr>
              <a:t>RESULTS (</a:t>
            </a:r>
            <a:r>
              <a:rPr lang="en-GB" sz="2600" cap="none" dirty="0">
                <a:solidFill>
                  <a:prstClr val="white"/>
                </a:solidFill>
                <a:latin typeface="Times New Roman" panose="02020603050405020304" pitchFamily="18" charset="0"/>
                <a:cs typeface="Times New Roman" panose="02020603050405020304" pitchFamily="18" charset="0"/>
              </a:rPr>
              <a:t>Model Selection)</a:t>
            </a:r>
            <a:endParaRPr lang="el-GR" sz="2600" dirty="0">
              <a:solidFill>
                <a:prstClr val="white"/>
              </a:solidFill>
              <a:latin typeface="Times New Roman" panose="02020603050405020304" pitchFamily="18" charset="0"/>
              <a:ea typeface="+mn-ea"/>
              <a:cs typeface="Times New Roman" panose="02020603050405020304" pitchFamily="18" charset="0"/>
            </a:endParaRPr>
          </a:p>
        </p:txBody>
      </p:sp>
      <p:sp>
        <p:nvSpPr>
          <p:cNvPr id="5" name="Rectangle 4">
            <a:extLst>
              <a:ext uri="{FF2B5EF4-FFF2-40B4-BE49-F238E27FC236}">
                <a16:creationId xmlns:a16="http://schemas.microsoft.com/office/drawing/2014/main" id="{A09FBF7F-E0A8-4280-B84C-B2BFF7AED595}"/>
              </a:ext>
            </a:extLst>
          </p:cNvPr>
          <p:cNvSpPr/>
          <p:nvPr/>
        </p:nvSpPr>
        <p:spPr>
          <a:xfrm>
            <a:off x="1042079" y="2182291"/>
            <a:ext cx="1823705" cy="523220"/>
          </a:xfrm>
          <a:prstGeom prst="rect">
            <a:avLst/>
          </a:prstGeom>
        </p:spPr>
        <p:txBody>
          <a:bodyPr wrap="none">
            <a:spAutoFit/>
          </a:bodyPr>
          <a:lstStyle/>
          <a:p>
            <a:pPr algn="ctr"/>
            <a:r>
              <a:rPr lang="en-US" sz="1400" b="1" dirty="0">
                <a:solidFill>
                  <a:srgbClr val="000000"/>
                </a:solidFill>
                <a:latin typeface="Calibri" panose="020F0502020204030204" pitchFamily="34" charset="0"/>
              </a:rPr>
              <a:t>Summary of model 11</a:t>
            </a:r>
          </a:p>
          <a:p>
            <a:pPr algn="ctr"/>
            <a:r>
              <a:rPr lang="en-US" sz="1400" dirty="0">
                <a:solidFill>
                  <a:srgbClr val="000000"/>
                </a:solidFill>
                <a:latin typeface="Calibri" panose="020F0502020204030204" pitchFamily="34" charset="0"/>
              </a:rPr>
              <a:t>(best accuracy) </a:t>
            </a:r>
            <a:endParaRPr lang="en-US" sz="1400" dirty="0"/>
          </a:p>
        </p:txBody>
      </p:sp>
      <p:sp>
        <p:nvSpPr>
          <p:cNvPr id="10" name="Rectangle 9">
            <a:extLst>
              <a:ext uri="{FF2B5EF4-FFF2-40B4-BE49-F238E27FC236}">
                <a16:creationId xmlns:a16="http://schemas.microsoft.com/office/drawing/2014/main" id="{C06CD4DF-ABC4-4A84-87DA-CDAC20502BCC}"/>
              </a:ext>
            </a:extLst>
          </p:cNvPr>
          <p:cNvSpPr/>
          <p:nvPr/>
        </p:nvSpPr>
        <p:spPr>
          <a:xfrm>
            <a:off x="4332459" y="4550237"/>
            <a:ext cx="3527080" cy="1384995"/>
          </a:xfrm>
          <a:prstGeom prst="rect">
            <a:avLst/>
          </a:prstGeom>
        </p:spPr>
        <p:txBody>
          <a:bodyPr wrap="square">
            <a:spAutoFit/>
          </a:bodyPr>
          <a:lstStyle/>
          <a:p>
            <a:pPr algn="just"/>
            <a:r>
              <a:rPr lang="en-US" sz="1400" dirty="0">
                <a:solidFill>
                  <a:srgbClr val="000000"/>
                </a:solidFill>
                <a:latin typeface="Times New Roman" panose="02020603050405020304" pitchFamily="18" charset="0"/>
                <a:cs typeface="Times New Roman" panose="02020603050405020304" pitchFamily="18" charset="0"/>
              </a:rPr>
              <a:t>On the other hand, the validation loss and accuracy “spike” early on and then proceed to show reverse behavior - validation loss steadily increases, and validation accuracy steadily decreases. </a:t>
            </a:r>
          </a:p>
          <a:p>
            <a:pPr algn="just"/>
            <a:endParaRPr lang="en-US" sz="1400" dirty="0">
              <a:solidFill>
                <a:srgbClr val="000000"/>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1910FFC1-76BB-408F-A9D3-4893DCF67578}"/>
              </a:ext>
            </a:extLst>
          </p:cNvPr>
          <p:cNvPicPr>
            <a:picLocks noChangeAspect="1"/>
          </p:cNvPicPr>
          <p:nvPr/>
        </p:nvPicPr>
        <p:blipFill>
          <a:blip r:embed="rId3"/>
          <a:stretch>
            <a:fillRect/>
          </a:stretch>
        </p:blipFill>
        <p:spPr>
          <a:xfrm>
            <a:off x="433429" y="2861154"/>
            <a:ext cx="3527080" cy="3074078"/>
          </a:xfrm>
          <a:prstGeom prst="rect">
            <a:avLst/>
          </a:prstGeom>
        </p:spPr>
      </p:pic>
      <p:pic>
        <p:nvPicPr>
          <p:cNvPr id="12" name="Picture 11">
            <a:extLst>
              <a:ext uri="{FF2B5EF4-FFF2-40B4-BE49-F238E27FC236}">
                <a16:creationId xmlns:a16="http://schemas.microsoft.com/office/drawing/2014/main" id="{A170532C-05B7-4289-B7A8-CD0E7DFF79D3}"/>
              </a:ext>
            </a:extLst>
          </p:cNvPr>
          <p:cNvPicPr>
            <a:picLocks noChangeAspect="1"/>
          </p:cNvPicPr>
          <p:nvPr/>
        </p:nvPicPr>
        <p:blipFill>
          <a:blip r:embed="rId4"/>
          <a:stretch>
            <a:fillRect/>
          </a:stretch>
        </p:blipFill>
        <p:spPr>
          <a:xfrm>
            <a:off x="3995998" y="2088856"/>
            <a:ext cx="4056336" cy="2168387"/>
          </a:xfrm>
          <a:prstGeom prst="rect">
            <a:avLst/>
          </a:prstGeom>
        </p:spPr>
      </p:pic>
      <p:pic>
        <p:nvPicPr>
          <p:cNvPr id="13" name="Picture 12">
            <a:extLst>
              <a:ext uri="{FF2B5EF4-FFF2-40B4-BE49-F238E27FC236}">
                <a16:creationId xmlns:a16="http://schemas.microsoft.com/office/drawing/2014/main" id="{B3B4C66E-0983-4FDC-8CD6-2E473AD22BEF}"/>
              </a:ext>
            </a:extLst>
          </p:cNvPr>
          <p:cNvPicPr>
            <a:picLocks noChangeAspect="1"/>
          </p:cNvPicPr>
          <p:nvPr/>
        </p:nvPicPr>
        <p:blipFill>
          <a:blip r:embed="rId5"/>
          <a:stretch>
            <a:fillRect/>
          </a:stretch>
        </p:blipFill>
        <p:spPr>
          <a:xfrm>
            <a:off x="8013486" y="4257243"/>
            <a:ext cx="4056336" cy="2173755"/>
          </a:xfrm>
          <a:prstGeom prst="rect">
            <a:avLst/>
          </a:prstGeom>
        </p:spPr>
      </p:pic>
      <p:sp>
        <p:nvSpPr>
          <p:cNvPr id="14" name="Rectangle 13">
            <a:extLst>
              <a:ext uri="{FF2B5EF4-FFF2-40B4-BE49-F238E27FC236}">
                <a16:creationId xmlns:a16="http://schemas.microsoft.com/office/drawing/2014/main" id="{F369CB7E-0B0B-4E67-96CA-5FB5DF238B5E}"/>
              </a:ext>
            </a:extLst>
          </p:cNvPr>
          <p:cNvSpPr/>
          <p:nvPr/>
        </p:nvSpPr>
        <p:spPr>
          <a:xfrm>
            <a:off x="8251937" y="2485069"/>
            <a:ext cx="3618281" cy="738664"/>
          </a:xfrm>
          <a:prstGeom prst="rect">
            <a:avLst/>
          </a:prstGeom>
        </p:spPr>
        <p:txBody>
          <a:bodyPr wrap="square">
            <a:spAutoFit/>
          </a:bodyPr>
          <a:lstStyle/>
          <a:p>
            <a:pPr algn="just"/>
            <a:r>
              <a:rPr lang="en-US" sz="1400" dirty="0">
                <a:solidFill>
                  <a:srgbClr val="000000"/>
                </a:solidFill>
                <a:latin typeface="Times New Roman" panose="02020603050405020304" pitchFamily="18" charset="0"/>
                <a:cs typeface="Times New Roman" panose="02020603050405020304" pitchFamily="18" charset="0"/>
              </a:rPr>
              <a:t>For model 11, the training loss decreases with every epoch, and the training accuracy increases with every epoch. </a:t>
            </a:r>
          </a:p>
        </p:txBody>
      </p:sp>
    </p:spTree>
    <p:extLst>
      <p:ext uri="{BB962C8B-B14F-4D97-AF65-F5344CB8AC3E}">
        <p14:creationId xmlns:p14="http://schemas.microsoft.com/office/powerpoint/2010/main" val="1659457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21633EB-7DCB-4DDC-80AF-C885A3EE1245}"/>
              </a:ext>
            </a:extLst>
          </p:cNvPr>
          <p:cNvSpPr>
            <a:spLocks noGrp="1"/>
          </p:cNvSpPr>
          <p:nvPr>
            <p:ph type="title"/>
          </p:nvPr>
        </p:nvSpPr>
        <p:spPr>
          <a:xfrm>
            <a:off x="581192" y="922768"/>
            <a:ext cx="11029614" cy="528792"/>
          </a:xfrm>
        </p:spPr>
        <p:txBody>
          <a:bodyPr vert="horz" lIns="91440" tIns="45720" rIns="91440" bIns="45720" rtlCol="0" anchor="b">
            <a:normAutofit/>
          </a:bodyPr>
          <a:lstStyle/>
          <a:p>
            <a:pPr lvl="0" algn="ctr">
              <a:spcBef>
                <a:spcPts val="0"/>
              </a:spcBef>
            </a:pPr>
            <a:r>
              <a:rPr lang="en-US" sz="2600" dirty="0">
                <a:solidFill>
                  <a:prstClr val="white"/>
                </a:solidFill>
                <a:latin typeface="Times New Roman" panose="02020603050405020304" pitchFamily="18" charset="0"/>
                <a:cs typeface="Times New Roman" panose="02020603050405020304" pitchFamily="18" charset="0"/>
              </a:rPr>
              <a:t>RESULTS (</a:t>
            </a:r>
            <a:r>
              <a:rPr lang="en-GB" sz="2600" cap="none" dirty="0">
                <a:solidFill>
                  <a:prstClr val="white"/>
                </a:solidFill>
                <a:latin typeface="Times New Roman" panose="02020603050405020304" pitchFamily="18" charset="0"/>
                <a:cs typeface="Times New Roman" panose="02020603050405020304" pitchFamily="18" charset="0"/>
              </a:rPr>
              <a:t>Model Selection)</a:t>
            </a:r>
            <a:endParaRPr lang="el-GR" sz="2600" dirty="0">
              <a:solidFill>
                <a:prstClr val="white"/>
              </a:solidFill>
              <a:latin typeface="Times New Roman" panose="02020603050405020304" pitchFamily="18" charset="0"/>
              <a:ea typeface="+mn-ea"/>
              <a:cs typeface="Times New Roman" panose="02020603050405020304" pitchFamily="18" charset="0"/>
            </a:endParaRPr>
          </a:p>
        </p:txBody>
      </p:sp>
      <p:sp>
        <p:nvSpPr>
          <p:cNvPr id="5" name="Rectangle 4">
            <a:extLst>
              <a:ext uri="{FF2B5EF4-FFF2-40B4-BE49-F238E27FC236}">
                <a16:creationId xmlns:a16="http://schemas.microsoft.com/office/drawing/2014/main" id="{A09FBF7F-E0A8-4280-B84C-B2BFF7AED595}"/>
              </a:ext>
            </a:extLst>
          </p:cNvPr>
          <p:cNvSpPr/>
          <p:nvPr/>
        </p:nvSpPr>
        <p:spPr>
          <a:xfrm>
            <a:off x="1042079" y="2182291"/>
            <a:ext cx="1823704" cy="523220"/>
          </a:xfrm>
          <a:prstGeom prst="rect">
            <a:avLst/>
          </a:prstGeom>
        </p:spPr>
        <p:txBody>
          <a:bodyPr wrap="none">
            <a:spAutoFit/>
          </a:bodyPr>
          <a:lstStyle/>
          <a:p>
            <a:pPr algn="ctr"/>
            <a:r>
              <a:rPr lang="en-US" sz="1400" b="1" dirty="0">
                <a:solidFill>
                  <a:srgbClr val="000000"/>
                </a:solidFill>
                <a:latin typeface="Calibri" panose="020F0502020204030204" pitchFamily="34" charset="0"/>
              </a:rPr>
              <a:t>Summary of model 10</a:t>
            </a:r>
          </a:p>
          <a:p>
            <a:pPr algn="ctr"/>
            <a:r>
              <a:rPr lang="en-US" sz="1400" dirty="0">
                <a:solidFill>
                  <a:srgbClr val="000000"/>
                </a:solidFill>
                <a:latin typeface="Calibri" panose="020F0502020204030204" pitchFamily="34" charset="0"/>
              </a:rPr>
              <a:t>(best predictability) </a:t>
            </a:r>
            <a:endParaRPr lang="en-US" sz="1400" dirty="0"/>
          </a:p>
        </p:txBody>
      </p:sp>
      <p:pic>
        <p:nvPicPr>
          <p:cNvPr id="6" name="Picture 5">
            <a:extLst>
              <a:ext uri="{FF2B5EF4-FFF2-40B4-BE49-F238E27FC236}">
                <a16:creationId xmlns:a16="http://schemas.microsoft.com/office/drawing/2014/main" id="{6C282118-CB4E-4617-BD95-419F257CA15D}"/>
              </a:ext>
            </a:extLst>
          </p:cNvPr>
          <p:cNvPicPr>
            <a:picLocks noChangeAspect="1"/>
          </p:cNvPicPr>
          <p:nvPr/>
        </p:nvPicPr>
        <p:blipFill>
          <a:blip r:embed="rId3"/>
          <a:stretch>
            <a:fillRect/>
          </a:stretch>
        </p:blipFill>
        <p:spPr>
          <a:xfrm>
            <a:off x="479341" y="2906710"/>
            <a:ext cx="3405600" cy="3278228"/>
          </a:xfrm>
          <a:prstGeom prst="rect">
            <a:avLst/>
          </a:prstGeom>
        </p:spPr>
      </p:pic>
      <p:pic>
        <p:nvPicPr>
          <p:cNvPr id="7" name="Picture 6">
            <a:extLst>
              <a:ext uri="{FF2B5EF4-FFF2-40B4-BE49-F238E27FC236}">
                <a16:creationId xmlns:a16="http://schemas.microsoft.com/office/drawing/2014/main" id="{A80E3845-4D8E-4483-88D6-BF35E9BB6A80}"/>
              </a:ext>
            </a:extLst>
          </p:cNvPr>
          <p:cNvPicPr>
            <a:picLocks noChangeAspect="1"/>
          </p:cNvPicPr>
          <p:nvPr/>
        </p:nvPicPr>
        <p:blipFill>
          <a:blip r:embed="rId4"/>
          <a:stretch>
            <a:fillRect/>
          </a:stretch>
        </p:blipFill>
        <p:spPr>
          <a:xfrm>
            <a:off x="4139664" y="2075760"/>
            <a:ext cx="3912670" cy="2070273"/>
          </a:xfrm>
          <a:prstGeom prst="rect">
            <a:avLst/>
          </a:prstGeom>
        </p:spPr>
      </p:pic>
      <p:pic>
        <p:nvPicPr>
          <p:cNvPr id="9" name="Picture 8">
            <a:extLst>
              <a:ext uri="{FF2B5EF4-FFF2-40B4-BE49-F238E27FC236}">
                <a16:creationId xmlns:a16="http://schemas.microsoft.com/office/drawing/2014/main" id="{6EF0BE24-CF8B-4028-8075-9A1A7A2CBF03}"/>
              </a:ext>
            </a:extLst>
          </p:cNvPr>
          <p:cNvPicPr>
            <a:picLocks noChangeAspect="1"/>
          </p:cNvPicPr>
          <p:nvPr/>
        </p:nvPicPr>
        <p:blipFill>
          <a:blip r:embed="rId5"/>
          <a:stretch>
            <a:fillRect/>
          </a:stretch>
        </p:blipFill>
        <p:spPr>
          <a:xfrm>
            <a:off x="8052334" y="4412841"/>
            <a:ext cx="3912670" cy="2096073"/>
          </a:xfrm>
          <a:prstGeom prst="rect">
            <a:avLst/>
          </a:prstGeom>
        </p:spPr>
      </p:pic>
      <p:sp>
        <p:nvSpPr>
          <p:cNvPr id="10" name="Rectangle 9">
            <a:extLst>
              <a:ext uri="{FF2B5EF4-FFF2-40B4-BE49-F238E27FC236}">
                <a16:creationId xmlns:a16="http://schemas.microsoft.com/office/drawing/2014/main" id="{C06CD4DF-ABC4-4A84-87DA-CDAC20502BCC}"/>
              </a:ext>
            </a:extLst>
          </p:cNvPr>
          <p:cNvSpPr/>
          <p:nvPr/>
        </p:nvSpPr>
        <p:spPr>
          <a:xfrm>
            <a:off x="8307057" y="2415653"/>
            <a:ext cx="3509122" cy="954107"/>
          </a:xfrm>
          <a:prstGeom prst="rect">
            <a:avLst/>
          </a:prstGeom>
        </p:spPr>
        <p:txBody>
          <a:bodyPr wrap="square">
            <a:spAutoFit/>
          </a:bodyPr>
          <a:lstStyle/>
          <a:p>
            <a:pPr algn="just"/>
            <a:r>
              <a:rPr lang="en-US" sz="1400" dirty="0">
                <a:solidFill>
                  <a:srgbClr val="000000"/>
                </a:solidFill>
                <a:latin typeface="Times New Roman" panose="02020603050405020304" pitchFamily="18" charset="0"/>
                <a:cs typeface="Times New Roman" panose="02020603050405020304" pitchFamily="18" charset="0"/>
              </a:rPr>
              <a:t>Expectations do not change for model 10 since the pairs of validation and training show similar behavior minus the “big spike“ we observed in Model 11.</a:t>
            </a:r>
            <a:endParaRPr lang="en-US" sz="14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D7BFF71B-444F-44F6-B782-21866CDA6874}"/>
              </a:ext>
            </a:extLst>
          </p:cNvPr>
          <p:cNvSpPr/>
          <p:nvPr/>
        </p:nvSpPr>
        <p:spPr>
          <a:xfrm>
            <a:off x="4341438" y="4704915"/>
            <a:ext cx="3509122" cy="738664"/>
          </a:xfrm>
          <a:prstGeom prst="rect">
            <a:avLst/>
          </a:prstGeom>
        </p:spPr>
        <p:txBody>
          <a:bodyPr wrap="square">
            <a:spAutoFit/>
          </a:bodyPr>
          <a:lstStyle/>
          <a:p>
            <a:pPr algn="just"/>
            <a:r>
              <a:rPr lang="en-US" sz="1400" dirty="0">
                <a:solidFill>
                  <a:srgbClr val="000000"/>
                </a:solidFill>
                <a:latin typeface="Times New Roman" panose="02020603050405020304" pitchFamily="18" charset="0"/>
                <a:cs typeface="Times New Roman" panose="02020603050405020304" pitchFamily="18" charset="0"/>
              </a:rPr>
              <a:t>Unlike Model 11, in Model 10 before epoch 5 validation values for accuracy and loss change dramatically.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444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Τίτλος 1">
            <a:extLst>
              <a:ext uri="{FF2B5EF4-FFF2-40B4-BE49-F238E27FC236}">
                <a16:creationId xmlns:a16="http://schemas.microsoft.com/office/drawing/2014/main" id="{921633EB-7DCB-4DDC-80AF-C885A3EE1245}"/>
              </a:ext>
            </a:extLst>
          </p:cNvPr>
          <p:cNvSpPr>
            <a:spLocks noGrp="1"/>
          </p:cNvSpPr>
          <p:nvPr>
            <p:ph type="title"/>
          </p:nvPr>
        </p:nvSpPr>
        <p:spPr>
          <a:xfrm>
            <a:off x="8417409" y="1471363"/>
            <a:ext cx="3081576" cy="2085869"/>
          </a:xfrm>
        </p:spPr>
        <p:txBody>
          <a:bodyPr vert="horz" lIns="91440" tIns="45720" rIns="91440" bIns="45720" rtlCol="0" anchor="b">
            <a:normAutofit/>
          </a:bodyPr>
          <a:lstStyle/>
          <a:p>
            <a:pPr lvl="0" algn="ctr">
              <a:lnSpc>
                <a:spcPct val="90000"/>
              </a:lnSpc>
            </a:pPr>
            <a:r>
              <a:rPr lang="en-US" sz="2600" dirty="0">
                <a:solidFill>
                  <a:prstClr val="white"/>
                </a:solidFill>
                <a:latin typeface="Times New Roman" panose="02020603050405020304" pitchFamily="18" charset="0"/>
                <a:cs typeface="Times New Roman" panose="02020603050405020304" pitchFamily="18" charset="0"/>
              </a:rPr>
              <a:t>RESULTS</a:t>
            </a:r>
            <a:br>
              <a:rPr lang="en-US" sz="2600" dirty="0">
                <a:solidFill>
                  <a:prstClr val="white"/>
                </a:solidFill>
                <a:latin typeface="Times New Roman" panose="02020603050405020304" pitchFamily="18" charset="0"/>
                <a:cs typeface="Times New Roman" panose="02020603050405020304" pitchFamily="18" charset="0"/>
              </a:rPr>
            </a:br>
            <a:br>
              <a:rPr lang="en-US" sz="2600" dirty="0">
                <a:solidFill>
                  <a:prstClr val="white"/>
                </a:solidFill>
                <a:latin typeface="Times New Roman" panose="02020603050405020304" pitchFamily="18" charset="0"/>
                <a:cs typeface="Times New Roman" panose="02020603050405020304" pitchFamily="18" charset="0"/>
              </a:rPr>
            </a:br>
            <a:r>
              <a:rPr lang="en-US" sz="2600" dirty="0">
                <a:solidFill>
                  <a:prstClr val="white"/>
                </a:solidFill>
                <a:latin typeface="Times New Roman" panose="02020603050405020304" pitchFamily="18" charset="0"/>
                <a:cs typeface="Times New Roman" panose="02020603050405020304" pitchFamily="18" charset="0"/>
              </a:rPr>
              <a:t> </a:t>
            </a:r>
            <a:r>
              <a:rPr lang="en-GB" sz="2600" cap="none" dirty="0">
                <a:solidFill>
                  <a:prstClr val="white"/>
                </a:solidFill>
                <a:latin typeface="Times New Roman" panose="02020603050405020304" pitchFamily="18" charset="0"/>
                <a:cs typeface="Times New Roman" panose="02020603050405020304" pitchFamily="18" charset="0"/>
              </a:rPr>
              <a:t>Predictions on new data</a:t>
            </a:r>
            <a:endParaRPr lang="en-US" sz="2600"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10FA536-873A-4307-B384-F316A8F50727}"/>
              </a:ext>
            </a:extLst>
          </p:cNvPr>
          <p:cNvSpPr txBox="1"/>
          <p:nvPr/>
        </p:nvSpPr>
        <p:spPr>
          <a:xfrm>
            <a:off x="476862" y="942975"/>
            <a:ext cx="2028119" cy="369332"/>
          </a:xfrm>
          <a:prstGeom prst="rect">
            <a:avLst/>
          </a:prstGeom>
          <a:noFill/>
        </p:spPr>
        <p:txBody>
          <a:bodyPr wrap="none" rtlCol="0">
            <a:spAutoFit/>
          </a:bodyPr>
          <a:lstStyle/>
          <a:p>
            <a:r>
              <a:rPr lang="en-GB" b="1" u="sng" dirty="0"/>
              <a:t>Confusion </a:t>
            </a:r>
            <a:r>
              <a:rPr lang="en-GB" b="1" u="sng" dirty="0">
                <a:latin typeface="Times New Roman" panose="02020603050405020304" pitchFamily="18" charset="0"/>
                <a:cs typeface="Times New Roman" panose="02020603050405020304" pitchFamily="18" charset="0"/>
              </a:rPr>
              <a:t>Matrix</a:t>
            </a:r>
          </a:p>
        </p:txBody>
      </p:sp>
      <p:pic>
        <p:nvPicPr>
          <p:cNvPr id="15" name="Picture 14">
            <a:extLst>
              <a:ext uri="{FF2B5EF4-FFF2-40B4-BE49-F238E27FC236}">
                <a16:creationId xmlns:a16="http://schemas.microsoft.com/office/drawing/2014/main" id="{018DB51A-009B-4625-9BE9-CA96C0EA4F19}"/>
              </a:ext>
            </a:extLst>
          </p:cNvPr>
          <p:cNvPicPr>
            <a:picLocks noChangeAspect="1"/>
          </p:cNvPicPr>
          <p:nvPr/>
        </p:nvPicPr>
        <p:blipFill>
          <a:blip r:embed="rId3"/>
          <a:stretch>
            <a:fillRect/>
          </a:stretch>
        </p:blipFill>
        <p:spPr>
          <a:xfrm>
            <a:off x="476862" y="1476040"/>
            <a:ext cx="3035373" cy="937189"/>
          </a:xfrm>
          <a:prstGeom prst="rect">
            <a:avLst/>
          </a:prstGeom>
        </p:spPr>
      </p:pic>
      <p:sp>
        <p:nvSpPr>
          <p:cNvPr id="17" name="TextBox 16">
            <a:extLst>
              <a:ext uri="{FF2B5EF4-FFF2-40B4-BE49-F238E27FC236}">
                <a16:creationId xmlns:a16="http://schemas.microsoft.com/office/drawing/2014/main" id="{BC6A744F-18EB-4FCE-8B36-FA4C2A10B31E}"/>
              </a:ext>
            </a:extLst>
          </p:cNvPr>
          <p:cNvSpPr txBox="1"/>
          <p:nvPr/>
        </p:nvSpPr>
        <p:spPr>
          <a:xfrm>
            <a:off x="342901" y="2514297"/>
            <a:ext cx="6419850" cy="1600438"/>
          </a:xfrm>
          <a:prstGeom prst="rect">
            <a:avLst/>
          </a:prstGeom>
          <a:noFill/>
        </p:spPr>
        <p:txBody>
          <a:bodyPr wrap="square" rtlCol="0">
            <a:spAutoFit/>
          </a:bodyPr>
          <a:lstStyle/>
          <a:p>
            <a:r>
              <a:rPr lang="en-GB" sz="1400" u="sng" dirty="0">
                <a:latin typeface="Times New Roman" panose="02020603050405020304" pitchFamily="18" charset="0"/>
                <a:cs typeface="Times New Roman" panose="02020603050405020304" pitchFamily="18" charset="0"/>
              </a:rPr>
              <a:t>Predicted labels</a:t>
            </a:r>
            <a:r>
              <a:rPr lang="en-GB" sz="1400" dirty="0">
                <a:latin typeface="Times New Roman" panose="02020603050405020304" pitchFamily="18" charset="0"/>
                <a:cs typeface="Times New Roman" panose="02020603050405020304" pitchFamily="18" charset="0"/>
              </a:rPr>
              <a:t> are on the x-axis and the </a:t>
            </a:r>
            <a:r>
              <a:rPr lang="en-GB" sz="1400" u="sng" dirty="0">
                <a:latin typeface="Times New Roman" panose="02020603050405020304" pitchFamily="18" charset="0"/>
                <a:cs typeface="Times New Roman" panose="02020603050405020304" pitchFamily="18" charset="0"/>
              </a:rPr>
              <a:t>True labels</a:t>
            </a:r>
            <a:r>
              <a:rPr lang="en-GB" sz="1400" dirty="0">
                <a:latin typeface="Times New Roman" panose="02020603050405020304" pitchFamily="18" charset="0"/>
                <a:cs typeface="Times New Roman" panose="02020603050405020304" pitchFamily="18" charset="0"/>
              </a:rPr>
              <a:t> are on the y-axis.</a:t>
            </a:r>
          </a:p>
          <a:p>
            <a:r>
              <a:rPr lang="en-GB" sz="1400" dirty="0">
                <a:latin typeface="Times New Roman" panose="02020603050405020304" pitchFamily="18" charset="0"/>
                <a:cs typeface="Times New Roman" panose="02020603050405020304" pitchFamily="18" charset="0"/>
              </a:rPr>
              <a:t>Observing the confusion matrix, there are 92 total samples in the held-out dataset. </a:t>
            </a:r>
          </a:p>
          <a:p>
            <a:endParaRPr lang="en-GB" sz="1400" dirty="0">
              <a:latin typeface="Times New Roman" panose="02020603050405020304" pitchFamily="18" charset="0"/>
              <a:cs typeface="Times New Roman" panose="02020603050405020304" pitchFamily="18" charset="0"/>
            </a:endParaRPr>
          </a:p>
          <a:p>
            <a:r>
              <a:rPr lang="en-GB" sz="1400" dirty="0">
                <a:latin typeface="Times New Roman" panose="02020603050405020304" pitchFamily="18" charset="0"/>
                <a:cs typeface="Times New Roman" panose="02020603050405020304" pitchFamily="18" charset="0"/>
              </a:rPr>
              <a:t>We can see that </a:t>
            </a:r>
            <a:r>
              <a:rPr lang="en-GB" sz="1400" u="sng" dirty="0">
                <a:latin typeface="Times New Roman" panose="02020603050405020304" pitchFamily="18" charset="0"/>
                <a:cs typeface="Times New Roman" panose="02020603050405020304" pitchFamily="18" charset="0"/>
              </a:rPr>
              <a:t>Model 10 </a:t>
            </a:r>
            <a:r>
              <a:rPr lang="en-GB" sz="1400" dirty="0">
                <a:latin typeface="Times New Roman" panose="02020603050405020304" pitchFamily="18" charset="0"/>
                <a:cs typeface="Times New Roman" panose="02020603050405020304" pitchFamily="18" charset="0"/>
              </a:rPr>
              <a:t>accurately predicted 58 out of 92 total samples. The model incorrectly predicted 34 out of the 92. Based on the classification report below, the accuracy is at 63%. </a:t>
            </a:r>
            <a:r>
              <a:rPr lang="en-GB" sz="1400" b="1" i="1" dirty="0">
                <a:latin typeface="Times New Roman" panose="02020603050405020304" pitchFamily="18" charset="0"/>
                <a:cs typeface="Times New Roman" panose="02020603050405020304" pitchFamily="18" charset="0"/>
              </a:rPr>
              <a:t>Is it expected?</a:t>
            </a:r>
          </a:p>
          <a:p>
            <a:endParaRPr lang="en-GB" sz="1400"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2E6AA777-318F-4FD6-9E49-BB0845FF6D9A}"/>
              </a:ext>
            </a:extLst>
          </p:cNvPr>
          <p:cNvPicPr>
            <a:picLocks noChangeAspect="1"/>
          </p:cNvPicPr>
          <p:nvPr/>
        </p:nvPicPr>
        <p:blipFill>
          <a:blip r:embed="rId4"/>
          <a:stretch>
            <a:fillRect/>
          </a:stretch>
        </p:blipFill>
        <p:spPr>
          <a:xfrm>
            <a:off x="342901" y="4403814"/>
            <a:ext cx="5027512" cy="1615986"/>
          </a:xfrm>
          <a:prstGeom prst="rect">
            <a:avLst/>
          </a:prstGeom>
        </p:spPr>
      </p:pic>
      <p:sp>
        <p:nvSpPr>
          <p:cNvPr id="21" name="TextBox 20">
            <a:extLst>
              <a:ext uri="{FF2B5EF4-FFF2-40B4-BE49-F238E27FC236}">
                <a16:creationId xmlns:a16="http://schemas.microsoft.com/office/drawing/2014/main" id="{4A762FE0-B9D2-4796-9307-EE0F1DC40D18}"/>
              </a:ext>
            </a:extLst>
          </p:cNvPr>
          <p:cNvSpPr txBox="1"/>
          <p:nvPr/>
        </p:nvSpPr>
        <p:spPr>
          <a:xfrm>
            <a:off x="410467" y="3933414"/>
            <a:ext cx="2268570" cy="369332"/>
          </a:xfrm>
          <a:prstGeom prst="rect">
            <a:avLst/>
          </a:prstGeom>
          <a:noFill/>
        </p:spPr>
        <p:txBody>
          <a:bodyPr wrap="none" rtlCol="0">
            <a:spAutoFit/>
          </a:bodyPr>
          <a:lstStyle/>
          <a:p>
            <a:r>
              <a:rPr lang="en-GB" b="1" u="sng" dirty="0">
                <a:latin typeface="Times New Roman" panose="02020603050405020304" pitchFamily="18" charset="0"/>
                <a:cs typeface="Times New Roman" panose="02020603050405020304" pitchFamily="18" charset="0"/>
              </a:rPr>
              <a:t>Classification Report</a:t>
            </a:r>
          </a:p>
        </p:txBody>
      </p:sp>
    </p:spTree>
    <p:extLst>
      <p:ext uri="{BB962C8B-B14F-4D97-AF65-F5344CB8AC3E}">
        <p14:creationId xmlns:p14="http://schemas.microsoft.com/office/powerpoint/2010/main" val="2763002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Τίτλος 1">
            <a:extLst>
              <a:ext uri="{FF2B5EF4-FFF2-40B4-BE49-F238E27FC236}">
                <a16:creationId xmlns:a16="http://schemas.microsoft.com/office/drawing/2014/main" id="{4614CD23-18BC-4356-8FAB-C47C0315ABEE}"/>
              </a:ext>
            </a:extLst>
          </p:cNvPr>
          <p:cNvSpPr>
            <a:spLocks noGrp="1"/>
          </p:cNvSpPr>
          <p:nvPr>
            <p:ph type="title"/>
          </p:nvPr>
        </p:nvSpPr>
        <p:spPr>
          <a:xfrm>
            <a:off x="8100006" y="2166671"/>
            <a:ext cx="3587601" cy="1838188"/>
          </a:xfrm>
        </p:spPr>
        <p:txBody>
          <a:bodyPr vert="horz" lIns="91440" tIns="45720" rIns="91440" bIns="45720" rtlCol="0" anchor="b">
            <a:normAutofit/>
          </a:bodyPr>
          <a:lstStyle/>
          <a:p>
            <a:pPr lvl="0" algn="ctr">
              <a:spcBef>
                <a:spcPts val="0"/>
              </a:spcBef>
            </a:pPr>
            <a:r>
              <a:rPr lang="en-US" sz="2600" dirty="0">
                <a:solidFill>
                  <a:prstClr val="white"/>
                </a:solidFill>
                <a:latin typeface="Times New Roman" panose="02020603050405020304" pitchFamily="18" charset="0"/>
                <a:cs typeface="Times New Roman" panose="02020603050405020304" pitchFamily="18" charset="0"/>
              </a:rPr>
              <a:t>RESULTS </a:t>
            </a:r>
            <a:br>
              <a:rPr lang="en-US" sz="2600" dirty="0">
                <a:solidFill>
                  <a:prstClr val="white"/>
                </a:solidFill>
                <a:latin typeface="Times New Roman" panose="02020603050405020304" pitchFamily="18" charset="0"/>
                <a:cs typeface="Times New Roman" panose="02020603050405020304" pitchFamily="18" charset="0"/>
              </a:rPr>
            </a:br>
            <a:r>
              <a:rPr lang="en-US" sz="2600" dirty="0">
                <a:solidFill>
                  <a:prstClr val="white"/>
                </a:solidFill>
                <a:latin typeface="Times New Roman" panose="02020603050405020304" pitchFamily="18" charset="0"/>
                <a:cs typeface="Times New Roman" panose="02020603050405020304" pitchFamily="18" charset="0"/>
              </a:rPr>
              <a:t>(</a:t>
            </a:r>
            <a:r>
              <a:rPr lang="en-GB" sz="2600" cap="none" dirty="0">
                <a:solidFill>
                  <a:prstClr val="white"/>
                </a:solidFill>
                <a:latin typeface="Times New Roman" panose="02020603050405020304" pitchFamily="18" charset="0"/>
                <a:cs typeface="Times New Roman" panose="02020603050405020304" pitchFamily="18" charset="0"/>
              </a:rPr>
              <a:t>Check for Overfitting)</a:t>
            </a:r>
            <a:r>
              <a:rPr lang="en-US" sz="2600" dirty="0">
                <a:solidFill>
                  <a:prstClr val="white"/>
                </a:solidFill>
                <a:latin typeface="Times New Roman" panose="02020603050405020304" pitchFamily="18" charset="0"/>
                <a:ea typeface="+mn-ea"/>
                <a:cs typeface="Times New Roman" panose="02020603050405020304" pitchFamily="18" charset="0"/>
              </a:rPr>
              <a:t> </a:t>
            </a:r>
            <a:br>
              <a:rPr lang="en-US" sz="2600" dirty="0">
                <a:solidFill>
                  <a:prstClr val="white"/>
                </a:solidFill>
                <a:latin typeface="Times New Roman" panose="02020603050405020304" pitchFamily="18" charset="0"/>
                <a:ea typeface="+mn-ea"/>
                <a:cs typeface="Times New Roman" panose="02020603050405020304" pitchFamily="18" charset="0"/>
              </a:rPr>
            </a:br>
            <a:endParaRPr lang="el-GR" sz="2600" dirty="0">
              <a:solidFill>
                <a:prstClr val="white"/>
              </a:solidFill>
              <a:latin typeface="Times New Roman" panose="02020603050405020304" pitchFamily="18" charset="0"/>
              <a:ea typeface="+mn-ea"/>
              <a:cs typeface="Times New Roman" panose="02020603050405020304" pitchFamily="18" charset="0"/>
            </a:endParaRPr>
          </a:p>
        </p:txBody>
      </p:sp>
      <p:pic>
        <p:nvPicPr>
          <p:cNvPr id="6" name="Picture 5">
            <a:extLst>
              <a:ext uri="{FF2B5EF4-FFF2-40B4-BE49-F238E27FC236}">
                <a16:creationId xmlns:a16="http://schemas.microsoft.com/office/drawing/2014/main" id="{B0AA5054-71AC-49B8-A3A2-051847AC4589}"/>
              </a:ext>
            </a:extLst>
          </p:cNvPr>
          <p:cNvPicPr>
            <a:picLocks noChangeAspect="1"/>
          </p:cNvPicPr>
          <p:nvPr/>
        </p:nvPicPr>
        <p:blipFill>
          <a:blip r:embed="rId3"/>
          <a:stretch>
            <a:fillRect/>
          </a:stretch>
        </p:blipFill>
        <p:spPr>
          <a:xfrm>
            <a:off x="287394" y="993572"/>
            <a:ext cx="7754752" cy="2324765"/>
          </a:xfrm>
          <a:prstGeom prst="rect">
            <a:avLst/>
          </a:prstGeom>
        </p:spPr>
      </p:pic>
      <p:sp>
        <p:nvSpPr>
          <p:cNvPr id="2" name="TextBox 1">
            <a:extLst>
              <a:ext uri="{FF2B5EF4-FFF2-40B4-BE49-F238E27FC236}">
                <a16:creationId xmlns:a16="http://schemas.microsoft.com/office/drawing/2014/main" id="{C89B84BB-BB71-4B5A-83DC-837554CCD6E1}"/>
              </a:ext>
            </a:extLst>
          </p:cNvPr>
          <p:cNvSpPr txBox="1"/>
          <p:nvPr/>
        </p:nvSpPr>
        <p:spPr>
          <a:xfrm>
            <a:off x="287394" y="3429000"/>
            <a:ext cx="6942833" cy="2693814"/>
          </a:xfrm>
          <a:prstGeom prst="rect">
            <a:avLst/>
          </a:prstGeom>
          <a:noFill/>
        </p:spPr>
        <p:txBody>
          <a:bodyPr wrap="square" rtlCol="0">
            <a:spAutoFit/>
          </a:bodyPr>
          <a:lstStyle/>
          <a:p>
            <a:r>
              <a:rPr lang="en-US" sz="1200" dirty="0">
                <a:solidFill>
                  <a:srgbClr val="000000"/>
                </a:solidFill>
                <a:latin typeface="Times New Roman" panose="02020603050405020304" pitchFamily="18" charset="0"/>
                <a:cs typeface="Times New Roman" panose="02020603050405020304" pitchFamily="18" charset="0"/>
              </a:rPr>
              <a:t>Both models</a:t>
            </a:r>
            <a:r>
              <a:rPr lang="en-US" sz="1200" b="0" i="0" u="none" strike="noStrike" baseline="0" dirty="0">
                <a:solidFill>
                  <a:srgbClr val="000000"/>
                </a:solidFill>
                <a:latin typeface="Times New Roman" panose="02020603050405020304" pitchFamily="18" charset="0"/>
                <a:cs typeface="Times New Roman" panose="02020603050405020304" pitchFamily="18" charset="0"/>
              </a:rPr>
              <a:t> are an example of models that perform better on the  training data but do not necessarily perform better on data they have never seen before.  In precise terms, what we’re seeing is overfitting: especially for Model 10, after the 5th epoch, we’re overoptimizing on the  training data, and we end up learning representations that are specific to the training data and don’t generalize to data outside of the training set. </a:t>
            </a:r>
          </a:p>
          <a:p>
            <a:endParaRPr lang="el-GR" sz="1200" b="0" i="0" u="none" strike="noStrike" baseline="0" dirty="0">
              <a:solidFill>
                <a:srgbClr val="000000"/>
              </a:solidFill>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The problem with overfitting, is that the more specialized the model becomes to training data, the less well it is able to generalize to new data, resulting in an increase in generalization error. This increase in generalization error can be measured by the performance of the model on the validation dataset.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A plot of learning curves shows overfitting if:</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The plot of training loss continues to decrease with experience.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The plot of validation loss decreases to a point and begins increasing again.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22567B8-A827-4A32-9122-2E004042F6AB}"/>
              </a:ext>
            </a:extLst>
          </p:cNvPr>
          <p:cNvSpPr/>
          <p:nvPr/>
        </p:nvSpPr>
        <p:spPr>
          <a:xfrm>
            <a:off x="2521974" y="1755057"/>
            <a:ext cx="494071" cy="1489587"/>
          </a:xfrm>
          <a:prstGeom prst="rect">
            <a:avLst/>
          </a:prstGeom>
          <a:noFill/>
          <a:ln w="38100">
            <a:solidFill>
              <a:srgbClr val="FF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0338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Τίτλος 6">
            <a:extLst>
              <a:ext uri="{FF2B5EF4-FFF2-40B4-BE49-F238E27FC236}">
                <a16:creationId xmlns:a16="http://schemas.microsoft.com/office/drawing/2014/main" id="{124F248C-14B7-44A4-8AB5-F1C487A53070}"/>
              </a:ext>
            </a:extLst>
          </p:cNvPr>
          <p:cNvSpPr>
            <a:spLocks noGrp="1"/>
          </p:cNvSpPr>
          <p:nvPr>
            <p:ph type="title"/>
          </p:nvPr>
        </p:nvSpPr>
        <p:spPr/>
        <p:txBody>
          <a:bodyPr anchor="ctr">
            <a:normAutofit/>
          </a:bodyPr>
          <a:lstStyle/>
          <a:p>
            <a:pPr algn="ctr"/>
            <a:r>
              <a:rPr lang="en-US" sz="2600" dirty="0">
                <a:latin typeface="Times New Roman" panose="02020603050405020304" pitchFamily="18" charset="0"/>
                <a:cs typeface="Times New Roman" panose="02020603050405020304" pitchFamily="18" charset="0"/>
              </a:rPr>
              <a:t>Problems </a:t>
            </a:r>
            <a:r>
              <a:rPr lang="el-GR"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SOLUTIONS</a:t>
            </a:r>
            <a:endParaRPr lang="el-GR" sz="2600" dirty="0">
              <a:latin typeface="Times New Roman" panose="02020603050405020304" pitchFamily="18" charset="0"/>
              <a:cs typeface="Times New Roman" panose="02020603050405020304" pitchFamily="18" charset="0"/>
            </a:endParaRPr>
          </a:p>
        </p:txBody>
      </p:sp>
      <p:sp>
        <p:nvSpPr>
          <p:cNvPr id="24" name="Θέση περιεχομένου 9">
            <a:extLst>
              <a:ext uri="{FF2B5EF4-FFF2-40B4-BE49-F238E27FC236}">
                <a16:creationId xmlns:a16="http://schemas.microsoft.com/office/drawing/2014/main" id="{8F221DAC-925E-46C7-ACEB-57FFA6FA99F2}"/>
              </a:ext>
            </a:extLst>
          </p:cNvPr>
          <p:cNvSpPr txBox="1">
            <a:spLocks/>
          </p:cNvSpPr>
          <p:nvPr/>
        </p:nvSpPr>
        <p:spPr>
          <a:xfrm>
            <a:off x="1761355" y="2416699"/>
            <a:ext cx="1597968" cy="66692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solidFill>
                  <a:schemeClr val="tx1"/>
                </a:solidFill>
                <a:latin typeface="Times New Roman" panose="02020603050405020304" pitchFamily="18" charset="0"/>
                <a:cs typeface="Times New Roman" panose="02020603050405020304" pitchFamily="18" charset="0"/>
              </a:rPr>
              <a:t> Small Dataset </a:t>
            </a:r>
          </a:p>
        </p:txBody>
      </p:sp>
      <p:sp>
        <p:nvSpPr>
          <p:cNvPr id="28" name="Θέση περιεχομένου 9">
            <a:extLst>
              <a:ext uri="{FF2B5EF4-FFF2-40B4-BE49-F238E27FC236}">
                <a16:creationId xmlns:a16="http://schemas.microsoft.com/office/drawing/2014/main" id="{2399A733-EB0A-4147-BE21-335C9022A905}"/>
              </a:ext>
            </a:extLst>
          </p:cNvPr>
          <p:cNvSpPr txBox="1">
            <a:spLocks/>
          </p:cNvSpPr>
          <p:nvPr/>
        </p:nvSpPr>
        <p:spPr>
          <a:xfrm>
            <a:off x="6343055" y="2416699"/>
            <a:ext cx="3203544" cy="666926"/>
          </a:xfrm>
          <a:prstGeom prst="rect">
            <a:avLst/>
          </a:prstGeom>
        </p:spPr>
        <p:txBody>
          <a:bodyPr vert="horz" lIns="91440" tIns="45720" rIns="91440" bIns="45720" rtlCol="0" anchor="ctr">
            <a:normAutofit fontScale="925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600" b="1" dirty="0">
                <a:solidFill>
                  <a:schemeClr val="tx1"/>
                </a:solidFill>
                <a:latin typeface="Times New Roman" panose="02020603050405020304" pitchFamily="18" charset="0"/>
                <a:cs typeface="Times New Roman" panose="02020603050405020304" pitchFamily="18" charset="0"/>
              </a:rPr>
              <a:t>Collect more data (or data augmentation) to prevent overfitting</a:t>
            </a:r>
          </a:p>
        </p:txBody>
      </p:sp>
      <p:sp>
        <p:nvSpPr>
          <p:cNvPr id="29" name="Θέση περιεχομένου 9">
            <a:extLst>
              <a:ext uri="{FF2B5EF4-FFF2-40B4-BE49-F238E27FC236}">
                <a16:creationId xmlns:a16="http://schemas.microsoft.com/office/drawing/2014/main" id="{8696392D-C38A-4030-9AE3-8F58CFBC2C81}"/>
              </a:ext>
            </a:extLst>
          </p:cNvPr>
          <p:cNvSpPr txBox="1">
            <a:spLocks/>
          </p:cNvSpPr>
          <p:nvPr/>
        </p:nvSpPr>
        <p:spPr>
          <a:xfrm>
            <a:off x="1761355" y="3806884"/>
            <a:ext cx="1869611" cy="66692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solidFill>
                  <a:schemeClr val="tx1"/>
                </a:solidFill>
                <a:latin typeface="Times New Roman" panose="02020603050405020304" pitchFamily="18" charset="0"/>
                <a:cs typeface="Times New Roman" panose="02020603050405020304" pitchFamily="18" charset="0"/>
              </a:rPr>
              <a:t>Type of Neural Network</a:t>
            </a:r>
          </a:p>
        </p:txBody>
      </p:sp>
      <p:sp>
        <p:nvSpPr>
          <p:cNvPr id="30" name="Θέση περιεχομένου 9">
            <a:extLst>
              <a:ext uri="{FF2B5EF4-FFF2-40B4-BE49-F238E27FC236}">
                <a16:creationId xmlns:a16="http://schemas.microsoft.com/office/drawing/2014/main" id="{9FF5CCA3-6517-4B08-9687-81248F1848B4}"/>
              </a:ext>
            </a:extLst>
          </p:cNvPr>
          <p:cNvSpPr txBox="1">
            <a:spLocks/>
          </p:cNvSpPr>
          <p:nvPr/>
        </p:nvSpPr>
        <p:spPr>
          <a:xfrm>
            <a:off x="6343055" y="3639935"/>
            <a:ext cx="5116305" cy="66692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600" b="1" dirty="0">
                <a:solidFill>
                  <a:schemeClr val="tx1"/>
                </a:solidFill>
                <a:latin typeface="Times New Roman" panose="02020603050405020304" pitchFamily="18" charset="0"/>
                <a:cs typeface="Times New Roman" panose="02020603050405020304" pitchFamily="18" charset="0"/>
              </a:rPr>
              <a:t>Manual approach and testing of numerous parameters to see which provide the best model performance</a:t>
            </a:r>
          </a:p>
        </p:txBody>
      </p:sp>
      <p:sp>
        <p:nvSpPr>
          <p:cNvPr id="31" name="Θέση περιεχομένου 9">
            <a:extLst>
              <a:ext uri="{FF2B5EF4-FFF2-40B4-BE49-F238E27FC236}">
                <a16:creationId xmlns:a16="http://schemas.microsoft.com/office/drawing/2014/main" id="{264BCBA1-E49B-4F49-903C-FA9CA7094085}"/>
              </a:ext>
            </a:extLst>
          </p:cNvPr>
          <p:cNvSpPr txBox="1">
            <a:spLocks/>
          </p:cNvSpPr>
          <p:nvPr/>
        </p:nvSpPr>
        <p:spPr>
          <a:xfrm>
            <a:off x="1761355" y="5310270"/>
            <a:ext cx="1597968" cy="66692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solidFill>
                  <a:schemeClr val="tx1"/>
                </a:solidFill>
                <a:latin typeface="Times New Roman" panose="02020603050405020304" pitchFamily="18" charset="0"/>
                <a:cs typeface="Times New Roman" panose="02020603050405020304" pitchFamily="18" charset="0"/>
              </a:rPr>
              <a:t>Imbalanced Data </a:t>
            </a:r>
          </a:p>
        </p:txBody>
      </p:sp>
      <p:sp>
        <p:nvSpPr>
          <p:cNvPr id="32" name="Θέση περιεχομένου 9">
            <a:extLst>
              <a:ext uri="{FF2B5EF4-FFF2-40B4-BE49-F238E27FC236}">
                <a16:creationId xmlns:a16="http://schemas.microsoft.com/office/drawing/2014/main" id="{32502153-AA1F-41F2-BE9B-4AD554A838B1}"/>
              </a:ext>
            </a:extLst>
          </p:cNvPr>
          <p:cNvSpPr txBox="1">
            <a:spLocks/>
          </p:cNvSpPr>
          <p:nvPr/>
        </p:nvSpPr>
        <p:spPr>
          <a:xfrm>
            <a:off x="6321389" y="5007041"/>
            <a:ext cx="5289419" cy="97610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600" b="1" dirty="0">
                <a:solidFill>
                  <a:schemeClr val="tx1"/>
                </a:solidFill>
                <a:latin typeface="Times New Roman" panose="02020603050405020304" pitchFamily="18" charset="0"/>
                <a:cs typeface="Times New Roman" panose="02020603050405020304" pitchFamily="18" charset="0"/>
              </a:rPr>
              <a:t>Different Performance Metrics.     Resampling the dataset, either with over-sampling or under-sampling.</a:t>
            </a:r>
          </a:p>
        </p:txBody>
      </p:sp>
      <p:pic>
        <p:nvPicPr>
          <p:cNvPr id="1028" name="Picture 4" descr="Download Free png Target-background-transparent - DLPNG.com">
            <a:extLst>
              <a:ext uri="{FF2B5EF4-FFF2-40B4-BE49-F238E27FC236}">
                <a16:creationId xmlns:a16="http://schemas.microsoft.com/office/drawing/2014/main" id="{523766B1-1CC8-4322-8C65-2A5A861789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9231" y="2441027"/>
            <a:ext cx="586210" cy="58621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Target Icon of Flat style - Available in SVG, PNG, EPS, AI &amp; Icon fonts">
            <a:extLst>
              <a:ext uri="{FF2B5EF4-FFF2-40B4-BE49-F238E27FC236}">
                <a16:creationId xmlns:a16="http://schemas.microsoft.com/office/drawing/2014/main" id="{5FA1FE3B-A5DD-44DC-B040-AAB7ED227D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1915" y="2562210"/>
            <a:ext cx="327200" cy="3272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Target Icon of Flat style - Available in SVG, PNG, EPS, AI &amp; Icon fonts">
            <a:extLst>
              <a:ext uri="{FF2B5EF4-FFF2-40B4-BE49-F238E27FC236}">
                <a16:creationId xmlns:a16="http://schemas.microsoft.com/office/drawing/2014/main" id="{766EC7EE-415A-4E70-9BE5-FC4149CE7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0715" y="5520232"/>
            <a:ext cx="327200" cy="3272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Target Icon of Flat style - Available in SVG, PNG, EPS, AI &amp; Icon fonts">
            <a:extLst>
              <a:ext uri="{FF2B5EF4-FFF2-40B4-BE49-F238E27FC236}">
                <a16:creationId xmlns:a16="http://schemas.microsoft.com/office/drawing/2014/main" id="{699AEFF7-8CEB-46C2-B25F-2C796028AE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9724" y="3976747"/>
            <a:ext cx="327200" cy="3272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Download Free png Target-background-transparent - DLPNG.com">
            <a:extLst>
              <a:ext uri="{FF2B5EF4-FFF2-40B4-BE49-F238E27FC236}">
                <a16:creationId xmlns:a16="http://schemas.microsoft.com/office/drawing/2014/main" id="{9F1288D9-C5E2-4FE3-AB74-B3E708F0F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3092" y="5201986"/>
            <a:ext cx="586210" cy="58621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Download Free png Target-background-transparent - DLPNG.com">
            <a:extLst>
              <a:ext uri="{FF2B5EF4-FFF2-40B4-BE49-F238E27FC236}">
                <a16:creationId xmlns:a16="http://schemas.microsoft.com/office/drawing/2014/main" id="{1211A2A7-85AA-45A5-AE12-D70BCAD110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1641" y="3740394"/>
            <a:ext cx="586210" cy="586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160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7663C121-3376-4E82-9095-4820713B0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BF3C4EB-8D5A-4B41-B704-5926BFBE3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67831"/>
            <a:ext cx="7552502" cy="2590169"/>
          </a:xfrm>
          <a:prstGeom prst="rect">
            <a:avLst/>
          </a:prstGeom>
          <a:solidFill>
            <a:schemeClr val="accent1"/>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Τίτλος 1">
            <a:extLst>
              <a:ext uri="{FF2B5EF4-FFF2-40B4-BE49-F238E27FC236}">
                <a16:creationId xmlns:a16="http://schemas.microsoft.com/office/drawing/2014/main" id="{0F87E73C-2B1A-4602-BFBE-CFE1E55D9B38}"/>
              </a:ext>
            </a:extLst>
          </p:cNvPr>
          <p:cNvSpPr>
            <a:spLocks noGrp="1"/>
          </p:cNvSpPr>
          <p:nvPr>
            <p:ph type="ctrTitle"/>
          </p:nvPr>
        </p:nvSpPr>
        <p:spPr>
          <a:xfrm>
            <a:off x="450345" y="4571122"/>
            <a:ext cx="6591957" cy="1037907"/>
          </a:xfrm>
        </p:spPr>
        <p:txBody>
          <a:bodyPr rtlCol="0">
            <a:normAutofit/>
          </a:bodyPr>
          <a:lstStyle/>
          <a:p>
            <a:pPr rtl="0"/>
            <a:r>
              <a:rPr lang="en-US">
                <a:solidFill>
                  <a:schemeClr val="bg1"/>
                </a:solidFill>
              </a:rPr>
              <a:t>Thank you</a:t>
            </a:r>
            <a:endParaRPr lang="el-GR">
              <a:solidFill>
                <a:schemeClr val="bg1"/>
              </a:solidFill>
            </a:endParaRPr>
          </a:p>
        </p:txBody>
      </p:sp>
      <p:sp>
        <p:nvSpPr>
          <p:cNvPr id="3" name="Υπότιτλος 2">
            <a:extLst>
              <a:ext uri="{FF2B5EF4-FFF2-40B4-BE49-F238E27FC236}">
                <a16:creationId xmlns:a16="http://schemas.microsoft.com/office/drawing/2014/main" id="{A9CB511D-EA45-4336-847C-1252667143B5}"/>
              </a:ext>
            </a:extLst>
          </p:cNvPr>
          <p:cNvSpPr>
            <a:spLocks noGrp="1"/>
          </p:cNvSpPr>
          <p:nvPr>
            <p:ph type="subTitle" idx="1"/>
          </p:nvPr>
        </p:nvSpPr>
        <p:spPr>
          <a:xfrm>
            <a:off x="450345" y="5603909"/>
            <a:ext cx="6591957" cy="525793"/>
          </a:xfrm>
        </p:spPr>
        <p:txBody>
          <a:bodyPr rtlCol="0">
            <a:normAutofit/>
          </a:bodyPr>
          <a:lstStyle/>
          <a:p>
            <a:pPr rtl="0"/>
            <a:endParaRPr lang="el-GR">
              <a:solidFill>
                <a:schemeClr val="accent1">
                  <a:lumMod val="50000"/>
                  <a:lumOff val="50000"/>
                </a:schemeClr>
              </a:solidFill>
            </a:endParaRPr>
          </a:p>
          <a:p>
            <a:pPr rtl="0"/>
            <a:endParaRPr lang="el-GR">
              <a:solidFill>
                <a:schemeClr val="accent1">
                  <a:lumMod val="50000"/>
                  <a:lumOff val="50000"/>
                </a:schemeClr>
              </a:solidFill>
            </a:endParaRPr>
          </a:p>
        </p:txBody>
      </p:sp>
      <p:sp>
        <p:nvSpPr>
          <p:cNvPr id="55" name="Rectangle 54">
            <a:extLst>
              <a:ext uri="{FF2B5EF4-FFF2-40B4-BE49-F238E27FC236}">
                <a16:creationId xmlns:a16="http://schemas.microsoft.com/office/drawing/2014/main" id="{74665DA3-A188-4278-A124-D35DF1EAE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 y="4220158"/>
            <a:ext cx="7554921" cy="91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pic>
        <p:nvPicPr>
          <p:cNvPr id="5" name="Εικόνα 4" descr="Ψηφιακοί αριθμοί">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8658" r="26201" b="-1"/>
          <a:stretch/>
        </p:blipFill>
        <p:spPr>
          <a:xfrm>
            <a:off x="7554139" y="10"/>
            <a:ext cx="4637861" cy="6857990"/>
          </a:xfrm>
          <a:prstGeom prst="rect">
            <a:avLst/>
          </a:prstGeom>
        </p:spPr>
      </p:pic>
      <p:sp>
        <p:nvSpPr>
          <p:cNvPr id="57" name="Rectangle 56">
            <a:extLst>
              <a:ext uri="{FF2B5EF4-FFF2-40B4-BE49-F238E27FC236}">
                <a16:creationId xmlns:a16="http://schemas.microsoft.com/office/drawing/2014/main" id="{201764A8-F8FE-4042-B09C-D2E888A98E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1429" y="-460"/>
            <a:ext cx="9144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3C755954-9C51-401A-872B-B969628110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097"/>
            <a:ext cx="7506052" cy="430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39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Τίτλος 6">
            <a:extLst>
              <a:ext uri="{FF2B5EF4-FFF2-40B4-BE49-F238E27FC236}">
                <a16:creationId xmlns:a16="http://schemas.microsoft.com/office/drawing/2014/main" id="{124F248C-14B7-44A4-8AB5-F1C487A53070}"/>
              </a:ext>
            </a:extLst>
          </p:cNvPr>
          <p:cNvSpPr>
            <a:spLocks noGrp="1"/>
          </p:cNvSpPr>
          <p:nvPr>
            <p:ph type="title"/>
          </p:nvPr>
        </p:nvSpPr>
        <p:spPr/>
        <p:txBody>
          <a:bodyPr anchor="ctr">
            <a:normAutofit/>
          </a:bodyPr>
          <a:lstStyle/>
          <a:p>
            <a:pPr algn="ctr"/>
            <a:r>
              <a:rPr lang="en-US" sz="2600" dirty="0">
                <a:latin typeface="Times New Roman" panose="02020603050405020304" pitchFamily="18" charset="0"/>
                <a:cs typeface="Times New Roman" panose="02020603050405020304" pitchFamily="18" charset="0"/>
              </a:rPr>
              <a:t>Our team</a:t>
            </a:r>
            <a:endParaRPr lang="el-GR" sz="26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7C3396AC-146D-4DBB-A4D7-937E31B89387}"/>
              </a:ext>
            </a:extLst>
          </p:cNvPr>
          <p:cNvSpPr txBox="1"/>
          <p:nvPr/>
        </p:nvSpPr>
        <p:spPr>
          <a:xfrm>
            <a:off x="1328099" y="4841084"/>
            <a:ext cx="2158440" cy="1169551"/>
          </a:xfrm>
          <a:prstGeom prst="rect">
            <a:avLst/>
          </a:prstGeom>
          <a:noFill/>
        </p:spPr>
        <p:txBody>
          <a:bodyPr wrap="square" rtlCol="0">
            <a:spAutoFit/>
          </a:bodyPr>
          <a:lstStyle/>
          <a:p>
            <a:pPr algn="ctr"/>
            <a:r>
              <a:rPr lang="en-US" b="1" dirty="0">
                <a:solidFill>
                  <a:srgbClr val="E04C40"/>
                </a:solidFill>
                <a:latin typeface="Times New Roman" panose="02020603050405020304" pitchFamily="18" charset="0"/>
                <a:cs typeface="Times New Roman" panose="02020603050405020304" pitchFamily="18" charset="0"/>
              </a:rPr>
              <a:t>Lianos Alexandros</a:t>
            </a:r>
          </a:p>
          <a:p>
            <a:pPr algn="ctr"/>
            <a:endParaRPr lang="en-US" b="1" dirty="0">
              <a:solidFill>
                <a:srgbClr val="E04C40"/>
              </a:solidFill>
              <a:latin typeface="Times New Roman" panose="02020603050405020304" pitchFamily="18" charset="0"/>
              <a:cs typeface="Times New Roman" panose="02020603050405020304" pitchFamily="18" charset="0"/>
            </a:endParaRPr>
          </a:p>
          <a:p>
            <a:r>
              <a:rPr lang="en-US" sz="1600" dirty="0">
                <a:solidFill>
                  <a:srgbClr val="E04C40"/>
                </a:solidFill>
                <a:latin typeface="Times New Roman" panose="02020603050405020304" pitchFamily="18" charset="0"/>
                <a:cs typeface="Times New Roman" panose="02020603050405020304" pitchFamily="18" charset="0"/>
              </a:rPr>
              <a:t>  Data Scientist</a:t>
            </a:r>
            <a:br>
              <a:rPr lang="en-US" dirty="0">
                <a:solidFill>
                  <a:srgbClr val="E04C40"/>
                </a:solidFill>
              </a:rPr>
            </a:br>
            <a:endParaRPr lang="el-GR" dirty="0" err="1">
              <a:solidFill>
                <a:schemeClr val="tx1">
                  <a:lumMod val="50000"/>
                  <a:lumOff val="50000"/>
                </a:schemeClr>
              </a:solidFill>
            </a:endParaRPr>
          </a:p>
        </p:txBody>
      </p:sp>
      <p:sp>
        <p:nvSpPr>
          <p:cNvPr id="18" name="TextBox 17">
            <a:extLst>
              <a:ext uri="{FF2B5EF4-FFF2-40B4-BE49-F238E27FC236}">
                <a16:creationId xmlns:a16="http://schemas.microsoft.com/office/drawing/2014/main" id="{B733B33E-E952-42DA-8B43-ABAEFAC536AD}"/>
              </a:ext>
            </a:extLst>
          </p:cNvPr>
          <p:cNvSpPr txBox="1"/>
          <p:nvPr/>
        </p:nvSpPr>
        <p:spPr>
          <a:xfrm>
            <a:off x="5024650" y="4841083"/>
            <a:ext cx="2142700" cy="1138773"/>
          </a:xfrm>
          <a:prstGeom prst="rect">
            <a:avLst/>
          </a:prstGeom>
          <a:noFill/>
        </p:spPr>
        <p:txBody>
          <a:bodyPr wrap="square" rtlCol="0">
            <a:spAutoFit/>
          </a:bodyPr>
          <a:lstStyle/>
          <a:p>
            <a:pPr algn="ctr"/>
            <a:r>
              <a:rPr lang="en-US" b="1" dirty="0">
                <a:solidFill>
                  <a:srgbClr val="E04C40"/>
                </a:solidFill>
                <a:latin typeface="Times New Roman" panose="02020603050405020304" pitchFamily="18" charset="0"/>
                <a:cs typeface="Times New Roman" panose="02020603050405020304" pitchFamily="18" charset="0"/>
              </a:rPr>
              <a:t>Marinos Efstratios</a:t>
            </a:r>
          </a:p>
          <a:p>
            <a:pPr algn="ctr"/>
            <a:endParaRPr lang="en-US" b="1" dirty="0">
              <a:solidFill>
                <a:srgbClr val="E04C40"/>
              </a:solidFill>
              <a:latin typeface="Times New Roman" panose="02020603050405020304" pitchFamily="18" charset="0"/>
              <a:cs typeface="Times New Roman" panose="02020603050405020304" pitchFamily="18" charset="0"/>
            </a:endParaRPr>
          </a:p>
          <a:p>
            <a:r>
              <a:rPr lang="en-US" sz="1600" dirty="0">
                <a:solidFill>
                  <a:srgbClr val="E04C40"/>
                </a:solidFill>
                <a:latin typeface="Times New Roman" panose="02020603050405020304" pitchFamily="18" charset="0"/>
                <a:cs typeface="Times New Roman" panose="02020603050405020304" pitchFamily="18" charset="0"/>
              </a:rPr>
              <a:t> Machine Learning</a:t>
            </a:r>
          </a:p>
          <a:p>
            <a:r>
              <a:rPr lang="en-US" sz="1600" dirty="0">
                <a:solidFill>
                  <a:srgbClr val="E04C40"/>
                </a:solidFill>
                <a:latin typeface="Times New Roman" panose="02020603050405020304" pitchFamily="18" charset="0"/>
                <a:cs typeface="Times New Roman" panose="02020603050405020304" pitchFamily="18" charset="0"/>
              </a:rPr>
              <a:t> Engineer</a:t>
            </a:r>
            <a:endParaRPr lang="el-GR" sz="1600" dirty="0" err="1">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73FF86ED-DA4F-4DB7-B81F-2897906C8ECF}"/>
              </a:ext>
            </a:extLst>
          </p:cNvPr>
          <p:cNvSpPr txBox="1"/>
          <p:nvPr/>
        </p:nvSpPr>
        <p:spPr>
          <a:xfrm>
            <a:off x="8749356" y="4841083"/>
            <a:ext cx="2142700" cy="892552"/>
          </a:xfrm>
          <a:prstGeom prst="rect">
            <a:avLst/>
          </a:prstGeom>
          <a:noFill/>
        </p:spPr>
        <p:txBody>
          <a:bodyPr wrap="square" rtlCol="0">
            <a:spAutoFit/>
          </a:bodyPr>
          <a:lstStyle/>
          <a:p>
            <a:pPr algn="ctr"/>
            <a:r>
              <a:rPr lang="en-US" b="1" dirty="0">
                <a:solidFill>
                  <a:srgbClr val="E04C40"/>
                </a:solidFill>
                <a:latin typeface="Times New Roman" panose="02020603050405020304" pitchFamily="18" charset="0"/>
                <a:cs typeface="Times New Roman" panose="02020603050405020304" pitchFamily="18" charset="0"/>
              </a:rPr>
              <a:t>Papanikou Lydia</a:t>
            </a:r>
          </a:p>
          <a:p>
            <a:pPr algn="ctr"/>
            <a:endParaRPr lang="en-US" b="1" dirty="0">
              <a:solidFill>
                <a:srgbClr val="E04C40"/>
              </a:solidFill>
              <a:latin typeface="Times New Roman" panose="02020603050405020304" pitchFamily="18" charset="0"/>
              <a:cs typeface="Times New Roman" panose="02020603050405020304" pitchFamily="18" charset="0"/>
            </a:endParaRPr>
          </a:p>
          <a:p>
            <a:r>
              <a:rPr lang="en-US" sz="1600" dirty="0">
                <a:solidFill>
                  <a:srgbClr val="E04C40"/>
                </a:solidFill>
                <a:latin typeface="Times New Roman" panose="02020603050405020304" pitchFamily="18" charset="0"/>
                <a:cs typeface="Times New Roman" panose="02020603050405020304" pitchFamily="18" charset="0"/>
              </a:rPr>
              <a:t>   Business Analyst</a:t>
            </a:r>
            <a:endParaRPr lang="el-GR" sz="1600" dirty="0" err="1">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8" name="Εικόνα 7">
            <a:extLst>
              <a:ext uri="{FF2B5EF4-FFF2-40B4-BE49-F238E27FC236}">
                <a16:creationId xmlns:a16="http://schemas.microsoft.com/office/drawing/2014/main" id="{159AB26C-7D9C-40FD-8EB4-EECDFE380514}"/>
              </a:ext>
            </a:extLst>
          </p:cNvPr>
          <p:cNvPicPr>
            <a:picLocks noChangeAspect="1"/>
          </p:cNvPicPr>
          <p:nvPr/>
        </p:nvPicPr>
        <p:blipFill>
          <a:blip r:embed="rId2"/>
          <a:stretch>
            <a:fillRect/>
          </a:stretch>
        </p:blipFill>
        <p:spPr>
          <a:xfrm>
            <a:off x="5185645" y="2939285"/>
            <a:ext cx="1820710" cy="1820710"/>
          </a:xfrm>
          <a:prstGeom prst="rect">
            <a:avLst/>
          </a:prstGeom>
        </p:spPr>
      </p:pic>
      <p:pic>
        <p:nvPicPr>
          <p:cNvPr id="11" name="Εικόνα 10" descr="Εικόνα που περιέχει άνδρας, κουστούμι&#10;&#10;Περιγραφή που δημιουργήθηκε αυτόματα">
            <a:extLst>
              <a:ext uri="{FF2B5EF4-FFF2-40B4-BE49-F238E27FC236}">
                <a16:creationId xmlns:a16="http://schemas.microsoft.com/office/drawing/2014/main" id="{9A620273-315B-4EFC-AF63-709B4588A856}"/>
              </a:ext>
            </a:extLst>
          </p:cNvPr>
          <p:cNvPicPr>
            <a:picLocks noChangeAspect="1"/>
          </p:cNvPicPr>
          <p:nvPr/>
        </p:nvPicPr>
        <p:blipFill>
          <a:blip r:embed="rId3"/>
          <a:stretch>
            <a:fillRect/>
          </a:stretch>
        </p:blipFill>
        <p:spPr>
          <a:xfrm>
            <a:off x="1494361" y="2939286"/>
            <a:ext cx="1820709" cy="1820709"/>
          </a:xfrm>
          <a:prstGeom prst="rect">
            <a:avLst/>
          </a:prstGeom>
        </p:spPr>
      </p:pic>
      <p:pic>
        <p:nvPicPr>
          <p:cNvPr id="14" name="Εικόνα 13">
            <a:extLst>
              <a:ext uri="{FF2B5EF4-FFF2-40B4-BE49-F238E27FC236}">
                <a16:creationId xmlns:a16="http://schemas.microsoft.com/office/drawing/2014/main" id="{199E6BDB-C11E-46CE-BB6D-6C784621C618}"/>
              </a:ext>
            </a:extLst>
          </p:cNvPr>
          <p:cNvPicPr>
            <a:picLocks noChangeAspect="1"/>
          </p:cNvPicPr>
          <p:nvPr/>
        </p:nvPicPr>
        <p:blipFill>
          <a:blip r:embed="rId4"/>
          <a:stretch>
            <a:fillRect/>
          </a:stretch>
        </p:blipFill>
        <p:spPr>
          <a:xfrm>
            <a:off x="8959124" y="2939285"/>
            <a:ext cx="1723164" cy="1723164"/>
          </a:xfrm>
          <a:prstGeom prst="rect">
            <a:avLst/>
          </a:prstGeom>
        </p:spPr>
      </p:pic>
    </p:spTree>
    <p:extLst>
      <p:ext uri="{BB962C8B-B14F-4D97-AF65-F5344CB8AC3E}">
        <p14:creationId xmlns:p14="http://schemas.microsoft.com/office/powerpoint/2010/main" val="4121219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87">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89">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91">
            <a:extLst>
              <a:ext uri="{FF2B5EF4-FFF2-40B4-BE49-F238E27FC236}">
                <a16:creationId xmlns:a16="http://schemas.microsoft.com/office/drawing/2014/main" id="{A8D10092-A860-4EFB-963F-A14DA3648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Τίτλος 1">
            <a:extLst>
              <a:ext uri="{FF2B5EF4-FFF2-40B4-BE49-F238E27FC236}">
                <a16:creationId xmlns:a16="http://schemas.microsoft.com/office/drawing/2014/main" id="{921633EB-7DCB-4DDC-80AF-C885A3EE1245}"/>
              </a:ext>
            </a:extLst>
          </p:cNvPr>
          <p:cNvSpPr>
            <a:spLocks noGrp="1"/>
          </p:cNvSpPr>
          <p:nvPr>
            <p:ph type="title"/>
          </p:nvPr>
        </p:nvSpPr>
        <p:spPr>
          <a:xfrm>
            <a:off x="586662" y="702156"/>
            <a:ext cx="11029616" cy="1013800"/>
          </a:xfrm>
        </p:spPr>
        <p:txBody>
          <a:bodyPr vert="horz" lIns="91440" tIns="45720" rIns="91440" bIns="45720" rtlCol="0" anchor="ctr">
            <a:normAutofit/>
          </a:bodyPr>
          <a:lstStyle/>
          <a:p>
            <a:pPr algn="ctr"/>
            <a:r>
              <a:rPr lang="en-US" sz="2600" dirty="0">
                <a:latin typeface="Times New Roman" panose="02020603050405020304" pitchFamily="18" charset="0"/>
                <a:cs typeface="Times New Roman" panose="02020603050405020304" pitchFamily="18" charset="0"/>
              </a:rPr>
              <a:t>Our Mission</a:t>
            </a:r>
          </a:p>
        </p:txBody>
      </p:sp>
      <p:sp>
        <p:nvSpPr>
          <p:cNvPr id="94" name="Rectangle 93">
            <a:extLst>
              <a:ext uri="{FF2B5EF4-FFF2-40B4-BE49-F238E27FC236}">
                <a16:creationId xmlns:a16="http://schemas.microsoft.com/office/drawing/2014/main" id="{2A2327CB-1839-4A51-8B61-B95E86C56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Θέση περιεχομένου 3">
            <a:extLst>
              <a:ext uri="{FF2B5EF4-FFF2-40B4-BE49-F238E27FC236}">
                <a16:creationId xmlns:a16="http://schemas.microsoft.com/office/drawing/2014/main" id="{068EAC5F-D9ED-4E08-AC94-DDD75867FAB6}"/>
              </a:ext>
            </a:extLst>
          </p:cNvPr>
          <p:cNvPicPr>
            <a:picLocks noChangeAspect="1"/>
          </p:cNvPicPr>
          <p:nvPr/>
        </p:nvPicPr>
        <p:blipFill rotWithShape="1">
          <a:blip r:embed="rId3"/>
          <a:srcRect l="5778" r="3649" b="-1"/>
          <a:stretch/>
        </p:blipFill>
        <p:spPr>
          <a:xfrm>
            <a:off x="657225" y="2361056"/>
            <a:ext cx="3305175" cy="3649219"/>
          </a:xfrm>
          <a:prstGeom prst="rect">
            <a:avLst/>
          </a:prstGeom>
        </p:spPr>
      </p:pic>
      <p:grpSp>
        <p:nvGrpSpPr>
          <p:cNvPr id="18" name="Ομάδα 17">
            <a:extLst>
              <a:ext uri="{FF2B5EF4-FFF2-40B4-BE49-F238E27FC236}">
                <a16:creationId xmlns:a16="http://schemas.microsoft.com/office/drawing/2014/main" id="{533BEE9C-1BF8-4BDB-9A1F-0ECE47DFD045}"/>
              </a:ext>
            </a:extLst>
          </p:cNvPr>
          <p:cNvGrpSpPr/>
          <p:nvPr/>
        </p:nvGrpSpPr>
        <p:grpSpPr>
          <a:xfrm>
            <a:off x="5021451" y="2108126"/>
            <a:ext cx="5960099" cy="1962490"/>
            <a:chOff x="2057042" y="128225"/>
            <a:chExt cx="5863102" cy="1894132"/>
          </a:xfrm>
        </p:grpSpPr>
        <p:sp>
          <p:nvSpPr>
            <p:cNvPr id="19" name="Βέλος: Δεξιό 18">
              <a:extLst>
                <a:ext uri="{FF2B5EF4-FFF2-40B4-BE49-F238E27FC236}">
                  <a16:creationId xmlns:a16="http://schemas.microsoft.com/office/drawing/2014/main" id="{6EC8925B-3597-4583-AD8E-BE1A806B3A23}"/>
                </a:ext>
              </a:extLst>
            </p:cNvPr>
            <p:cNvSpPr/>
            <p:nvPr/>
          </p:nvSpPr>
          <p:spPr>
            <a:xfrm>
              <a:off x="2057042" y="128225"/>
              <a:ext cx="5863102" cy="1894132"/>
            </a:xfrm>
            <a:prstGeom prst="rightArrow">
              <a:avLst>
                <a:gd name="adj1" fmla="val 75000"/>
                <a:gd name="adj2" fmla="val 50000"/>
              </a:avLst>
            </a:pr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sp>
        <p:sp>
          <p:nvSpPr>
            <p:cNvPr id="20" name="Βέλος: Δεξιό 4">
              <a:extLst>
                <a:ext uri="{FF2B5EF4-FFF2-40B4-BE49-F238E27FC236}">
                  <a16:creationId xmlns:a16="http://schemas.microsoft.com/office/drawing/2014/main" id="{C99C0FB5-B16D-47C2-9929-42822751D08B}"/>
                </a:ext>
              </a:extLst>
            </p:cNvPr>
            <p:cNvSpPr txBox="1"/>
            <p:nvPr/>
          </p:nvSpPr>
          <p:spPr>
            <a:xfrm>
              <a:off x="2057042" y="364992"/>
              <a:ext cx="5152803" cy="14205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endParaRPr lang="en-GB" sz="1400" kern="1200" dirty="0">
                <a:latin typeface="Comic Sans MS" panose="030F0902030302020204" pitchFamily="66" charset="0"/>
              </a:endParaRPr>
            </a:p>
          </p:txBody>
        </p:sp>
      </p:grpSp>
      <p:grpSp>
        <p:nvGrpSpPr>
          <p:cNvPr id="21" name="Ομάδα 20">
            <a:extLst>
              <a:ext uri="{FF2B5EF4-FFF2-40B4-BE49-F238E27FC236}">
                <a16:creationId xmlns:a16="http://schemas.microsoft.com/office/drawing/2014/main" id="{F7DC98F7-55B3-4673-8D33-F4F9536B7599}"/>
              </a:ext>
            </a:extLst>
          </p:cNvPr>
          <p:cNvGrpSpPr/>
          <p:nvPr/>
        </p:nvGrpSpPr>
        <p:grpSpPr>
          <a:xfrm>
            <a:off x="5021451" y="4256053"/>
            <a:ext cx="5960099" cy="1962490"/>
            <a:chOff x="2057042" y="128225"/>
            <a:chExt cx="5863102" cy="1894132"/>
          </a:xfrm>
        </p:grpSpPr>
        <p:sp>
          <p:nvSpPr>
            <p:cNvPr id="22" name="Βέλος: Δεξιό 21">
              <a:extLst>
                <a:ext uri="{FF2B5EF4-FFF2-40B4-BE49-F238E27FC236}">
                  <a16:creationId xmlns:a16="http://schemas.microsoft.com/office/drawing/2014/main" id="{7C6E4683-99A4-4F77-A37D-A2E9CFDEBA0D}"/>
                </a:ext>
              </a:extLst>
            </p:cNvPr>
            <p:cNvSpPr/>
            <p:nvPr/>
          </p:nvSpPr>
          <p:spPr>
            <a:xfrm>
              <a:off x="2057042" y="128225"/>
              <a:ext cx="5863102" cy="1894132"/>
            </a:xfrm>
            <a:prstGeom prst="rightArrow">
              <a:avLst>
                <a:gd name="adj1" fmla="val 75000"/>
                <a:gd name="adj2" fmla="val 50000"/>
              </a:avLst>
            </a:pr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sp>
        <p:sp>
          <p:nvSpPr>
            <p:cNvPr id="23" name="Βέλος: Δεξιό 4">
              <a:extLst>
                <a:ext uri="{FF2B5EF4-FFF2-40B4-BE49-F238E27FC236}">
                  <a16:creationId xmlns:a16="http://schemas.microsoft.com/office/drawing/2014/main" id="{F92B17EA-D528-4CC0-B858-E1FE29AC5423}"/>
                </a:ext>
              </a:extLst>
            </p:cNvPr>
            <p:cNvSpPr txBox="1"/>
            <p:nvPr/>
          </p:nvSpPr>
          <p:spPr>
            <a:xfrm>
              <a:off x="2057042" y="364992"/>
              <a:ext cx="5152803" cy="14205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endParaRPr lang="en-GB" sz="1400" kern="1200" dirty="0">
                <a:latin typeface="Comic Sans MS" panose="030F0902030302020204" pitchFamily="66" charset="0"/>
              </a:endParaRPr>
            </a:p>
          </p:txBody>
        </p:sp>
      </p:grpSp>
      <p:sp>
        <p:nvSpPr>
          <p:cNvPr id="15" name="Θέση περιεχομένου 5">
            <a:extLst>
              <a:ext uri="{FF2B5EF4-FFF2-40B4-BE49-F238E27FC236}">
                <a16:creationId xmlns:a16="http://schemas.microsoft.com/office/drawing/2014/main" id="{7FDFF706-EA6B-4E5A-9C9B-2332065E6113}"/>
              </a:ext>
            </a:extLst>
          </p:cNvPr>
          <p:cNvSpPr txBox="1">
            <a:spLocks/>
          </p:cNvSpPr>
          <p:nvPr/>
        </p:nvSpPr>
        <p:spPr>
          <a:xfrm>
            <a:off x="5161724" y="2503938"/>
            <a:ext cx="4845698" cy="117086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lvl="0" indent="0">
              <a:buNone/>
            </a:pPr>
            <a:r>
              <a:rPr lang="en-US" sz="1600" dirty="0">
                <a:solidFill>
                  <a:schemeClr val="tx1"/>
                </a:solidFill>
                <a:latin typeface="Times New Roman" panose="02020603050405020304" pitchFamily="18" charset="0"/>
                <a:cs typeface="Times New Roman" panose="02020603050405020304" pitchFamily="18" charset="0"/>
              </a:rPr>
              <a:t>The main idea is to create a tool, which could be a part of the UN website, where the user can navigate in a user-friendly platform and analyse large quantities of publications according to a desired criterion.</a:t>
            </a:r>
            <a:endParaRPr lang="el-GR" sz="1600" dirty="0">
              <a:solidFill>
                <a:schemeClr val="tx1"/>
              </a:solidFill>
              <a:latin typeface="Times New Roman" panose="02020603050405020304" pitchFamily="18" charset="0"/>
              <a:cs typeface="Times New Roman" panose="02020603050405020304" pitchFamily="18" charset="0"/>
            </a:endParaRPr>
          </a:p>
        </p:txBody>
      </p:sp>
      <p:sp>
        <p:nvSpPr>
          <p:cNvPr id="16" name="Θέση περιεχομένου 5">
            <a:extLst>
              <a:ext uri="{FF2B5EF4-FFF2-40B4-BE49-F238E27FC236}">
                <a16:creationId xmlns:a16="http://schemas.microsoft.com/office/drawing/2014/main" id="{633227FA-D37E-4A31-8C96-BCE0E9614856}"/>
              </a:ext>
            </a:extLst>
          </p:cNvPr>
          <p:cNvSpPr txBox="1">
            <a:spLocks/>
          </p:cNvSpPr>
          <p:nvPr/>
        </p:nvSpPr>
        <p:spPr>
          <a:xfrm>
            <a:off x="5161724" y="4659528"/>
            <a:ext cx="4865741" cy="1155539"/>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lvl="0" indent="0">
              <a:buNone/>
            </a:pPr>
            <a:r>
              <a:rPr lang="en-US" sz="1600" dirty="0">
                <a:solidFill>
                  <a:schemeClr val="tx1"/>
                </a:solidFill>
                <a:latin typeface="Times New Roman" panose="02020603050405020304" pitchFamily="18" charset="0"/>
                <a:cs typeface="Times New Roman" panose="02020603050405020304" pitchFamily="18" charset="0"/>
              </a:rPr>
              <a:t>Train a Neural Network with pre-classified data and create an algorithmic model so that, by entering new data, we can achieve the greatest predictability in new and future publications.</a:t>
            </a:r>
            <a:endParaRPr lang="el-GR"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1DA8C4C-93DE-46EB-B53E-275B05DFC3BE}"/>
              </a:ext>
            </a:extLst>
          </p:cNvPr>
          <p:cNvSpPr>
            <a:spLocks noGrp="1"/>
          </p:cNvSpPr>
          <p:nvPr>
            <p:ph type="title"/>
          </p:nvPr>
        </p:nvSpPr>
        <p:spPr/>
        <p:txBody>
          <a:bodyPr anchor="ctr">
            <a:normAutofit/>
          </a:bodyPr>
          <a:lstStyle/>
          <a:p>
            <a:pPr algn="ctr"/>
            <a:r>
              <a:rPr lang="en-GB" sz="2600" dirty="0">
                <a:latin typeface="Times New Roman" panose="02020603050405020304" pitchFamily="18" charset="0"/>
                <a:cs typeface="Times New Roman" panose="02020603050405020304" pitchFamily="18" charset="0"/>
              </a:rPr>
              <a:t>How would we accomplish that?</a:t>
            </a:r>
            <a:endParaRPr lang="el-GR" sz="2600" dirty="0">
              <a:latin typeface="Times New Roman" panose="02020603050405020304" pitchFamily="18" charset="0"/>
              <a:cs typeface="Times New Roman" panose="02020603050405020304" pitchFamily="18" charset="0"/>
            </a:endParaRPr>
          </a:p>
        </p:txBody>
      </p:sp>
      <p:sp>
        <p:nvSpPr>
          <p:cNvPr id="6" name="Θέση περιεχομένου 5">
            <a:extLst>
              <a:ext uri="{FF2B5EF4-FFF2-40B4-BE49-F238E27FC236}">
                <a16:creationId xmlns:a16="http://schemas.microsoft.com/office/drawing/2014/main" id="{368291C7-96D1-4472-9285-748D27BE9A51}"/>
              </a:ext>
            </a:extLst>
          </p:cNvPr>
          <p:cNvSpPr>
            <a:spLocks noGrp="1"/>
          </p:cNvSpPr>
          <p:nvPr>
            <p:ph sz="quarter" idx="4"/>
          </p:nvPr>
        </p:nvSpPr>
        <p:spPr>
          <a:xfrm>
            <a:off x="9463003" y="2230564"/>
            <a:ext cx="2728997" cy="578224"/>
          </a:xfrm>
        </p:spPr>
        <p:txBody>
          <a:bodyPr anchor="ctr">
            <a:noAutofit/>
          </a:bodyPr>
          <a:lstStyle/>
          <a:p>
            <a:pPr marL="0" indent="0">
              <a:buNone/>
            </a:pPr>
            <a:r>
              <a:rPr lang="en-US" sz="1400" b="1" dirty="0">
                <a:solidFill>
                  <a:schemeClr val="tx1"/>
                </a:solidFill>
                <a:latin typeface="Times New Roman" panose="02020603050405020304" pitchFamily="18" charset="0"/>
                <a:cs typeface="Times New Roman" panose="02020603050405020304" pitchFamily="18" charset="0"/>
              </a:rPr>
              <a:t>Data Collection               </a:t>
            </a:r>
            <a:r>
              <a:rPr lang="en-US" sz="1400" dirty="0">
                <a:solidFill>
                  <a:schemeClr val="tx1"/>
                </a:solidFill>
                <a:latin typeface="Times New Roman" panose="02020603050405020304" pitchFamily="18" charset="0"/>
                <a:cs typeface="Times New Roman" panose="02020603050405020304" pitchFamily="18" charset="0"/>
              </a:rPr>
              <a:t>Annotation process</a:t>
            </a:r>
            <a:endParaRPr lang="el-GR" sz="1400" dirty="0">
              <a:solidFill>
                <a:schemeClr val="tx1"/>
              </a:solidFill>
              <a:latin typeface="Times New Roman" panose="02020603050405020304" pitchFamily="18" charset="0"/>
              <a:cs typeface="Times New Roman" panose="02020603050405020304" pitchFamily="18" charset="0"/>
            </a:endParaRPr>
          </a:p>
        </p:txBody>
      </p:sp>
      <p:sp>
        <p:nvSpPr>
          <p:cNvPr id="27" name="Θέση περιεχομένου 5">
            <a:extLst>
              <a:ext uri="{FF2B5EF4-FFF2-40B4-BE49-F238E27FC236}">
                <a16:creationId xmlns:a16="http://schemas.microsoft.com/office/drawing/2014/main" id="{34D1B8D5-F789-411A-A771-2EEFD6781470}"/>
              </a:ext>
            </a:extLst>
          </p:cNvPr>
          <p:cNvSpPr txBox="1">
            <a:spLocks/>
          </p:cNvSpPr>
          <p:nvPr/>
        </p:nvSpPr>
        <p:spPr>
          <a:xfrm>
            <a:off x="9316383" y="3632675"/>
            <a:ext cx="2738079" cy="634197"/>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0" indent="0">
              <a:buNone/>
            </a:pPr>
            <a:r>
              <a:rPr lang="en-US" sz="1400" b="1" dirty="0">
                <a:solidFill>
                  <a:schemeClr val="tx1"/>
                </a:solidFill>
                <a:latin typeface="Times New Roman" panose="02020603050405020304" pitchFamily="18" charset="0"/>
                <a:cs typeface="Times New Roman" panose="02020603050405020304" pitchFamily="18" charset="0"/>
              </a:rPr>
              <a:t>EDA &amp; Pre-processing</a:t>
            </a:r>
          </a:p>
          <a:p>
            <a:pPr marL="0" indent="0">
              <a:buFont typeface="Wingdings 2" panose="05020102010507070707" pitchFamily="18" charset="2"/>
              <a:buNone/>
            </a:pPr>
            <a:endParaRPr lang="el-GR" sz="1400" dirty="0">
              <a:solidFill>
                <a:schemeClr val="tx1"/>
              </a:solidFill>
              <a:latin typeface="Times New Roman" panose="02020603050405020304" pitchFamily="18" charset="0"/>
              <a:cs typeface="Times New Roman" panose="02020603050405020304" pitchFamily="18" charset="0"/>
            </a:endParaRPr>
          </a:p>
        </p:txBody>
      </p:sp>
      <p:sp>
        <p:nvSpPr>
          <p:cNvPr id="28" name="Θέση περιεχομένου 5">
            <a:extLst>
              <a:ext uri="{FF2B5EF4-FFF2-40B4-BE49-F238E27FC236}">
                <a16:creationId xmlns:a16="http://schemas.microsoft.com/office/drawing/2014/main" id="{0A6E20FD-F754-48AE-BBCF-581A35C558D4}"/>
              </a:ext>
            </a:extLst>
          </p:cNvPr>
          <p:cNvSpPr txBox="1">
            <a:spLocks/>
          </p:cNvSpPr>
          <p:nvPr/>
        </p:nvSpPr>
        <p:spPr>
          <a:xfrm>
            <a:off x="9263374" y="5145425"/>
            <a:ext cx="2844096" cy="85008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400" b="1" dirty="0">
                <a:solidFill>
                  <a:schemeClr val="tx1"/>
                </a:solidFill>
                <a:latin typeface="Times New Roman" panose="02020603050405020304" pitchFamily="18" charset="0"/>
                <a:cs typeface="Times New Roman" panose="02020603050405020304" pitchFamily="18" charset="0"/>
              </a:rPr>
              <a:t>Train a Neural Network </a:t>
            </a:r>
            <a:r>
              <a:rPr lang="en-US" sz="1400" dirty="0">
                <a:solidFill>
                  <a:schemeClr val="tx1"/>
                </a:solidFill>
                <a:latin typeface="Times New Roman" panose="02020603050405020304" pitchFamily="18" charset="0"/>
                <a:cs typeface="Times New Roman" panose="02020603050405020304" pitchFamily="18" charset="0"/>
              </a:rPr>
              <a:t>Hyperparameter Tuning </a:t>
            </a:r>
            <a:endParaRPr lang="el-GR" sz="1400" dirty="0">
              <a:solidFill>
                <a:schemeClr val="tx1"/>
              </a:solidFill>
              <a:latin typeface="Times New Roman" panose="02020603050405020304" pitchFamily="18" charset="0"/>
              <a:cs typeface="Times New Roman" panose="02020603050405020304" pitchFamily="18" charset="0"/>
            </a:endParaRPr>
          </a:p>
        </p:txBody>
      </p:sp>
      <p:sp>
        <p:nvSpPr>
          <p:cNvPr id="9" name="Σύννεφο 8">
            <a:extLst>
              <a:ext uri="{FF2B5EF4-FFF2-40B4-BE49-F238E27FC236}">
                <a16:creationId xmlns:a16="http://schemas.microsoft.com/office/drawing/2014/main" id="{C693A895-8CDF-46C7-96D1-20C075878959}"/>
              </a:ext>
            </a:extLst>
          </p:cNvPr>
          <p:cNvSpPr/>
          <p:nvPr/>
        </p:nvSpPr>
        <p:spPr>
          <a:xfrm>
            <a:off x="8640026" y="1958152"/>
            <a:ext cx="3119071" cy="135459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0" name="Σύννεφο 29">
            <a:extLst>
              <a:ext uri="{FF2B5EF4-FFF2-40B4-BE49-F238E27FC236}">
                <a16:creationId xmlns:a16="http://schemas.microsoft.com/office/drawing/2014/main" id="{9E40F426-6610-4348-A022-3EE5D7AD3840}"/>
              </a:ext>
            </a:extLst>
          </p:cNvPr>
          <p:cNvSpPr/>
          <p:nvPr/>
        </p:nvSpPr>
        <p:spPr>
          <a:xfrm>
            <a:off x="8650185" y="3429000"/>
            <a:ext cx="3253585" cy="1292445"/>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1" name="Σύννεφο 30">
            <a:extLst>
              <a:ext uri="{FF2B5EF4-FFF2-40B4-BE49-F238E27FC236}">
                <a16:creationId xmlns:a16="http://schemas.microsoft.com/office/drawing/2014/main" id="{E229BE43-1F08-4D6C-8D06-4E2B8F9B8BAF}"/>
              </a:ext>
            </a:extLst>
          </p:cNvPr>
          <p:cNvSpPr/>
          <p:nvPr/>
        </p:nvSpPr>
        <p:spPr>
          <a:xfrm>
            <a:off x="8499492" y="5041378"/>
            <a:ext cx="3554970" cy="1214855"/>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Βέλος: Καμπύλο προς τα δεξιά 44">
            <a:extLst>
              <a:ext uri="{FF2B5EF4-FFF2-40B4-BE49-F238E27FC236}">
                <a16:creationId xmlns:a16="http://schemas.microsoft.com/office/drawing/2014/main" id="{F6B23913-1BE6-4811-9AC5-7EA5869D2930}"/>
              </a:ext>
            </a:extLst>
          </p:cNvPr>
          <p:cNvSpPr/>
          <p:nvPr/>
        </p:nvSpPr>
        <p:spPr>
          <a:xfrm>
            <a:off x="7687974" y="2479118"/>
            <a:ext cx="699525" cy="159610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solidFill>
                <a:schemeClr val="tx1"/>
              </a:solidFill>
            </a:endParaRPr>
          </a:p>
        </p:txBody>
      </p:sp>
      <p:sp>
        <p:nvSpPr>
          <p:cNvPr id="12" name="Βέλος: Καμπύλο προς τα δεξιά 44">
            <a:extLst>
              <a:ext uri="{FF2B5EF4-FFF2-40B4-BE49-F238E27FC236}">
                <a16:creationId xmlns:a16="http://schemas.microsoft.com/office/drawing/2014/main" id="{5777E69C-42E2-43EB-8EA0-99F4F169A59B}"/>
              </a:ext>
            </a:extLst>
          </p:cNvPr>
          <p:cNvSpPr/>
          <p:nvPr/>
        </p:nvSpPr>
        <p:spPr>
          <a:xfrm>
            <a:off x="7687154" y="4276564"/>
            <a:ext cx="699525" cy="149630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solidFill>
                <a:schemeClr val="tx1"/>
              </a:solidFill>
            </a:endParaRPr>
          </a:p>
        </p:txBody>
      </p:sp>
      <p:pic>
        <p:nvPicPr>
          <p:cNvPr id="2052" name="Picture 4">
            <a:extLst>
              <a:ext uri="{FF2B5EF4-FFF2-40B4-BE49-F238E27FC236}">
                <a16:creationId xmlns:a16="http://schemas.microsoft.com/office/drawing/2014/main" id="{9EAAD43D-9B35-4A47-B681-637E430BF3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974" y="2328909"/>
            <a:ext cx="6916089" cy="349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325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7DF1D3F-7822-41C7-8A78-1031DC29864E}"/>
              </a:ext>
            </a:extLst>
          </p:cNvPr>
          <p:cNvSpPr>
            <a:spLocks noGrp="1"/>
          </p:cNvSpPr>
          <p:nvPr>
            <p:ph type="title"/>
          </p:nvPr>
        </p:nvSpPr>
        <p:spPr>
          <a:xfrm>
            <a:off x="581192" y="741380"/>
            <a:ext cx="11029616" cy="988332"/>
          </a:xfrm>
        </p:spPr>
        <p:txBody>
          <a:bodyPr anchor="ctr">
            <a:normAutofit fontScale="90000"/>
          </a:bodyPr>
          <a:lstStyle/>
          <a:p>
            <a:pPr lvl="0" algn="ctr">
              <a:spcBef>
                <a:spcPts val="0"/>
              </a:spcBef>
            </a:pPr>
            <a:br>
              <a:rPr lang="en-US" dirty="0">
                <a:latin typeface="Times New Roman" panose="02020603050405020304" pitchFamily="18" charset="0"/>
                <a:cs typeface="Times New Roman" panose="02020603050405020304" pitchFamily="18" charset="0"/>
              </a:rPr>
            </a:br>
            <a:r>
              <a:rPr lang="en-US" sz="2900" dirty="0">
                <a:solidFill>
                  <a:prstClr val="white"/>
                </a:solidFill>
                <a:latin typeface="Times New Roman" panose="02020603050405020304" pitchFamily="18" charset="0"/>
                <a:ea typeface="+mn-ea"/>
                <a:cs typeface="Times New Roman" panose="02020603050405020304" pitchFamily="18" charset="0"/>
              </a:rPr>
              <a:t>DATASET (</a:t>
            </a:r>
            <a:r>
              <a:rPr lang="en-GB" sz="2900" cap="none" dirty="0">
                <a:solidFill>
                  <a:prstClr val="white"/>
                </a:solidFill>
                <a:latin typeface="Times New Roman" panose="02020603050405020304" pitchFamily="18" charset="0"/>
                <a:ea typeface="+mn-ea"/>
                <a:cs typeface="Times New Roman" panose="02020603050405020304" pitchFamily="18" charset="0"/>
              </a:rPr>
              <a:t>Initial Form)</a:t>
            </a:r>
            <a:br>
              <a:rPr lang="el-GR" dirty="0">
                <a:solidFill>
                  <a:prstClr val="white"/>
                </a:solidFill>
                <a:latin typeface="Times New Roman" panose="02020603050405020304" pitchFamily="18" charset="0"/>
                <a:ea typeface="+mn-ea"/>
                <a:cs typeface="Times New Roman" panose="02020603050405020304" pitchFamily="18" charset="0"/>
              </a:rPr>
            </a:br>
            <a:endParaRPr lang="el-GR" dirty="0">
              <a:latin typeface="Times New Roman" panose="02020603050405020304" pitchFamily="18" charset="0"/>
              <a:cs typeface="Times New Roman" panose="02020603050405020304" pitchFamily="18" charset="0"/>
            </a:endParaRPr>
          </a:p>
        </p:txBody>
      </p:sp>
      <p:pic>
        <p:nvPicPr>
          <p:cNvPr id="3" name="Εικόνα 2">
            <a:extLst>
              <a:ext uri="{FF2B5EF4-FFF2-40B4-BE49-F238E27FC236}">
                <a16:creationId xmlns:a16="http://schemas.microsoft.com/office/drawing/2014/main" id="{E776F131-32C9-4826-BB6A-EAFA4FB05A04}"/>
              </a:ext>
            </a:extLst>
          </p:cNvPr>
          <p:cNvPicPr>
            <a:picLocks noChangeAspect="1"/>
          </p:cNvPicPr>
          <p:nvPr/>
        </p:nvPicPr>
        <p:blipFill>
          <a:blip r:embed="rId2"/>
          <a:stretch>
            <a:fillRect/>
          </a:stretch>
        </p:blipFill>
        <p:spPr>
          <a:xfrm>
            <a:off x="581193" y="2081719"/>
            <a:ext cx="8915400" cy="4114800"/>
          </a:xfrm>
          <a:prstGeom prst="rect">
            <a:avLst/>
          </a:prstGeom>
        </p:spPr>
      </p:pic>
      <p:grpSp>
        <p:nvGrpSpPr>
          <p:cNvPr id="7" name="Group 6">
            <a:extLst>
              <a:ext uri="{FF2B5EF4-FFF2-40B4-BE49-F238E27FC236}">
                <a16:creationId xmlns:a16="http://schemas.microsoft.com/office/drawing/2014/main" id="{E8AF6225-0CB0-4F9F-9B0E-1DF296AE4B1C}"/>
              </a:ext>
            </a:extLst>
          </p:cNvPr>
          <p:cNvGrpSpPr/>
          <p:nvPr/>
        </p:nvGrpSpPr>
        <p:grpSpPr>
          <a:xfrm rot="212402">
            <a:off x="9823716" y="3598763"/>
            <a:ext cx="2107737" cy="1080712"/>
            <a:chOff x="4860529" y="2441193"/>
            <a:chExt cx="1870502" cy="871463"/>
          </a:xfrm>
        </p:grpSpPr>
        <p:sp>
          <p:nvSpPr>
            <p:cNvPr id="8" name="Rectangle: Rounded Corners 7">
              <a:extLst>
                <a:ext uri="{FF2B5EF4-FFF2-40B4-BE49-F238E27FC236}">
                  <a16:creationId xmlns:a16="http://schemas.microsoft.com/office/drawing/2014/main" id="{A02F8DE4-A30B-4725-90B7-3C6B88C3CF67}"/>
                </a:ext>
              </a:extLst>
            </p:cNvPr>
            <p:cNvSpPr/>
            <p:nvPr/>
          </p:nvSpPr>
          <p:spPr>
            <a:xfrm rot="21391827">
              <a:off x="4860529" y="2441193"/>
              <a:ext cx="1870502" cy="871463"/>
            </a:xfrm>
            <a:prstGeom prst="roundRect">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10" name="Rectangle: Rounded Corners 4">
              <a:extLst>
                <a:ext uri="{FF2B5EF4-FFF2-40B4-BE49-F238E27FC236}">
                  <a16:creationId xmlns:a16="http://schemas.microsoft.com/office/drawing/2014/main" id="{9128A2C3-07E4-4EED-BA81-74C4F220740B}"/>
                </a:ext>
              </a:extLst>
            </p:cNvPr>
            <p:cNvSpPr txBox="1"/>
            <p:nvPr/>
          </p:nvSpPr>
          <p:spPr>
            <a:xfrm rot="21391827">
              <a:off x="4903070" y="2483734"/>
              <a:ext cx="1785420" cy="7863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dirty="0">
                  <a:latin typeface="Comic Sans MS" panose="030F0902030302020204" pitchFamily="66" charset="0"/>
                </a:rPr>
                <a:t>After running the parser, the</a:t>
              </a:r>
              <a:r>
                <a:rPr lang="en-US" sz="1100" kern="1200" dirty="0">
                  <a:latin typeface="Comic Sans MS" panose="030F0902030302020204" pitchFamily="66" charset="0"/>
                </a:rPr>
                <a:t> dataset consists of:</a:t>
              </a:r>
            </a:p>
            <a:p>
              <a:pPr marL="0" lvl="0" indent="0" algn="ctr" defTabSz="488950">
                <a:lnSpc>
                  <a:spcPct val="90000"/>
                </a:lnSpc>
                <a:spcBef>
                  <a:spcPct val="0"/>
                </a:spcBef>
                <a:spcAft>
                  <a:spcPct val="35000"/>
                </a:spcAft>
                <a:buNone/>
              </a:pPr>
              <a:r>
                <a:rPr lang="en-US" sz="1100" dirty="0">
                  <a:latin typeface="Comic Sans MS" panose="030F0902030302020204" pitchFamily="66" charset="0"/>
                </a:rPr>
                <a:t>828 rows</a:t>
              </a:r>
            </a:p>
            <a:p>
              <a:pPr marL="0" lvl="0" indent="0" algn="ctr" defTabSz="488950">
                <a:lnSpc>
                  <a:spcPct val="90000"/>
                </a:lnSpc>
                <a:spcBef>
                  <a:spcPct val="0"/>
                </a:spcBef>
                <a:spcAft>
                  <a:spcPct val="35000"/>
                </a:spcAft>
                <a:buNone/>
              </a:pPr>
              <a:r>
                <a:rPr lang="en-US" sz="1100" kern="1200" dirty="0">
                  <a:latin typeface="Comic Sans MS" panose="030F0902030302020204" pitchFamily="66" charset="0"/>
                </a:rPr>
                <a:t>3 columns</a:t>
              </a:r>
              <a:endParaRPr lang="en-GB" sz="1100" kern="1200" dirty="0">
                <a:latin typeface="Comic Sans MS" panose="030F0902030302020204" pitchFamily="66" charset="0"/>
              </a:endParaRPr>
            </a:p>
          </p:txBody>
        </p:sp>
      </p:grpSp>
    </p:spTree>
    <p:extLst>
      <p:ext uri="{BB962C8B-B14F-4D97-AF65-F5344CB8AC3E}">
        <p14:creationId xmlns:p14="http://schemas.microsoft.com/office/powerpoint/2010/main" val="1826478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4126825C-C353-4D81-8E07-98E05DBA1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52">
            <a:extLst>
              <a:ext uri="{FF2B5EF4-FFF2-40B4-BE49-F238E27FC236}">
                <a16:creationId xmlns:a16="http://schemas.microsoft.com/office/drawing/2014/main" id="{C0ADCA04-5B25-4F5E-9F91-4EE56EC95B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54">
            <a:extLst>
              <a:ext uri="{FF2B5EF4-FFF2-40B4-BE49-F238E27FC236}">
                <a16:creationId xmlns:a16="http://schemas.microsoft.com/office/drawing/2014/main" id="{5DB20E88-3AE1-4383-86CB-932E772071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id="{61588EAD-27DD-4E2D-B308-47C473EC9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Τίτλος 1">
            <a:extLst>
              <a:ext uri="{FF2B5EF4-FFF2-40B4-BE49-F238E27FC236}">
                <a16:creationId xmlns:a16="http://schemas.microsoft.com/office/drawing/2014/main" id="{921633EB-7DCB-4DDC-80AF-C885A3EE1245}"/>
              </a:ext>
            </a:extLst>
          </p:cNvPr>
          <p:cNvSpPr>
            <a:spLocks noGrp="1"/>
          </p:cNvSpPr>
          <p:nvPr>
            <p:ph type="title"/>
          </p:nvPr>
        </p:nvSpPr>
        <p:spPr>
          <a:xfrm>
            <a:off x="581192" y="702156"/>
            <a:ext cx="11029616" cy="1013800"/>
          </a:xfrm>
        </p:spPr>
        <p:txBody>
          <a:bodyPr vert="horz" lIns="91440" tIns="45720" rIns="91440" bIns="45720" rtlCol="0" anchor="ctr">
            <a:normAutofit/>
          </a:bodyPr>
          <a:lstStyle/>
          <a:p>
            <a:pPr algn="ctr"/>
            <a:r>
              <a:rPr lang="en-US" sz="2600" dirty="0">
                <a:solidFill>
                  <a:prstClr val="white"/>
                </a:solidFill>
                <a:latin typeface="Times New Roman" panose="02020603050405020304" pitchFamily="18" charset="0"/>
                <a:cs typeface="Times New Roman" panose="02020603050405020304" pitchFamily="18" charset="0"/>
              </a:rPr>
              <a:t>DATASET (</a:t>
            </a:r>
            <a:r>
              <a:rPr lang="en-GB" sz="2600" cap="none" dirty="0">
                <a:solidFill>
                  <a:prstClr val="white"/>
                </a:solidFill>
                <a:latin typeface="Times New Roman" panose="02020603050405020304" pitchFamily="18" charset="0"/>
                <a:cs typeface="Times New Roman" panose="02020603050405020304" pitchFamily="18" charset="0"/>
              </a:rPr>
              <a:t>Visualization)</a:t>
            </a:r>
            <a:endParaRPr lang="en-US" sz="2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E4657F8-8C6C-4705-AC3E-9FA37EA86141}"/>
              </a:ext>
            </a:extLst>
          </p:cNvPr>
          <p:cNvPicPr/>
          <p:nvPr/>
        </p:nvPicPr>
        <p:blipFill rotWithShape="1">
          <a:blip r:embed="rId3"/>
          <a:srcRect r="475" b="-3"/>
          <a:stretch/>
        </p:blipFill>
        <p:spPr>
          <a:xfrm>
            <a:off x="8042147" y="1888461"/>
            <a:ext cx="3699935" cy="2202738"/>
          </a:xfrm>
          <a:prstGeom prst="rect">
            <a:avLst/>
          </a:prstGeom>
        </p:spPr>
      </p:pic>
      <p:pic>
        <p:nvPicPr>
          <p:cNvPr id="46" name="Picture 5">
            <a:extLst>
              <a:ext uri="{FF2B5EF4-FFF2-40B4-BE49-F238E27FC236}">
                <a16:creationId xmlns:a16="http://schemas.microsoft.com/office/drawing/2014/main" id="{F81A417A-068C-4BB3-BCF1-0B31837B15C9}"/>
              </a:ext>
            </a:extLst>
          </p:cNvPr>
          <p:cNvPicPr/>
          <p:nvPr/>
        </p:nvPicPr>
        <p:blipFill rotWithShape="1">
          <a:blip r:embed="rId4"/>
          <a:srcRect l="16435"/>
          <a:stretch/>
        </p:blipFill>
        <p:spPr>
          <a:xfrm>
            <a:off x="8148678" y="4310677"/>
            <a:ext cx="3699935" cy="2202738"/>
          </a:xfrm>
          <a:prstGeom prst="rect">
            <a:avLst/>
          </a:prstGeom>
        </p:spPr>
      </p:pic>
      <p:sp>
        <p:nvSpPr>
          <p:cNvPr id="5" name="Θέση περιεχομένου 5">
            <a:extLst>
              <a:ext uri="{FF2B5EF4-FFF2-40B4-BE49-F238E27FC236}">
                <a16:creationId xmlns:a16="http://schemas.microsoft.com/office/drawing/2014/main" id="{8A57EC93-7E82-45CF-850E-82330B7FAA5A}"/>
              </a:ext>
            </a:extLst>
          </p:cNvPr>
          <p:cNvSpPr txBox="1">
            <a:spLocks/>
          </p:cNvSpPr>
          <p:nvPr/>
        </p:nvSpPr>
        <p:spPr>
          <a:xfrm>
            <a:off x="6573287" y="4776093"/>
            <a:ext cx="5393100" cy="2934999"/>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l-GR" dirty="0">
              <a:latin typeface="Times New Roman" panose="02020603050405020304" pitchFamily="18" charset="0"/>
              <a:cs typeface="Times New Roman" panose="02020603050405020304" pitchFamily="18" charset="0"/>
            </a:endParaRPr>
          </a:p>
        </p:txBody>
      </p:sp>
      <p:sp>
        <p:nvSpPr>
          <p:cNvPr id="13" name="Οβάλ 11">
            <a:extLst>
              <a:ext uri="{FF2B5EF4-FFF2-40B4-BE49-F238E27FC236}">
                <a16:creationId xmlns:a16="http://schemas.microsoft.com/office/drawing/2014/main" id="{361D7570-F50E-44A1-A82F-9E61E327A7C9}"/>
              </a:ext>
            </a:extLst>
          </p:cNvPr>
          <p:cNvSpPr/>
          <p:nvPr/>
        </p:nvSpPr>
        <p:spPr>
          <a:xfrm>
            <a:off x="905520" y="1940123"/>
            <a:ext cx="6169981" cy="2155242"/>
          </a:xfrm>
          <a:prstGeom prst="ellipse">
            <a:avLst/>
          </a:prstGeom>
          <a:solidFill>
            <a:schemeClr val="accent1">
              <a:lumMod val="40000"/>
              <a:lumOff val="60000"/>
              <a:alpha val="50000"/>
            </a:scheme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6" name="Θέση περιεχομένου 5">
            <a:extLst>
              <a:ext uri="{FF2B5EF4-FFF2-40B4-BE49-F238E27FC236}">
                <a16:creationId xmlns:a16="http://schemas.microsoft.com/office/drawing/2014/main" id="{04BDF328-31B5-4F9C-B8C4-009C4567605D}"/>
              </a:ext>
            </a:extLst>
          </p:cNvPr>
          <p:cNvSpPr txBox="1">
            <a:spLocks/>
          </p:cNvSpPr>
          <p:nvPr/>
        </p:nvSpPr>
        <p:spPr>
          <a:xfrm>
            <a:off x="860620" y="2015719"/>
            <a:ext cx="6169981" cy="173121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endParaRPr lang="en-US" sz="1400" cap="all" dirty="0">
              <a:solidFill>
                <a:schemeClr val="tx1"/>
              </a:solidFill>
              <a:latin typeface="Times New Roman" panose="02020603050405020304" pitchFamily="18" charset="0"/>
              <a:ea typeface="+mj-ea"/>
              <a:cs typeface="Times New Roman" panose="02020603050405020304" pitchFamily="18" charset="0"/>
            </a:endParaRPr>
          </a:p>
          <a:p>
            <a:pPr marL="0" indent="0">
              <a:buNone/>
            </a:pPr>
            <a:endParaRPr lang="en-US" sz="1400" b="1" dirty="0">
              <a:solidFill>
                <a:schemeClr val="tx1"/>
              </a:solidFill>
              <a:latin typeface="Times New Roman" panose="02020603050405020304" pitchFamily="18" charset="0"/>
              <a:cs typeface="Times New Roman" panose="02020603050405020304" pitchFamily="18" charset="0"/>
            </a:endParaRPr>
          </a:p>
          <a:p>
            <a:pPr marL="0" indent="0"/>
            <a:endParaRPr lang="en-US" sz="1400" b="1" dirty="0">
              <a:solidFill>
                <a:schemeClr val="tx1"/>
              </a:solidFill>
              <a:latin typeface="Times New Roman" panose="02020603050405020304" pitchFamily="18" charset="0"/>
              <a:cs typeface="Times New Roman" panose="02020603050405020304" pitchFamily="18" charset="0"/>
            </a:endParaRPr>
          </a:p>
          <a:p>
            <a:pPr marL="0" indent="0"/>
            <a:endParaRPr lang="en-US" sz="1400" b="1" dirty="0">
              <a:solidFill>
                <a:schemeClr val="tx1"/>
              </a:solidFill>
              <a:latin typeface="Times New Roman" panose="02020603050405020304" pitchFamily="18" charset="0"/>
              <a:cs typeface="Times New Roman" panose="02020603050405020304" pitchFamily="18" charset="0"/>
            </a:endParaRPr>
          </a:p>
          <a:p>
            <a:pPr marL="0" indent="0">
              <a:buFont typeface="Wingdings 2" panose="05020102010507070707" pitchFamily="18" charset="2"/>
              <a:buNone/>
            </a:pPr>
            <a:endParaRPr lang="en-US" sz="1400" b="1" dirty="0">
              <a:solidFill>
                <a:schemeClr val="tx1"/>
              </a:solidFill>
              <a:latin typeface="Times New Roman" panose="02020603050405020304" pitchFamily="18" charset="0"/>
              <a:cs typeface="Times New Roman" panose="02020603050405020304" pitchFamily="18" charset="0"/>
            </a:endParaRPr>
          </a:p>
          <a:p>
            <a:pPr marL="0" indent="0" algn="ctr"/>
            <a:r>
              <a:rPr lang="en-US" sz="1400" b="1" dirty="0">
                <a:solidFill>
                  <a:schemeClr val="tx1"/>
                </a:solidFill>
                <a:latin typeface="Times New Roman" panose="02020603050405020304" pitchFamily="18" charset="0"/>
                <a:cs typeface="Times New Roman" panose="02020603050405020304" pitchFamily="18" charset="0"/>
              </a:rPr>
              <a:t> BINARY CLASSIFICATION </a:t>
            </a:r>
          </a:p>
          <a:p>
            <a:pPr marL="0" indent="0" algn="ctr">
              <a:buNone/>
            </a:pPr>
            <a:r>
              <a:rPr lang="en-US" sz="1400" dirty="0">
                <a:solidFill>
                  <a:schemeClr val="tx1"/>
                </a:solidFill>
                <a:latin typeface="Times New Roman" panose="02020603050405020304" pitchFamily="18" charset="0"/>
                <a:cs typeface="Times New Roman" panose="02020603050405020304" pitchFamily="18" charset="0"/>
              </a:rPr>
              <a:t>   Data divided into 2 categories: </a:t>
            </a:r>
            <a:r>
              <a:rPr lang="en-US" sz="1400" i="1" dirty="0">
                <a:solidFill>
                  <a:schemeClr val="tx1"/>
                </a:solidFill>
                <a:latin typeface="Times New Roman" panose="02020603050405020304" pitchFamily="18" charset="0"/>
                <a:cs typeface="Times New Roman" panose="02020603050405020304" pitchFamily="18" charset="0"/>
              </a:rPr>
              <a:t>Study, No Study</a:t>
            </a:r>
            <a:endParaRPr lang="en-US" sz="1400" b="1" dirty="0">
              <a:solidFill>
                <a:schemeClr val="tx1"/>
              </a:solidFill>
              <a:latin typeface="Times New Roman" panose="02020603050405020304" pitchFamily="18" charset="0"/>
              <a:cs typeface="Times New Roman" panose="02020603050405020304" pitchFamily="18" charset="0"/>
            </a:endParaRPr>
          </a:p>
          <a:p>
            <a:pPr marL="0" indent="0" algn="ctr"/>
            <a:r>
              <a:rPr lang="en-US" sz="1400" b="1" dirty="0">
                <a:solidFill>
                  <a:schemeClr val="tx1"/>
                </a:solidFill>
                <a:latin typeface="Times New Roman" panose="02020603050405020304" pitchFamily="18" charset="0"/>
                <a:cs typeface="Times New Roman" panose="02020603050405020304" pitchFamily="18" charset="0"/>
              </a:rPr>
              <a:t> MULTICLASS CLASSIFICATION</a:t>
            </a:r>
            <a:endParaRPr lang="en-US" sz="1400" i="1" dirty="0">
              <a:solidFill>
                <a:schemeClr val="tx1"/>
              </a:solidFill>
              <a:latin typeface="Times New Roman" panose="02020603050405020304" pitchFamily="18" charset="0"/>
              <a:cs typeface="Times New Roman" panose="02020603050405020304" pitchFamily="18" charset="0"/>
            </a:endParaRPr>
          </a:p>
          <a:p>
            <a:pPr marL="0" indent="0" algn="ctr">
              <a:buNone/>
            </a:pPr>
            <a:r>
              <a:rPr lang="en-US" sz="1400" dirty="0">
                <a:solidFill>
                  <a:schemeClr val="tx1"/>
                </a:solidFill>
                <a:latin typeface="Times New Roman" panose="02020603050405020304" pitchFamily="18" charset="0"/>
                <a:cs typeface="Times New Roman" panose="02020603050405020304" pitchFamily="18" charset="0"/>
              </a:rPr>
              <a:t>   15 categories </a:t>
            </a:r>
            <a:r>
              <a:rPr lang="en-US" sz="1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9 of them were selected as statistically significant</a:t>
            </a:r>
          </a:p>
          <a:p>
            <a:pPr marL="0" indent="0" algn="ctr">
              <a:buNone/>
            </a:pPr>
            <a:endParaRPr lang="en-US" sz="1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endParaRPr lang="en-US" sz="1400" dirty="0">
              <a:solidFill>
                <a:schemeClr val="tx1"/>
              </a:solidFill>
              <a:latin typeface="Times New Roman" panose="02020603050405020304" pitchFamily="18" charset="0"/>
              <a:cs typeface="Times New Roman" panose="02020603050405020304" pitchFamily="18" charset="0"/>
            </a:endParaRPr>
          </a:p>
          <a:p>
            <a:pPr marL="0" indent="0">
              <a:buFont typeface="Wingdings 2" panose="05020102010507070707" pitchFamily="18" charset="2"/>
              <a:buNone/>
            </a:pPr>
            <a:endParaRPr lang="en-US" sz="1400" b="1" dirty="0">
              <a:solidFill>
                <a:schemeClr val="tx1"/>
              </a:solidFill>
              <a:latin typeface="Times New Roman" panose="02020603050405020304" pitchFamily="18" charset="0"/>
              <a:cs typeface="Times New Roman" panose="02020603050405020304" pitchFamily="18" charset="0"/>
            </a:endParaRPr>
          </a:p>
          <a:p>
            <a:endParaRPr lang="en-US" sz="1400" b="1" dirty="0">
              <a:solidFill>
                <a:schemeClr val="tx1"/>
              </a:solidFill>
              <a:latin typeface="Times New Roman" panose="02020603050405020304" pitchFamily="18" charset="0"/>
              <a:cs typeface="Times New Roman" panose="02020603050405020304" pitchFamily="18" charset="0"/>
            </a:endParaRPr>
          </a:p>
          <a:p>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4" name="Οβάλ 11">
            <a:extLst>
              <a:ext uri="{FF2B5EF4-FFF2-40B4-BE49-F238E27FC236}">
                <a16:creationId xmlns:a16="http://schemas.microsoft.com/office/drawing/2014/main" id="{D00BC1AF-432E-4577-AD8F-BF119ACEEDCF}"/>
              </a:ext>
            </a:extLst>
          </p:cNvPr>
          <p:cNvSpPr/>
          <p:nvPr/>
        </p:nvSpPr>
        <p:spPr>
          <a:xfrm>
            <a:off x="905520" y="4307380"/>
            <a:ext cx="6169981" cy="2429872"/>
          </a:xfrm>
          <a:prstGeom prst="ellipse">
            <a:avLst/>
          </a:prstGeom>
          <a:solidFill>
            <a:schemeClr val="accent1">
              <a:lumMod val="40000"/>
              <a:lumOff val="60000"/>
              <a:alpha val="50000"/>
            </a:scheme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7" name="Θέση περιεχομένου 5">
            <a:extLst>
              <a:ext uri="{FF2B5EF4-FFF2-40B4-BE49-F238E27FC236}">
                <a16:creationId xmlns:a16="http://schemas.microsoft.com/office/drawing/2014/main" id="{FDAE2E61-2CA0-4FC6-B6FA-725539A4801B}"/>
              </a:ext>
            </a:extLst>
          </p:cNvPr>
          <p:cNvSpPr txBox="1">
            <a:spLocks/>
          </p:cNvSpPr>
          <p:nvPr/>
        </p:nvSpPr>
        <p:spPr>
          <a:xfrm>
            <a:off x="2113310" y="4627353"/>
            <a:ext cx="4342203" cy="173121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endParaRPr lang="en-US" sz="1400" cap="all" dirty="0">
              <a:solidFill>
                <a:schemeClr val="tx1"/>
              </a:solidFill>
              <a:latin typeface="Times New Roman" panose="02020603050405020304" pitchFamily="18" charset="0"/>
              <a:ea typeface="+mj-ea"/>
              <a:cs typeface="Times New Roman" panose="02020603050405020304" pitchFamily="18" charset="0"/>
            </a:endParaRPr>
          </a:p>
          <a:p>
            <a:pPr marL="0" indent="0">
              <a:buNone/>
            </a:pPr>
            <a:r>
              <a:rPr lang="en-US" sz="1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In both approaches, we encountered the problem of </a:t>
            </a:r>
            <a:r>
              <a:rPr lang="en-US" sz="1400" b="1"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imbalanced classes</a:t>
            </a:r>
            <a:r>
              <a:rPr lang="en-US" sz="1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p>
          <a:p>
            <a:pPr marL="0" indent="0">
              <a:buNone/>
            </a:pPr>
            <a:r>
              <a:rPr lang="en-US" sz="1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Besides classification accuracy, we added </a:t>
            </a:r>
            <a:r>
              <a:rPr lang="en-US" sz="1400" b="1"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more evaluation metrics</a:t>
            </a:r>
            <a:r>
              <a:rPr lang="en-US" sz="1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such as precision, recall, f1.</a:t>
            </a:r>
          </a:p>
          <a:p>
            <a:pPr marL="0" indent="0">
              <a:buNone/>
            </a:pPr>
            <a:r>
              <a:rPr lang="en-US" sz="1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Split the dataset in a </a:t>
            </a:r>
            <a:r>
              <a:rPr lang="en-US" sz="1400" b="1"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stratified</a:t>
            </a:r>
            <a:r>
              <a:rPr lang="en-US" sz="1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manner to prevent the distribution of the training data to create bias towards  our model.</a:t>
            </a:r>
            <a:endParaRPr lang="en-US" sz="1400" dirty="0">
              <a:solidFill>
                <a:schemeClr val="tx1"/>
              </a:solidFill>
              <a:latin typeface="Times New Roman" panose="02020603050405020304" pitchFamily="18" charset="0"/>
              <a:cs typeface="Times New Roman" panose="02020603050405020304" pitchFamily="18" charset="0"/>
            </a:endParaRPr>
          </a:p>
          <a:p>
            <a:endParaRPr lang="en-US" sz="1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67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0D1FF-96E0-4A35-928B-B11CA2B99E3E}"/>
              </a:ext>
            </a:extLst>
          </p:cNvPr>
          <p:cNvSpPr>
            <a:spLocks noGrp="1"/>
          </p:cNvSpPr>
          <p:nvPr>
            <p:ph type="title"/>
          </p:nvPr>
        </p:nvSpPr>
        <p:spPr>
          <a:xfrm>
            <a:off x="643336" y="683695"/>
            <a:ext cx="11029616" cy="754602"/>
          </a:xfrm>
        </p:spPr>
        <p:txBody>
          <a:bodyPr anchor="b">
            <a:normAutofit fontScale="90000"/>
          </a:bodyPr>
          <a:lstStyle/>
          <a:p>
            <a:pPr algn="ctr"/>
            <a:br>
              <a:rPr lang="en-US" dirty="0">
                <a:latin typeface="Times New Roman" panose="02020603050405020304" pitchFamily="18" charset="0"/>
                <a:cs typeface="Times New Roman" panose="02020603050405020304" pitchFamily="18" charset="0"/>
              </a:rPr>
            </a:br>
            <a:r>
              <a:rPr lang="en-US" sz="2900" dirty="0">
                <a:solidFill>
                  <a:prstClr val="white"/>
                </a:solidFill>
                <a:latin typeface="Times New Roman" panose="02020603050405020304" pitchFamily="18" charset="0"/>
                <a:cs typeface="Times New Roman" panose="02020603050405020304" pitchFamily="18" charset="0"/>
              </a:rPr>
              <a:t>DATASET (</a:t>
            </a:r>
            <a:r>
              <a:rPr lang="en-GB" sz="2900" cap="none" dirty="0">
                <a:solidFill>
                  <a:prstClr val="white"/>
                </a:solidFill>
                <a:latin typeface="Times New Roman" panose="02020603050405020304" pitchFamily="18" charset="0"/>
                <a:cs typeface="Times New Roman" panose="02020603050405020304" pitchFamily="18" charset="0"/>
              </a:rPr>
              <a:t>Pre-processing)</a:t>
            </a:r>
            <a:endParaRPr lang="en-US" sz="2900" dirty="0"/>
          </a:p>
        </p:txBody>
      </p:sp>
      <p:sp>
        <p:nvSpPr>
          <p:cNvPr id="12" name="Ορθογώνιο 11">
            <a:extLst>
              <a:ext uri="{FF2B5EF4-FFF2-40B4-BE49-F238E27FC236}">
                <a16:creationId xmlns:a16="http://schemas.microsoft.com/office/drawing/2014/main" id="{AD755EAC-55AB-4BA2-84D6-2C16CF532AC6}"/>
              </a:ext>
            </a:extLst>
          </p:cNvPr>
          <p:cNvSpPr/>
          <p:nvPr/>
        </p:nvSpPr>
        <p:spPr>
          <a:xfrm>
            <a:off x="9256924" y="2621266"/>
            <a:ext cx="1599149" cy="140174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 name="Πλακίδιο 2">
            <a:extLst>
              <a:ext uri="{FF2B5EF4-FFF2-40B4-BE49-F238E27FC236}">
                <a16:creationId xmlns:a16="http://schemas.microsoft.com/office/drawing/2014/main" id="{07EA598F-A782-4881-8F30-026EF1FA8392}"/>
              </a:ext>
            </a:extLst>
          </p:cNvPr>
          <p:cNvSpPr/>
          <p:nvPr/>
        </p:nvSpPr>
        <p:spPr>
          <a:xfrm>
            <a:off x="1076977" y="2216547"/>
            <a:ext cx="1781501" cy="1278372"/>
          </a:xfrm>
          <a:prstGeom prst="plaqu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buNone/>
            </a:pPr>
            <a:r>
              <a:rPr lang="en-US" b="1" dirty="0">
                <a:solidFill>
                  <a:schemeClr val="tx1"/>
                </a:solidFill>
                <a:latin typeface="Times New Roman" panose="02020603050405020304" pitchFamily="18" charset="0"/>
                <a:cs typeface="Times New Roman" panose="02020603050405020304" pitchFamily="18" charset="0"/>
              </a:rPr>
              <a:t>Remove duplicates</a:t>
            </a:r>
          </a:p>
          <a:p>
            <a:pPr algn="ctr"/>
            <a:r>
              <a:rPr lang="en-US" sz="1400" dirty="0">
                <a:solidFill>
                  <a:schemeClr val="tx1"/>
                </a:solidFill>
                <a:latin typeface="Times New Roman" panose="02020603050405020304" pitchFamily="18" charset="0"/>
                <a:cs typeface="Times New Roman" panose="02020603050405020304" pitchFamily="18" charset="0"/>
              </a:rPr>
              <a:t>3 papers removed</a:t>
            </a:r>
          </a:p>
          <a:p>
            <a:pPr lvl="0" algn="ctr">
              <a:buNone/>
            </a:pPr>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19" name="Πλακίδιο 18">
            <a:extLst>
              <a:ext uri="{FF2B5EF4-FFF2-40B4-BE49-F238E27FC236}">
                <a16:creationId xmlns:a16="http://schemas.microsoft.com/office/drawing/2014/main" id="{68EF238C-8095-4E0F-A6C1-A4AB8D6306C2}"/>
              </a:ext>
            </a:extLst>
          </p:cNvPr>
          <p:cNvSpPr/>
          <p:nvPr/>
        </p:nvSpPr>
        <p:spPr>
          <a:xfrm>
            <a:off x="4294297" y="2855733"/>
            <a:ext cx="2128827" cy="1401746"/>
          </a:xfrm>
          <a:prstGeom prst="plaqu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solidFill>
                  <a:schemeClr val="tx1"/>
                </a:solidFill>
                <a:latin typeface="Times New Roman" panose="02020603050405020304" pitchFamily="18" charset="0"/>
                <a:cs typeface="Times New Roman" panose="02020603050405020304" pitchFamily="18" charset="0"/>
              </a:rPr>
              <a:t>Label Encoding</a:t>
            </a:r>
          </a:p>
          <a:p>
            <a:pPr lvl="0" algn="ctr"/>
            <a:r>
              <a:rPr lang="en-US" sz="1400" dirty="0">
                <a:solidFill>
                  <a:schemeClr val="tx1"/>
                </a:solidFill>
                <a:latin typeface="Times New Roman" panose="02020603050405020304" pitchFamily="18" charset="0"/>
                <a:cs typeface="Times New Roman" panose="02020603050405020304" pitchFamily="18" charset="0"/>
              </a:rPr>
              <a:t>convert categorical output data into model-understandable numerical data</a:t>
            </a:r>
          </a:p>
        </p:txBody>
      </p:sp>
      <p:sp>
        <p:nvSpPr>
          <p:cNvPr id="20" name="Πλακίδιο 19">
            <a:extLst>
              <a:ext uri="{FF2B5EF4-FFF2-40B4-BE49-F238E27FC236}">
                <a16:creationId xmlns:a16="http://schemas.microsoft.com/office/drawing/2014/main" id="{20AB33A0-FF64-4035-9443-75B7584BDF3D}"/>
              </a:ext>
            </a:extLst>
          </p:cNvPr>
          <p:cNvSpPr/>
          <p:nvPr/>
        </p:nvSpPr>
        <p:spPr>
          <a:xfrm>
            <a:off x="6991224" y="4782803"/>
            <a:ext cx="2393897" cy="1401746"/>
          </a:xfrm>
          <a:prstGeom prst="plaqu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solidFill>
                  <a:schemeClr val="tx1"/>
                </a:solidFill>
                <a:latin typeface="Times New Roman" panose="02020603050405020304" pitchFamily="18" charset="0"/>
                <a:cs typeface="Times New Roman" panose="02020603050405020304" pitchFamily="18" charset="0"/>
              </a:rPr>
              <a:t>Tokenizing text data</a:t>
            </a:r>
          </a:p>
          <a:p>
            <a:pPr lvl="0" algn="ctr"/>
            <a:r>
              <a:rPr lang="en-US" sz="1400" dirty="0">
                <a:solidFill>
                  <a:schemeClr val="tx1"/>
                </a:solidFill>
                <a:latin typeface="Times New Roman" panose="02020603050405020304" pitchFamily="18" charset="0"/>
                <a:cs typeface="Times New Roman" panose="02020603050405020304" pitchFamily="18" charset="0"/>
              </a:rPr>
              <a:t>splitting text into tokens, padding, truncating               Keras Tokenizer</a:t>
            </a:r>
            <a:endParaRPr lang="el-GR" sz="1400" dirty="0">
              <a:solidFill>
                <a:schemeClr val="tx1"/>
              </a:solidFill>
              <a:latin typeface="Times New Roman" panose="02020603050405020304" pitchFamily="18" charset="0"/>
              <a:cs typeface="Times New Roman" panose="02020603050405020304" pitchFamily="18" charset="0"/>
            </a:endParaRPr>
          </a:p>
        </p:txBody>
      </p:sp>
      <p:sp>
        <p:nvSpPr>
          <p:cNvPr id="21" name="Πλακίδιο 20">
            <a:extLst>
              <a:ext uri="{FF2B5EF4-FFF2-40B4-BE49-F238E27FC236}">
                <a16:creationId xmlns:a16="http://schemas.microsoft.com/office/drawing/2014/main" id="{EE229B13-E3C2-4640-9934-0C2F3612B0A4}"/>
              </a:ext>
            </a:extLst>
          </p:cNvPr>
          <p:cNvSpPr/>
          <p:nvPr/>
        </p:nvSpPr>
        <p:spPr>
          <a:xfrm>
            <a:off x="7472637" y="2093172"/>
            <a:ext cx="2393897" cy="1401747"/>
          </a:xfrm>
          <a:prstGeom prst="plaqu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solidFill>
                  <a:schemeClr val="tx1"/>
                </a:solidFill>
                <a:latin typeface="Times New Roman" panose="02020603050405020304" pitchFamily="18" charset="0"/>
                <a:cs typeface="Times New Roman" panose="02020603050405020304" pitchFamily="18" charset="0"/>
              </a:rPr>
              <a:t>Cleaning of text data</a:t>
            </a:r>
          </a:p>
          <a:p>
            <a:pPr lvl="0" algn="ctr"/>
            <a:r>
              <a:rPr lang="en-US" sz="1400" dirty="0">
                <a:solidFill>
                  <a:schemeClr val="tx1"/>
                </a:solidFill>
                <a:latin typeface="Times New Roman" panose="02020603050405020304" pitchFamily="18" charset="0"/>
                <a:cs typeface="Times New Roman" panose="02020603050405020304" pitchFamily="18" charset="0"/>
              </a:rPr>
              <a:t>preprocess methods to better modify our data</a:t>
            </a:r>
          </a:p>
        </p:txBody>
      </p:sp>
      <p:sp>
        <p:nvSpPr>
          <p:cNvPr id="22" name="Πλακίδιο 21">
            <a:extLst>
              <a:ext uri="{FF2B5EF4-FFF2-40B4-BE49-F238E27FC236}">
                <a16:creationId xmlns:a16="http://schemas.microsoft.com/office/drawing/2014/main" id="{60199C75-C042-4990-B2F5-E4C374C8B604}"/>
              </a:ext>
            </a:extLst>
          </p:cNvPr>
          <p:cNvSpPr/>
          <p:nvPr/>
        </p:nvSpPr>
        <p:spPr>
          <a:xfrm>
            <a:off x="928891" y="4497069"/>
            <a:ext cx="3074938" cy="1677236"/>
          </a:xfrm>
          <a:prstGeom prst="plaqu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Times New Roman" panose="02020603050405020304" pitchFamily="18" charset="0"/>
                <a:cs typeface="Times New Roman" panose="02020603050405020304" pitchFamily="18" charset="0"/>
              </a:rPr>
              <a:t>Splitting/Shuffling Dataset</a:t>
            </a:r>
          </a:p>
          <a:p>
            <a:r>
              <a:rPr lang="en-US" sz="1400" dirty="0">
                <a:solidFill>
                  <a:schemeClr val="tx1"/>
                </a:solidFill>
                <a:latin typeface="Times New Roman" panose="02020603050405020304" pitchFamily="18" charset="0"/>
                <a:cs typeface="Times New Roman" panose="02020603050405020304" pitchFamily="18" charset="0"/>
              </a:rPr>
              <a:t>stratified sampling                        classes are proportionally splitted between training and test set</a:t>
            </a:r>
            <a:endParaRPr lang="el-GR" sz="1400" dirty="0">
              <a:solidFill>
                <a:schemeClr val="tx1"/>
              </a:solidFill>
              <a:latin typeface="Times New Roman" panose="02020603050405020304" pitchFamily="18" charset="0"/>
              <a:cs typeface="Times New Roman" panose="02020603050405020304" pitchFamily="18" charset="0"/>
            </a:endParaRPr>
          </a:p>
        </p:txBody>
      </p:sp>
      <p:sp>
        <p:nvSpPr>
          <p:cNvPr id="4" name="Βέλος: Καμπύλο προς τα κάτω 3">
            <a:extLst>
              <a:ext uri="{FF2B5EF4-FFF2-40B4-BE49-F238E27FC236}">
                <a16:creationId xmlns:a16="http://schemas.microsoft.com/office/drawing/2014/main" id="{F69FD859-E8D8-448D-AB59-601FA1A457BB}"/>
              </a:ext>
            </a:extLst>
          </p:cNvPr>
          <p:cNvSpPr/>
          <p:nvPr/>
        </p:nvSpPr>
        <p:spPr>
          <a:xfrm>
            <a:off x="3067235" y="1953137"/>
            <a:ext cx="1873188" cy="748136"/>
          </a:xfrm>
          <a:prstGeom prst="curvedDown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solidFill>
                <a:schemeClr val="tx1"/>
              </a:solidFill>
            </a:endParaRPr>
          </a:p>
        </p:txBody>
      </p:sp>
      <p:sp>
        <p:nvSpPr>
          <p:cNvPr id="5" name="Βέλος: Καμπύλο προς τα επάνω 4">
            <a:extLst>
              <a:ext uri="{FF2B5EF4-FFF2-40B4-BE49-F238E27FC236}">
                <a16:creationId xmlns:a16="http://schemas.microsoft.com/office/drawing/2014/main" id="{EE116356-BDA0-4E83-9184-DE21F5255A94}"/>
              </a:ext>
            </a:extLst>
          </p:cNvPr>
          <p:cNvSpPr/>
          <p:nvPr/>
        </p:nvSpPr>
        <p:spPr>
          <a:xfrm rot="20812513">
            <a:off x="6585970" y="3832612"/>
            <a:ext cx="1773335" cy="634362"/>
          </a:xfrm>
          <a:prstGeom prst="curved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solidFill>
                <a:schemeClr val="tx1"/>
              </a:solidFill>
            </a:endParaRPr>
          </a:p>
        </p:txBody>
      </p:sp>
      <p:sp>
        <p:nvSpPr>
          <p:cNvPr id="6" name="Βέλος: Καμπύλο προς τα αριστερά 5">
            <a:extLst>
              <a:ext uri="{FF2B5EF4-FFF2-40B4-BE49-F238E27FC236}">
                <a16:creationId xmlns:a16="http://schemas.microsoft.com/office/drawing/2014/main" id="{29C5D7AD-EEF8-4D11-A78F-70BC4DE9DA3D}"/>
              </a:ext>
            </a:extLst>
          </p:cNvPr>
          <p:cNvSpPr/>
          <p:nvPr/>
        </p:nvSpPr>
        <p:spPr>
          <a:xfrm rot="388781">
            <a:off x="9852642" y="3378167"/>
            <a:ext cx="1114995" cy="2156125"/>
          </a:xfrm>
          <a:prstGeom prst="curvedLef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solidFill>
                <a:schemeClr val="tx1"/>
              </a:solidFill>
            </a:endParaRPr>
          </a:p>
        </p:txBody>
      </p:sp>
      <p:sp>
        <p:nvSpPr>
          <p:cNvPr id="14" name="Βέλος: Καμπύλο προς τα επάνω 4">
            <a:extLst>
              <a:ext uri="{FF2B5EF4-FFF2-40B4-BE49-F238E27FC236}">
                <a16:creationId xmlns:a16="http://schemas.microsoft.com/office/drawing/2014/main" id="{F24CC48A-F916-41CA-8463-A841C4131AF6}"/>
              </a:ext>
            </a:extLst>
          </p:cNvPr>
          <p:cNvSpPr/>
          <p:nvPr/>
        </p:nvSpPr>
        <p:spPr>
          <a:xfrm rot="10800000" flipV="1">
            <a:off x="4101483" y="5964569"/>
            <a:ext cx="2767703" cy="748137"/>
          </a:xfrm>
          <a:prstGeom prst="curvedUpArrow">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solidFill>
                <a:schemeClr val="tx1"/>
              </a:solidFill>
            </a:endParaRPr>
          </a:p>
        </p:txBody>
      </p:sp>
    </p:spTree>
    <p:extLst>
      <p:ext uri="{BB962C8B-B14F-4D97-AF65-F5344CB8AC3E}">
        <p14:creationId xmlns:p14="http://schemas.microsoft.com/office/powerpoint/2010/main" val="78957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A8D10092-A860-4EFB-963F-A14DA3648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Θέση περιεχομένου 4" descr="Εικόνα που περιέχει παιχνίδι, βόλτα&#10;&#10;Περιγραφή που δημιουργήθηκε αυτόματα">
            <a:extLst>
              <a:ext uri="{FF2B5EF4-FFF2-40B4-BE49-F238E27FC236}">
                <a16:creationId xmlns:a16="http://schemas.microsoft.com/office/drawing/2014/main" id="{94EB1D23-BD44-4152-91BD-5449FBD9C792}"/>
              </a:ext>
            </a:extLst>
          </p:cNvPr>
          <p:cNvPicPr>
            <a:picLocks noGrp="1" noChangeAspect="1"/>
          </p:cNvPicPr>
          <p:nvPr>
            <p:ph sz="quarter" idx="4"/>
          </p:nvPr>
        </p:nvPicPr>
        <p:blipFill rotWithShape="1">
          <a:blip r:embed="rId3"/>
          <a:srcRect l="1667" t="9091" r="30051"/>
          <a:stretch/>
        </p:blipFill>
        <p:spPr>
          <a:xfrm>
            <a:off x="-2500" y="10"/>
            <a:ext cx="12191980" cy="6857990"/>
          </a:xfrm>
          <a:prstGeom prst="rect">
            <a:avLst/>
          </a:prstGeom>
        </p:spPr>
      </p:pic>
      <p:grpSp>
        <p:nvGrpSpPr>
          <p:cNvPr id="25" name="Group 2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26" name="Rectangle 2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Τίτλος 1">
            <a:extLst>
              <a:ext uri="{FF2B5EF4-FFF2-40B4-BE49-F238E27FC236}">
                <a16:creationId xmlns:a16="http://schemas.microsoft.com/office/drawing/2014/main" id="{921633EB-7DCB-4DDC-80AF-C885A3EE1245}"/>
              </a:ext>
            </a:extLst>
          </p:cNvPr>
          <p:cNvSpPr>
            <a:spLocks noGrp="1"/>
          </p:cNvSpPr>
          <p:nvPr>
            <p:ph type="title"/>
          </p:nvPr>
        </p:nvSpPr>
        <p:spPr>
          <a:xfrm>
            <a:off x="584200" y="1006956"/>
            <a:ext cx="7213600" cy="1372177"/>
          </a:xfrm>
        </p:spPr>
        <p:txBody>
          <a:bodyPr vert="horz" lIns="91440" tIns="45720" rIns="91440" bIns="45720" rtlCol="0" anchor="ctr">
            <a:normAutofit/>
          </a:bodyPr>
          <a:lstStyle/>
          <a:p>
            <a:pPr algn="ctr"/>
            <a:r>
              <a:rPr lang="en-US" sz="2600" dirty="0">
                <a:latin typeface="Times New Roman" panose="02020603050405020304" pitchFamily="18" charset="0"/>
                <a:cs typeface="Times New Roman" panose="02020603050405020304" pitchFamily="18" charset="0"/>
              </a:rPr>
              <a:t>Methodology </a:t>
            </a:r>
            <a:r>
              <a:rPr lang="en-US" sz="2600" dirty="0">
                <a:solidFill>
                  <a:prstClr val="white"/>
                </a:solidFill>
                <a:latin typeface="Times New Roman" panose="02020603050405020304" pitchFamily="18" charset="0"/>
                <a:ea typeface="+mn-ea"/>
                <a:cs typeface="Times New Roman" panose="02020603050405020304" pitchFamily="18" charset="0"/>
              </a:rPr>
              <a:t>(</a:t>
            </a:r>
            <a:r>
              <a:rPr lang="en-GB" sz="2600" cap="none" dirty="0">
                <a:solidFill>
                  <a:prstClr val="white"/>
                </a:solidFill>
                <a:latin typeface="Times New Roman" panose="02020603050405020304" pitchFamily="18" charset="0"/>
                <a:ea typeface="+mn-ea"/>
                <a:cs typeface="Times New Roman" panose="02020603050405020304" pitchFamily="18" charset="0"/>
              </a:rPr>
              <a:t>Architectures)</a:t>
            </a:r>
            <a:endParaRPr lang="en-US" sz="2600" dirty="0">
              <a:latin typeface="Times New Roman" panose="02020603050405020304" pitchFamily="18" charset="0"/>
              <a:cs typeface="Times New Roman" panose="02020603050405020304" pitchFamily="18" charset="0"/>
            </a:endParaRPr>
          </a:p>
        </p:txBody>
      </p:sp>
      <p:sp>
        <p:nvSpPr>
          <p:cNvPr id="10" name="Θέση περιεχομένου 9">
            <a:extLst>
              <a:ext uri="{FF2B5EF4-FFF2-40B4-BE49-F238E27FC236}">
                <a16:creationId xmlns:a16="http://schemas.microsoft.com/office/drawing/2014/main" id="{46CB04BD-8CFA-46DE-AE04-94795B07F8E6}"/>
              </a:ext>
            </a:extLst>
          </p:cNvPr>
          <p:cNvSpPr>
            <a:spLocks noGrp="1"/>
          </p:cNvSpPr>
          <p:nvPr>
            <p:ph sz="half" idx="2"/>
          </p:nvPr>
        </p:nvSpPr>
        <p:spPr>
          <a:xfrm>
            <a:off x="725950" y="1827471"/>
            <a:ext cx="7071850" cy="1045961"/>
          </a:xfrm>
        </p:spPr>
        <p:txBody>
          <a:bodyPr vert="horz" lIns="91440" tIns="45720" rIns="91440" bIns="45720" rtlCol="0" anchor="ctr">
            <a:normAutofit/>
          </a:bodyPr>
          <a:lstStyle/>
          <a:p>
            <a:pPr marL="0" indent="0">
              <a:buNone/>
            </a:pPr>
            <a:r>
              <a:rPr lang="en-US" sz="1600" dirty="0">
                <a:solidFill>
                  <a:schemeClr val="bg1"/>
                </a:solidFill>
                <a:latin typeface="Times New Roman" panose="02020603050405020304" pitchFamily="18" charset="0"/>
                <a:cs typeface="Times New Roman" panose="02020603050405020304" pitchFamily="18" charset="0"/>
              </a:rPr>
              <a:t>Proceed to classification using two different architectures. To find the most efficient model, various hyperparameters and combinations were tested for each network.</a:t>
            </a:r>
          </a:p>
        </p:txBody>
      </p:sp>
      <p:graphicFrame>
        <p:nvGraphicFramePr>
          <p:cNvPr id="3" name="Διάγραμμα 2">
            <a:extLst>
              <a:ext uri="{FF2B5EF4-FFF2-40B4-BE49-F238E27FC236}">
                <a16:creationId xmlns:a16="http://schemas.microsoft.com/office/drawing/2014/main" id="{F8225B01-3243-4291-847F-45097FC45131}"/>
              </a:ext>
            </a:extLst>
          </p:cNvPr>
          <p:cNvGraphicFramePr/>
          <p:nvPr>
            <p:extLst>
              <p:ext uri="{D42A27DB-BD31-4B8C-83A1-F6EECF244321}">
                <p14:modId xmlns:p14="http://schemas.microsoft.com/office/powerpoint/2010/main" val="2609702740"/>
              </p:ext>
            </p:extLst>
          </p:nvPr>
        </p:nvGraphicFramePr>
        <p:xfrm>
          <a:off x="791079" y="2873432"/>
          <a:ext cx="7006721" cy="33006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Θέση περιεχομένου 5">
            <a:extLst>
              <a:ext uri="{FF2B5EF4-FFF2-40B4-BE49-F238E27FC236}">
                <a16:creationId xmlns:a16="http://schemas.microsoft.com/office/drawing/2014/main" id="{7223C062-994C-4ACB-A399-13C81A8D0AB4}"/>
              </a:ext>
            </a:extLst>
          </p:cNvPr>
          <p:cNvSpPr txBox="1">
            <a:spLocks/>
          </p:cNvSpPr>
          <p:nvPr/>
        </p:nvSpPr>
        <p:spPr>
          <a:xfrm>
            <a:off x="3605060" y="3370825"/>
            <a:ext cx="3540681" cy="57822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lvl="0" indent="0">
              <a:buNone/>
            </a:pPr>
            <a:r>
              <a:rPr lang="en-US" sz="1400" dirty="0">
                <a:solidFill>
                  <a:schemeClr val="tx1"/>
                </a:solidFill>
                <a:latin typeface="Times New Roman" panose="02020603050405020304" pitchFamily="18" charset="0"/>
                <a:cs typeface="Times New Roman" panose="02020603050405020304" pitchFamily="18" charset="0"/>
              </a:rPr>
              <a:t>Data is fed to the input layer, there may be one or more hidden layers providing levels of abstraction, and predictions are made on the output layer. </a:t>
            </a:r>
            <a:endParaRPr lang="el-GR" sz="1400" dirty="0">
              <a:solidFill>
                <a:schemeClr val="tx1"/>
              </a:solidFill>
              <a:latin typeface="Times New Roman" panose="02020603050405020304" pitchFamily="18" charset="0"/>
              <a:cs typeface="Times New Roman" panose="02020603050405020304" pitchFamily="18" charset="0"/>
            </a:endParaRPr>
          </a:p>
        </p:txBody>
      </p:sp>
      <p:sp>
        <p:nvSpPr>
          <p:cNvPr id="20" name="Θέση περιεχομένου 5">
            <a:extLst>
              <a:ext uri="{FF2B5EF4-FFF2-40B4-BE49-F238E27FC236}">
                <a16:creationId xmlns:a16="http://schemas.microsoft.com/office/drawing/2014/main" id="{C856E0B6-232C-4B87-B841-72CF8C98E856}"/>
              </a:ext>
            </a:extLst>
          </p:cNvPr>
          <p:cNvSpPr txBox="1">
            <a:spLocks/>
          </p:cNvSpPr>
          <p:nvPr/>
        </p:nvSpPr>
        <p:spPr>
          <a:xfrm>
            <a:off x="3605060" y="5091479"/>
            <a:ext cx="3869938" cy="57822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lvl="0" indent="0">
              <a:buNone/>
            </a:pPr>
            <a:r>
              <a:rPr lang="en-US" sz="1400" dirty="0">
                <a:solidFill>
                  <a:schemeClr val="tx1"/>
                </a:solidFill>
                <a:latin typeface="Times New Roman" panose="02020603050405020304" pitchFamily="18" charset="0"/>
                <a:cs typeface="Times New Roman" panose="02020603050405020304" pitchFamily="18" charset="0"/>
              </a:rPr>
              <a:t>The input is traditionally two-dimensional but can also be changed to be one-dimensional. This allows the CNN to be used more generally on other types of data (except images) that has a spatial relationship, such as words in a document of text.</a:t>
            </a:r>
            <a:endParaRPr lang="el-GR"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9591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2210" y="775546"/>
            <a:ext cx="9827580" cy="75892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600" cap="all" dirty="0">
                <a:solidFill>
                  <a:schemeClr val="bg1"/>
                </a:solidFill>
                <a:latin typeface="Times New Roman" panose="02020603050405020304" pitchFamily="18" charset="0"/>
                <a:cs typeface="Times New Roman" panose="02020603050405020304" pitchFamily="18" charset="0"/>
              </a:rPr>
              <a:t>Methodology (</a:t>
            </a:r>
            <a:r>
              <a:rPr lang="en-GB" sz="2600" dirty="0">
                <a:solidFill>
                  <a:schemeClr val="bg1"/>
                </a:solidFill>
                <a:latin typeface="Times New Roman" panose="02020603050405020304" pitchFamily="18" charset="0"/>
                <a:cs typeface="Times New Roman" panose="02020603050405020304" pitchFamily="18" charset="0"/>
              </a:rPr>
              <a:t>Variations - Hyperparameter Tuning)</a:t>
            </a:r>
            <a:endParaRPr lang="el-GR" sz="2600" cap="all" dirty="0">
              <a:solidFill>
                <a:schemeClr val="bg1"/>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9271790" y="1259633"/>
            <a:ext cx="1396210" cy="1058219"/>
            <a:chOff x="792092" y="1017239"/>
            <a:chExt cx="1396210" cy="1058219"/>
          </a:xfrm>
        </p:grpSpPr>
        <p:sp>
          <p:nvSpPr>
            <p:cNvPr id="7" name="Rectangle 6"/>
            <p:cNvSpPr/>
            <p:nvPr/>
          </p:nvSpPr>
          <p:spPr>
            <a:xfrm>
              <a:off x="792092" y="1017239"/>
              <a:ext cx="1396210" cy="105821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8" name="Rectangle 7"/>
            <p:cNvSpPr/>
            <p:nvPr/>
          </p:nvSpPr>
          <p:spPr>
            <a:xfrm>
              <a:off x="792092" y="1017239"/>
              <a:ext cx="1396210" cy="105821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8580" tIns="68580" rIns="68580" bIns="68580" numCol="1" spcCol="1270" anchor="ctr" anchorCtr="0">
              <a:noAutofit/>
            </a:bodyPr>
            <a:lstStyle/>
            <a:p>
              <a:pPr algn="ctr" defTabSz="800100">
                <a:lnSpc>
                  <a:spcPct val="90000"/>
                </a:lnSpc>
                <a:spcBef>
                  <a:spcPct val="0"/>
                </a:spcBef>
                <a:spcAft>
                  <a:spcPct val="35000"/>
                </a:spcAft>
              </a:pPr>
              <a:endParaRPr lang="el-GR" b="1" dirty="0">
                <a:solidFill>
                  <a:schemeClr val="tx2">
                    <a:lumMod val="75000"/>
                  </a:schemeClr>
                </a:solidFill>
                <a:latin typeface="Arial Black" pitchFamily="34" charset="0"/>
              </a:endParaRPr>
            </a:p>
          </p:txBody>
        </p:sp>
      </p:grpSp>
      <p:sp>
        <p:nvSpPr>
          <p:cNvPr id="10" name="Rectangle 9"/>
          <p:cNvSpPr/>
          <p:nvPr/>
        </p:nvSpPr>
        <p:spPr>
          <a:xfrm>
            <a:off x="1919537" y="688132"/>
            <a:ext cx="1971375" cy="130519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1" name="Ομάδα 10">
            <a:extLst>
              <a:ext uri="{FF2B5EF4-FFF2-40B4-BE49-F238E27FC236}">
                <a16:creationId xmlns:a16="http://schemas.microsoft.com/office/drawing/2014/main" id="{745571CC-D8A7-4F3D-B6C6-FD797D056F9A}"/>
              </a:ext>
            </a:extLst>
          </p:cNvPr>
          <p:cNvGrpSpPr/>
          <p:nvPr/>
        </p:nvGrpSpPr>
        <p:grpSpPr>
          <a:xfrm>
            <a:off x="390617" y="1875385"/>
            <a:ext cx="2737893" cy="2678860"/>
            <a:chOff x="992" y="1729893"/>
            <a:chExt cx="1934765" cy="1946822"/>
          </a:xfrm>
        </p:grpSpPr>
        <p:sp>
          <p:nvSpPr>
            <p:cNvPr id="12" name="Οβάλ 11">
              <a:extLst>
                <a:ext uri="{FF2B5EF4-FFF2-40B4-BE49-F238E27FC236}">
                  <a16:creationId xmlns:a16="http://schemas.microsoft.com/office/drawing/2014/main" id="{B66BE6AD-8D3B-4D1F-9DF9-55FCBE032871}"/>
                </a:ext>
              </a:extLst>
            </p:cNvPr>
            <p:cNvSpPr/>
            <p:nvPr/>
          </p:nvSpPr>
          <p:spPr>
            <a:xfrm>
              <a:off x="992" y="1741950"/>
              <a:ext cx="1934765" cy="1934765"/>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3" name="Οβάλ 4">
              <a:extLst>
                <a:ext uri="{FF2B5EF4-FFF2-40B4-BE49-F238E27FC236}">
                  <a16:creationId xmlns:a16="http://schemas.microsoft.com/office/drawing/2014/main" id="{504785F1-09C8-463C-A0D4-C9EB0C620B57}"/>
                </a:ext>
              </a:extLst>
            </p:cNvPr>
            <p:cNvSpPr txBox="1"/>
            <p:nvPr/>
          </p:nvSpPr>
          <p:spPr>
            <a:xfrm>
              <a:off x="261584" y="1729893"/>
              <a:ext cx="1484710" cy="156485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06477" tIns="27940" rIns="106477" bIns="27940" numCol="1" spcCol="1270" anchor="ctr" anchorCtr="0">
              <a:noAutofit/>
            </a:bodyPr>
            <a:lstStyle/>
            <a:p>
              <a:pPr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algn="ctr" defTabSz="977900">
                <a:lnSpc>
                  <a:spcPct val="90000"/>
                </a:lnSpc>
                <a:spcBef>
                  <a:spcPct val="0"/>
                </a:spcBef>
                <a:spcAft>
                  <a:spcPct val="35000"/>
                </a:spcAft>
              </a:pPr>
              <a:r>
                <a:rPr lang="en-GB" b="1" dirty="0">
                  <a:latin typeface="Times New Roman" panose="02020603050405020304" pitchFamily="18" charset="0"/>
                  <a:cs typeface="Times New Roman" panose="02020603050405020304" pitchFamily="18" charset="0"/>
                </a:rPr>
                <a:t>Word Embeddings</a:t>
              </a:r>
            </a:p>
            <a:p>
              <a:pPr marL="285750" indent="-285750" defTabSz="977900">
                <a:lnSpc>
                  <a:spcPct val="90000"/>
                </a:lnSpc>
                <a:spcBef>
                  <a:spcPct val="0"/>
                </a:spcBef>
                <a:spcAft>
                  <a:spcPct val="35000"/>
                </a:spcAf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Learning an Embedding</a:t>
              </a:r>
            </a:p>
            <a:p>
              <a:pPr marL="285750" indent="-285750" defTabSz="977900">
                <a:lnSpc>
                  <a:spcPct val="90000"/>
                </a:lnSpc>
                <a:spcBef>
                  <a:spcPct val="0"/>
                </a:spcBef>
                <a:spcAft>
                  <a:spcPct val="35000"/>
                </a:spcAf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Using Pre-Trained GloVe Embedding</a:t>
              </a:r>
              <a:endParaRPr lang="el-GR" sz="1400" dirty="0">
                <a:latin typeface="Times New Roman" panose="02020603050405020304" pitchFamily="18" charset="0"/>
                <a:cs typeface="Times New Roman" panose="02020603050405020304" pitchFamily="18" charset="0"/>
              </a:endParaRPr>
            </a:p>
            <a:p>
              <a:pPr marL="285750" indent="-285750" algn="ctr" defTabSz="977900">
                <a:lnSpc>
                  <a:spcPct val="90000"/>
                </a:lnSpc>
                <a:spcBef>
                  <a:spcPct val="0"/>
                </a:spcBef>
                <a:spcAft>
                  <a:spcPct val="35000"/>
                </a:spcAft>
                <a:buFont typeface="Arial" panose="020B0604020202020204" pitchFamily="34" charset="0"/>
                <a:buChar char="•"/>
              </a:pPr>
              <a:endParaRPr lang="el-GR" sz="1400" dirty="0">
                <a:latin typeface="Times New Roman" panose="02020603050405020304" pitchFamily="18" charset="0"/>
                <a:cs typeface="Times New Roman" panose="02020603050405020304" pitchFamily="18" charset="0"/>
              </a:endParaRPr>
            </a:p>
            <a:p>
              <a:pPr marL="285750" indent="-285750" algn="ctr" defTabSz="977900">
                <a:lnSpc>
                  <a:spcPct val="90000"/>
                </a:lnSpc>
                <a:spcBef>
                  <a:spcPct val="0"/>
                </a:spcBef>
                <a:spcAft>
                  <a:spcPct val="35000"/>
                </a:spcAft>
                <a:buFont typeface="Arial" panose="020B0604020202020204" pitchFamily="34" charset="0"/>
                <a:buChar char="•"/>
              </a:pPr>
              <a:endParaRPr lang="el-GR" b="1" dirty="0">
                <a:latin typeface="Times New Roman" panose="02020603050405020304" pitchFamily="18" charset="0"/>
                <a:cs typeface="Times New Roman" panose="02020603050405020304" pitchFamily="18" charset="0"/>
              </a:endParaRPr>
            </a:p>
            <a:p>
              <a:pPr marL="0" lvl="0" indent="0" algn="ctr" defTabSz="977900">
                <a:lnSpc>
                  <a:spcPct val="90000"/>
                </a:lnSpc>
                <a:spcBef>
                  <a:spcPct val="0"/>
                </a:spcBef>
                <a:spcAft>
                  <a:spcPct val="35000"/>
                </a:spcAft>
                <a:buNone/>
              </a:pPr>
              <a:endParaRPr lang="el-GR" sz="2400" kern="1200" dirty="0">
                <a:latin typeface="Times New Roman" panose="02020603050405020304" pitchFamily="18" charset="0"/>
                <a:cs typeface="Times New Roman" panose="02020603050405020304" pitchFamily="18" charset="0"/>
              </a:endParaRPr>
            </a:p>
          </p:txBody>
        </p:sp>
      </p:grpSp>
      <p:grpSp>
        <p:nvGrpSpPr>
          <p:cNvPr id="14" name="Ομάδα 13">
            <a:extLst>
              <a:ext uri="{FF2B5EF4-FFF2-40B4-BE49-F238E27FC236}">
                <a16:creationId xmlns:a16="http://schemas.microsoft.com/office/drawing/2014/main" id="{71C024EC-2968-4C2A-A92B-0EF1D3C90111}"/>
              </a:ext>
            </a:extLst>
          </p:cNvPr>
          <p:cNvGrpSpPr/>
          <p:nvPr/>
        </p:nvGrpSpPr>
        <p:grpSpPr>
          <a:xfrm>
            <a:off x="5524168" y="1891976"/>
            <a:ext cx="1934765" cy="1617199"/>
            <a:chOff x="992" y="1741950"/>
            <a:chExt cx="1934765" cy="1934765"/>
          </a:xfrm>
        </p:grpSpPr>
        <p:sp>
          <p:nvSpPr>
            <p:cNvPr id="15" name="Οβάλ 14">
              <a:extLst>
                <a:ext uri="{FF2B5EF4-FFF2-40B4-BE49-F238E27FC236}">
                  <a16:creationId xmlns:a16="http://schemas.microsoft.com/office/drawing/2014/main" id="{F179724C-4824-4954-BBA0-9DB626A3B3DA}"/>
                </a:ext>
              </a:extLst>
            </p:cNvPr>
            <p:cNvSpPr/>
            <p:nvPr/>
          </p:nvSpPr>
          <p:spPr>
            <a:xfrm>
              <a:off x="992" y="1741950"/>
              <a:ext cx="1934765" cy="1934765"/>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6" name="Οβάλ 4">
              <a:extLst>
                <a:ext uri="{FF2B5EF4-FFF2-40B4-BE49-F238E27FC236}">
                  <a16:creationId xmlns:a16="http://schemas.microsoft.com/office/drawing/2014/main" id="{46C64799-D17A-41FC-807A-E807C5D867B0}"/>
                </a:ext>
              </a:extLst>
            </p:cNvPr>
            <p:cNvSpPr txBox="1"/>
            <p:nvPr/>
          </p:nvSpPr>
          <p:spPr>
            <a:xfrm>
              <a:off x="117510" y="2122746"/>
              <a:ext cx="1651425" cy="1368085"/>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06477" tIns="27940" rIns="106477" bIns="27940" numCol="1" spcCol="1270" anchor="ctr" anchorCtr="0">
              <a:noAutofit/>
            </a:bodyPr>
            <a:lstStyle/>
            <a:p>
              <a:pPr algn="ctr" defTabSz="977900">
                <a:lnSpc>
                  <a:spcPct val="90000"/>
                </a:lnSpc>
                <a:spcBef>
                  <a:spcPct val="0"/>
                </a:spcBef>
                <a:spcAft>
                  <a:spcPct val="35000"/>
                </a:spcAft>
              </a:pPr>
              <a:r>
                <a:rPr lang="en-GB" b="1" dirty="0">
                  <a:latin typeface="Times New Roman" panose="02020603050405020304" pitchFamily="18" charset="0"/>
                  <a:cs typeface="Times New Roman" panose="02020603050405020304" pitchFamily="18" charset="0"/>
                </a:rPr>
                <a:t>Batch Normalization</a:t>
              </a:r>
              <a:endParaRPr lang="el-GR" b="1" dirty="0">
                <a:latin typeface="Times New Roman" panose="02020603050405020304" pitchFamily="18" charset="0"/>
                <a:cs typeface="Times New Roman" panose="02020603050405020304" pitchFamily="18" charset="0"/>
              </a:endParaRPr>
            </a:p>
            <a:p>
              <a:pPr lvl="0" algn="ctr" defTabSz="977900">
                <a:lnSpc>
                  <a:spcPct val="90000"/>
                </a:lnSpc>
                <a:spcBef>
                  <a:spcPct val="0"/>
                </a:spcBef>
                <a:spcAft>
                  <a:spcPct val="35000"/>
                </a:spcAft>
              </a:pPr>
              <a:r>
                <a:rPr lang="en-US" sz="1400" dirty="0">
                  <a:latin typeface="Times New Roman" panose="02020603050405020304" pitchFamily="18" charset="0"/>
                  <a:cs typeface="Times New Roman" panose="02020603050405020304" pitchFamily="18" charset="0"/>
                </a:rPr>
                <a:t>range from 0.90 (highest low value) to 0.99</a:t>
              </a:r>
            </a:p>
            <a:p>
              <a:pPr marL="0" lvl="0" indent="0" algn="ctr" defTabSz="977900">
                <a:lnSpc>
                  <a:spcPct val="90000"/>
                </a:lnSpc>
                <a:spcBef>
                  <a:spcPct val="0"/>
                </a:spcBef>
                <a:spcAft>
                  <a:spcPct val="35000"/>
                </a:spcAft>
                <a:buNone/>
              </a:pPr>
              <a:endParaRPr lang="el-GR" sz="2200" kern="1200" dirty="0">
                <a:latin typeface="Times New Roman" panose="02020603050405020304" pitchFamily="18" charset="0"/>
                <a:cs typeface="Times New Roman" panose="02020603050405020304" pitchFamily="18" charset="0"/>
              </a:endParaRPr>
            </a:p>
          </p:txBody>
        </p:sp>
      </p:grpSp>
      <p:grpSp>
        <p:nvGrpSpPr>
          <p:cNvPr id="17" name="Ομάδα 16">
            <a:extLst>
              <a:ext uri="{FF2B5EF4-FFF2-40B4-BE49-F238E27FC236}">
                <a16:creationId xmlns:a16="http://schemas.microsoft.com/office/drawing/2014/main" id="{7C669083-3727-4270-91AA-0ACD8F11BCB6}"/>
              </a:ext>
            </a:extLst>
          </p:cNvPr>
          <p:cNvGrpSpPr/>
          <p:nvPr/>
        </p:nvGrpSpPr>
        <p:grpSpPr>
          <a:xfrm>
            <a:off x="5246657" y="2933538"/>
            <a:ext cx="1934765" cy="2540519"/>
            <a:chOff x="992" y="1136196"/>
            <a:chExt cx="1934765" cy="2540519"/>
          </a:xfrm>
        </p:grpSpPr>
        <p:sp>
          <p:nvSpPr>
            <p:cNvPr id="18" name="Οβάλ 17">
              <a:extLst>
                <a:ext uri="{FF2B5EF4-FFF2-40B4-BE49-F238E27FC236}">
                  <a16:creationId xmlns:a16="http://schemas.microsoft.com/office/drawing/2014/main" id="{310E3190-45C6-436C-9371-6C30D290A704}"/>
                </a:ext>
              </a:extLst>
            </p:cNvPr>
            <p:cNvSpPr/>
            <p:nvPr/>
          </p:nvSpPr>
          <p:spPr>
            <a:xfrm>
              <a:off x="992" y="1741950"/>
              <a:ext cx="1934765" cy="1934765"/>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9" name="Οβάλ 4">
              <a:extLst>
                <a:ext uri="{FF2B5EF4-FFF2-40B4-BE49-F238E27FC236}">
                  <a16:creationId xmlns:a16="http://schemas.microsoft.com/office/drawing/2014/main" id="{2123FE42-2BC6-4262-AD66-C90A403D3EFC}"/>
                </a:ext>
              </a:extLst>
            </p:cNvPr>
            <p:cNvSpPr txBox="1"/>
            <p:nvPr/>
          </p:nvSpPr>
          <p:spPr>
            <a:xfrm>
              <a:off x="258774" y="1136196"/>
              <a:ext cx="1333892" cy="1790958"/>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06477" tIns="27940" rIns="106477" bIns="27940" numCol="1" spcCol="1270" anchor="ctr" anchorCtr="0">
              <a:noAutofit/>
            </a:bodyPr>
            <a:lstStyle/>
            <a:p>
              <a:pPr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algn="ctr" defTabSz="977900">
                <a:lnSpc>
                  <a:spcPct val="90000"/>
                </a:lnSpc>
                <a:spcBef>
                  <a:spcPct val="0"/>
                </a:spcBef>
                <a:spcAft>
                  <a:spcPct val="35000"/>
                </a:spcAft>
              </a:pPr>
              <a:r>
                <a:rPr lang="en-GB" b="1" dirty="0">
                  <a:latin typeface="Times New Roman" panose="02020603050405020304" pitchFamily="18" charset="0"/>
                  <a:cs typeface="Times New Roman" panose="02020603050405020304" pitchFamily="18" charset="0"/>
                </a:rPr>
                <a:t>Metrics</a:t>
              </a:r>
              <a:endParaRPr lang="el-GR" sz="1600" dirty="0">
                <a:latin typeface="Times New Roman" panose="02020603050405020304" pitchFamily="18" charset="0"/>
                <a:cs typeface="Times New Roman" panose="02020603050405020304" pitchFamily="18" charset="0"/>
              </a:endParaRPr>
            </a:p>
            <a:p>
              <a:pPr algn="ctr" defTabSz="977900">
                <a:lnSpc>
                  <a:spcPct val="90000"/>
                </a:lnSpc>
                <a:spcBef>
                  <a:spcPct val="0"/>
                </a:spcBef>
                <a:spcAft>
                  <a:spcPct val="35000"/>
                </a:spcAft>
              </a:pPr>
              <a:endParaRPr lang="el-GR" b="1" dirty="0">
                <a:latin typeface="Times New Roman" panose="02020603050405020304" pitchFamily="18" charset="0"/>
                <a:cs typeface="Times New Roman" panose="02020603050405020304" pitchFamily="18" charset="0"/>
              </a:endParaRPr>
            </a:p>
            <a:p>
              <a:pPr marL="0" lvl="0" indent="0" algn="ctr" defTabSz="977900">
                <a:lnSpc>
                  <a:spcPct val="90000"/>
                </a:lnSpc>
                <a:spcBef>
                  <a:spcPct val="0"/>
                </a:spcBef>
                <a:spcAft>
                  <a:spcPct val="35000"/>
                </a:spcAft>
                <a:buNone/>
              </a:pPr>
              <a:endParaRPr lang="el-GR" sz="2200" kern="1200" dirty="0">
                <a:latin typeface="Times New Roman" panose="02020603050405020304" pitchFamily="18" charset="0"/>
                <a:cs typeface="Times New Roman" panose="02020603050405020304" pitchFamily="18" charset="0"/>
              </a:endParaRPr>
            </a:p>
          </p:txBody>
        </p:sp>
      </p:grpSp>
      <p:grpSp>
        <p:nvGrpSpPr>
          <p:cNvPr id="20" name="Ομάδα 19">
            <a:extLst>
              <a:ext uri="{FF2B5EF4-FFF2-40B4-BE49-F238E27FC236}">
                <a16:creationId xmlns:a16="http://schemas.microsoft.com/office/drawing/2014/main" id="{EB33749B-0026-46EF-BA94-7896E3588452}"/>
              </a:ext>
            </a:extLst>
          </p:cNvPr>
          <p:cNvGrpSpPr/>
          <p:nvPr/>
        </p:nvGrpSpPr>
        <p:grpSpPr>
          <a:xfrm>
            <a:off x="3250472" y="3885282"/>
            <a:ext cx="1934765" cy="2104352"/>
            <a:chOff x="239550" y="1777873"/>
            <a:chExt cx="1934765" cy="2827062"/>
          </a:xfrm>
        </p:grpSpPr>
        <p:sp>
          <p:nvSpPr>
            <p:cNvPr id="21" name="Οβάλ 20">
              <a:extLst>
                <a:ext uri="{FF2B5EF4-FFF2-40B4-BE49-F238E27FC236}">
                  <a16:creationId xmlns:a16="http://schemas.microsoft.com/office/drawing/2014/main" id="{AC8A789E-4F08-400C-98AF-B9FDC2A510AB}"/>
                </a:ext>
              </a:extLst>
            </p:cNvPr>
            <p:cNvSpPr/>
            <p:nvPr/>
          </p:nvSpPr>
          <p:spPr>
            <a:xfrm>
              <a:off x="239550" y="1777873"/>
              <a:ext cx="1934765" cy="2827062"/>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22" name="Οβάλ 4">
              <a:extLst>
                <a:ext uri="{FF2B5EF4-FFF2-40B4-BE49-F238E27FC236}">
                  <a16:creationId xmlns:a16="http://schemas.microsoft.com/office/drawing/2014/main" id="{A9887B43-CD4E-46C7-99A0-EEA2C6749E17}"/>
                </a:ext>
              </a:extLst>
            </p:cNvPr>
            <p:cNvSpPr txBox="1"/>
            <p:nvPr/>
          </p:nvSpPr>
          <p:spPr>
            <a:xfrm>
              <a:off x="572505" y="2277174"/>
              <a:ext cx="1313363" cy="181134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06477" tIns="27940" rIns="106477" bIns="27940" numCol="1" spcCol="1270" anchor="ctr" anchorCtr="0">
              <a:noAutofit/>
            </a:bodyPr>
            <a:lstStyle/>
            <a:p>
              <a:pPr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algn="ctr" defTabSz="977900">
                <a:lnSpc>
                  <a:spcPct val="90000"/>
                </a:lnSpc>
                <a:spcBef>
                  <a:spcPct val="0"/>
                </a:spcBef>
                <a:spcAft>
                  <a:spcPct val="35000"/>
                </a:spcAft>
              </a:pPr>
              <a:r>
                <a:rPr lang="en-GB" b="1" dirty="0">
                  <a:latin typeface="Times New Roman" panose="02020603050405020304" pitchFamily="18" charset="0"/>
                  <a:cs typeface="Times New Roman" panose="02020603050405020304" pitchFamily="18" charset="0"/>
                </a:rPr>
                <a:t>Optimizers</a:t>
              </a:r>
            </a:p>
            <a:p>
              <a:pPr marL="285750" lvl="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Nadam</a:t>
              </a:r>
              <a:endParaRPr lang="el-GR" sz="14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Adam</a:t>
              </a:r>
              <a:endParaRPr lang="el-GR"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SGD</a:t>
              </a:r>
            </a:p>
            <a:p>
              <a:r>
                <a:rPr lang="en-US" sz="1400" dirty="0">
                  <a:latin typeface="Times New Roman" panose="02020603050405020304" pitchFamily="18" charset="0"/>
                  <a:cs typeface="Times New Roman" panose="02020603050405020304" pitchFamily="18" charset="0"/>
                </a:rPr>
                <a:t>         </a:t>
              </a:r>
              <a:r>
                <a:rPr lang="en-US" dirty="0"/>
                <a: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decay rate </a:t>
              </a:r>
              <a:endParaRPr lang="el-GR" sz="1400" dirty="0">
                <a:latin typeface="Times New Roman" panose="02020603050405020304" pitchFamily="18" charset="0"/>
                <a:cs typeface="Times New Roman" panose="02020603050405020304" pitchFamily="18" charset="0"/>
              </a:endParaRPr>
            </a:p>
            <a:p>
              <a:pPr marL="0" lvl="0" indent="0" algn="ctr" defTabSz="977900">
                <a:lnSpc>
                  <a:spcPct val="90000"/>
                </a:lnSpc>
                <a:spcBef>
                  <a:spcPct val="0"/>
                </a:spcBef>
                <a:spcAft>
                  <a:spcPct val="35000"/>
                </a:spcAft>
                <a:buNone/>
              </a:pPr>
              <a:endParaRPr lang="el-GR" sz="2400" kern="1200" dirty="0">
                <a:latin typeface="Times New Roman" panose="02020603050405020304" pitchFamily="18" charset="0"/>
                <a:cs typeface="Times New Roman" panose="02020603050405020304" pitchFamily="18" charset="0"/>
              </a:endParaRPr>
            </a:p>
          </p:txBody>
        </p:sp>
      </p:grpSp>
      <p:grpSp>
        <p:nvGrpSpPr>
          <p:cNvPr id="23" name="Ομάδα 22">
            <a:extLst>
              <a:ext uri="{FF2B5EF4-FFF2-40B4-BE49-F238E27FC236}">
                <a16:creationId xmlns:a16="http://schemas.microsoft.com/office/drawing/2014/main" id="{6D6A5AF9-E4E1-4691-87D1-C477C571F8FA}"/>
              </a:ext>
            </a:extLst>
          </p:cNvPr>
          <p:cNvGrpSpPr/>
          <p:nvPr/>
        </p:nvGrpSpPr>
        <p:grpSpPr>
          <a:xfrm>
            <a:off x="6910366" y="3666937"/>
            <a:ext cx="2580335" cy="3088992"/>
            <a:chOff x="-2061" y="836661"/>
            <a:chExt cx="1953338" cy="2840054"/>
          </a:xfrm>
        </p:grpSpPr>
        <p:sp>
          <p:nvSpPr>
            <p:cNvPr id="24" name="Οβάλ 23">
              <a:extLst>
                <a:ext uri="{FF2B5EF4-FFF2-40B4-BE49-F238E27FC236}">
                  <a16:creationId xmlns:a16="http://schemas.microsoft.com/office/drawing/2014/main" id="{5B782CF0-349E-43E9-B965-0271C4FCDBBD}"/>
                </a:ext>
              </a:extLst>
            </p:cNvPr>
            <p:cNvSpPr/>
            <p:nvPr/>
          </p:nvSpPr>
          <p:spPr>
            <a:xfrm>
              <a:off x="992" y="1741950"/>
              <a:ext cx="1934765" cy="1934765"/>
            </a:xfrm>
            <a:prstGeom prst="ellipse">
              <a:avLst/>
            </a:prstGeom>
            <a:solidFill>
              <a:schemeClr val="accent2">
                <a:lumMod val="60000"/>
                <a:lumOff val="40000"/>
                <a:alpha val="50000"/>
              </a:scheme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25" name="Οβάλ 4">
              <a:extLst>
                <a:ext uri="{FF2B5EF4-FFF2-40B4-BE49-F238E27FC236}">
                  <a16:creationId xmlns:a16="http://schemas.microsoft.com/office/drawing/2014/main" id="{248F8597-0753-4297-8F5A-188AF6C659F7}"/>
                </a:ext>
              </a:extLst>
            </p:cNvPr>
            <p:cNvSpPr txBox="1"/>
            <p:nvPr/>
          </p:nvSpPr>
          <p:spPr>
            <a:xfrm>
              <a:off x="-2061" y="836661"/>
              <a:ext cx="1953338" cy="198763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06477" tIns="27940" rIns="106477" bIns="27940" numCol="1" spcCol="1270" anchor="ctr" anchorCtr="0">
              <a:noAutofit/>
            </a:bodyPr>
            <a:lstStyle/>
            <a:p>
              <a:pPr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algn="ctr" defTabSz="977900">
                <a:lnSpc>
                  <a:spcPct val="90000"/>
                </a:lnSpc>
                <a:spcBef>
                  <a:spcPct val="0"/>
                </a:spcBef>
                <a:spcAft>
                  <a:spcPct val="35000"/>
                </a:spcAft>
              </a:pPr>
              <a:r>
                <a:rPr lang="en-GB" b="1" dirty="0">
                  <a:latin typeface="Times New Roman" panose="02020603050405020304" pitchFamily="18" charset="0"/>
                  <a:cs typeface="Times New Roman" panose="02020603050405020304" pitchFamily="18" charset="0"/>
                </a:rPr>
                <a:t>Keras Callbacks</a:t>
              </a:r>
              <a:endParaRPr lang="el-GR" b="1" dirty="0">
                <a:latin typeface="Times New Roman" panose="02020603050405020304" pitchFamily="18" charset="0"/>
                <a:cs typeface="Times New Roman" panose="02020603050405020304" pitchFamily="18" charset="0"/>
              </a:endParaRPr>
            </a:p>
            <a:p>
              <a:pPr marL="0" lvl="0" indent="0" algn="ctr" defTabSz="977900">
                <a:lnSpc>
                  <a:spcPct val="90000"/>
                </a:lnSpc>
                <a:spcBef>
                  <a:spcPct val="0"/>
                </a:spcBef>
                <a:spcAft>
                  <a:spcPct val="35000"/>
                </a:spcAft>
                <a:buNone/>
              </a:pPr>
              <a:endParaRPr lang="el-GR" sz="2200" kern="1200" dirty="0">
                <a:latin typeface="Times New Roman" panose="02020603050405020304" pitchFamily="18" charset="0"/>
                <a:cs typeface="Times New Roman" panose="02020603050405020304" pitchFamily="18" charset="0"/>
              </a:endParaRPr>
            </a:p>
          </p:txBody>
        </p:sp>
      </p:grpSp>
      <p:grpSp>
        <p:nvGrpSpPr>
          <p:cNvPr id="26" name="Ομάδα 25">
            <a:extLst>
              <a:ext uri="{FF2B5EF4-FFF2-40B4-BE49-F238E27FC236}">
                <a16:creationId xmlns:a16="http://schemas.microsoft.com/office/drawing/2014/main" id="{30B8BB44-19C4-4742-A970-FCB7DFEA6456}"/>
              </a:ext>
            </a:extLst>
          </p:cNvPr>
          <p:cNvGrpSpPr/>
          <p:nvPr/>
        </p:nvGrpSpPr>
        <p:grpSpPr>
          <a:xfrm>
            <a:off x="3223207" y="1875385"/>
            <a:ext cx="2159270" cy="1651425"/>
            <a:chOff x="992" y="1741950"/>
            <a:chExt cx="1934765" cy="1934765"/>
          </a:xfrm>
          <a:solidFill>
            <a:schemeClr val="accent2">
              <a:lumMod val="40000"/>
              <a:lumOff val="60000"/>
            </a:schemeClr>
          </a:solidFill>
        </p:grpSpPr>
        <p:sp>
          <p:nvSpPr>
            <p:cNvPr id="27" name="Οβάλ 26">
              <a:extLst>
                <a:ext uri="{FF2B5EF4-FFF2-40B4-BE49-F238E27FC236}">
                  <a16:creationId xmlns:a16="http://schemas.microsoft.com/office/drawing/2014/main" id="{1A241E77-5BDC-42B6-B99A-E1184E0139D1}"/>
                </a:ext>
              </a:extLst>
            </p:cNvPr>
            <p:cNvSpPr/>
            <p:nvPr/>
          </p:nvSpPr>
          <p:spPr>
            <a:xfrm>
              <a:off x="992" y="1741950"/>
              <a:ext cx="1934765" cy="1934765"/>
            </a:xfrm>
            <a:prstGeom prst="ellipse">
              <a:avLst/>
            </a:prstGeom>
            <a:solidFill>
              <a:schemeClr val="accent2">
                <a:lumMod val="40000"/>
                <a:lumOff val="60000"/>
              </a:scheme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28" name="Οβάλ 4">
              <a:extLst>
                <a:ext uri="{FF2B5EF4-FFF2-40B4-BE49-F238E27FC236}">
                  <a16:creationId xmlns:a16="http://schemas.microsoft.com/office/drawing/2014/main" id="{36A7E24A-2012-44B5-879C-EDFF70FD1A49}"/>
                </a:ext>
              </a:extLst>
            </p:cNvPr>
            <p:cNvSpPr txBox="1"/>
            <p:nvPr/>
          </p:nvSpPr>
          <p:spPr>
            <a:xfrm>
              <a:off x="215076" y="2137022"/>
              <a:ext cx="1568906" cy="1368083"/>
            </a:xfrm>
            <a:prstGeom prst="rect">
              <a:avLst/>
            </a:prstGeom>
            <a:noFill/>
          </p:spPr>
          <p:style>
            <a:lnRef idx="0">
              <a:scrgbClr r="0" g="0" b="0"/>
            </a:lnRef>
            <a:fillRef idx="0">
              <a:scrgbClr r="0" g="0" b="0"/>
            </a:fillRef>
            <a:effectRef idx="0">
              <a:scrgbClr r="0" g="0" b="0"/>
            </a:effectRef>
            <a:fontRef idx="minor">
              <a:schemeClr val="tx1"/>
            </a:fontRef>
          </p:style>
          <p:txBody>
            <a:bodyPr spcFirstLastPara="0" vert="horz" wrap="square" lIns="106477" tIns="27940" rIns="106477" bIns="27940" numCol="1" spcCol="1270" anchor="ctr" anchorCtr="0">
              <a:noAutofit/>
            </a:bodyPr>
            <a:lstStyle/>
            <a:p>
              <a:pPr algn="ctr" defTabSz="977900">
                <a:lnSpc>
                  <a:spcPct val="90000"/>
                </a:lnSpc>
                <a:spcBef>
                  <a:spcPct val="0"/>
                </a:spcBef>
                <a:spcAft>
                  <a:spcPct val="35000"/>
                </a:spcAft>
              </a:pPr>
              <a:r>
                <a:rPr lang="en-GB" b="1" dirty="0">
                  <a:latin typeface="Times New Roman" panose="02020603050405020304" pitchFamily="18" charset="0"/>
                  <a:cs typeface="Times New Roman" panose="02020603050405020304" pitchFamily="18" charset="0"/>
                </a:rPr>
                <a:t>Dropout Regularization</a:t>
              </a:r>
            </a:p>
            <a:p>
              <a:pPr algn="ctr" defTabSz="977900">
                <a:lnSpc>
                  <a:spcPct val="90000"/>
                </a:lnSpc>
                <a:spcBef>
                  <a:spcPct val="0"/>
                </a:spcBef>
                <a:spcAft>
                  <a:spcPct val="35000"/>
                </a:spcAft>
              </a:pPr>
              <a:r>
                <a:rPr lang="en-US" sz="1400" dirty="0">
                  <a:latin typeface="Times New Roman" panose="02020603050405020304" pitchFamily="18" charset="0"/>
                  <a:cs typeface="Times New Roman" panose="02020603050405020304" pitchFamily="18" charset="0"/>
                </a:rPr>
                <a:t>range from 0.2 to 0.5</a:t>
              </a:r>
              <a:endParaRPr lang="el-GR" sz="1400" dirty="0">
                <a:latin typeface="Times New Roman" panose="02020603050405020304" pitchFamily="18" charset="0"/>
                <a:cs typeface="Times New Roman" panose="02020603050405020304" pitchFamily="18" charset="0"/>
              </a:endParaRPr>
            </a:p>
            <a:p>
              <a:pPr marL="0" lvl="0" indent="0" algn="ctr" defTabSz="977900">
                <a:lnSpc>
                  <a:spcPct val="90000"/>
                </a:lnSpc>
                <a:spcBef>
                  <a:spcPct val="0"/>
                </a:spcBef>
                <a:spcAft>
                  <a:spcPct val="35000"/>
                </a:spcAft>
                <a:buNone/>
              </a:pPr>
              <a:endParaRPr lang="el-GR" sz="2200" kern="1200" dirty="0">
                <a:latin typeface="Times New Roman" panose="02020603050405020304" pitchFamily="18" charset="0"/>
                <a:cs typeface="Times New Roman" panose="02020603050405020304" pitchFamily="18" charset="0"/>
              </a:endParaRPr>
            </a:p>
          </p:txBody>
        </p:sp>
      </p:grpSp>
      <p:grpSp>
        <p:nvGrpSpPr>
          <p:cNvPr id="29" name="Ομάδα 28">
            <a:extLst>
              <a:ext uri="{FF2B5EF4-FFF2-40B4-BE49-F238E27FC236}">
                <a16:creationId xmlns:a16="http://schemas.microsoft.com/office/drawing/2014/main" id="{8FE8E25E-1141-4FF2-B53B-787391114791}"/>
              </a:ext>
            </a:extLst>
          </p:cNvPr>
          <p:cNvGrpSpPr/>
          <p:nvPr/>
        </p:nvGrpSpPr>
        <p:grpSpPr>
          <a:xfrm>
            <a:off x="555138" y="4531425"/>
            <a:ext cx="2705424" cy="2104522"/>
            <a:chOff x="992" y="1572193"/>
            <a:chExt cx="1934765" cy="2104522"/>
          </a:xfrm>
        </p:grpSpPr>
        <p:sp>
          <p:nvSpPr>
            <p:cNvPr id="30" name="Οβάλ 29">
              <a:extLst>
                <a:ext uri="{FF2B5EF4-FFF2-40B4-BE49-F238E27FC236}">
                  <a16:creationId xmlns:a16="http://schemas.microsoft.com/office/drawing/2014/main" id="{B2562766-D2D3-466A-8066-E750CC9B2284}"/>
                </a:ext>
              </a:extLst>
            </p:cNvPr>
            <p:cNvSpPr/>
            <p:nvPr/>
          </p:nvSpPr>
          <p:spPr>
            <a:xfrm>
              <a:off x="992" y="1741950"/>
              <a:ext cx="1934765" cy="1934765"/>
            </a:xfrm>
            <a:prstGeom prst="ellipse">
              <a:avLst/>
            </a:prstGeom>
            <a:solidFill>
              <a:schemeClr val="accent2">
                <a:lumMod val="40000"/>
                <a:lumOff val="60000"/>
                <a:alpha val="50000"/>
              </a:scheme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31" name="Οβάλ 4">
              <a:extLst>
                <a:ext uri="{FF2B5EF4-FFF2-40B4-BE49-F238E27FC236}">
                  <a16:creationId xmlns:a16="http://schemas.microsoft.com/office/drawing/2014/main" id="{D6516D16-0D11-4920-B27F-934E5C4E60CC}"/>
                </a:ext>
              </a:extLst>
            </p:cNvPr>
            <p:cNvSpPr txBox="1"/>
            <p:nvPr/>
          </p:nvSpPr>
          <p:spPr>
            <a:xfrm>
              <a:off x="24022" y="1572193"/>
              <a:ext cx="1894706" cy="1368085"/>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06477" tIns="27940" rIns="106477" bIns="27940" numCol="1" spcCol="1270" anchor="ctr" anchorCtr="0">
              <a:noAutofit/>
            </a:bodyPr>
            <a:lstStyle/>
            <a:p>
              <a:pPr lvl="0"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lvl="0"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lvl="0" algn="ctr" defTabSz="977900">
                <a:lnSpc>
                  <a:spcPct val="90000"/>
                </a:lnSpc>
                <a:spcBef>
                  <a:spcPct val="0"/>
                </a:spcBef>
                <a:spcAft>
                  <a:spcPct val="35000"/>
                </a:spcAft>
              </a:pPr>
              <a:r>
                <a:rPr lang="en-GB" b="1" dirty="0">
                  <a:latin typeface="Times New Roman" panose="02020603050405020304" pitchFamily="18" charset="0"/>
                  <a:cs typeface="Times New Roman" panose="02020603050405020304" pitchFamily="18" charset="0"/>
                </a:rPr>
                <a:t>Loss functions</a:t>
              </a:r>
            </a:p>
            <a:p>
              <a:pPr algn="ctr" defTabSz="977900">
                <a:lnSpc>
                  <a:spcPct val="90000"/>
                </a:lnSpc>
                <a:spcBef>
                  <a:spcPct val="0"/>
                </a:spcBef>
                <a:spcAft>
                  <a:spcPct val="35000"/>
                </a:spcAft>
              </a:pPr>
              <a:endParaRPr lang="el-GR" sz="1600" i="1" dirty="0">
                <a:latin typeface="Times New Roman" panose="02020603050405020304" pitchFamily="18" charset="0"/>
                <a:cs typeface="Times New Roman" panose="02020603050405020304" pitchFamily="18" charset="0"/>
              </a:endParaRPr>
            </a:p>
            <a:p>
              <a:pPr marL="342900" lvl="0" indent="-342900" algn="ctr" defTabSz="977900">
                <a:lnSpc>
                  <a:spcPct val="90000"/>
                </a:lnSpc>
                <a:spcBef>
                  <a:spcPct val="0"/>
                </a:spcBef>
                <a:spcAft>
                  <a:spcPct val="35000"/>
                </a:spcAft>
                <a:buFont typeface="Arial" panose="020B0604020202020204" pitchFamily="34" charset="0"/>
                <a:buChar char="•"/>
              </a:pPr>
              <a:endParaRPr lang="el-GR" sz="2200" b="1" kern="1200" dirty="0">
                <a:latin typeface="Times New Roman" panose="02020603050405020304" pitchFamily="18" charset="0"/>
                <a:cs typeface="Times New Roman" panose="02020603050405020304" pitchFamily="18" charset="0"/>
              </a:endParaRPr>
            </a:p>
          </p:txBody>
        </p:sp>
      </p:grpSp>
      <p:grpSp>
        <p:nvGrpSpPr>
          <p:cNvPr id="32" name="Ομάδα 31">
            <a:extLst>
              <a:ext uri="{FF2B5EF4-FFF2-40B4-BE49-F238E27FC236}">
                <a16:creationId xmlns:a16="http://schemas.microsoft.com/office/drawing/2014/main" id="{DF71178E-5353-4EAB-ABB0-591FB2BB3235}"/>
              </a:ext>
            </a:extLst>
          </p:cNvPr>
          <p:cNvGrpSpPr/>
          <p:nvPr/>
        </p:nvGrpSpPr>
        <p:grpSpPr>
          <a:xfrm>
            <a:off x="7732655" y="1492316"/>
            <a:ext cx="2737893" cy="2331980"/>
            <a:chOff x="992" y="1344735"/>
            <a:chExt cx="1934765" cy="2331980"/>
          </a:xfrm>
          <a:solidFill>
            <a:schemeClr val="accent2">
              <a:lumMod val="40000"/>
              <a:lumOff val="60000"/>
            </a:schemeClr>
          </a:solidFill>
        </p:grpSpPr>
        <p:sp>
          <p:nvSpPr>
            <p:cNvPr id="33" name="Οβάλ 32">
              <a:extLst>
                <a:ext uri="{FF2B5EF4-FFF2-40B4-BE49-F238E27FC236}">
                  <a16:creationId xmlns:a16="http://schemas.microsoft.com/office/drawing/2014/main" id="{0D66A3C2-DE06-4D2B-BFA8-D639545EB911}"/>
                </a:ext>
              </a:extLst>
            </p:cNvPr>
            <p:cNvSpPr/>
            <p:nvPr/>
          </p:nvSpPr>
          <p:spPr>
            <a:xfrm>
              <a:off x="992" y="1741950"/>
              <a:ext cx="1934765" cy="1934765"/>
            </a:xfrm>
            <a:prstGeom prst="ellipse">
              <a:avLst/>
            </a:prstGeom>
            <a:grp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34" name="Οβάλ 4">
              <a:extLst>
                <a:ext uri="{FF2B5EF4-FFF2-40B4-BE49-F238E27FC236}">
                  <a16:creationId xmlns:a16="http://schemas.microsoft.com/office/drawing/2014/main" id="{EE856662-AFA4-47C3-B316-2B5C92808A74}"/>
                </a:ext>
              </a:extLst>
            </p:cNvPr>
            <p:cNvSpPr txBox="1"/>
            <p:nvPr/>
          </p:nvSpPr>
          <p:spPr>
            <a:xfrm>
              <a:off x="360417" y="1344735"/>
              <a:ext cx="1215585" cy="1479998"/>
            </a:xfrm>
            <a:prstGeom prst="rect">
              <a:avLst/>
            </a:prstGeom>
            <a:noFill/>
          </p:spPr>
          <p:style>
            <a:lnRef idx="0">
              <a:scrgbClr r="0" g="0" b="0"/>
            </a:lnRef>
            <a:fillRef idx="0">
              <a:scrgbClr r="0" g="0" b="0"/>
            </a:fillRef>
            <a:effectRef idx="0">
              <a:scrgbClr r="0" g="0" b="0"/>
            </a:effectRef>
            <a:fontRef idx="minor">
              <a:schemeClr val="tx1"/>
            </a:fontRef>
          </p:style>
          <p:txBody>
            <a:bodyPr spcFirstLastPara="0" vert="horz" wrap="square" lIns="106477" tIns="27940" rIns="106477" bIns="27940" numCol="1" spcCol="1270" anchor="ctr" anchorCtr="0">
              <a:noAutofit/>
            </a:bodyPr>
            <a:lstStyle/>
            <a:p>
              <a:pPr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algn="ctr" defTabSz="977900">
                <a:lnSpc>
                  <a:spcPct val="90000"/>
                </a:lnSpc>
                <a:spcBef>
                  <a:spcPct val="0"/>
                </a:spcBef>
                <a:spcAft>
                  <a:spcPct val="35000"/>
                </a:spcAft>
              </a:pPr>
              <a:r>
                <a:rPr lang="en-GB" b="1" dirty="0">
                  <a:latin typeface="Times New Roman" panose="02020603050405020304" pitchFamily="18" charset="0"/>
                  <a:cs typeface="Times New Roman" panose="02020603050405020304" pitchFamily="18" charset="0"/>
                </a:rPr>
                <a:t>Activation Functions</a:t>
              </a:r>
            </a:p>
          </p:txBody>
        </p:sp>
      </p:grpSp>
      <p:grpSp>
        <p:nvGrpSpPr>
          <p:cNvPr id="35" name="Ομάδα 34">
            <a:extLst>
              <a:ext uri="{FF2B5EF4-FFF2-40B4-BE49-F238E27FC236}">
                <a16:creationId xmlns:a16="http://schemas.microsoft.com/office/drawing/2014/main" id="{E43F84F0-D3EF-4367-98BC-37D76ACE5461}"/>
              </a:ext>
            </a:extLst>
          </p:cNvPr>
          <p:cNvGrpSpPr/>
          <p:nvPr/>
        </p:nvGrpSpPr>
        <p:grpSpPr>
          <a:xfrm>
            <a:off x="9193502" y="2391018"/>
            <a:ext cx="2969235" cy="3456521"/>
            <a:chOff x="992" y="832994"/>
            <a:chExt cx="1934765" cy="2843721"/>
          </a:xfrm>
        </p:grpSpPr>
        <p:sp>
          <p:nvSpPr>
            <p:cNvPr id="36" name="Οβάλ 35">
              <a:extLst>
                <a:ext uri="{FF2B5EF4-FFF2-40B4-BE49-F238E27FC236}">
                  <a16:creationId xmlns:a16="http://schemas.microsoft.com/office/drawing/2014/main" id="{83FA72A6-FD4C-4751-A6A8-F915C6CC661E}"/>
                </a:ext>
              </a:extLst>
            </p:cNvPr>
            <p:cNvSpPr/>
            <p:nvPr/>
          </p:nvSpPr>
          <p:spPr>
            <a:xfrm>
              <a:off x="992" y="1741950"/>
              <a:ext cx="1934765" cy="1934765"/>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37" name="Οβάλ 4">
              <a:extLst>
                <a:ext uri="{FF2B5EF4-FFF2-40B4-BE49-F238E27FC236}">
                  <a16:creationId xmlns:a16="http://schemas.microsoft.com/office/drawing/2014/main" id="{2177FA94-65AA-40E1-B6B3-138C8AE12639}"/>
                </a:ext>
              </a:extLst>
            </p:cNvPr>
            <p:cNvSpPr txBox="1"/>
            <p:nvPr/>
          </p:nvSpPr>
          <p:spPr>
            <a:xfrm>
              <a:off x="280039" y="832994"/>
              <a:ext cx="1368085" cy="189775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06477" tIns="27940" rIns="106477" bIns="27940" numCol="1" spcCol="1270" anchor="ctr" anchorCtr="0">
              <a:noAutofit/>
            </a:bodyPr>
            <a:lstStyle/>
            <a:p>
              <a:pPr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algn="ctr" defTabSz="977900">
                <a:lnSpc>
                  <a:spcPct val="90000"/>
                </a:lnSpc>
                <a:spcBef>
                  <a:spcPct val="0"/>
                </a:spcBef>
                <a:spcAft>
                  <a:spcPct val="35000"/>
                </a:spcAft>
              </a:pPr>
              <a:r>
                <a:rPr lang="en-GB" b="1" dirty="0">
                  <a:latin typeface="Times New Roman" panose="02020603050405020304" pitchFamily="18" charset="0"/>
                  <a:cs typeface="Times New Roman" panose="02020603050405020304" pitchFamily="18" charset="0"/>
                </a:rPr>
                <a:t>Configuration of the Model</a:t>
              </a:r>
              <a:endParaRPr lang="el-GR" b="1" dirty="0">
                <a:latin typeface="Times New Roman" panose="02020603050405020304" pitchFamily="18" charset="0"/>
                <a:cs typeface="Times New Roman" panose="02020603050405020304" pitchFamily="18" charset="0"/>
              </a:endParaRPr>
            </a:p>
            <a:p>
              <a:pPr marL="0" lvl="0" indent="0" algn="ctr" defTabSz="977900">
                <a:lnSpc>
                  <a:spcPct val="90000"/>
                </a:lnSpc>
                <a:spcBef>
                  <a:spcPct val="0"/>
                </a:spcBef>
                <a:spcAft>
                  <a:spcPct val="35000"/>
                </a:spcAft>
                <a:buNone/>
              </a:pPr>
              <a:endParaRPr lang="el-GR" sz="2400" kern="1200" dirty="0">
                <a:latin typeface="Times New Roman" panose="02020603050405020304" pitchFamily="18" charset="0"/>
                <a:cs typeface="Times New Roman" panose="02020603050405020304" pitchFamily="18" charset="0"/>
              </a:endParaRPr>
            </a:p>
          </p:txBody>
        </p:sp>
      </p:grpSp>
      <p:sp>
        <p:nvSpPr>
          <p:cNvPr id="38" name="Οβάλ 4">
            <a:extLst>
              <a:ext uri="{FF2B5EF4-FFF2-40B4-BE49-F238E27FC236}">
                <a16:creationId xmlns:a16="http://schemas.microsoft.com/office/drawing/2014/main" id="{6A5E4C5F-F0E2-420F-A165-D2E1EEE4010C}"/>
              </a:ext>
            </a:extLst>
          </p:cNvPr>
          <p:cNvSpPr txBox="1"/>
          <p:nvPr/>
        </p:nvSpPr>
        <p:spPr>
          <a:xfrm>
            <a:off x="8472811" y="2358002"/>
            <a:ext cx="1720179" cy="1479998"/>
          </a:xfrm>
          <a:prstGeom prst="rect">
            <a:avLst/>
          </a:prstGeom>
          <a:noFill/>
        </p:spPr>
        <p:style>
          <a:lnRef idx="0">
            <a:scrgbClr r="0" g="0" b="0"/>
          </a:lnRef>
          <a:fillRef idx="0">
            <a:scrgbClr r="0" g="0" b="0"/>
          </a:fillRef>
          <a:effectRef idx="0">
            <a:scrgbClr r="0" g="0" b="0"/>
          </a:effectRef>
          <a:fontRef idx="minor">
            <a:schemeClr val="tx1"/>
          </a:fontRef>
        </p:style>
        <p:txBody>
          <a:bodyPr spcFirstLastPara="0" vert="horz" wrap="square" lIns="106477" tIns="27940" rIns="106477" bIns="27940" numCol="1" spcCol="1270" anchor="ctr" anchorCtr="0">
            <a:noAutofit/>
          </a:bodyPr>
          <a:lstStyle/>
          <a:p>
            <a:pPr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marL="285750" indent="-285750" defTabSz="977900">
              <a:lnSpc>
                <a:spcPct val="90000"/>
              </a:lnSpc>
              <a:spcBef>
                <a:spcPct val="0"/>
              </a:spcBef>
              <a:spcAft>
                <a:spcPct val="35000"/>
              </a:spcAf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relu</a:t>
            </a:r>
          </a:p>
          <a:p>
            <a:pPr marL="285750" indent="-285750" defTabSz="977900">
              <a:lnSpc>
                <a:spcPct val="90000"/>
              </a:lnSpc>
              <a:spcBef>
                <a:spcPct val="0"/>
              </a:spcBef>
              <a:spcAft>
                <a:spcPct val="35000"/>
              </a:spcAf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softmax</a:t>
            </a:r>
          </a:p>
          <a:p>
            <a:pPr marL="285750" indent="-285750" defTabSz="977900">
              <a:lnSpc>
                <a:spcPct val="90000"/>
              </a:lnSpc>
              <a:spcBef>
                <a:spcPct val="0"/>
              </a:spcBef>
              <a:spcAft>
                <a:spcPct val="35000"/>
              </a:spcAf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sigmoid</a:t>
            </a:r>
            <a:endParaRPr lang="el-GR" sz="1400" dirty="0">
              <a:latin typeface="Times New Roman" panose="02020603050405020304" pitchFamily="18" charset="0"/>
              <a:cs typeface="Times New Roman" panose="02020603050405020304" pitchFamily="18" charset="0"/>
            </a:endParaRPr>
          </a:p>
          <a:p>
            <a:pPr marL="0" lvl="0" indent="0" algn="ctr" defTabSz="977900">
              <a:lnSpc>
                <a:spcPct val="90000"/>
              </a:lnSpc>
              <a:spcBef>
                <a:spcPct val="0"/>
              </a:spcBef>
              <a:spcAft>
                <a:spcPct val="35000"/>
              </a:spcAft>
              <a:buNone/>
            </a:pPr>
            <a:endParaRPr lang="el-GR" sz="2200" kern="1200" dirty="0">
              <a:latin typeface="Times New Roman" panose="02020603050405020304" pitchFamily="18" charset="0"/>
              <a:cs typeface="Times New Roman" panose="02020603050405020304" pitchFamily="18" charset="0"/>
            </a:endParaRPr>
          </a:p>
        </p:txBody>
      </p:sp>
      <p:sp>
        <p:nvSpPr>
          <p:cNvPr id="39" name="Οβάλ 4">
            <a:extLst>
              <a:ext uri="{FF2B5EF4-FFF2-40B4-BE49-F238E27FC236}">
                <a16:creationId xmlns:a16="http://schemas.microsoft.com/office/drawing/2014/main" id="{0F8E592E-FF90-490E-8AE3-11C20CFF46C1}"/>
              </a:ext>
            </a:extLst>
          </p:cNvPr>
          <p:cNvSpPr txBox="1"/>
          <p:nvPr/>
        </p:nvSpPr>
        <p:spPr>
          <a:xfrm>
            <a:off x="805068" y="4975989"/>
            <a:ext cx="2649408" cy="1368085"/>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06477" tIns="27940" rIns="106477" bIns="27940" numCol="1" spcCol="1270" anchor="ctr" anchorCtr="0">
            <a:noAutofit/>
          </a:bodyPr>
          <a:lstStyle/>
          <a:p>
            <a:pPr lvl="0"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lvl="0"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marL="342900" indent="-342900" defTabSz="977900">
              <a:lnSpc>
                <a:spcPct val="90000"/>
              </a:lnSpc>
              <a:spcBef>
                <a:spcPct val="0"/>
              </a:spcBef>
              <a:spcAft>
                <a:spcPct val="35000"/>
              </a:spcAf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Binary Crossentropy</a:t>
            </a:r>
          </a:p>
          <a:p>
            <a:pPr marL="342900" indent="-342900" defTabSz="977900">
              <a:lnSpc>
                <a:spcPct val="90000"/>
              </a:lnSpc>
              <a:spcBef>
                <a:spcPct val="0"/>
              </a:spcBef>
              <a:spcAft>
                <a:spcPct val="35000"/>
              </a:spcAf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Categorical Crossentropy</a:t>
            </a:r>
            <a:endParaRPr lang="el-GR" sz="1400" dirty="0">
              <a:latin typeface="Times New Roman" panose="02020603050405020304" pitchFamily="18" charset="0"/>
              <a:cs typeface="Times New Roman" panose="02020603050405020304" pitchFamily="18" charset="0"/>
            </a:endParaRPr>
          </a:p>
          <a:p>
            <a:pPr marL="342900" indent="-342900" algn="ctr" defTabSz="977900">
              <a:lnSpc>
                <a:spcPct val="90000"/>
              </a:lnSpc>
              <a:spcBef>
                <a:spcPct val="0"/>
              </a:spcBef>
              <a:spcAft>
                <a:spcPct val="35000"/>
              </a:spcAft>
              <a:buFont typeface="Arial" panose="020B0604020202020204" pitchFamily="34" charset="0"/>
              <a:buChar char="•"/>
            </a:pPr>
            <a:endParaRPr lang="el-GR" sz="1600" i="1" dirty="0">
              <a:latin typeface="Times New Roman" panose="02020603050405020304" pitchFamily="18" charset="0"/>
              <a:cs typeface="Times New Roman" panose="02020603050405020304" pitchFamily="18" charset="0"/>
            </a:endParaRPr>
          </a:p>
          <a:p>
            <a:pPr marL="342900" lvl="0" indent="-342900" algn="ctr" defTabSz="977900">
              <a:lnSpc>
                <a:spcPct val="90000"/>
              </a:lnSpc>
              <a:spcBef>
                <a:spcPct val="0"/>
              </a:spcBef>
              <a:spcAft>
                <a:spcPct val="35000"/>
              </a:spcAft>
              <a:buFont typeface="Arial" panose="020B0604020202020204" pitchFamily="34" charset="0"/>
              <a:buChar char="•"/>
            </a:pPr>
            <a:endParaRPr lang="el-GR" sz="2200" b="1" kern="1200" dirty="0">
              <a:latin typeface="Times New Roman" panose="02020603050405020304" pitchFamily="18" charset="0"/>
              <a:cs typeface="Times New Roman" panose="02020603050405020304" pitchFamily="18" charset="0"/>
            </a:endParaRPr>
          </a:p>
        </p:txBody>
      </p:sp>
      <p:sp>
        <p:nvSpPr>
          <p:cNvPr id="44" name="Οβάλ 4">
            <a:extLst>
              <a:ext uri="{FF2B5EF4-FFF2-40B4-BE49-F238E27FC236}">
                <a16:creationId xmlns:a16="http://schemas.microsoft.com/office/drawing/2014/main" id="{F413B930-7466-408C-9EEC-5B1574110F71}"/>
              </a:ext>
            </a:extLst>
          </p:cNvPr>
          <p:cNvSpPr txBox="1"/>
          <p:nvPr/>
        </p:nvSpPr>
        <p:spPr>
          <a:xfrm>
            <a:off x="5535678" y="3666937"/>
            <a:ext cx="1333892" cy="1790958"/>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06477" tIns="27940" rIns="106477" bIns="27940" numCol="1" spcCol="1270" anchor="ctr" anchorCtr="0">
            <a:noAutofit/>
          </a:bodyPr>
          <a:lstStyle/>
          <a:p>
            <a:pPr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marL="285750" indent="-285750" defTabSz="977900">
              <a:lnSpc>
                <a:spcPct val="90000"/>
              </a:lnSpc>
              <a:spcBef>
                <a:spcPct val="0"/>
              </a:spcBef>
              <a:spcAft>
                <a:spcPct val="35000"/>
              </a:spcAf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Accuracy</a:t>
            </a:r>
          </a:p>
          <a:p>
            <a:pPr marL="285750" lvl="0" indent="-285750">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Recall</a:t>
            </a:r>
            <a:endParaRPr lang="el-GR" sz="14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Precision</a:t>
            </a:r>
            <a:endParaRPr lang="el-GR" sz="14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F1</a:t>
            </a:r>
            <a:endParaRPr lang="el-GR" sz="1400" dirty="0">
              <a:latin typeface="Times New Roman" panose="02020603050405020304" pitchFamily="18" charset="0"/>
              <a:cs typeface="Times New Roman" panose="02020603050405020304" pitchFamily="18" charset="0"/>
            </a:endParaRPr>
          </a:p>
          <a:p>
            <a:pPr marL="285750" indent="-285750" algn="ctr" defTabSz="977900">
              <a:lnSpc>
                <a:spcPct val="90000"/>
              </a:lnSpc>
              <a:spcBef>
                <a:spcPct val="0"/>
              </a:spcBef>
              <a:spcAft>
                <a:spcPct val="35000"/>
              </a:spcAft>
              <a:buFont typeface="Arial" panose="020B0604020202020204" pitchFamily="34" charset="0"/>
              <a:buChar char="•"/>
            </a:pPr>
            <a:endParaRPr lang="el-GR" sz="1600" dirty="0">
              <a:latin typeface="Times New Roman" panose="02020603050405020304" pitchFamily="18" charset="0"/>
              <a:cs typeface="Times New Roman" panose="02020603050405020304" pitchFamily="18" charset="0"/>
            </a:endParaRPr>
          </a:p>
          <a:p>
            <a:pPr algn="ctr" defTabSz="977900">
              <a:lnSpc>
                <a:spcPct val="90000"/>
              </a:lnSpc>
              <a:spcBef>
                <a:spcPct val="0"/>
              </a:spcBef>
              <a:spcAft>
                <a:spcPct val="35000"/>
              </a:spcAft>
            </a:pPr>
            <a:endParaRPr lang="el-GR" b="1" dirty="0">
              <a:latin typeface="Times New Roman" panose="02020603050405020304" pitchFamily="18" charset="0"/>
              <a:cs typeface="Times New Roman" panose="02020603050405020304" pitchFamily="18" charset="0"/>
            </a:endParaRPr>
          </a:p>
          <a:p>
            <a:pPr marL="0" lvl="0" indent="0" algn="ctr" defTabSz="977900">
              <a:lnSpc>
                <a:spcPct val="90000"/>
              </a:lnSpc>
              <a:spcBef>
                <a:spcPct val="0"/>
              </a:spcBef>
              <a:spcAft>
                <a:spcPct val="35000"/>
              </a:spcAft>
              <a:buNone/>
            </a:pPr>
            <a:endParaRPr lang="el-GR" sz="2200" kern="1200" dirty="0">
              <a:latin typeface="Times New Roman" panose="02020603050405020304" pitchFamily="18" charset="0"/>
              <a:cs typeface="Times New Roman" panose="02020603050405020304" pitchFamily="18" charset="0"/>
            </a:endParaRPr>
          </a:p>
        </p:txBody>
      </p:sp>
      <p:sp>
        <p:nvSpPr>
          <p:cNvPr id="46" name="Οβάλ 4">
            <a:extLst>
              <a:ext uri="{FF2B5EF4-FFF2-40B4-BE49-F238E27FC236}">
                <a16:creationId xmlns:a16="http://schemas.microsoft.com/office/drawing/2014/main" id="{72A1871E-C0BE-439B-83B8-E87CB881E030}"/>
              </a:ext>
            </a:extLst>
          </p:cNvPr>
          <p:cNvSpPr txBox="1"/>
          <p:nvPr/>
        </p:nvSpPr>
        <p:spPr>
          <a:xfrm>
            <a:off x="7206691" y="4416958"/>
            <a:ext cx="2580335" cy="2161851"/>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06477" tIns="27940" rIns="106477" bIns="27940" numCol="1" spcCol="1270" anchor="ctr" anchorCtr="0">
            <a:noAutofit/>
          </a:bodyPr>
          <a:lstStyle/>
          <a:p>
            <a:pPr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marL="285750" indent="-285750" defTabSz="977900">
              <a:lnSpc>
                <a:spcPct val="90000"/>
              </a:lnSpc>
              <a:spcBef>
                <a:spcPct val="0"/>
              </a:spcBef>
              <a:spcAft>
                <a:spcPct val="35000"/>
              </a:spcAf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Model Checkpoint</a:t>
            </a:r>
            <a:endParaRPr lang="el-GR" sz="1400" dirty="0">
              <a:latin typeface="Times New Roman" panose="02020603050405020304" pitchFamily="18" charset="0"/>
              <a:cs typeface="Times New Roman" panose="02020603050405020304" pitchFamily="18" charset="0"/>
            </a:endParaRPr>
          </a:p>
          <a:p>
            <a:pPr marL="285750" indent="-285750" defTabSz="977900">
              <a:lnSpc>
                <a:spcPct val="90000"/>
              </a:lnSpc>
              <a:spcBef>
                <a:spcPct val="0"/>
              </a:spcBef>
              <a:spcAft>
                <a:spcPct val="35000"/>
              </a:spcAf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Early Stopping</a:t>
            </a:r>
            <a:endParaRPr lang="el-GR" sz="1400" dirty="0">
              <a:latin typeface="Times New Roman" panose="02020603050405020304" pitchFamily="18" charset="0"/>
              <a:cs typeface="Times New Roman" panose="02020603050405020304" pitchFamily="18" charset="0"/>
            </a:endParaRPr>
          </a:p>
          <a:p>
            <a:pPr marL="285750" indent="-285750" defTabSz="977900">
              <a:lnSpc>
                <a:spcPct val="90000"/>
              </a:lnSpc>
              <a:spcBef>
                <a:spcPct val="0"/>
              </a:spcBef>
              <a:spcAft>
                <a:spcPct val="35000"/>
              </a:spcAf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ReduceLROnPlateau</a:t>
            </a:r>
            <a:endParaRPr lang="el-GR" sz="1400" dirty="0">
              <a:latin typeface="Times New Roman" panose="02020603050405020304" pitchFamily="18" charset="0"/>
              <a:cs typeface="Times New Roman" panose="02020603050405020304" pitchFamily="18" charset="0"/>
            </a:endParaRPr>
          </a:p>
          <a:p>
            <a:pPr marL="285750" indent="-285750" algn="ctr" defTabSz="977900">
              <a:lnSpc>
                <a:spcPct val="90000"/>
              </a:lnSpc>
              <a:spcBef>
                <a:spcPct val="0"/>
              </a:spcBef>
              <a:spcAft>
                <a:spcPct val="35000"/>
              </a:spcAft>
              <a:buFont typeface="Arial" panose="020B0604020202020204" pitchFamily="34" charset="0"/>
              <a:buChar char="•"/>
            </a:pPr>
            <a:endParaRPr lang="el-GR" b="1" dirty="0">
              <a:latin typeface="Times New Roman" panose="02020603050405020304" pitchFamily="18" charset="0"/>
              <a:cs typeface="Times New Roman" panose="02020603050405020304" pitchFamily="18" charset="0"/>
            </a:endParaRPr>
          </a:p>
          <a:p>
            <a:pPr marL="0" lvl="0" indent="0" algn="ctr" defTabSz="977900">
              <a:lnSpc>
                <a:spcPct val="90000"/>
              </a:lnSpc>
              <a:spcBef>
                <a:spcPct val="0"/>
              </a:spcBef>
              <a:spcAft>
                <a:spcPct val="35000"/>
              </a:spcAft>
              <a:buNone/>
            </a:pPr>
            <a:endParaRPr lang="el-GR" sz="2200" kern="1200" dirty="0">
              <a:latin typeface="Times New Roman" panose="02020603050405020304" pitchFamily="18" charset="0"/>
              <a:cs typeface="Times New Roman" panose="02020603050405020304" pitchFamily="18" charset="0"/>
            </a:endParaRPr>
          </a:p>
        </p:txBody>
      </p:sp>
      <p:sp>
        <p:nvSpPr>
          <p:cNvPr id="47" name="Οβάλ 4">
            <a:extLst>
              <a:ext uri="{FF2B5EF4-FFF2-40B4-BE49-F238E27FC236}">
                <a16:creationId xmlns:a16="http://schemas.microsoft.com/office/drawing/2014/main" id="{6C6C4616-001C-4B09-952F-4F15F472708B}"/>
              </a:ext>
            </a:extLst>
          </p:cNvPr>
          <p:cNvSpPr txBox="1"/>
          <p:nvPr/>
        </p:nvSpPr>
        <p:spPr>
          <a:xfrm>
            <a:off x="9668186" y="3707477"/>
            <a:ext cx="2273840" cy="189775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06477" tIns="27940" rIns="106477" bIns="27940" numCol="1" spcCol="1270" anchor="ctr" anchorCtr="0">
            <a:noAutofit/>
          </a:bodyPr>
          <a:lstStyle/>
          <a:p>
            <a:pPr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algn="ctr" defTabSz="977900">
              <a:lnSpc>
                <a:spcPct val="90000"/>
              </a:lnSpc>
              <a:spcBef>
                <a:spcPct val="0"/>
              </a:spcBef>
              <a:spcAft>
                <a:spcPct val="35000"/>
              </a:spcAft>
            </a:pPr>
            <a:endParaRPr lang="en-GB" b="1" dirty="0">
              <a:latin typeface="Times New Roman" panose="02020603050405020304" pitchFamily="18" charset="0"/>
              <a:cs typeface="Times New Roman" panose="02020603050405020304" pitchFamily="18" charset="0"/>
            </a:endParaRPr>
          </a:p>
          <a:p>
            <a:pPr marL="285750" indent="-285750" defTabSz="977900">
              <a:lnSpc>
                <a:spcPct val="90000"/>
              </a:lnSpc>
              <a:spcBef>
                <a:spcPct val="0"/>
              </a:spcBef>
              <a:spcAft>
                <a:spcPct val="35000"/>
              </a:spcAf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embedding_dim, max_words, max_len</a:t>
            </a:r>
          </a:p>
          <a:p>
            <a:pPr marL="285750" indent="-285750" defTabSz="977900">
              <a:lnSpc>
                <a:spcPct val="90000"/>
              </a:lnSpc>
              <a:spcBef>
                <a:spcPct val="0"/>
              </a:spcBef>
              <a:spcAft>
                <a:spcPct val="35000"/>
              </a:spcAf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Training Parameters (batch size, epochs)</a:t>
            </a:r>
          </a:p>
          <a:p>
            <a:pPr marL="285750" indent="-285750" defTabSz="977900">
              <a:lnSpc>
                <a:spcPct val="90000"/>
              </a:lnSpc>
              <a:spcBef>
                <a:spcPct val="0"/>
              </a:spcBef>
              <a:spcAft>
                <a:spcPct val="35000"/>
              </a:spcAf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Neurons and Layers (width, depth)</a:t>
            </a:r>
            <a:endParaRPr lang="el-GR" sz="1400" dirty="0">
              <a:latin typeface="Times New Roman" panose="02020603050405020304" pitchFamily="18" charset="0"/>
              <a:cs typeface="Times New Roman" panose="02020603050405020304" pitchFamily="18" charset="0"/>
            </a:endParaRPr>
          </a:p>
          <a:p>
            <a:pPr algn="ctr" defTabSz="977900">
              <a:lnSpc>
                <a:spcPct val="90000"/>
              </a:lnSpc>
              <a:spcBef>
                <a:spcPct val="0"/>
              </a:spcBef>
              <a:spcAft>
                <a:spcPct val="35000"/>
              </a:spcAft>
            </a:pPr>
            <a:endParaRPr lang="el-GR" b="1" dirty="0">
              <a:latin typeface="Times New Roman" panose="02020603050405020304" pitchFamily="18" charset="0"/>
              <a:cs typeface="Times New Roman" panose="02020603050405020304" pitchFamily="18" charset="0"/>
            </a:endParaRPr>
          </a:p>
          <a:p>
            <a:pPr marL="0" lvl="0" indent="0" algn="ctr" defTabSz="977900">
              <a:lnSpc>
                <a:spcPct val="90000"/>
              </a:lnSpc>
              <a:spcBef>
                <a:spcPct val="0"/>
              </a:spcBef>
              <a:spcAft>
                <a:spcPct val="35000"/>
              </a:spcAft>
              <a:buNone/>
            </a:pPr>
            <a:endParaRPr lang="el-GR" sz="2400" kern="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297777"/>
      </p:ext>
    </p:extLst>
  </p:cSld>
  <p:clrMapOvr>
    <a:masterClrMapping/>
  </p:clrMapOvr>
</p:sld>
</file>

<file path=ppt/theme/theme1.xml><?xml version="1.0" encoding="utf-8"?>
<a:theme xmlns:a="http://schemas.openxmlformats.org/drawingml/2006/main" name="Μέρισμα">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3.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1099</Words>
  <Application>Microsoft Office PowerPoint</Application>
  <PresentationFormat>Widescreen</PresentationFormat>
  <Paragraphs>179</Paragraphs>
  <Slides>16</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Arial Black</vt:lpstr>
      <vt:lpstr>Calibri</vt:lpstr>
      <vt:lpstr>Comic Sans MS</vt:lpstr>
      <vt:lpstr>Corbel</vt:lpstr>
      <vt:lpstr>Gill Sans MT</vt:lpstr>
      <vt:lpstr>Symbol</vt:lpstr>
      <vt:lpstr>Times New Roman</vt:lpstr>
      <vt:lpstr>Wingdings</vt:lpstr>
      <vt:lpstr>Wingdings 2</vt:lpstr>
      <vt:lpstr>Μέρισμα</vt:lpstr>
      <vt:lpstr>Text Analytics in Sustainable Development Goals (SDGs)</vt:lpstr>
      <vt:lpstr>Our team</vt:lpstr>
      <vt:lpstr>Our Mission</vt:lpstr>
      <vt:lpstr>How would we accomplish that?</vt:lpstr>
      <vt:lpstr> DATASET (Initial Form) </vt:lpstr>
      <vt:lpstr>DATASET (Visualization)</vt:lpstr>
      <vt:lpstr> DATASET (Pre-processing)</vt:lpstr>
      <vt:lpstr>Methodology (Architectures)</vt:lpstr>
      <vt:lpstr>PowerPoint Presentation</vt:lpstr>
      <vt:lpstr>RESULTS  (Evaluation Metrics)  </vt:lpstr>
      <vt:lpstr>RESULTS (Model Selection)</vt:lpstr>
      <vt:lpstr>RESULTS (Model Selection)</vt:lpstr>
      <vt:lpstr>RESULTS   Predictions on new data</vt:lpstr>
      <vt:lpstr>RESULTS  (Check for Overfitting)  </vt:lpstr>
      <vt:lpstr>Problems / SOLUTIONS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2020-10-31T09:05:34Z</dcterms:created>
  <dcterms:modified xsi:type="dcterms:W3CDTF">2020-11-19T11:51:15Z</dcterms:modified>
</cp:coreProperties>
</file>