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58" r:id="rId7"/>
    <p:sldId id="268" r:id="rId8"/>
    <p:sldId id="276" r:id="rId9"/>
    <p:sldId id="261" r:id="rId10"/>
    <p:sldId id="285" r:id="rId11"/>
    <p:sldId id="263" r:id="rId12"/>
    <p:sldId id="280" r:id="rId13"/>
    <p:sldId id="264" r:id="rId14"/>
    <p:sldId id="289" r:id="rId15"/>
    <p:sldId id="291" r:id="rId16"/>
    <p:sldId id="292" r:id="rId17"/>
    <p:sldId id="290" r:id="rId18"/>
    <p:sldId id="277" r:id="rId19"/>
    <p:sldId id="283" r:id="rId20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0066"/>
    <a:srgbClr val="FFCCFF"/>
    <a:srgbClr val="770321"/>
    <a:srgbClr val="D703A5"/>
    <a:srgbClr val="09F731"/>
    <a:srgbClr val="0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78724-745C-4DD0-B289-20A096892C8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E8ED780F-C2F8-4C6A-8759-F1A8DB62E690}">
      <dgm:prSet phldrT="[Κείμενο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Multilayer Perceptron </a:t>
          </a:r>
          <a:r>
            <a:rPr lang="en-US"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(MLP)</a:t>
          </a:r>
          <a:endParaRPr lang="el-GR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8BA52C-679A-4764-8E31-D45A8D70F5A9}" type="parTrans" cxnId="{6AEFC69F-9056-4B1F-8B16-E2E78B1DCD14}">
      <dgm:prSet/>
      <dgm:spPr/>
      <dgm:t>
        <a:bodyPr/>
        <a:lstStyle/>
        <a:p>
          <a:endParaRPr lang="el-GR"/>
        </a:p>
      </dgm:t>
    </dgm:pt>
    <dgm:pt modelId="{CC5515CE-A3CB-435E-ADF9-900F01905568}" type="sibTrans" cxnId="{6AEFC69F-9056-4B1F-8B16-E2E78B1DCD14}">
      <dgm:prSet/>
      <dgm:spPr/>
      <dgm:t>
        <a:bodyPr/>
        <a:lstStyle/>
        <a:p>
          <a:endParaRPr lang="el-GR"/>
        </a:p>
      </dgm:t>
    </dgm:pt>
    <dgm:pt modelId="{4DA46707-48D4-4B97-8C71-2202651B1A56}">
      <dgm:prSet phldrT="[Κείμενο]" custT="1"/>
      <dgm:spPr/>
      <dgm:t>
        <a:bodyPr/>
        <a:lstStyle/>
        <a:p>
          <a:endParaRPr lang="el-GR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03A50E-AED4-437C-B45F-F7444005C8C9}" type="parTrans" cxnId="{6B7C2897-C098-4577-9105-2D824AE15AB6}">
      <dgm:prSet/>
      <dgm:spPr/>
      <dgm:t>
        <a:bodyPr/>
        <a:lstStyle/>
        <a:p>
          <a:endParaRPr lang="el-GR"/>
        </a:p>
      </dgm:t>
    </dgm:pt>
    <dgm:pt modelId="{89A284F4-E4DA-4646-90B6-3187BD7A9E9E}" type="sibTrans" cxnId="{6B7C2897-C098-4577-9105-2D824AE15AB6}">
      <dgm:prSet/>
      <dgm:spPr/>
      <dgm:t>
        <a:bodyPr/>
        <a:lstStyle/>
        <a:p>
          <a:endParaRPr lang="el-GR"/>
        </a:p>
      </dgm:t>
    </dgm:pt>
    <dgm:pt modelId="{F1C65C2B-567A-4440-8A18-8C252C17A26A}">
      <dgm:prSet phldrT="[Κείμενο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Convolutional Neural Networks </a:t>
          </a:r>
          <a:r>
            <a:rPr lang="en-US"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(CNN)</a:t>
          </a:r>
          <a:endParaRPr lang="el-GR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085406-8EE5-4928-83B8-25F733CB2EB2}" type="parTrans" cxnId="{DB4BD276-47B4-4CC9-8B25-2E1B9365E486}">
      <dgm:prSet/>
      <dgm:spPr/>
      <dgm:t>
        <a:bodyPr/>
        <a:lstStyle/>
        <a:p>
          <a:endParaRPr lang="el-GR"/>
        </a:p>
      </dgm:t>
    </dgm:pt>
    <dgm:pt modelId="{77DDC95E-918A-4CF1-97C1-29D4B0D0BFE6}" type="sibTrans" cxnId="{DB4BD276-47B4-4CC9-8B25-2E1B9365E486}">
      <dgm:prSet/>
      <dgm:spPr/>
      <dgm:t>
        <a:bodyPr/>
        <a:lstStyle/>
        <a:p>
          <a:endParaRPr lang="el-GR"/>
        </a:p>
      </dgm:t>
    </dgm:pt>
    <dgm:pt modelId="{60F2944F-CED7-4EB4-9BF6-B13AF6F95CCB}">
      <dgm:prSet phldrT="[Κείμενο]" custT="1"/>
      <dgm:spPr/>
      <dgm:t>
        <a:bodyPr/>
        <a:lstStyle/>
        <a:p>
          <a:endParaRPr lang="el-GR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8F3994-0B4E-4217-A26A-067F0F2F1774}" type="parTrans" cxnId="{719B5A50-6BC9-48FC-A0C3-1244CAF11126}">
      <dgm:prSet/>
      <dgm:spPr/>
      <dgm:t>
        <a:bodyPr/>
        <a:lstStyle/>
        <a:p>
          <a:endParaRPr lang="el-GR"/>
        </a:p>
      </dgm:t>
    </dgm:pt>
    <dgm:pt modelId="{506AE442-70CE-462A-9BBE-7D8F1124454C}" type="sibTrans" cxnId="{719B5A50-6BC9-48FC-A0C3-1244CAF11126}">
      <dgm:prSet/>
      <dgm:spPr/>
      <dgm:t>
        <a:bodyPr/>
        <a:lstStyle/>
        <a:p>
          <a:endParaRPr lang="el-GR"/>
        </a:p>
      </dgm:t>
    </dgm:pt>
    <dgm:pt modelId="{768ADD0C-80BE-44C3-A1E9-05E473BE1B3E}" type="pres">
      <dgm:prSet presAssocID="{97A78724-745C-4DD0-B289-20A096892C81}" presName="Name0" presStyleCnt="0">
        <dgm:presLayoutVars>
          <dgm:dir/>
          <dgm:animLvl val="lvl"/>
          <dgm:resizeHandles/>
        </dgm:presLayoutVars>
      </dgm:prSet>
      <dgm:spPr/>
    </dgm:pt>
    <dgm:pt modelId="{3B9E9BAC-89CE-4D75-88B8-8B6D7754596D}" type="pres">
      <dgm:prSet presAssocID="{E8ED780F-C2F8-4C6A-8759-F1A8DB62E690}" presName="linNode" presStyleCnt="0"/>
      <dgm:spPr/>
    </dgm:pt>
    <dgm:pt modelId="{96ED3FD7-7428-4D97-9899-53C2DE244658}" type="pres">
      <dgm:prSet presAssocID="{E8ED780F-C2F8-4C6A-8759-F1A8DB62E690}" presName="parentShp" presStyleLbl="node1" presStyleIdx="0" presStyleCnt="2" custLinFactNeighborX="-1555" custLinFactNeighborY="-4587">
        <dgm:presLayoutVars>
          <dgm:bulletEnabled val="1"/>
        </dgm:presLayoutVars>
      </dgm:prSet>
      <dgm:spPr/>
    </dgm:pt>
    <dgm:pt modelId="{66BC1BF2-C0DF-4264-BF6E-2F6913E7DE51}" type="pres">
      <dgm:prSet presAssocID="{E8ED780F-C2F8-4C6A-8759-F1A8DB62E690}" presName="childShp" presStyleLbl="bgAccFollowNode1" presStyleIdx="0" presStyleCnt="2">
        <dgm:presLayoutVars>
          <dgm:bulletEnabled val="1"/>
        </dgm:presLayoutVars>
      </dgm:prSet>
      <dgm:spPr/>
    </dgm:pt>
    <dgm:pt modelId="{2143CCCE-8746-4363-A125-F324918A366A}" type="pres">
      <dgm:prSet presAssocID="{CC5515CE-A3CB-435E-ADF9-900F01905568}" presName="spacing" presStyleCnt="0"/>
      <dgm:spPr/>
    </dgm:pt>
    <dgm:pt modelId="{5A5A9F03-3D08-4512-90A0-321951649786}" type="pres">
      <dgm:prSet presAssocID="{F1C65C2B-567A-4440-8A18-8C252C17A26A}" presName="linNode" presStyleCnt="0"/>
      <dgm:spPr/>
    </dgm:pt>
    <dgm:pt modelId="{D148665B-3C81-4D9F-9855-E7257564E92D}" type="pres">
      <dgm:prSet presAssocID="{F1C65C2B-567A-4440-8A18-8C252C17A26A}" presName="parentShp" presStyleLbl="node1" presStyleIdx="1" presStyleCnt="2">
        <dgm:presLayoutVars>
          <dgm:bulletEnabled val="1"/>
        </dgm:presLayoutVars>
      </dgm:prSet>
      <dgm:spPr/>
    </dgm:pt>
    <dgm:pt modelId="{7C1598DF-A00A-4031-8FEC-D0C33C69D24C}" type="pres">
      <dgm:prSet presAssocID="{F1C65C2B-567A-4440-8A18-8C252C17A26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928B325-2F72-4CB3-8C9A-2D00D367C3D8}" type="presOf" srcId="{E8ED780F-C2F8-4C6A-8759-F1A8DB62E690}" destId="{96ED3FD7-7428-4D97-9899-53C2DE244658}" srcOrd="0" destOrd="0" presId="urn:microsoft.com/office/officeart/2005/8/layout/vList6"/>
    <dgm:cxn modelId="{719B5A50-6BC9-48FC-A0C3-1244CAF11126}" srcId="{F1C65C2B-567A-4440-8A18-8C252C17A26A}" destId="{60F2944F-CED7-4EB4-9BF6-B13AF6F95CCB}" srcOrd="0" destOrd="0" parTransId="{D78F3994-0B4E-4217-A26A-067F0F2F1774}" sibTransId="{506AE442-70CE-462A-9BBE-7D8F1124454C}"/>
    <dgm:cxn modelId="{DB4BD276-47B4-4CC9-8B25-2E1B9365E486}" srcId="{97A78724-745C-4DD0-B289-20A096892C81}" destId="{F1C65C2B-567A-4440-8A18-8C252C17A26A}" srcOrd="1" destOrd="0" parTransId="{5C085406-8EE5-4928-83B8-25F733CB2EB2}" sibTransId="{77DDC95E-918A-4CF1-97C1-29D4B0D0BFE6}"/>
    <dgm:cxn modelId="{51AB4279-DB47-4233-A562-5A2D53F9F417}" type="presOf" srcId="{97A78724-745C-4DD0-B289-20A096892C81}" destId="{768ADD0C-80BE-44C3-A1E9-05E473BE1B3E}" srcOrd="0" destOrd="0" presId="urn:microsoft.com/office/officeart/2005/8/layout/vList6"/>
    <dgm:cxn modelId="{B99B387F-2073-4A48-9837-26D46197F714}" type="presOf" srcId="{F1C65C2B-567A-4440-8A18-8C252C17A26A}" destId="{D148665B-3C81-4D9F-9855-E7257564E92D}" srcOrd="0" destOrd="0" presId="urn:microsoft.com/office/officeart/2005/8/layout/vList6"/>
    <dgm:cxn modelId="{6B7C2897-C098-4577-9105-2D824AE15AB6}" srcId="{E8ED780F-C2F8-4C6A-8759-F1A8DB62E690}" destId="{4DA46707-48D4-4B97-8C71-2202651B1A56}" srcOrd="0" destOrd="0" parTransId="{9303A50E-AED4-437C-B45F-F7444005C8C9}" sibTransId="{89A284F4-E4DA-4646-90B6-3187BD7A9E9E}"/>
    <dgm:cxn modelId="{6AEFC69F-9056-4B1F-8B16-E2E78B1DCD14}" srcId="{97A78724-745C-4DD0-B289-20A096892C81}" destId="{E8ED780F-C2F8-4C6A-8759-F1A8DB62E690}" srcOrd="0" destOrd="0" parTransId="{FF8BA52C-679A-4764-8E31-D45A8D70F5A9}" sibTransId="{CC5515CE-A3CB-435E-ADF9-900F01905568}"/>
    <dgm:cxn modelId="{21D7A5C0-7911-4067-8712-DAABE66D0E6B}" type="presOf" srcId="{4DA46707-48D4-4B97-8C71-2202651B1A56}" destId="{66BC1BF2-C0DF-4264-BF6E-2F6913E7DE51}" srcOrd="0" destOrd="0" presId="urn:microsoft.com/office/officeart/2005/8/layout/vList6"/>
    <dgm:cxn modelId="{E76E62DE-8BE1-4C45-9AF5-CBF550BC535D}" type="presOf" srcId="{60F2944F-CED7-4EB4-9BF6-B13AF6F95CCB}" destId="{7C1598DF-A00A-4031-8FEC-D0C33C69D24C}" srcOrd="0" destOrd="0" presId="urn:microsoft.com/office/officeart/2005/8/layout/vList6"/>
    <dgm:cxn modelId="{4D63BBA5-F6F7-430D-BD84-8B031862CEBB}" type="presParOf" srcId="{768ADD0C-80BE-44C3-A1E9-05E473BE1B3E}" destId="{3B9E9BAC-89CE-4D75-88B8-8B6D7754596D}" srcOrd="0" destOrd="0" presId="urn:microsoft.com/office/officeart/2005/8/layout/vList6"/>
    <dgm:cxn modelId="{A7B344CE-35C0-4827-A62E-98399E27C243}" type="presParOf" srcId="{3B9E9BAC-89CE-4D75-88B8-8B6D7754596D}" destId="{96ED3FD7-7428-4D97-9899-53C2DE244658}" srcOrd="0" destOrd="0" presId="urn:microsoft.com/office/officeart/2005/8/layout/vList6"/>
    <dgm:cxn modelId="{41930B63-0B7E-40C5-AD32-9E86BA59D1B4}" type="presParOf" srcId="{3B9E9BAC-89CE-4D75-88B8-8B6D7754596D}" destId="{66BC1BF2-C0DF-4264-BF6E-2F6913E7DE51}" srcOrd="1" destOrd="0" presId="urn:microsoft.com/office/officeart/2005/8/layout/vList6"/>
    <dgm:cxn modelId="{89A69966-A432-4728-A345-4C706259BCD7}" type="presParOf" srcId="{768ADD0C-80BE-44C3-A1E9-05E473BE1B3E}" destId="{2143CCCE-8746-4363-A125-F324918A366A}" srcOrd="1" destOrd="0" presId="urn:microsoft.com/office/officeart/2005/8/layout/vList6"/>
    <dgm:cxn modelId="{B6F3A228-82F4-4440-A473-06FB43D192B2}" type="presParOf" srcId="{768ADD0C-80BE-44C3-A1E9-05E473BE1B3E}" destId="{5A5A9F03-3D08-4512-90A0-321951649786}" srcOrd="2" destOrd="0" presId="urn:microsoft.com/office/officeart/2005/8/layout/vList6"/>
    <dgm:cxn modelId="{E54574D3-CF5C-4AA1-A2DD-289786240307}" type="presParOf" srcId="{5A5A9F03-3D08-4512-90A0-321951649786}" destId="{D148665B-3C81-4D9F-9855-E7257564E92D}" srcOrd="0" destOrd="0" presId="urn:microsoft.com/office/officeart/2005/8/layout/vList6"/>
    <dgm:cxn modelId="{F3461CAD-E7EF-4E50-97BC-EC6151BD5ACB}" type="presParOf" srcId="{5A5A9F03-3D08-4512-90A0-321951649786}" destId="{7C1598DF-A00A-4031-8FEC-D0C33C69D24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C1BF2-C0DF-4264-BF6E-2F6913E7DE51}">
      <dsp:nvSpPr>
        <dsp:cNvPr id="0" name=""/>
        <dsp:cNvSpPr/>
      </dsp:nvSpPr>
      <dsp:spPr>
        <a:xfrm>
          <a:off x="2802688" y="402"/>
          <a:ext cx="4204032" cy="15713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2688" y="196820"/>
        <a:ext cx="3614778" cy="1178509"/>
      </dsp:txXfrm>
    </dsp:sp>
    <dsp:sp modelId="{96ED3FD7-7428-4D97-9899-53C2DE244658}">
      <dsp:nvSpPr>
        <dsp:cNvPr id="0" name=""/>
        <dsp:cNvSpPr/>
      </dsp:nvSpPr>
      <dsp:spPr>
        <a:xfrm>
          <a:off x="0" y="0"/>
          <a:ext cx="2802688" cy="1571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Multilayer Perceptron </a:t>
          </a:r>
          <a:r>
            <a:rPr lang="en-US" sz="18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(MLP)</a:t>
          </a:r>
          <a:endParaRPr lang="el-GR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07" y="76707"/>
        <a:ext cx="2649274" cy="1417931"/>
      </dsp:txXfrm>
    </dsp:sp>
    <dsp:sp modelId="{7C1598DF-A00A-4031-8FEC-D0C33C69D24C}">
      <dsp:nvSpPr>
        <dsp:cNvPr id="0" name=""/>
        <dsp:cNvSpPr/>
      </dsp:nvSpPr>
      <dsp:spPr>
        <a:xfrm>
          <a:off x="2802688" y="1728882"/>
          <a:ext cx="4204032" cy="15713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2688" y="1925300"/>
        <a:ext cx="3614778" cy="1178509"/>
      </dsp:txXfrm>
    </dsp:sp>
    <dsp:sp modelId="{D148665B-3C81-4D9F-9855-E7257564E92D}">
      <dsp:nvSpPr>
        <dsp:cNvPr id="0" name=""/>
        <dsp:cNvSpPr/>
      </dsp:nvSpPr>
      <dsp:spPr>
        <a:xfrm>
          <a:off x="0" y="1728882"/>
          <a:ext cx="2802688" cy="1571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Convolutional Neural Networks </a:t>
          </a:r>
          <a:r>
            <a:rPr lang="en-US" sz="18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(CNN)</a:t>
          </a:r>
          <a:endParaRPr lang="el-GR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07" y="1805589"/>
        <a:ext cx="2649274" cy="141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FBE5F98D-E0EA-471C-9A3B-F4C81A2A6E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A3A9DAFE-6FEA-4AB6-87A3-550322CAA1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F3F83-EAFA-4D37-BB40-D3C77F7EF5C8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DA7EEAE-0CDD-484E-A566-92B6342C2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71ED95A-1E13-4F5A-B886-1EA6074DE2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9B718-3E11-4233-9C33-951F750371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5180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854A-B287-4F7C-8983-03037108F6DE}" type="datetimeFigureOut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noProof="0" dirty="0"/>
              <a:t>Επεξεργασία στυλ κειμένου υποδείγματος</a:t>
            </a:r>
          </a:p>
          <a:p>
            <a:pPr lvl="1"/>
            <a:r>
              <a:rPr lang="el-GR" noProof="0" dirty="0"/>
              <a:t>Δεύτερου επιπέδου</a:t>
            </a:r>
          </a:p>
          <a:p>
            <a:pPr lvl="2"/>
            <a:r>
              <a:rPr lang="el-GR" noProof="0" dirty="0"/>
              <a:t>Τρίτου επιπέδου</a:t>
            </a:r>
          </a:p>
          <a:p>
            <a:pPr lvl="3"/>
            <a:r>
              <a:rPr lang="el-GR" noProof="0" dirty="0"/>
              <a:t>Τέταρτου επιπέδου</a:t>
            </a:r>
          </a:p>
          <a:p>
            <a:pPr lvl="4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9B1F-EA43-4850-9191-C54A37B3456E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7637500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1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658261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16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6815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3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2271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6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07438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8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86553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10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9863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11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9191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12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72785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13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759119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14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63792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82BE054-FE30-469D-A9A3-B92E97DA736B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BD7AA-18A9-4F8D-B285-C16F1DF08662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Κατακόρυφος τίτλος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D9F7E-4A8A-4601-8F3E-167AA0831FD3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4D0A27-6CA1-45F8-9C20-3843DDA4A885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B996CCA-4F32-4867-8E19-B3C3A509BDB6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C596F-4819-46AA-A0C2-F0F650516D4E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50D5C-9A89-4F6F-A855-B26A3C31599A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80AD3-9607-4AE8-8719-C5060E1CD22D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Τίτλο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B3F6C-FAA0-45ED-8511-AA0A614B5BED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EF0C5-157D-420D-A298-7D7A59686427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16792-0332-4D87-A307-52A8D9ACC71C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-GR" noProof="0" dirty="0"/>
              <a:t>Επεξεργασία στυλ κειμένου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D143FBA-7AF2-4B64-9454-30266254D823}" type="datetime1">
              <a:rPr lang="el-GR" noProof="0" smtClean="0"/>
              <a:t>19/11/2020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9" name="Ορθογώνιο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Ορθογώνιο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Ορθογώνιο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Ορθογώνιο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pic>
        <p:nvPicPr>
          <p:cNvPr id="7" name="Εικόνα 6" descr="Ψηφιακές συνδέσεις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Ομάδα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Ορθογώνιο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Ορθογώνιο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713064"/>
          </a:xfrm>
        </p:spPr>
        <p:txBody>
          <a:bodyPr rtlCol="0" anchor="ctr">
            <a:no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Analytics in Sustainable Development Goals (SDGs)</a:t>
            </a:r>
            <a:endParaRPr lang="el-G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logo4.png">
            <a:extLst>
              <a:ext uri="{FF2B5EF4-FFF2-40B4-BE49-F238E27FC236}">
                <a16:creationId xmlns:a16="http://schemas.microsoft.com/office/drawing/2014/main" id="{18687BC3-0EC4-4A0B-A33C-70D983854FA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9311" y="5474838"/>
            <a:ext cx="4737885" cy="9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3A6B2-406A-4F6C-BA8D-8CAE938A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99" y="797346"/>
            <a:ext cx="7251709" cy="2524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75AB3-D822-4529-9D7E-35593688F20E}"/>
              </a:ext>
            </a:extLst>
          </p:cNvPr>
          <p:cNvSpPr/>
          <p:nvPr/>
        </p:nvSpPr>
        <p:spPr>
          <a:xfrm>
            <a:off x="523999" y="3505094"/>
            <a:ext cx="725170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11 binary NN models are compared based on accuracy and their ability to predict the research theme of new papers.</a:t>
            </a:r>
          </a:p>
          <a:p>
            <a:pPr algn="just"/>
            <a:endParaRPr lang="en-US" sz="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Predictability: The probability that a text has a research theme classified as “Study”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 Number of correct predictions / Total Number of predictions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 has the highest loss amongst the 11 models. Model 1 is our baseline model. It does not have an Embedding layer, or a Batch Normalization layer and it has the lowest number of neurons per layer.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10 has the 2nd lowest loss while Model 11 has the 2nd highest loss.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10 has the 2nd highest accuracy. Considering that Model 11 has the highest accuracy, this shows that our CNN models performed overall better on this regard.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A4F64-3E03-4D36-AC56-7E060190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37" y="4636780"/>
            <a:ext cx="6958678" cy="101385"/>
          </a:xfrm>
          <a:prstGeom prst="rect">
            <a:avLst/>
          </a:prstGeom>
        </p:spPr>
      </p:pic>
      <p:sp>
        <p:nvSpPr>
          <p:cNvPr id="15" name="Τίτλος 1">
            <a:extLst>
              <a:ext uri="{FF2B5EF4-FFF2-40B4-BE49-F238E27FC236}">
                <a16:creationId xmlns:a16="http://schemas.microsoft.com/office/drawing/2014/main" id="{4614CD23-18BC-4356-8FAB-C47C0315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79" y="1934822"/>
            <a:ext cx="3426779" cy="1838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br>
              <a:rPr lang="el-GR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6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l-GR" sz="26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GB" sz="26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b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l-GR" sz="26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27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2768"/>
            <a:ext cx="11029614" cy="5287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(</a:t>
            </a:r>
            <a:r>
              <a:rPr lang="en-GB" sz="26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Selection)</a:t>
            </a:r>
            <a:endParaRPr lang="el-GR" sz="26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FBF7F-E0A8-4280-B84C-B2BFF7AED595}"/>
              </a:ext>
            </a:extLst>
          </p:cNvPr>
          <p:cNvSpPr/>
          <p:nvPr/>
        </p:nvSpPr>
        <p:spPr>
          <a:xfrm>
            <a:off x="1042079" y="2182291"/>
            <a:ext cx="1823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Summary of model 11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(best accuracy) 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6CD4DF-ABC4-4A84-87DA-CDAC20502BCC}"/>
              </a:ext>
            </a:extLst>
          </p:cNvPr>
          <p:cNvSpPr/>
          <p:nvPr/>
        </p:nvSpPr>
        <p:spPr>
          <a:xfrm>
            <a:off x="4332459" y="4550237"/>
            <a:ext cx="3527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the validation loss and accuracy “spike” early on and then proceed to show reverse behavior - validation loss steadily increases, and validation accuracy steadily decreases. 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10FFC1-76BB-408F-A9D3-4893DCF6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9" y="2861154"/>
            <a:ext cx="3527080" cy="3074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70532C-05B7-4289-B7A8-CD0E7DFF7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98" y="2088856"/>
            <a:ext cx="4056336" cy="2168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B4C66E-0983-4FDC-8CD6-2E473AD22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486" y="4257243"/>
            <a:ext cx="4056336" cy="21737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69CB7E-0B0B-4E67-96CA-5FB5DF238B5E}"/>
              </a:ext>
            </a:extLst>
          </p:cNvPr>
          <p:cNvSpPr/>
          <p:nvPr/>
        </p:nvSpPr>
        <p:spPr>
          <a:xfrm>
            <a:off x="8251937" y="2485069"/>
            <a:ext cx="3618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model 11, the training loss decreases with every epoch, and the training accuracy increases with every epoch. </a:t>
            </a:r>
          </a:p>
        </p:txBody>
      </p:sp>
    </p:spTree>
    <p:extLst>
      <p:ext uri="{BB962C8B-B14F-4D97-AF65-F5344CB8AC3E}">
        <p14:creationId xmlns:p14="http://schemas.microsoft.com/office/powerpoint/2010/main" val="165945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2768"/>
            <a:ext cx="11029614" cy="5287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(</a:t>
            </a:r>
            <a:r>
              <a:rPr lang="en-GB" sz="26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Selection)</a:t>
            </a:r>
            <a:endParaRPr lang="el-GR" sz="26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FBF7F-E0A8-4280-B84C-B2BFF7AED595}"/>
              </a:ext>
            </a:extLst>
          </p:cNvPr>
          <p:cNvSpPr/>
          <p:nvPr/>
        </p:nvSpPr>
        <p:spPr>
          <a:xfrm>
            <a:off x="1042079" y="2182291"/>
            <a:ext cx="1823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Summary of model 10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(best predictability) 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82118-CB4E-4617-BD95-419F257CA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41" y="2906710"/>
            <a:ext cx="3405600" cy="3278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E3845-4D8E-4483-88D6-BF35E9BB6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664" y="2075760"/>
            <a:ext cx="3912670" cy="2070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F0BE24-CF8B-4028-8075-9A1A7A2CB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334" y="4412841"/>
            <a:ext cx="3912670" cy="2096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6CD4DF-ABC4-4A84-87DA-CDAC20502BCC}"/>
              </a:ext>
            </a:extLst>
          </p:cNvPr>
          <p:cNvSpPr/>
          <p:nvPr/>
        </p:nvSpPr>
        <p:spPr>
          <a:xfrm>
            <a:off x="8307057" y="2415653"/>
            <a:ext cx="3509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do not change for model 10 since the pairs of validation and training show similar behavior minus the “big spike“ we observed in Model 11.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BFF71B-444F-44F6-B782-21866CDA6874}"/>
              </a:ext>
            </a:extLst>
          </p:cNvPr>
          <p:cNvSpPr/>
          <p:nvPr/>
        </p:nvSpPr>
        <p:spPr>
          <a:xfrm>
            <a:off x="4341438" y="4704915"/>
            <a:ext cx="35091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Model 11, in Model 10 before epoch 5 validation values for accuracy and loss change dramatically.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4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Τίτλος 1">
            <a:extLst>
              <a:ext uri="{FF2B5EF4-FFF2-40B4-BE49-F238E27FC236}">
                <a16:creationId xmlns:a16="http://schemas.microsoft.com/office/drawing/2014/main" id="{4614CD23-18BC-4356-8FAB-C47C0315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6" y="2166671"/>
            <a:ext cx="3587601" cy="1838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b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6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Overfitting)</a:t>
            </a: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b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l-GR" sz="26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C41D07-59B3-432F-8764-65144BC2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7" y="3785772"/>
            <a:ext cx="6958678" cy="101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A5054-71AC-49B8-A3A2-051847AC4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94" y="993572"/>
            <a:ext cx="7754752" cy="23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3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409" y="1471363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on new data</a:t>
            </a:r>
            <a:endParaRPr lang="en-US" sz="2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FA536-873A-4307-B384-F316A8F50727}"/>
              </a:ext>
            </a:extLst>
          </p:cNvPr>
          <p:cNvSpPr txBox="1"/>
          <p:nvPr/>
        </p:nvSpPr>
        <p:spPr>
          <a:xfrm>
            <a:off x="476862" y="942975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Confusion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8DB51A-009B-4625-9BE9-CA96C0EA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2" y="1476040"/>
            <a:ext cx="3035373" cy="937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6A744F-18EB-4FCE-8B36-FA4C2A10B31E}"/>
              </a:ext>
            </a:extLst>
          </p:cNvPr>
          <p:cNvSpPr txBox="1"/>
          <p:nvPr/>
        </p:nvSpPr>
        <p:spPr>
          <a:xfrm>
            <a:off x="342901" y="2514297"/>
            <a:ext cx="6419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labels on the x-axis and the true labels on the y-axis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the confusion matrix, there are 92 total samples in the held-out dataset. 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model accurately predicted 58 out of 92 total samples. The model incorrectly predicted 34 out of the 92. Is it expected?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6AA777-318F-4FD6-9E49-BB0845FF6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1" y="4403814"/>
            <a:ext cx="5027512" cy="16159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762FE0-B9D2-4796-9307-EE0F1DC40D18}"/>
              </a:ext>
            </a:extLst>
          </p:cNvPr>
          <p:cNvSpPr txBox="1"/>
          <p:nvPr/>
        </p:nvSpPr>
        <p:spPr>
          <a:xfrm>
            <a:off x="410467" y="393341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76300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>
            <a:extLst>
              <a:ext uri="{FF2B5EF4-FFF2-40B4-BE49-F238E27FC236}">
                <a16:creationId xmlns:a16="http://schemas.microsoft.com/office/drawing/2014/main" id="{124F248C-14B7-44A4-8AB5-F1C487A5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l-G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Διάγραμμα ροής: Διάτρητη ταινία 2">
            <a:extLst>
              <a:ext uri="{FF2B5EF4-FFF2-40B4-BE49-F238E27FC236}">
                <a16:creationId xmlns:a16="http://schemas.microsoft.com/office/drawing/2014/main" id="{B882DCB5-6597-4F62-9A33-F905B250DD6A}"/>
              </a:ext>
            </a:extLst>
          </p:cNvPr>
          <p:cNvSpPr/>
          <p:nvPr/>
        </p:nvSpPr>
        <p:spPr>
          <a:xfrm>
            <a:off x="1353402" y="2045086"/>
            <a:ext cx="8783270" cy="1227020"/>
          </a:xfrm>
          <a:prstGeom prst="flowChartPunchedTap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Θέση περιεχομένου 9">
            <a:extLst>
              <a:ext uri="{FF2B5EF4-FFF2-40B4-BE49-F238E27FC236}">
                <a16:creationId xmlns:a16="http://schemas.microsoft.com/office/drawing/2014/main" id="{8F221DAC-925E-46C7-ACEB-57FFA6FA99F2}"/>
              </a:ext>
            </a:extLst>
          </p:cNvPr>
          <p:cNvSpPr txBox="1">
            <a:spLocks/>
          </p:cNvSpPr>
          <p:nvPr/>
        </p:nvSpPr>
        <p:spPr>
          <a:xfrm>
            <a:off x="1761355" y="2416699"/>
            <a:ext cx="1597968" cy="66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</a:t>
            </a:r>
          </a:p>
        </p:txBody>
      </p:sp>
      <p:sp>
        <p:nvSpPr>
          <p:cNvPr id="26" name="Διάγραμμα ροής: Διάτρητη ταινία 25">
            <a:extLst>
              <a:ext uri="{FF2B5EF4-FFF2-40B4-BE49-F238E27FC236}">
                <a16:creationId xmlns:a16="http://schemas.microsoft.com/office/drawing/2014/main" id="{506DACBE-D854-4FD6-8D4A-8B4FAEA3EDEE}"/>
              </a:ext>
            </a:extLst>
          </p:cNvPr>
          <p:cNvSpPr/>
          <p:nvPr/>
        </p:nvSpPr>
        <p:spPr>
          <a:xfrm>
            <a:off x="1353402" y="3460587"/>
            <a:ext cx="8783270" cy="1239686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7" name="Διάγραμμα ροής: Διάτρητη ταινία 26">
            <a:extLst>
              <a:ext uri="{FF2B5EF4-FFF2-40B4-BE49-F238E27FC236}">
                <a16:creationId xmlns:a16="http://schemas.microsoft.com/office/drawing/2014/main" id="{A12C8C5A-6BD7-4A72-ABFA-13528E2277FD}"/>
              </a:ext>
            </a:extLst>
          </p:cNvPr>
          <p:cNvSpPr/>
          <p:nvPr/>
        </p:nvSpPr>
        <p:spPr>
          <a:xfrm>
            <a:off x="1353402" y="4871332"/>
            <a:ext cx="8783270" cy="1344400"/>
          </a:xfrm>
          <a:prstGeom prst="flowChartPunchedTap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Θέση περιεχομένου 9">
            <a:extLst>
              <a:ext uri="{FF2B5EF4-FFF2-40B4-BE49-F238E27FC236}">
                <a16:creationId xmlns:a16="http://schemas.microsoft.com/office/drawing/2014/main" id="{2399A733-EB0A-4147-BE21-335C9022A905}"/>
              </a:ext>
            </a:extLst>
          </p:cNvPr>
          <p:cNvSpPr txBox="1">
            <a:spLocks/>
          </p:cNvSpPr>
          <p:nvPr/>
        </p:nvSpPr>
        <p:spPr>
          <a:xfrm>
            <a:off x="7014247" y="2222484"/>
            <a:ext cx="2262918" cy="66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more data (or data augmentation) to prevent overfitting</a:t>
            </a:r>
          </a:p>
        </p:txBody>
      </p:sp>
      <p:sp>
        <p:nvSpPr>
          <p:cNvPr id="29" name="Θέση περιεχομένου 9">
            <a:extLst>
              <a:ext uri="{FF2B5EF4-FFF2-40B4-BE49-F238E27FC236}">
                <a16:creationId xmlns:a16="http://schemas.microsoft.com/office/drawing/2014/main" id="{8696392D-C38A-4030-9AE3-8F58CFBC2C81}"/>
              </a:ext>
            </a:extLst>
          </p:cNvPr>
          <p:cNvSpPr txBox="1">
            <a:spLocks/>
          </p:cNvSpPr>
          <p:nvPr/>
        </p:nvSpPr>
        <p:spPr>
          <a:xfrm>
            <a:off x="1761355" y="3806884"/>
            <a:ext cx="1869611" cy="666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Neural Network</a:t>
            </a:r>
          </a:p>
        </p:txBody>
      </p:sp>
      <p:sp>
        <p:nvSpPr>
          <p:cNvPr id="30" name="Θέση περιεχομένου 9">
            <a:extLst>
              <a:ext uri="{FF2B5EF4-FFF2-40B4-BE49-F238E27FC236}">
                <a16:creationId xmlns:a16="http://schemas.microsoft.com/office/drawing/2014/main" id="{9FF5CCA3-6517-4B08-9687-81248F1848B4}"/>
              </a:ext>
            </a:extLst>
          </p:cNvPr>
          <p:cNvSpPr txBox="1">
            <a:spLocks/>
          </p:cNvSpPr>
          <p:nvPr/>
        </p:nvSpPr>
        <p:spPr>
          <a:xfrm>
            <a:off x="6418557" y="3632381"/>
            <a:ext cx="3799642" cy="666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approach and testing of numerous parameters to see which provide the best model performance</a:t>
            </a:r>
          </a:p>
        </p:txBody>
      </p:sp>
      <p:sp>
        <p:nvSpPr>
          <p:cNvPr id="31" name="Θέση περιεχομένου 9">
            <a:extLst>
              <a:ext uri="{FF2B5EF4-FFF2-40B4-BE49-F238E27FC236}">
                <a16:creationId xmlns:a16="http://schemas.microsoft.com/office/drawing/2014/main" id="{264BCBA1-E49B-4F49-903C-FA9CA7094085}"/>
              </a:ext>
            </a:extLst>
          </p:cNvPr>
          <p:cNvSpPr txBox="1">
            <a:spLocks/>
          </p:cNvSpPr>
          <p:nvPr/>
        </p:nvSpPr>
        <p:spPr>
          <a:xfrm>
            <a:off x="1761355" y="5310270"/>
            <a:ext cx="1597968" cy="66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 </a:t>
            </a:r>
          </a:p>
        </p:txBody>
      </p:sp>
      <p:sp>
        <p:nvSpPr>
          <p:cNvPr id="32" name="Θέση περιεχομένου 9">
            <a:extLst>
              <a:ext uri="{FF2B5EF4-FFF2-40B4-BE49-F238E27FC236}">
                <a16:creationId xmlns:a16="http://schemas.microsoft.com/office/drawing/2014/main" id="{32502153-AA1F-41F2-BE9B-4AD554A838B1}"/>
              </a:ext>
            </a:extLst>
          </p:cNvPr>
          <p:cNvSpPr txBox="1">
            <a:spLocks/>
          </p:cNvSpPr>
          <p:nvPr/>
        </p:nvSpPr>
        <p:spPr>
          <a:xfrm>
            <a:off x="6245442" y="4871332"/>
            <a:ext cx="4145872" cy="97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Performance Metrics.     Resampling the dataset, either with over-sampling or under-sampling.</a:t>
            </a:r>
          </a:p>
        </p:txBody>
      </p:sp>
    </p:spTree>
    <p:extLst>
      <p:ext uri="{BB962C8B-B14F-4D97-AF65-F5344CB8AC3E}">
        <p14:creationId xmlns:p14="http://schemas.microsoft.com/office/powerpoint/2010/main" val="238616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663C121-3376-4E82-9095-4820713B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F3C4EB-8D5A-4B41-B704-5926BFBE3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67831"/>
            <a:ext cx="7552502" cy="2590169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45" y="4571122"/>
            <a:ext cx="6591957" cy="1037907"/>
          </a:xfrm>
        </p:spPr>
        <p:txBody>
          <a:bodyPr rtlCol="0">
            <a:normAutofit/>
          </a:bodyPr>
          <a:lstStyle/>
          <a:p>
            <a:pPr rtl="0"/>
            <a:r>
              <a:rPr lang="en-US">
                <a:solidFill>
                  <a:schemeClr val="bg1"/>
                </a:solidFill>
              </a:rPr>
              <a:t>Thank you</a:t>
            </a:r>
            <a:endParaRPr lang="el-GR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45" y="5603909"/>
            <a:ext cx="6591957" cy="525793"/>
          </a:xfrm>
        </p:spPr>
        <p:txBody>
          <a:bodyPr rtlCol="0">
            <a:normAutofit/>
          </a:bodyPr>
          <a:lstStyle/>
          <a:p>
            <a:pPr rtl="0"/>
            <a:endParaRPr lang="el-GR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pPr rtl="0"/>
            <a:endParaRPr lang="el-GR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665DA3-A188-4278-A124-D35DF1EAE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Εικόνα 4" descr="Ψηφιακοί αριθμοί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58" r="26201" b="-1"/>
          <a:stretch/>
        </p:blipFill>
        <p:spPr>
          <a:xfrm>
            <a:off x="7554139" y="10"/>
            <a:ext cx="4637861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01764A8-F8FE-4042-B09C-D2E888A98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42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755954-9C51-401A-872B-B9696281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"/>
            <a:ext cx="7506052" cy="43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9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>
            <a:extLst>
              <a:ext uri="{FF2B5EF4-FFF2-40B4-BE49-F238E27FC236}">
                <a16:creationId xmlns:a16="http://schemas.microsoft.com/office/drawing/2014/main" id="{124F248C-14B7-44A4-8AB5-F1C487A5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  <a:endParaRPr lang="el-G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396AC-146D-4DBB-A4D7-937E31B89387}"/>
              </a:ext>
            </a:extLst>
          </p:cNvPr>
          <p:cNvSpPr txBox="1"/>
          <p:nvPr/>
        </p:nvSpPr>
        <p:spPr>
          <a:xfrm>
            <a:off x="1328099" y="4841084"/>
            <a:ext cx="2158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04C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Lianos Alexandros</a:t>
            </a:r>
          </a:p>
          <a:p>
            <a:pPr algn="ctr"/>
            <a:endParaRPr lang="en-US" b="1" dirty="0">
              <a:solidFill>
                <a:srgbClr val="E04C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E04C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 Scientist</a:t>
            </a:r>
            <a:br>
              <a:rPr lang="en-US" dirty="0">
                <a:solidFill>
                  <a:srgbClr val="E04C40"/>
                </a:solidFill>
              </a:rPr>
            </a:br>
            <a:endParaRPr lang="el-GR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3B33E-E952-42DA-8B43-ABAEFAC536AD}"/>
              </a:ext>
            </a:extLst>
          </p:cNvPr>
          <p:cNvSpPr txBox="1"/>
          <p:nvPr/>
        </p:nvSpPr>
        <p:spPr>
          <a:xfrm>
            <a:off x="5024650" y="4841083"/>
            <a:ext cx="21427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04C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Marinos Efstratios</a:t>
            </a:r>
          </a:p>
          <a:p>
            <a:pPr algn="ctr"/>
            <a:endParaRPr lang="en-US" b="1" dirty="0">
              <a:solidFill>
                <a:srgbClr val="E04C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E04C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</a:t>
            </a:r>
          </a:p>
          <a:p>
            <a:r>
              <a:rPr lang="en-US" sz="1600" dirty="0">
                <a:solidFill>
                  <a:srgbClr val="E04C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</a:t>
            </a:r>
            <a:endParaRPr lang="el-GR" sz="1600" dirty="0" err="1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F86ED-DA4F-4DB7-B81F-2897906C8ECF}"/>
              </a:ext>
            </a:extLst>
          </p:cNvPr>
          <p:cNvSpPr txBox="1"/>
          <p:nvPr/>
        </p:nvSpPr>
        <p:spPr>
          <a:xfrm>
            <a:off x="8749356" y="4841083"/>
            <a:ext cx="2142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04C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Papanikou Lydia</a:t>
            </a:r>
          </a:p>
          <a:p>
            <a:pPr algn="ctr"/>
            <a:endParaRPr lang="en-US" b="1" dirty="0">
              <a:solidFill>
                <a:srgbClr val="E04C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E04C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Business Analyst</a:t>
            </a:r>
            <a:endParaRPr lang="el-GR" sz="1600" dirty="0" err="1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159AB26C-7D9C-40FD-8EB4-EECDFE38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645" y="2939285"/>
            <a:ext cx="1820710" cy="1820710"/>
          </a:xfrm>
          <a:prstGeom prst="rect">
            <a:avLst/>
          </a:prstGeom>
        </p:spPr>
      </p:pic>
      <p:pic>
        <p:nvPicPr>
          <p:cNvPr id="11" name="Εικόνα 10" descr="Εικόνα που περιέχει άνδρας, κουστούμι&#10;&#10;Περιγραφή που δημιουργήθηκε αυτόματα">
            <a:extLst>
              <a:ext uri="{FF2B5EF4-FFF2-40B4-BE49-F238E27FC236}">
                <a16:creationId xmlns:a16="http://schemas.microsoft.com/office/drawing/2014/main" id="{9A620273-315B-4EFC-AF63-709B4588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61" y="2939286"/>
            <a:ext cx="1820709" cy="1820709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199E6BDB-C11E-46CE-BB6D-6C784621C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124" y="2939285"/>
            <a:ext cx="1723164" cy="1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62" y="702156"/>
            <a:ext cx="11029616" cy="101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Mission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2327CB-1839-4A51-8B61-B95E86C5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068EAC5F-D9ED-4E08-AC94-DDD75867F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8" r="3649" b="-1"/>
          <a:stretch/>
        </p:blipFill>
        <p:spPr>
          <a:xfrm>
            <a:off x="657225" y="2361056"/>
            <a:ext cx="3305175" cy="3649219"/>
          </a:xfrm>
          <a:prstGeom prst="rect">
            <a:avLst/>
          </a:prstGeom>
        </p:spPr>
      </p:pic>
      <p:grpSp>
        <p:nvGrpSpPr>
          <p:cNvPr id="18" name="Ομάδα 17">
            <a:extLst>
              <a:ext uri="{FF2B5EF4-FFF2-40B4-BE49-F238E27FC236}">
                <a16:creationId xmlns:a16="http://schemas.microsoft.com/office/drawing/2014/main" id="{533BEE9C-1BF8-4BDB-9A1F-0ECE47DFD045}"/>
              </a:ext>
            </a:extLst>
          </p:cNvPr>
          <p:cNvGrpSpPr/>
          <p:nvPr/>
        </p:nvGrpSpPr>
        <p:grpSpPr>
          <a:xfrm>
            <a:off x="5021451" y="2108126"/>
            <a:ext cx="5960099" cy="1962490"/>
            <a:chOff x="2057042" y="128225"/>
            <a:chExt cx="5863102" cy="1894132"/>
          </a:xfrm>
        </p:grpSpPr>
        <p:sp>
          <p:nvSpPr>
            <p:cNvPr id="19" name="Βέλος: Δεξιό 18">
              <a:extLst>
                <a:ext uri="{FF2B5EF4-FFF2-40B4-BE49-F238E27FC236}">
                  <a16:creationId xmlns:a16="http://schemas.microsoft.com/office/drawing/2014/main" id="{6EC8925B-3597-4583-AD8E-BE1A806B3A23}"/>
                </a:ext>
              </a:extLst>
            </p:cNvPr>
            <p:cNvSpPr/>
            <p:nvPr/>
          </p:nvSpPr>
          <p:spPr>
            <a:xfrm>
              <a:off x="2057042" y="128225"/>
              <a:ext cx="5863102" cy="1894132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Βέλος: Δεξιό 4">
              <a:extLst>
                <a:ext uri="{FF2B5EF4-FFF2-40B4-BE49-F238E27FC236}">
                  <a16:creationId xmlns:a16="http://schemas.microsoft.com/office/drawing/2014/main" id="{C99C0FB5-B16D-47C2-9929-42822751D08B}"/>
                </a:ext>
              </a:extLst>
            </p:cNvPr>
            <p:cNvSpPr txBox="1"/>
            <p:nvPr/>
          </p:nvSpPr>
          <p:spPr>
            <a:xfrm>
              <a:off x="2057042" y="364992"/>
              <a:ext cx="5152803" cy="14205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GB" sz="1400" kern="1200" dirty="0">
                <a:latin typeface="Comic Sans MS" panose="030F0902030302020204" pitchFamily="66" charset="0"/>
              </a:endParaRPr>
            </a:p>
          </p:txBody>
        </p:sp>
      </p:grpSp>
      <p:grpSp>
        <p:nvGrpSpPr>
          <p:cNvPr id="21" name="Ομάδα 20">
            <a:extLst>
              <a:ext uri="{FF2B5EF4-FFF2-40B4-BE49-F238E27FC236}">
                <a16:creationId xmlns:a16="http://schemas.microsoft.com/office/drawing/2014/main" id="{F7DC98F7-55B3-4673-8D33-F4F9536B7599}"/>
              </a:ext>
            </a:extLst>
          </p:cNvPr>
          <p:cNvGrpSpPr/>
          <p:nvPr/>
        </p:nvGrpSpPr>
        <p:grpSpPr>
          <a:xfrm>
            <a:off x="5021451" y="4256053"/>
            <a:ext cx="5960099" cy="1962490"/>
            <a:chOff x="2057042" y="128225"/>
            <a:chExt cx="5863102" cy="1894132"/>
          </a:xfrm>
        </p:grpSpPr>
        <p:sp>
          <p:nvSpPr>
            <p:cNvPr id="22" name="Βέλος: Δεξιό 21">
              <a:extLst>
                <a:ext uri="{FF2B5EF4-FFF2-40B4-BE49-F238E27FC236}">
                  <a16:creationId xmlns:a16="http://schemas.microsoft.com/office/drawing/2014/main" id="{7C6E4683-99A4-4F77-A37D-A2E9CFDEBA0D}"/>
                </a:ext>
              </a:extLst>
            </p:cNvPr>
            <p:cNvSpPr/>
            <p:nvPr/>
          </p:nvSpPr>
          <p:spPr>
            <a:xfrm>
              <a:off x="2057042" y="128225"/>
              <a:ext cx="5863102" cy="1894132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Βέλος: Δεξιό 4">
              <a:extLst>
                <a:ext uri="{FF2B5EF4-FFF2-40B4-BE49-F238E27FC236}">
                  <a16:creationId xmlns:a16="http://schemas.microsoft.com/office/drawing/2014/main" id="{F92B17EA-D528-4CC0-B858-E1FE29AC5423}"/>
                </a:ext>
              </a:extLst>
            </p:cNvPr>
            <p:cNvSpPr txBox="1"/>
            <p:nvPr/>
          </p:nvSpPr>
          <p:spPr>
            <a:xfrm>
              <a:off x="2057042" y="364992"/>
              <a:ext cx="5152803" cy="14205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GB" sz="1400" kern="1200" dirty="0">
                <a:latin typeface="Comic Sans MS" panose="030F0902030302020204" pitchFamily="66" charset="0"/>
              </a:endParaRPr>
            </a:p>
          </p:txBody>
        </p:sp>
      </p:grpSp>
      <p:sp>
        <p:nvSpPr>
          <p:cNvPr id="15" name="Θέση περιεχομένου 5">
            <a:extLst>
              <a:ext uri="{FF2B5EF4-FFF2-40B4-BE49-F238E27FC236}">
                <a16:creationId xmlns:a16="http://schemas.microsoft.com/office/drawing/2014/main" id="{7FDFF706-EA6B-4E5A-9C9B-2332065E6113}"/>
              </a:ext>
            </a:extLst>
          </p:cNvPr>
          <p:cNvSpPr txBox="1">
            <a:spLocks/>
          </p:cNvSpPr>
          <p:nvPr/>
        </p:nvSpPr>
        <p:spPr>
          <a:xfrm>
            <a:off x="5161724" y="2503938"/>
            <a:ext cx="4845698" cy="1170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is to create a tool, which could be a part of the UN website, where the user can navigate in a user-friendly platform and analyse large quantities of publications according to a desired criterion.</a:t>
            </a:r>
            <a:endParaRPr lang="el-G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Θέση περιεχομένου 5">
            <a:extLst>
              <a:ext uri="{FF2B5EF4-FFF2-40B4-BE49-F238E27FC236}">
                <a16:creationId xmlns:a16="http://schemas.microsoft.com/office/drawing/2014/main" id="{633227FA-D37E-4A31-8C96-BCE0E9614856}"/>
              </a:ext>
            </a:extLst>
          </p:cNvPr>
          <p:cNvSpPr txBox="1">
            <a:spLocks/>
          </p:cNvSpPr>
          <p:nvPr/>
        </p:nvSpPr>
        <p:spPr>
          <a:xfrm>
            <a:off x="5161724" y="4659528"/>
            <a:ext cx="4865741" cy="1155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 Neural Network with pre-classified data and create an algorithmic model so that, by entering new data, we can achieve the greatest predictability in new and future publications.</a:t>
            </a:r>
            <a:endParaRPr lang="el-G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DA8C4C-93DE-46EB-B53E-275B05DF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would we accomplish that?</a:t>
            </a:r>
            <a:endParaRPr lang="el-G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68291C7-96D1-4472-9285-748D27BE9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463003" y="2230564"/>
            <a:ext cx="2728997" cy="5782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            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 process</a:t>
            </a:r>
            <a:endParaRPr lang="el-G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Θέση περιεχομένου 5">
            <a:extLst>
              <a:ext uri="{FF2B5EF4-FFF2-40B4-BE49-F238E27FC236}">
                <a16:creationId xmlns:a16="http://schemas.microsoft.com/office/drawing/2014/main" id="{34D1B8D5-F789-411A-A771-2EEFD6781470}"/>
              </a:ext>
            </a:extLst>
          </p:cNvPr>
          <p:cNvSpPr txBox="1">
            <a:spLocks/>
          </p:cNvSpPr>
          <p:nvPr/>
        </p:nvSpPr>
        <p:spPr>
          <a:xfrm>
            <a:off x="9316383" y="3632675"/>
            <a:ext cx="2738079" cy="634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&amp; Pre-processing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l-G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Θέση περιεχομένου 5">
            <a:extLst>
              <a:ext uri="{FF2B5EF4-FFF2-40B4-BE49-F238E27FC236}">
                <a16:creationId xmlns:a16="http://schemas.microsoft.com/office/drawing/2014/main" id="{0A6E20FD-F754-48AE-BBCF-581A35C558D4}"/>
              </a:ext>
            </a:extLst>
          </p:cNvPr>
          <p:cNvSpPr txBox="1">
            <a:spLocks/>
          </p:cNvSpPr>
          <p:nvPr/>
        </p:nvSpPr>
        <p:spPr>
          <a:xfrm>
            <a:off x="9263374" y="5145425"/>
            <a:ext cx="2844096" cy="850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 Neural Network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</a:t>
            </a:r>
            <a:endParaRPr lang="el-G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Σύννεφο 8">
            <a:extLst>
              <a:ext uri="{FF2B5EF4-FFF2-40B4-BE49-F238E27FC236}">
                <a16:creationId xmlns:a16="http://schemas.microsoft.com/office/drawing/2014/main" id="{C693A895-8CDF-46C7-96D1-20C075878959}"/>
              </a:ext>
            </a:extLst>
          </p:cNvPr>
          <p:cNvSpPr/>
          <p:nvPr/>
        </p:nvSpPr>
        <p:spPr>
          <a:xfrm>
            <a:off x="8640026" y="1958152"/>
            <a:ext cx="3119071" cy="135459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Σύννεφο 29">
            <a:extLst>
              <a:ext uri="{FF2B5EF4-FFF2-40B4-BE49-F238E27FC236}">
                <a16:creationId xmlns:a16="http://schemas.microsoft.com/office/drawing/2014/main" id="{9E40F426-6610-4348-A022-3EE5D7AD3840}"/>
              </a:ext>
            </a:extLst>
          </p:cNvPr>
          <p:cNvSpPr/>
          <p:nvPr/>
        </p:nvSpPr>
        <p:spPr>
          <a:xfrm>
            <a:off x="8650185" y="3429000"/>
            <a:ext cx="3253585" cy="129244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Σύννεφο 30">
            <a:extLst>
              <a:ext uri="{FF2B5EF4-FFF2-40B4-BE49-F238E27FC236}">
                <a16:creationId xmlns:a16="http://schemas.microsoft.com/office/drawing/2014/main" id="{E229BE43-1F08-4D6C-8D06-4E2B8F9B8BAF}"/>
              </a:ext>
            </a:extLst>
          </p:cNvPr>
          <p:cNvSpPr/>
          <p:nvPr/>
        </p:nvSpPr>
        <p:spPr>
          <a:xfrm>
            <a:off x="8499492" y="5041378"/>
            <a:ext cx="3554970" cy="12148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Βέλος: Καμπύλο προς τα δεξιά 44">
            <a:extLst>
              <a:ext uri="{FF2B5EF4-FFF2-40B4-BE49-F238E27FC236}">
                <a16:creationId xmlns:a16="http://schemas.microsoft.com/office/drawing/2014/main" id="{F6B23913-1BE6-4811-9AC5-7EA5869D2930}"/>
              </a:ext>
            </a:extLst>
          </p:cNvPr>
          <p:cNvSpPr/>
          <p:nvPr/>
        </p:nvSpPr>
        <p:spPr>
          <a:xfrm>
            <a:off x="7687974" y="2479118"/>
            <a:ext cx="699525" cy="159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2" name="Βέλος: Καμπύλο προς τα δεξιά 44">
            <a:extLst>
              <a:ext uri="{FF2B5EF4-FFF2-40B4-BE49-F238E27FC236}">
                <a16:creationId xmlns:a16="http://schemas.microsoft.com/office/drawing/2014/main" id="{5777E69C-42E2-43EB-8EA0-99F4F169A59B}"/>
              </a:ext>
            </a:extLst>
          </p:cNvPr>
          <p:cNvSpPr/>
          <p:nvPr/>
        </p:nvSpPr>
        <p:spPr>
          <a:xfrm>
            <a:off x="7687154" y="4276564"/>
            <a:ext cx="699525" cy="14963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EAAD43D-9B35-4A47-B681-637E430B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4" y="2328909"/>
            <a:ext cx="6916089" cy="34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2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DF1D3F-7822-41C7-8A78-1031DC29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41380"/>
            <a:ext cx="11029616" cy="988332"/>
          </a:xfrm>
        </p:spPr>
        <p:txBody>
          <a:bodyPr anchor="ctr">
            <a:normAutofit fontScale="90000"/>
          </a:bodyPr>
          <a:lstStyle/>
          <a:p>
            <a:pPr lvl="0" algn="ctr">
              <a:spcBef>
                <a:spcPts val="0"/>
              </a:spcBef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 (</a:t>
            </a:r>
            <a:r>
              <a:rPr lang="en-GB" sz="2900" cap="none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Initial Form)</a:t>
            </a:r>
            <a:br>
              <a:rPr lang="el-GR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776F131-32C9-4826-BB6A-EAFA4FB0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81719"/>
            <a:ext cx="8915400" cy="4114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8AF6225-0CB0-4F9F-9B0E-1DF296AE4B1C}"/>
              </a:ext>
            </a:extLst>
          </p:cNvPr>
          <p:cNvGrpSpPr/>
          <p:nvPr/>
        </p:nvGrpSpPr>
        <p:grpSpPr>
          <a:xfrm rot="212402">
            <a:off x="9823716" y="3598763"/>
            <a:ext cx="2107737" cy="1080712"/>
            <a:chOff x="4860529" y="2441193"/>
            <a:chExt cx="1870502" cy="87146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2F8DE4-A30B-4725-90B7-3C6B88C3CF67}"/>
                </a:ext>
              </a:extLst>
            </p:cNvPr>
            <p:cNvSpPr/>
            <p:nvPr/>
          </p:nvSpPr>
          <p:spPr>
            <a:xfrm rot="21391827">
              <a:off x="4860529" y="2441193"/>
              <a:ext cx="1870502" cy="871463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9128A2C3-07E4-4EED-BA81-74C4F220740B}"/>
                </a:ext>
              </a:extLst>
            </p:cNvPr>
            <p:cNvSpPr txBox="1"/>
            <p:nvPr/>
          </p:nvSpPr>
          <p:spPr>
            <a:xfrm rot="21391827">
              <a:off x="4903070" y="2483734"/>
              <a:ext cx="1785420" cy="786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>
                  <a:latin typeface="Comic Sans MS" panose="030F0902030302020204" pitchFamily="66" charset="0"/>
                </a:rPr>
                <a:t>After running the parser, the</a:t>
              </a:r>
              <a:r>
                <a:rPr lang="en-US" sz="1100" kern="1200" dirty="0">
                  <a:latin typeface="Comic Sans MS" panose="030F0902030302020204" pitchFamily="66" charset="0"/>
                </a:rPr>
                <a:t> dataset consists of: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>
                  <a:latin typeface="Comic Sans MS" panose="030F0902030302020204" pitchFamily="66" charset="0"/>
                </a:rPr>
                <a:t>828 rows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>
                  <a:latin typeface="Comic Sans MS" panose="030F0902030302020204" pitchFamily="66" charset="0"/>
                </a:rPr>
                <a:t>3 columns</a:t>
              </a:r>
              <a:endParaRPr lang="en-GB" sz="1100" kern="1200" dirty="0">
                <a:latin typeface="Comic Sans MS" panose="030F09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47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588EAD-27DD-4E2D-B308-47C473EC9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(</a:t>
            </a:r>
            <a:r>
              <a:rPr lang="en-GB" sz="26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657F8-8C6C-4705-AC3E-9FA37EA86141}"/>
              </a:ext>
            </a:extLst>
          </p:cNvPr>
          <p:cNvPicPr/>
          <p:nvPr/>
        </p:nvPicPr>
        <p:blipFill rotWithShape="1">
          <a:blip r:embed="rId3"/>
          <a:srcRect r="475" b="-3"/>
          <a:stretch/>
        </p:blipFill>
        <p:spPr>
          <a:xfrm>
            <a:off x="8042147" y="1888461"/>
            <a:ext cx="3699935" cy="2202738"/>
          </a:xfrm>
          <a:prstGeom prst="rect">
            <a:avLst/>
          </a:prstGeom>
        </p:spPr>
      </p:pic>
      <p:pic>
        <p:nvPicPr>
          <p:cNvPr id="46" name="Picture 5">
            <a:extLst>
              <a:ext uri="{FF2B5EF4-FFF2-40B4-BE49-F238E27FC236}">
                <a16:creationId xmlns:a16="http://schemas.microsoft.com/office/drawing/2014/main" id="{F81A417A-068C-4BB3-BCF1-0B31837B15C9}"/>
              </a:ext>
            </a:extLst>
          </p:cNvPr>
          <p:cNvPicPr/>
          <p:nvPr/>
        </p:nvPicPr>
        <p:blipFill rotWithShape="1">
          <a:blip r:embed="rId4"/>
          <a:srcRect l="16435"/>
          <a:stretch/>
        </p:blipFill>
        <p:spPr>
          <a:xfrm>
            <a:off x="8148678" y="4310677"/>
            <a:ext cx="3699935" cy="2202738"/>
          </a:xfrm>
          <a:prstGeom prst="rect">
            <a:avLst/>
          </a:prstGeom>
        </p:spPr>
      </p:pic>
      <p:sp>
        <p:nvSpPr>
          <p:cNvPr id="5" name="Θέση περιεχομένου 5">
            <a:extLst>
              <a:ext uri="{FF2B5EF4-FFF2-40B4-BE49-F238E27FC236}">
                <a16:creationId xmlns:a16="http://schemas.microsoft.com/office/drawing/2014/main" id="{8A57EC93-7E82-45CF-850E-82330B7FAA5A}"/>
              </a:ext>
            </a:extLst>
          </p:cNvPr>
          <p:cNvSpPr txBox="1">
            <a:spLocks/>
          </p:cNvSpPr>
          <p:nvPr/>
        </p:nvSpPr>
        <p:spPr>
          <a:xfrm>
            <a:off x="6573287" y="4776093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Οβάλ 11">
            <a:extLst>
              <a:ext uri="{FF2B5EF4-FFF2-40B4-BE49-F238E27FC236}">
                <a16:creationId xmlns:a16="http://schemas.microsoft.com/office/drawing/2014/main" id="{361D7570-F50E-44A1-A82F-9E61E327A7C9}"/>
              </a:ext>
            </a:extLst>
          </p:cNvPr>
          <p:cNvSpPr/>
          <p:nvPr/>
        </p:nvSpPr>
        <p:spPr>
          <a:xfrm>
            <a:off x="905520" y="1940123"/>
            <a:ext cx="6169981" cy="2155242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6" name="Θέση περιεχομένου 5">
            <a:extLst>
              <a:ext uri="{FF2B5EF4-FFF2-40B4-BE49-F238E27FC236}">
                <a16:creationId xmlns:a16="http://schemas.microsoft.com/office/drawing/2014/main" id="{04BDF328-31B5-4F9C-B8C4-009C4567605D}"/>
              </a:ext>
            </a:extLst>
          </p:cNvPr>
          <p:cNvSpPr txBox="1">
            <a:spLocks/>
          </p:cNvSpPr>
          <p:nvPr/>
        </p:nvSpPr>
        <p:spPr>
          <a:xfrm>
            <a:off x="860620" y="2015719"/>
            <a:ext cx="6169981" cy="1731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sz="1400" cap="all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BINARY CLASSIFICATION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Data divided into 2 categories: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Study, No Study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MULTICLASS CLASSIFICATION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15 categories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9 of them were selected as statistically significant</a:t>
            </a:r>
          </a:p>
          <a:p>
            <a:pPr marL="0" indent="0" algn="ctr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Οβάλ 11">
            <a:extLst>
              <a:ext uri="{FF2B5EF4-FFF2-40B4-BE49-F238E27FC236}">
                <a16:creationId xmlns:a16="http://schemas.microsoft.com/office/drawing/2014/main" id="{D00BC1AF-432E-4577-AD8F-BF119ACEEDCF}"/>
              </a:ext>
            </a:extLst>
          </p:cNvPr>
          <p:cNvSpPr/>
          <p:nvPr/>
        </p:nvSpPr>
        <p:spPr>
          <a:xfrm>
            <a:off x="905520" y="4307380"/>
            <a:ext cx="6169981" cy="2429872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7" name="Θέση περιεχομένου 5">
            <a:extLst>
              <a:ext uri="{FF2B5EF4-FFF2-40B4-BE49-F238E27FC236}">
                <a16:creationId xmlns:a16="http://schemas.microsoft.com/office/drawing/2014/main" id="{FDAE2E61-2CA0-4FC6-B6FA-725539A4801B}"/>
              </a:ext>
            </a:extLst>
          </p:cNvPr>
          <p:cNvSpPr txBox="1">
            <a:spLocks/>
          </p:cNvSpPr>
          <p:nvPr/>
        </p:nvSpPr>
        <p:spPr>
          <a:xfrm>
            <a:off x="2113310" y="4627353"/>
            <a:ext cx="4342203" cy="1731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sz="1400" cap="all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both approaches, we encountered the problem of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imbalanced classes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Besides classification accuracy, we added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more evaluation metrics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such as precision, recall, f1.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Split the dataset in a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stratified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manner to prevent the distribution of the training data to create bias towards  our model.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D1FF-96E0-4A35-928B-B11CA2B9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36" y="683695"/>
            <a:ext cx="11029616" cy="75460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(</a:t>
            </a:r>
            <a:r>
              <a:rPr lang="en-GB" sz="29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Pre-processing)</a:t>
            </a:r>
            <a:endParaRPr lang="en-US" sz="2900" dirty="0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AD755EAC-55AB-4BA2-84D6-2C16CF532AC6}"/>
              </a:ext>
            </a:extLst>
          </p:cNvPr>
          <p:cNvSpPr/>
          <p:nvPr/>
        </p:nvSpPr>
        <p:spPr>
          <a:xfrm>
            <a:off x="9256924" y="2621266"/>
            <a:ext cx="1599149" cy="140174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Πλακίδιο 2">
            <a:extLst>
              <a:ext uri="{FF2B5EF4-FFF2-40B4-BE49-F238E27FC236}">
                <a16:creationId xmlns:a16="http://schemas.microsoft.com/office/drawing/2014/main" id="{07EA598F-A782-4881-8F30-026EF1FA8392}"/>
              </a:ext>
            </a:extLst>
          </p:cNvPr>
          <p:cNvSpPr/>
          <p:nvPr/>
        </p:nvSpPr>
        <p:spPr>
          <a:xfrm>
            <a:off x="1076977" y="2216547"/>
            <a:ext cx="1781501" cy="1278372"/>
          </a:xfrm>
          <a:prstGeom prst="plaqu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papers removed</a:t>
            </a:r>
          </a:p>
          <a:p>
            <a:pPr lvl="0" algn="ctr">
              <a:buNone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Πλακίδιο 18">
            <a:extLst>
              <a:ext uri="{FF2B5EF4-FFF2-40B4-BE49-F238E27FC236}">
                <a16:creationId xmlns:a16="http://schemas.microsoft.com/office/drawing/2014/main" id="{68EF238C-8095-4E0F-A6C1-A4AB8D6306C2}"/>
              </a:ext>
            </a:extLst>
          </p:cNvPr>
          <p:cNvSpPr/>
          <p:nvPr/>
        </p:nvSpPr>
        <p:spPr>
          <a:xfrm>
            <a:off x="4294297" y="2855733"/>
            <a:ext cx="2128827" cy="1401746"/>
          </a:xfrm>
          <a:prstGeom prst="plaqu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</a:p>
          <a:p>
            <a:pPr lvl="0"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output data into model-understandable numerical data</a:t>
            </a:r>
          </a:p>
        </p:txBody>
      </p:sp>
      <p:sp>
        <p:nvSpPr>
          <p:cNvPr id="20" name="Πλακίδιο 19">
            <a:extLst>
              <a:ext uri="{FF2B5EF4-FFF2-40B4-BE49-F238E27FC236}">
                <a16:creationId xmlns:a16="http://schemas.microsoft.com/office/drawing/2014/main" id="{20AB33A0-FF64-4035-9443-75B7584BDF3D}"/>
              </a:ext>
            </a:extLst>
          </p:cNvPr>
          <p:cNvSpPr/>
          <p:nvPr/>
        </p:nvSpPr>
        <p:spPr>
          <a:xfrm>
            <a:off x="6991224" y="4782803"/>
            <a:ext cx="2393897" cy="1401746"/>
          </a:xfrm>
          <a:prstGeom prst="plaqu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Tokenizing text data</a:t>
            </a:r>
          </a:p>
          <a:p>
            <a:pPr lvl="0"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text into tokens, padding, truncating               Keras Tokenizer</a:t>
            </a:r>
            <a:endParaRPr lang="el-G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Πλακίδιο 20">
            <a:extLst>
              <a:ext uri="{FF2B5EF4-FFF2-40B4-BE49-F238E27FC236}">
                <a16:creationId xmlns:a16="http://schemas.microsoft.com/office/drawing/2014/main" id="{EE229B13-E3C2-4640-9934-0C2F3612B0A4}"/>
              </a:ext>
            </a:extLst>
          </p:cNvPr>
          <p:cNvSpPr/>
          <p:nvPr/>
        </p:nvSpPr>
        <p:spPr>
          <a:xfrm>
            <a:off x="7472637" y="2093172"/>
            <a:ext cx="2393897" cy="1401747"/>
          </a:xfrm>
          <a:prstGeom prst="plaqu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of text data</a:t>
            </a:r>
          </a:p>
          <a:p>
            <a:pPr lvl="0"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methods to better modify our data</a:t>
            </a:r>
          </a:p>
        </p:txBody>
      </p:sp>
      <p:sp>
        <p:nvSpPr>
          <p:cNvPr id="22" name="Πλακίδιο 21">
            <a:extLst>
              <a:ext uri="{FF2B5EF4-FFF2-40B4-BE49-F238E27FC236}">
                <a16:creationId xmlns:a16="http://schemas.microsoft.com/office/drawing/2014/main" id="{60199C75-C042-4990-B2F5-E4C374C8B604}"/>
              </a:ext>
            </a:extLst>
          </p:cNvPr>
          <p:cNvSpPr/>
          <p:nvPr/>
        </p:nvSpPr>
        <p:spPr>
          <a:xfrm>
            <a:off x="928891" y="4497069"/>
            <a:ext cx="3074938" cy="1677236"/>
          </a:xfrm>
          <a:prstGeom prst="plaqu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Splitting/Shuffling Dataset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                        classes are proportionally splitted between training and test set</a:t>
            </a:r>
            <a:endParaRPr lang="el-G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Βέλος: Καμπύλο προς τα κάτω 3">
            <a:extLst>
              <a:ext uri="{FF2B5EF4-FFF2-40B4-BE49-F238E27FC236}">
                <a16:creationId xmlns:a16="http://schemas.microsoft.com/office/drawing/2014/main" id="{F69FD859-E8D8-448D-AB59-601FA1A457BB}"/>
              </a:ext>
            </a:extLst>
          </p:cNvPr>
          <p:cNvSpPr/>
          <p:nvPr/>
        </p:nvSpPr>
        <p:spPr>
          <a:xfrm>
            <a:off x="3067235" y="1953137"/>
            <a:ext cx="1873188" cy="748136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5" name="Βέλος: Καμπύλο προς τα επάνω 4">
            <a:extLst>
              <a:ext uri="{FF2B5EF4-FFF2-40B4-BE49-F238E27FC236}">
                <a16:creationId xmlns:a16="http://schemas.microsoft.com/office/drawing/2014/main" id="{EE116356-BDA0-4E83-9184-DE21F5255A94}"/>
              </a:ext>
            </a:extLst>
          </p:cNvPr>
          <p:cNvSpPr/>
          <p:nvPr/>
        </p:nvSpPr>
        <p:spPr>
          <a:xfrm rot="20812513">
            <a:off x="6585970" y="3832612"/>
            <a:ext cx="1773335" cy="634362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" name="Βέλος: Καμπύλο προς τα αριστερά 5">
            <a:extLst>
              <a:ext uri="{FF2B5EF4-FFF2-40B4-BE49-F238E27FC236}">
                <a16:creationId xmlns:a16="http://schemas.microsoft.com/office/drawing/2014/main" id="{29C5D7AD-EEF8-4D11-A78F-70BC4DE9DA3D}"/>
              </a:ext>
            </a:extLst>
          </p:cNvPr>
          <p:cNvSpPr/>
          <p:nvPr/>
        </p:nvSpPr>
        <p:spPr>
          <a:xfrm rot="388781">
            <a:off x="9852642" y="3378167"/>
            <a:ext cx="1114995" cy="2156125"/>
          </a:xfrm>
          <a:prstGeom prst="curved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4" name="Βέλος: Καμπύλο προς τα επάνω 4">
            <a:extLst>
              <a:ext uri="{FF2B5EF4-FFF2-40B4-BE49-F238E27FC236}">
                <a16:creationId xmlns:a16="http://schemas.microsoft.com/office/drawing/2014/main" id="{F24CC48A-F916-41CA-8463-A841C4131AF6}"/>
              </a:ext>
            </a:extLst>
          </p:cNvPr>
          <p:cNvSpPr/>
          <p:nvPr/>
        </p:nvSpPr>
        <p:spPr>
          <a:xfrm rot="10800000" flipV="1">
            <a:off x="4101483" y="5964569"/>
            <a:ext cx="2767703" cy="748137"/>
          </a:xfrm>
          <a:prstGeom prst="curvedUp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 descr="Εικόνα που περιέχει παιχνίδι, βόλτα&#10;&#10;Περιγραφή που δημιουργήθηκε αυτόματα">
            <a:extLst>
              <a:ext uri="{FF2B5EF4-FFF2-40B4-BE49-F238E27FC236}">
                <a16:creationId xmlns:a16="http://schemas.microsoft.com/office/drawing/2014/main" id="{94EB1D23-BD44-4152-91BD-5449FBD9C7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667" t="9091" r="30051"/>
          <a:stretch/>
        </p:blipFill>
        <p:spPr>
          <a:xfrm>
            <a:off x="-2500" y="10"/>
            <a:ext cx="12191980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GB" sz="2600" cap="none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Architectures)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Θέση περιεχομένου 9">
            <a:extLst>
              <a:ext uri="{FF2B5EF4-FFF2-40B4-BE49-F238E27FC236}">
                <a16:creationId xmlns:a16="http://schemas.microsoft.com/office/drawing/2014/main" id="{46CB04BD-8CFA-46DE-AE04-94795B07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950" y="1827471"/>
            <a:ext cx="7071850" cy="10459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 to classification using two different architectures. To find the most efficient model, various hyperparameters and combinations were tested for each network.</a:t>
            </a:r>
          </a:p>
        </p:txBody>
      </p:sp>
      <p:graphicFrame>
        <p:nvGraphicFramePr>
          <p:cNvPr id="3" name="Διάγραμμα 2">
            <a:extLst>
              <a:ext uri="{FF2B5EF4-FFF2-40B4-BE49-F238E27FC236}">
                <a16:creationId xmlns:a16="http://schemas.microsoft.com/office/drawing/2014/main" id="{F8225B01-3243-4291-847F-45097FC451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702740"/>
              </p:ext>
            </p:extLst>
          </p:nvPr>
        </p:nvGraphicFramePr>
        <p:xfrm>
          <a:off x="791079" y="2873432"/>
          <a:ext cx="7006721" cy="3300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Θέση περιεχομένου 5">
            <a:extLst>
              <a:ext uri="{FF2B5EF4-FFF2-40B4-BE49-F238E27FC236}">
                <a16:creationId xmlns:a16="http://schemas.microsoft.com/office/drawing/2014/main" id="{7223C062-994C-4ACB-A399-13C81A8D0AB4}"/>
              </a:ext>
            </a:extLst>
          </p:cNvPr>
          <p:cNvSpPr txBox="1">
            <a:spLocks/>
          </p:cNvSpPr>
          <p:nvPr/>
        </p:nvSpPr>
        <p:spPr>
          <a:xfrm>
            <a:off x="3605060" y="3370825"/>
            <a:ext cx="3540681" cy="578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fed to the input layer, there may be one or more hidden layers providing levels of abstraction, and predictions are made on the output layer. </a:t>
            </a:r>
            <a:endParaRPr lang="el-G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Θέση περιεχομένου 5">
            <a:extLst>
              <a:ext uri="{FF2B5EF4-FFF2-40B4-BE49-F238E27FC236}">
                <a16:creationId xmlns:a16="http://schemas.microsoft.com/office/drawing/2014/main" id="{C856E0B6-232C-4B87-B841-72CF8C98E856}"/>
              </a:ext>
            </a:extLst>
          </p:cNvPr>
          <p:cNvSpPr txBox="1">
            <a:spLocks/>
          </p:cNvSpPr>
          <p:nvPr/>
        </p:nvSpPr>
        <p:spPr>
          <a:xfrm>
            <a:off x="3605060" y="5091479"/>
            <a:ext cx="3869938" cy="578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traditionally two-dimensional but can also be changed to be one-dimensional. This allows the CNN to be used more generally on other types of data (except images) that has a spatial relationship, such as words in a document of text.</a:t>
            </a:r>
            <a:endParaRPr lang="el-G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9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82210" y="775546"/>
            <a:ext cx="9827580" cy="758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 - Hyperparameter Tuning)</a:t>
            </a:r>
            <a:endParaRPr lang="el-GR" sz="260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271790" y="1259633"/>
            <a:ext cx="1396210" cy="1058219"/>
            <a:chOff x="792092" y="1017239"/>
            <a:chExt cx="1396210" cy="1058219"/>
          </a:xfrm>
        </p:grpSpPr>
        <p:sp>
          <p:nvSpPr>
            <p:cNvPr id="7" name="Rectangle 6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19537" y="688132"/>
            <a:ext cx="1971375" cy="13051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Ομάδα 10">
            <a:extLst>
              <a:ext uri="{FF2B5EF4-FFF2-40B4-BE49-F238E27FC236}">
                <a16:creationId xmlns:a16="http://schemas.microsoft.com/office/drawing/2014/main" id="{745571CC-D8A7-4F3D-B6C6-FD797D056F9A}"/>
              </a:ext>
            </a:extLst>
          </p:cNvPr>
          <p:cNvGrpSpPr/>
          <p:nvPr/>
        </p:nvGrpSpPr>
        <p:grpSpPr>
          <a:xfrm>
            <a:off x="390617" y="1875385"/>
            <a:ext cx="2737893" cy="2678860"/>
            <a:chOff x="992" y="1729893"/>
            <a:chExt cx="1934765" cy="1946822"/>
          </a:xfrm>
        </p:grpSpPr>
        <p:sp>
          <p:nvSpPr>
            <p:cNvPr id="12" name="Οβάλ 11">
              <a:extLst>
                <a:ext uri="{FF2B5EF4-FFF2-40B4-BE49-F238E27FC236}">
                  <a16:creationId xmlns:a16="http://schemas.microsoft.com/office/drawing/2014/main" id="{B66BE6AD-8D3B-4D1F-9DF9-55FCBE032871}"/>
                </a:ext>
              </a:extLst>
            </p:cNvPr>
            <p:cNvSpPr/>
            <p:nvPr/>
          </p:nvSpPr>
          <p:spPr>
            <a:xfrm>
              <a:off x="992" y="1741950"/>
              <a:ext cx="1934765" cy="19347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Οβάλ 4">
              <a:extLst>
                <a:ext uri="{FF2B5EF4-FFF2-40B4-BE49-F238E27FC236}">
                  <a16:creationId xmlns:a16="http://schemas.microsoft.com/office/drawing/2014/main" id="{504785F1-09C8-463C-A0D4-C9EB0C620B57}"/>
                </a:ext>
              </a:extLst>
            </p:cNvPr>
            <p:cNvSpPr txBox="1"/>
            <p:nvPr/>
          </p:nvSpPr>
          <p:spPr>
            <a:xfrm>
              <a:off x="261584" y="1729893"/>
              <a:ext cx="1484710" cy="1564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6477" tIns="27940" rIns="106477" bIns="2794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Embeddings</a:t>
              </a:r>
            </a:p>
            <a:p>
              <a:pPr marL="285750" indent="-28575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an Embedding</a:t>
              </a:r>
            </a:p>
            <a:p>
              <a:pPr marL="285750" indent="-28575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Pre-Trained GloVe Embedding</a:t>
              </a:r>
              <a:endParaRPr lang="el-G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l-G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l-G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l-GR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Ομάδα 13">
            <a:extLst>
              <a:ext uri="{FF2B5EF4-FFF2-40B4-BE49-F238E27FC236}">
                <a16:creationId xmlns:a16="http://schemas.microsoft.com/office/drawing/2014/main" id="{71C024EC-2968-4C2A-A92B-0EF1D3C90111}"/>
              </a:ext>
            </a:extLst>
          </p:cNvPr>
          <p:cNvGrpSpPr/>
          <p:nvPr/>
        </p:nvGrpSpPr>
        <p:grpSpPr>
          <a:xfrm>
            <a:off x="5524168" y="1891976"/>
            <a:ext cx="1934765" cy="1617199"/>
            <a:chOff x="992" y="1741950"/>
            <a:chExt cx="1934765" cy="1934765"/>
          </a:xfrm>
        </p:grpSpPr>
        <p:sp>
          <p:nvSpPr>
            <p:cNvPr id="15" name="Οβάλ 14">
              <a:extLst>
                <a:ext uri="{FF2B5EF4-FFF2-40B4-BE49-F238E27FC236}">
                  <a16:creationId xmlns:a16="http://schemas.microsoft.com/office/drawing/2014/main" id="{F179724C-4824-4954-BBA0-9DB626A3B3DA}"/>
                </a:ext>
              </a:extLst>
            </p:cNvPr>
            <p:cNvSpPr/>
            <p:nvPr/>
          </p:nvSpPr>
          <p:spPr>
            <a:xfrm>
              <a:off x="992" y="1741950"/>
              <a:ext cx="1934765" cy="19347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Οβάλ 4">
              <a:extLst>
                <a:ext uri="{FF2B5EF4-FFF2-40B4-BE49-F238E27FC236}">
                  <a16:creationId xmlns:a16="http://schemas.microsoft.com/office/drawing/2014/main" id="{46C64799-D17A-41FC-807A-E807C5D867B0}"/>
                </a:ext>
              </a:extLst>
            </p:cNvPr>
            <p:cNvSpPr txBox="1"/>
            <p:nvPr/>
          </p:nvSpPr>
          <p:spPr>
            <a:xfrm>
              <a:off x="117510" y="2122746"/>
              <a:ext cx="1651425" cy="136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6477" tIns="27940" rIns="106477" bIns="2794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  <a:endParaRPr lang="el-G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from 0.90 (highest low value) to 0.99</a:t>
              </a: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l-GR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Ομάδα 16">
            <a:extLst>
              <a:ext uri="{FF2B5EF4-FFF2-40B4-BE49-F238E27FC236}">
                <a16:creationId xmlns:a16="http://schemas.microsoft.com/office/drawing/2014/main" id="{7C669083-3727-4270-91AA-0ACD8F11BCB6}"/>
              </a:ext>
            </a:extLst>
          </p:cNvPr>
          <p:cNvGrpSpPr/>
          <p:nvPr/>
        </p:nvGrpSpPr>
        <p:grpSpPr>
          <a:xfrm>
            <a:off x="5246657" y="2933538"/>
            <a:ext cx="1934765" cy="2540519"/>
            <a:chOff x="992" y="1136196"/>
            <a:chExt cx="1934765" cy="2540519"/>
          </a:xfrm>
        </p:grpSpPr>
        <p:sp>
          <p:nvSpPr>
            <p:cNvPr id="18" name="Οβάλ 17">
              <a:extLst>
                <a:ext uri="{FF2B5EF4-FFF2-40B4-BE49-F238E27FC236}">
                  <a16:creationId xmlns:a16="http://schemas.microsoft.com/office/drawing/2014/main" id="{310E3190-45C6-436C-9371-6C30D290A704}"/>
                </a:ext>
              </a:extLst>
            </p:cNvPr>
            <p:cNvSpPr/>
            <p:nvPr/>
          </p:nvSpPr>
          <p:spPr>
            <a:xfrm>
              <a:off x="992" y="1741950"/>
              <a:ext cx="1934765" cy="19347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9" name="Οβάλ 4">
              <a:extLst>
                <a:ext uri="{FF2B5EF4-FFF2-40B4-BE49-F238E27FC236}">
                  <a16:creationId xmlns:a16="http://schemas.microsoft.com/office/drawing/2014/main" id="{2123FE42-2BC6-4262-AD66-C90A403D3EFC}"/>
                </a:ext>
              </a:extLst>
            </p:cNvPr>
            <p:cNvSpPr txBox="1"/>
            <p:nvPr/>
          </p:nvSpPr>
          <p:spPr>
            <a:xfrm>
              <a:off x="258774" y="1136196"/>
              <a:ext cx="1333892" cy="17909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6477" tIns="27940" rIns="106477" bIns="2794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Metrics</a:t>
              </a:r>
              <a:endParaRPr lang="el-G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l-GR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Ομάδα 19">
            <a:extLst>
              <a:ext uri="{FF2B5EF4-FFF2-40B4-BE49-F238E27FC236}">
                <a16:creationId xmlns:a16="http://schemas.microsoft.com/office/drawing/2014/main" id="{EB33749B-0026-46EF-BA94-7896E3588452}"/>
              </a:ext>
            </a:extLst>
          </p:cNvPr>
          <p:cNvGrpSpPr/>
          <p:nvPr/>
        </p:nvGrpSpPr>
        <p:grpSpPr>
          <a:xfrm>
            <a:off x="3250472" y="3885282"/>
            <a:ext cx="1934765" cy="2104352"/>
            <a:chOff x="239550" y="1777873"/>
            <a:chExt cx="1934765" cy="2827062"/>
          </a:xfrm>
        </p:grpSpPr>
        <p:sp>
          <p:nvSpPr>
            <p:cNvPr id="21" name="Οβάλ 20">
              <a:extLst>
                <a:ext uri="{FF2B5EF4-FFF2-40B4-BE49-F238E27FC236}">
                  <a16:creationId xmlns:a16="http://schemas.microsoft.com/office/drawing/2014/main" id="{AC8A789E-4F08-400C-98AF-B9FDC2A510AB}"/>
                </a:ext>
              </a:extLst>
            </p:cNvPr>
            <p:cNvSpPr/>
            <p:nvPr/>
          </p:nvSpPr>
          <p:spPr>
            <a:xfrm>
              <a:off x="239550" y="1777873"/>
              <a:ext cx="1934765" cy="282706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Οβάλ 4">
              <a:extLst>
                <a:ext uri="{FF2B5EF4-FFF2-40B4-BE49-F238E27FC236}">
                  <a16:creationId xmlns:a16="http://schemas.microsoft.com/office/drawing/2014/main" id="{A9887B43-CD4E-46C7-99A0-EEA2C6749E17}"/>
                </a:ext>
              </a:extLst>
            </p:cNvPr>
            <p:cNvSpPr txBox="1"/>
            <p:nvPr/>
          </p:nvSpPr>
          <p:spPr>
            <a:xfrm>
              <a:off x="572505" y="2277174"/>
              <a:ext cx="1313363" cy="1811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6477" tIns="27940" rIns="106477" bIns="2794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Nadam</a:t>
              </a:r>
              <a:endParaRPr lang="el-G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Adam</a:t>
              </a:r>
              <a:endParaRPr lang="el-G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SGD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dirty="0"/>
                <a:t>↓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decay rate </a:t>
              </a:r>
              <a:endParaRPr lang="el-G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l-GR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Ομάδα 22">
            <a:extLst>
              <a:ext uri="{FF2B5EF4-FFF2-40B4-BE49-F238E27FC236}">
                <a16:creationId xmlns:a16="http://schemas.microsoft.com/office/drawing/2014/main" id="{6D6A5AF9-E4E1-4691-87D1-C477C571F8FA}"/>
              </a:ext>
            </a:extLst>
          </p:cNvPr>
          <p:cNvGrpSpPr/>
          <p:nvPr/>
        </p:nvGrpSpPr>
        <p:grpSpPr>
          <a:xfrm>
            <a:off x="6910366" y="3666937"/>
            <a:ext cx="2580335" cy="3088992"/>
            <a:chOff x="-2061" y="836661"/>
            <a:chExt cx="1953338" cy="2840054"/>
          </a:xfrm>
        </p:grpSpPr>
        <p:sp>
          <p:nvSpPr>
            <p:cNvPr id="24" name="Οβάλ 23">
              <a:extLst>
                <a:ext uri="{FF2B5EF4-FFF2-40B4-BE49-F238E27FC236}">
                  <a16:creationId xmlns:a16="http://schemas.microsoft.com/office/drawing/2014/main" id="{5B782CF0-349E-43E9-B965-0271C4FCDBBD}"/>
                </a:ext>
              </a:extLst>
            </p:cNvPr>
            <p:cNvSpPr/>
            <p:nvPr/>
          </p:nvSpPr>
          <p:spPr>
            <a:xfrm>
              <a:off x="992" y="1741950"/>
              <a:ext cx="1934765" cy="193476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5" name="Οβάλ 4">
              <a:extLst>
                <a:ext uri="{FF2B5EF4-FFF2-40B4-BE49-F238E27FC236}">
                  <a16:creationId xmlns:a16="http://schemas.microsoft.com/office/drawing/2014/main" id="{248F8597-0753-4297-8F5A-188AF6C659F7}"/>
                </a:ext>
              </a:extLst>
            </p:cNvPr>
            <p:cNvSpPr txBox="1"/>
            <p:nvPr/>
          </p:nvSpPr>
          <p:spPr>
            <a:xfrm>
              <a:off x="-2061" y="836661"/>
              <a:ext cx="1953338" cy="1987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6477" tIns="27940" rIns="106477" bIns="2794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 Callbacks</a:t>
              </a:r>
              <a:endParaRPr lang="el-G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l-GR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Ομάδα 25">
            <a:extLst>
              <a:ext uri="{FF2B5EF4-FFF2-40B4-BE49-F238E27FC236}">
                <a16:creationId xmlns:a16="http://schemas.microsoft.com/office/drawing/2014/main" id="{30B8BB44-19C4-4742-A970-FCB7DFEA6456}"/>
              </a:ext>
            </a:extLst>
          </p:cNvPr>
          <p:cNvGrpSpPr/>
          <p:nvPr/>
        </p:nvGrpSpPr>
        <p:grpSpPr>
          <a:xfrm>
            <a:off x="3223207" y="1875385"/>
            <a:ext cx="2159270" cy="1651425"/>
            <a:chOff x="992" y="1741950"/>
            <a:chExt cx="1934765" cy="193476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7" name="Οβάλ 26">
              <a:extLst>
                <a:ext uri="{FF2B5EF4-FFF2-40B4-BE49-F238E27FC236}">
                  <a16:creationId xmlns:a16="http://schemas.microsoft.com/office/drawing/2014/main" id="{1A241E77-5BDC-42B6-B99A-E1184E0139D1}"/>
                </a:ext>
              </a:extLst>
            </p:cNvPr>
            <p:cNvSpPr/>
            <p:nvPr/>
          </p:nvSpPr>
          <p:spPr>
            <a:xfrm>
              <a:off x="992" y="1741950"/>
              <a:ext cx="1934765" cy="19347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8" name="Οβάλ 4">
              <a:extLst>
                <a:ext uri="{FF2B5EF4-FFF2-40B4-BE49-F238E27FC236}">
                  <a16:creationId xmlns:a16="http://schemas.microsoft.com/office/drawing/2014/main" id="{36A7E24A-2012-44B5-879C-EDFF70FD1A49}"/>
                </a:ext>
              </a:extLst>
            </p:cNvPr>
            <p:cNvSpPr txBox="1"/>
            <p:nvPr/>
          </p:nvSpPr>
          <p:spPr>
            <a:xfrm>
              <a:off x="215076" y="2137022"/>
              <a:ext cx="1568906" cy="136808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6477" tIns="27940" rIns="106477" bIns="2794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 Regularization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from 0.2 to 0.5</a:t>
              </a:r>
              <a:endParaRPr lang="el-G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l-GR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Ομάδα 28">
            <a:extLst>
              <a:ext uri="{FF2B5EF4-FFF2-40B4-BE49-F238E27FC236}">
                <a16:creationId xmlns:a16="http://schemas.microsoft.com/office/drawing/2014/main" id="{8FE8E25E-1141-4FF2-B53B-787391114791}"/>
              </a:ext>
            </a:extLst>
          </p:cNvPr>
          <p:cNvGrpSpPr/>
          <p:nvPr/>
        </p:nvGrpSpPr>
        <p:grpSpPr>
          <a:xfrm>
            <a:off x="555138" y="4531425"/>
            <a:ext cx="2705424" cy="2104522"/>
            <a:chOff x="992" y="1572193"/>
            <a:chExt cx="1934765" cy="2104522"/>
          </a:xfrm>
        </p:grpSpPr>
        <p:sp>
          <p:nvSpPr>
            <p:cNvPr id="30" name="Οβάλ 29">
              <a:extLst>
                <a:ext uri="{FF2B5EF4-FFF2-40B4-BE49-F238E27FC236}">
                  <a16:creationId xmlns:a16="http://schemas.microsoft.com/office/drawing/2014/main" id="{B2562766-D2D3-466A-8066-E750CC9B2284}"/>
                </a:ext>
              </a:extLst>
            </p:cNvPr>
            <p:cNvSpPr/>
            <p:nvPr/>
          </p:nvSpPr>
          <p:spPr>
            <a:xfrm>
              <a:off x="992" y="1741950"/>
              <a:ext cx="1934765" cy="19347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1" name="Οβάλ 4">
              <a:extLst>
                <a:ext uri="{FF2B5EF4-FFF2-40B4-BE49-F238E27FC236}">
                  <a16:creationId xmlns:a16="http://schemas.microsoft.com/office/drawing/2014/main" id="{D6516D16-0D11-4920-B27F-934E5C4E60CC}"/>
                </a:ext>
              </a:extLst>
            </p:cNvPr>
            <p:cNvSpPr txBox="1"/>
            <p:nvPr/>
          </p:nvSpPr>
          <p:spPr>
            <a:xfrm>
              <a:off x="24022" y="1572193"/>
              <a:ext cx="1894706" cy="136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6477" tIns="27940" rIns="106477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Loss functions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l-GR" sz="22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Ομάδα 31">
            <a:extLst>
              <a:ext uri="{FF2B5EF4-FFF2-40B4-BE49-F238E27FC236}">
                <a16:creationId xmlns:a16="http://schemas.microsoft.com/office/drawing/2014/main" id="{DF71178E-5353-4EAB-ABB0-591FB2BB3235}"/>
              </a:ext>
            </a:extLst>
          </p:cNvPr>
          <p:cNvGrpSpPr/>
          <p:nvPr/>
        </p:nvGrpSpPr>
        <p:grpSpPr>
          <a:xfrm>
            <a:off x="7732655" y="1492316"/>
            <a:ext cx="2737893" cy="2331980"/>
            <a:chOff x="992" y="1344735"/>
            <a:chExt cx="1934765" cy="233198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Οβάλ 32">
              <a:extLst>
                <a:ext uri="{FF2B5EF4-FFF2-40B4-BE49-F238E27FC236}">
                  <a16:creationId xmlns:a16="http://schemas.microsoft.com/office/drawing/2014/main" id="{0D66A3C2-DE06-4D2B-BFA8-D639545EB911}"/>
                </a:ext>
              </a:extLst>
            </p:cNvPr>
            <p:cNvSpPr/>
            <p:nvPr/>
          </p:nvSpPr>
          <p:spPr>
            <a:xfrm>
              <a:off x="992" y="1741950"/>
              <a:ext cx="1934765" cy="1934765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4" name="Οβάλ 4">
              <a:extLst>
                <a:ext uri="{FF2B5EF4-FFF2-40B4-BE49-F238E27FC236}">
                  <a16:creationId xmlns:a16="http://schemas.microsoft.com/office/drawing/2014/main" id="{EE856662-AFA4-47C3-B316-2B5C92808A74}"/>
                </a:ext>
              </a:extLst>
            </p:cNvPr>
            <p:cNvSpPr txBox="1"/>
            <p:nvPr/>
          </p:nvSpPr>
          <p:spPr>
            <a:xfrm>
              <a:off x="360417" y="1344735"/>
              <a:ext cx="1215585" cy="147999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6477" tIns="27940" rIns="106477" bIns="2794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Functions</a:t>
              </a:r>
            </a:p>
          </p:txBody>
        </p:sp>
      </p:grpSp>
      <p:grpSp>
        <p:nvGrpSpPr>
          <p:cNvPr id="35" name="Ομάδα 34">
            <a:extLst>
              <a:ext uri="{FF2B5EF4-FFF2-40B4-BE49-F238E27FC236}">
                <a16:creationId xmlns:a16="http://schemas.microsoft.com/office/drawing/2014/main" id="{E43F84F0-D3EF-4367-98BC-37D76ACE5461}"/>
              </a:ext>
            </a:extLst>
          </p:cNvPr>
          <p:cNvGrpSpPr/>
          <p:nvPr/>
        </p:nvGrpSpPr>
        <p:grpSpPr>
          <a:xfrm>
            <a:off x="9193502" y="2391018"/>
            <a:ext cx="2969235" cy="3456521"/>
            <a:chOff x="992" y="832994"/>
            <a:chExt cx="1934765" cy="2843721"/>
          </a:xfrm>
        </p:grpSpPr>
        <p:sp>
          <p:nvSpPr>
            <p:cNvPr id="36" name="Οβάλ 35">
              <a:extLst>
                <a:ext uri="{FF2B5EF4-FFF2-40B4-BE49-F238E27FC236}">
                  <a16:creationId xmlns:a16="http://schemas.microsoft.com/office/drawing/2014/main" id="{83FA72A6-FD4C-4751-A6A8-F915C6CC661E}"/>
                </a:ext>
              </a:extLst>
            </p:cNvPr>
            <p:cNvSpPr/>
            <p:nvPr/>
          </p:nvSpPr>
          <p:spPr>
            <a:xfrm>
              <a:off x="992" y="1741950"/>
              <a:ext cx="1934765" cy="19347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7" name="Οβάλ 4">
              <a:extLst>
                <a:ext uri="{FF2B5EF4-FFF2-40B4-BE49-F238E27FC236}">
                  <a16:creationId xmlns:a16="http://schemas.microsoft.com/office/drawing/2014/main" id="{2177FA94-65AA-40E1-B6B3-138C8AE12639}"/>
                </a:ext>
              </a:extLst>
            </p:cNvPr>
            <p:cNvSpPr txBox="1"/>
            <p:nvPr/>
          </p:nvSpPr>
          <p:spPr>
            <a:xfrm>
              <a:off x="280039" y="832994"/>
              <a:ext cx="1368085" cy="1897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06477" tIns="27940" rIns="106477" bIns="2794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 of the Model</a:t>
              </a:r>
              <a:endParaRPr lang="el-G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l-GR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Οβάλ 4">
            <a:extLst>
              <a:ext uri="{FF2B5EF4-FFF2-40B4-BE49-F238E27FC236}">
                <a16:creationId xmlns:a16="http://schemas.microsoft.com/office/drawing/2014/main" id="{6A5E4C5F-F0E2-420F-A165-D2E1EEE4010C}"/>
              </a:ext>
            </a:extLst>
          </p:cNvPr>
          <p:cNvSpPr txBox="1"/>
          <p:nvPr/>
        </p:nvSpPr>
        <p:spPr>
          <a:xfrm>
            <a:off x="8472811" y="2358002"/>
            <a:ext cx="1720179" cy="14799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06477" tIns="27940" rIns="106477" bIns="27940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l-GR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Οβάλ 4">
            <a:extLst>
              <a:ext uri="{FF2B5EF4-FFF2-40B4-BE49-F238E27FC236}">
                <a16:creationId xmlns:a16="http://schemas.microsoft.com/office/drawing/2014/main" id="{0F8E592E-FF90-490E-8AE3-11C20CFF46C1}"/>
              </a:ext>
            </a:extLst>
          </p:cNvPr>
          <p:cNvSpPr txBox="1"/>
          <p:nvPr/>
        </p:nvSpPr>
        <p:spPr>
          <a:xfrm>
            <a:off x="805068" y="4975989"/>
            <a:ext cx="2649408" cy="13680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06477" tIns="27940" rIns="106477" bIns="2794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Crossentropy</a:t>
            </a:r>
          </a:p>
          <a:p>
            <a:pPr marL="34290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Crossentropy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l-G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l-GR" sz="22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Οβάλ 4">
            <a:extLst>
              <a:ext uri="{FF2B5EF4-FFF2-40B4-BE49-F238E27FC236}">
                <a16:creationId xmlns:a16="http://schemas.microsoft.com/office/drawing/2014/main" id="{F413B930-7466-408C-9EEC-5B1574110F71}"/>
              </a:ext>
            </a:extLst>
          </p:cNvPr>
          <p:cNvSpPr txBox="1"/>
          <p:nvPr/>
        </p:nvSpPr>
        <p:spPr>
          <a:xfrm>
            <a:off x="5535678" y="3666937"/>
            <a:ext cx="1333892" cy="1790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06477" tIns="27940" rIns="106477" bIns="27940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l-GR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Οβάλ 4">
            <a:extLst>
              <a:ext uri="{FF2B5EF4-FFF2-40B4-BE49-F238E27FC236}">
                <a16:creationId xmlns:a16="http://schemas.microsoft.com/office/drawing/2014/main" id="{72A1871E-C0BE-439B-83B8-E87CB881E030}"/>
              </a:ext>
            </a:extLst>
          </p:cNvPr>
          <p:cNvSpPr txBox="1"/>
          <p:nvPr/>
        </p:nvSpPr>
        <p:spPr>
          <a:xfrm>
            <a:off x="7206691" y="4416958"/>
            <a:ext cx="2580335" cy="21618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06477" tIns="27940" rIns="106477" bIns="27940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Checkpoint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ReduceLROnPlateau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l-GR" sz="2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Οβάλ 4">
            <a:extLst>
              <a:ext uri="{FF2B5EF4-FFF2-40B4-BE49-F238E27FC236}">
                <a16:creationId xmlns:a16="http://schemas.microsoft.com/office/drawing/2014/main" id="{6C6C4616-001C-4B09-952F-4F15F472708B}"/>
              </a:ext>
            </a:extLst>
          </p:cNvPr>
          <p:cNvSpPr txBox="1"/>
          <p:nvPr/>
        </p:nvSpPr>
        <p:spPr>
          <a:xfrm>
            <a:off x="9668186" y="3707477"/>
            <a:ext cx="2273840" cy="18977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06477" tIns="27940" rIns="106477" bIns="27940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embedding_dim, max_words, max_len</a:t>
            </a: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Parameters (batch size, epochs)</a:t>
            </a: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 and Layers (width, depth)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l-GR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97777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Office PowerPoint</Application>
  <PresentationFormat>Widescreen</PresentationFormat>
  <Paragraphs>173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Comic Sans MS</vt:lpstr>
      <vt:lpstr>Corbel</vt:lpstr>
      <vt:lpstr>Gill Sans MT</vt:lpstr>
      <vt:lpstr>Times New Roman</vt:lpstr>
      <vt:lpstr>Wingdings</vt:lpstr>
      <vt:lpstr>Wingdings 2</vt:lpstr>
      <vt:lpstr>Μέρισμα</vt:lpstr>
      <vt:lpstr>Text Analytics in Sustainable Development Goals (SDGs)</vt:lpstr>
      <vt:lpstr>Our team</vt:lpstr>
      <vt:lpstr>Our Mission</vt:lpstr>
      <vt:lpstr>How would we accomplish that?</vt:lpstr>
      <vt:lpstr> DATASET (Initial Form) </vt:lpstr>
      <vt:lpstr>DATASET (Visualization)</vt:lpstr>
      <vt:lpstr> DATASET (Pre-processing)</vt:lpstr>
      <vt:lpstr>Methodology (Architectures)</vt:lpstr>
      <vt:lpstr>PowerPoint Presentation</vt:lpstr>
      <vt:lpstr>RESULTS  (Evaluation Metrics)  </vt:lpstr>
      <vt:lpstr>RESULTS (Model Selection)</vt:lpstr>
      <vt:lpstr>RESULTS (Model Selection)</vt:lpstr>
      <vt:lpstr>RESULTS  (Check for Overfitting)  </vt:lpstr>
      <vt:lpstr>RESULTS   Predictions on new data</vt:lpstr>
      <vt:lpstr>Problems / SOLUTIONS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2020-10-31T09:05:34Z</dcterms:created>
  <dcterms:modified xsi:type="dcterms:W3CDTF">2020-11-19T05:47:49Z</dcterms:modified>
</cp:coreProperties>
</file>