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6" r:id="rId7"/>
    <p:sldId id="258" r:id="rId8"/>
    <p:sldId id="268" r:id="rId9"/>
    <p:sldId id="269" r:id="rId10"/>
    <p:sldId id="273" r:id="rId11"/>
    <p:sldId id="261" r:id="rId12"/>
    <p:sldId id="263" r:id="rId13"/>
    <p:sldId id="271" r:id="rId14"/>
    <p:sldId id="274" r:id="rId15"/>
    <p:sldId id="275" r:id="rId16"/>
    <p:sldId id="264" r:id="rId17"/>
    <p:sldId id="267" r:id="rId18"/>
    <p:sldId id="260" r:id="rId19"/>
  </p:sldIdLst>
  <p:sldSz cx="12192000" cy="6858000"/>
  <p:notesSz cx="6858000" cy="9144000"/>
  <p:defaultTextStyle>
    <a:defPPr rtl="0">
      <a:defRPr lang="el-g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Συντάκτης" initials="Α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2E418-5895-934F-9ED3-3666FE0C47A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C74150E-6299-9142-9667-D70336D79E47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Running a parser and extract a </a:t>
          </a:r>
          <a:r>
            <a:rPr lang="en-GB" sz="16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dataframe</a:t>
          </a:r>
          <a:r>
            <a: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consisting 828 rows and 3 columns</a:t>
          </a:r>
        </a:p>
      </dgm:t>
    </dgm:pt>
    <dgm:pt modelId="{6FE5C666-0F60-3940-805E-ED0050A1283F}" type="parTrans" cxnId="{8E1CD0CF-A962-DB4C-A419-A21A3B2CCB3E}">
      <dgm:prSet/>
      <dgm:spPr/>
      <dgm:t>
        <a:bodyPr/>
        <a:lstStyle/>
        <a:p>
          <a:endParaRPr lang="en-GB"/>
        </a:p>
      </dgm:t>
    </dgm:pt>
    <dgm:pt modelId="{45C51924-FAC9-3044-80A4-FA7463326361}" type="sibTrans" cxnId="{8E1CD0CF-A962-DB4C-A419-A21A3B2CCB3E}">
      <dgm:prSet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92A37141-115F-F442-921D-67753AFE2F1F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Remove duplicate papers</a:t>
          </a:r>
        </a:p>
      </dgm:t>
    </dgm:pt>
    <dgm:pt modelId="{1B230207-44FB-C34C-8555-A50A457A3BF9}" type="parTrans" cxnId="{F205AF05-7F1B-1344-8EFE-26D5737437F9}">
      <dgm:prSet/>
      <dgm:spPr/>
      <dgm:t>
        <a:bodyPr/>
        <a:lstStyle/>
        <a:p>
          <a:endParaRPr lang="en-GB"/>
        </a:p>
      </dgm:t>
    </dgm:pt>
    <dgm:pt modelId="{330E5EA7-3D92-A04C-8AF5-356E39C8EF9A}" type="sibTrans" cxnId="{F205AF05-7F1B-1344-8EFE-26D5737437F9}">
      <dgm:prSet/>
      <dgm:spPr/>
      <dgm:t>
        <a:bodyPr/>
        <a:lstStyle/>
        <a:p>
          <a:endParaRPr lang="en-GB"/>
        </a:p>
      </dgm:t>
    </dgm:pt>
    <dgm:pt modelId="{4878941D-C2B6-9840-9437-DCF6F7A0501E}" type="pres">
      <dgm:prSet presAssocID="{D702E418-5895-934F-9ED3-3666FE0C47A9}" presName="Name0" presStyleCnt="0">
        <dgm:presLayoutVars>
          <dgm:chMax val="7"/>
          <dgm:chPref val="7"/>
          <dgm:dir/>
        </dgm:presLayoutVars>
      </dgm:prSet>
      <dgm:spPr/>
    </dgm:pt>
    <dgm:pt modelId="{13606EB9-A0DB-9D4B-936A-CAF1EE0E2372}" type="pres">
      <dgm:prSet presAssocID="{D702E418-5895-934F-9ED3-3666FE0C47A9}" presName="Name1" presStyleCnt="0"/>
      <dgm:spPr/>
    </dgm:pt>
    <dgm:pt modelId="{D1C5E86E-7D8B-4E4C-9859-A0C05371D4CE}" type="pres">
      <dgm:prSet presAssocID="{D702E418-5895-934F-9ED3-3666FE0C47A9}" presName="cycle" presStyleCnt="0"/>
      <dgm:spPr/>
    </dgm:pt>
    <dgm:pt modelId="{2FD857A8-9A6A-AE40-880A-5B81DDE1C5EF}" type="pres">
      <dgm:prSet presAssocID="{D702E418-5895-934F-9ED3-3666FE0C47A9}" presName="srcNode" presStyleLbl="node1" presStyleIdx="0" presStyleCnt="2"/>
      <dgm:spPr/>
    </dgm:pt>
    <dgm:pt modelId="{DDDEF032-C502-7C48-80F0-E4FF67DB68BE}" type="pres">
      <dgm:prSet presAssocID="{D702E418-5895-934F-9ED3-3666FE0C47A9}" presName="conn" presStyleLbl="parChTrans1D2" presStyleIdx="0" presStyleCnt="1"/>
      <dgm:spPr/>
    </dgm:pt>
    <dgm:pt modelId="{7360AEDE-1A65-C743-9973-AFE3DFBFDED6}" type="pres">
      <dgm:prSet presAssocID="{D702E418-5895-934F-9ED3-3666FE0C47A9}" presName="extraNode" presStyleLbl="node1" presStyleIdx="0" presStyleCnt="2"/>
      <dgm:spPr/>
    </dgm:pt>
    <dgm:pt modelId="{AF569F26-0EAD-7842-9942-1A483F9BF92F}" type="pres">
      <dgm:prSet presAssocID="{D702E418-5895-934F-9ED3-3666FE0C47A9}" presName="dstNode" presStyleLbl="node1" presStyleIdx="0" presStyleCnt="2"/>
      <dgm:spPr/>
    </dgm:pt>
    <dgm:pt modelId="{1336D44E-9A66-3741-92CE-AF2F18B75B12}" type="pres">
      <dgm:prSet presAssocID="{EC74150E-6299-9142-9667-D70336D79E47}" presName="text_1" presStyleLbl="node1" presStyleIdx="0" presStyleCnt="2">
        <dgm:presLayoutVars>
          <dgm:bulletEnabled val="1"/>
        </dgm:presLayoutVars>
      </dgm:prSet>
      <dgm:spPr/>
    </dgm:pt>
    <dgm:pt modelId="{FAA69FB0-163A-AE45-AB7B-ABA3CE61D36B}" type="pres">
      <dgm:prSet presAssocID="{EC74150E-6299-9142-9667-D70336D79E47}" presName="accent_1" presStyleCnt="0"/>
      <dgm:spPr/>
    </dgm:pt>
    <dgm:pt modelId="{D7C573CB-D542-214C-A393-B021D6DB5EA4}" type="pres">
      <dgm:prSet presAssocID="{EC74150E-6299-9142-9667-D70336D79E47}" presName="accentRepeatNode" presStyleLbl="solidFgAcc1" presStyleIdx="0" presStyleCnt="2"/>
      <dgm:spPr>
        <a:ln>
          <a:solidFill>
            <a:schemeClr val="accent4">
              <a:lumMod val="75000"/>
            </a:schemeClr>
          </a:solidFill>
        </a:ln>
      </dgm:spPr>
    </dgm:pt>
    <dgm:pt modelId="{366379F3-A2D6-6C4E-ADAA-4D873D45BA7D}" type="pres">
      <dgm:prSet presAssocID="{92A37141-115F-F442-921D-67753AFE2F1F}" presName="text_2" presStyleLbl="node1" presStyleIdx="1" presStyleCnt="2">
        <dgm:presLayoutVars>
          <dgm:bulletEnabled val="1"/>
        </dgm:presLayoutVars>
      </dgm:prSet>
      <dgm:spPr/>
    </dgm:pt>
    <dgm:pt modelId="{18C7EB04-F459-B140-A31A-1A6A92A541E1}" type="pres">
      <dgm:prSet presAssocID="{92A37141-115F-F442-921D-67753AFE2F1F}" presName="accent_2" presStyleCnt="0"/>
      <dgm:spPr/>
    </dgm:pt>
    <dgm:pt modelId="{8E7973F7-7A16-F94D-89E2-376CD8B2DF44}" type="pres">
      <dgm:prSet presAssocID="{92A37141-115F-F442-921D-67753AFE2F1F}" presName="accentRepeatNode" presStyleLbl="solidFgAcc1" presStyleIdx="1" presStyleCnt="2"/>
      <dgm:spPr>
        <a:ln>
          <a:solidFill>
            <a:schemeClr val="accent4">
              <a:lumMod val="75000"/>
            </a:schemeClr>
          </a:solidFill>
        </a:ln>
      </dgm:spPr>
    </dgm:pt>
  </dgm:ptLst>
  <dgm:cxnLst>
    <dgm:cxn modelId="{F205AF05-7F1B-1344-8EFE-26D5737437F9}" srcId="{D702E418-5895-934F-9ED3-3666FE0C47A9}" destId="{92A37141-115F-F442-921D-67753AFE2F1F}" srcOrd="1" destOrd="0" parTransId="{1B230207-44FB-C34C-8555-A50A457A3BF9}" sibTransId="{330E5EA7-3D92-A04C-8AF5-356E39C8EF9A}"/>
    <dgm:cxn modelId="{D032ADB8-B6EC-D741-98D4-58F50B779602}" type="presOf" srcId="{EC74150E-6299-9142-9667-D70336D79E47}" destId="{1336D44E-9A66-3741-92CE-AF2F18B75B12}" srcOrd="0" destOrd="0" presId="urn:microsoft.com/office/officeart/2008/layout/VerticalCurvedList"/>
    <dgm:cxn modelId="{A0961DBC-8033-F34A-9AC7-893B5F33459C}" type="presOf" srcId="{92A37141-115F-F442-921D-67753AFE2F1F}" destId="{366379F3-A2D6-6C4E-ADAA-4D873D45BA7D}" srcOrd="0" destOrd="0" presId="urn:microsoft.com/office/officeart/2008/layout/VerticalCurvedList"/>
    <dgm:cxn modelId="{8E1CD0CF-A962-DB4C-A419-A21A3B2CCB3E}" srcId="{D702E418-5895-934F-9ED3-3666FE0C47A9}" destId="{EC74150E-6299-9142-9667-D70336D79E47}" srcOrd="0" destOrd="0" parTransId="{6FE5C666-0F60-3940-805E-ED0050A1283F}" sibTransId="{45C51924-FAC9-3044-80A4-FA7463326361}"/>
    <dgm:cxn modelId="{74CC40D7-492F-C746-B337-2C3E9AA17000}" type="presOf" srcId="{D702E418-5895-934F-9ED3-3666FE0C47A9}" destId="{4878941D-C2B6-9840-9437-DCF6F7A0501E}" srcOrd="0" destOrd="0" presId="urn:microsoft.com/office/officeart/2008/layout/VerticalCurvedList"/>
    <dgm:cxn modelId="{B473C3F6-FD94-2142-B8DF-7D3113A26E91}" type="presOf" srcId="{45C51924-FAC9-3044-80A4-FA7463326361}" destId="{DDDEF032-C502-7C48-80F0-E4FF67DB68BE}" srcOrd="0" destOrd="0" presId="urn:microsoft.com/office/officeart/2008/layout/VerticalCurvedList"/>
    <dgm:cxn modelId="{0E2D87C0-E39A-3E4B-B705-A2ADCE6DBB15}" type="presParOf" srcId="{4878941D-C2B6-9840-9437-DCF6F7A0501E}" destId="{13606EB9-A0DB-9D4B-936A-CAF1EE0E2372}" srcOrd="0" destOrd="0" presId="urn:microsoft.com/office/officeart/2008/layout/VerticalCurvedList"/>
    <dgm:cxn modelId="{1CABE0DD-36BC-5146-876C-57DE9971B418}" type="presParOf" srcId="{13606EB9-A0DB-9D4B-936A-CAF1EE0E2372}" destId="{D1C5E86E-7D8B-4E4C-9859-A0C05371D4CE}" srcOrd="0" destOrd="0" presId="urn:microsoft.com/office/officeart/2008/layout/VerticalCurvedList"/>
    <dgm:cxn modelId="{EF5354D5-509B-B043-A59D-C3785491A5D6}" type="presParOf" srcId="{D1C5E86E-7D8B-4E4C-9859-A0C05371D4CE}" destId="{2FD857A8-9A6A-AE40-880A-5B81DDE1C5EF}" srcOrd="0" destOrd="0" presId="urn:microsoft.com/office/officeart/2008/layout/VerticalCurvedList"/>
    <dgm:cxn modelId="{3AC0DC44-E56E-C64B-AB01-A9776A5A6B6E}" type="presParOf" srcId="{D1C5E86E-7D8B-4E4C-9859-A0C05371D4CE}" destId="{DDDEF032-C502-7C48-80F0-E4FF67DB68BE}" srcOrd="1" destOrd="0" presId="urn:microsoft.com/office/officeart/2008/layout/VerticalCurvedList"/>
    <dgm:cxn modelId="{6A0DBEDE-835E-F848-B5D8-AB1825376129}" type="presParOf" srcId="{D1C5E86E-7D8B-4E4C-9859-A0C05371D4CE}" destId="{7360AEDE-1A65-C743-9973-AFE3DFBFDED6}" srcOrd="2" destOrd="0" presId="urn:microsoft.com/office/officeart/2008/layout/VerticalCurvedList"/>
    <dgm:cxn modelId="{D3812033-EB92-A64A-9D5C-C72EB273F852}" type="presParOf" srcId="{D1C5E86E-7D8B-4E4C-9859-A0C05371D4CE}" destId="{AF569F26-0EAD-7842-9942-1A483F9BF92F}" srcOrd="3" destOrd="0" presId="urn:microsoft.com/office/officeart/2008/layout/VerticalCurvedList"/>
    <dgm:cxn modelId="{4F30B5E3-4322-1040-AED4-FE3414DC2212}" type="presParOf" srcId="{13606EB9-A0DB-9D4B-936A-CAF1EE0E2372}" destId="{1336D44E-9A66-3741-92CE-AF2F18B75B12}" srcOrd="1" destOrd="0" presId="urn:microsoft.com/office/officeart/2008/layout/VerticalCurvedList"/>
    <dgm:cxn modelId="{352D621F-54F6-8B43-986E-06E2A8FC17FC}" type="presParOf" srcId="{13606EB9-A0DB-9D4B-936A-CAF1EE0E2372}" destId="{FAA69FB0-163A-AE45-AB7B-ABA3CE61D36B}" srcOrd="2" destOrd="0" presId="urn:microsoft.com/office/officeart/2008/layout/VerticalCurvedList"/>
    <dgm:cxn modelId="{BD40EEC1-26E1-9F45-BBA5-ABE7F2EBAEDF}" type="presParOf" srcId="{FAA69FB0-163A-AE45-AB7B-ABA3CE61D36B}" destId="{D7C573CB-D542-214C-A393-B021D6DB5EA4}" srcOrd="0" destOrd="0" presId="urn:microsoft.com/office/officeart/2008/layout/VerticalCurvedList"/>
    <dgm:cxn modelId="{AAD34D68-26BD-7C44-91D8-ACE9B61C3F12}" type="presParOf" srcId="{13606EB9-A0DB-9D4B-936A-CAF1EE0E2372}" destId="{366379F3-A2D6-6C4E-ADAA-4D873D45BA7D}" srcOrd="3" destOrd="0" presId="urn:microsoft.com/office/officeart/2008/layout/VerticalCurvedList"/>
    <dgm:cxn modelId="{391ECA65-EA72-8341-AB87-B5F3620DD92C}" type="presParOf" srcId="{13606EB9-A0DB-9D4B-936A-CAF1EE0E2372}" destId="{18C7EB04-F459-B140-A31A-1A6A92A541E1}" srcOrd="4" destOrd="0" presId="urn:microsoft.com/office/officeart/2008/layout/VerticalCurvedList"/>
    <dgm:cxn modelId="{9212A678-7F6E-1848-A53B-B1982AADCB49}" type="presParOf" srcId="{18C7EB04-F459-B140-A31A-1A6A92A541E1}" destId="{8E7973F7-7A16-F94D-89E2-376CD8B2DF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EF032-C502-7C48-80F0-E4FF67DB68BE}">
      <dsp:nvSpPr>
        <dsp:cNvPr id="0" name=""/>
        <dsp:cNvSpPr/>
      </dsp:nvSpPr>
      <dsp:spPr>
        <a:xfrm>
          <a:off x="-4113936" y="-635868"/>
          <a:ext cx="4937248" cy="4937248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22225" cap="rnd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6D44E-9A66-3741-92CE-AF2F18B75B12}">
      <dsp:nvSpPr>
        <dsp:cNvPr id="0" name=""/>
        <dsp:cNvSpPr/>
      </dsp:nvSpPr>
      <dsp:spPr>
        <a:xfrm>
          <a:off x="673812" y="523655"/>
          <a:ext cx="5297951" cy="1047163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18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Running a parser and extract a </a:t>
          </a:r>
          <a:r>
            <a:rPr lang="en-GB" sz="16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dataframe</a:t>
          </a:r>
          <a:r>
            <a:rPr lang="en-GB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consisting 828 rows and 3 columns</a:t>
          </a:r>
        </a:p>
      </dsp:txBody>
      <dsp:txXfrm>
        <a:off x="673812" y="523655"/>
        <a:ext cx="5297951" cy="1047163"/>
      </dsp:txXfrm>
    </dsp:sp>
    <dsp:sp modelId="{D7C573CB-D542-214C-A393-B021D6DB5EA4}">
      <dsp:nvSpPr>
        <dsp:cNvPr id="0" name=""/>
        <dsp:cNvSpPr/>
      </dsp:nvSpPr>
      <dsp:spPr>
        <a:xfrm>
          <a:off x="19335" y="392759"/>
          <a:ext cx="1308954" cy="1308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379F3-A2D6-6C4E-ADAA-4D873D45BA7D}">
      <dsp:nvSpPr>
        <dsp:cNvPr id="0" name=""/>
        <dsp:cNvSpPr/>
      </dsp:nvSpPr>
      <dsp:spPr>
        <a:xfrm>
          <a:off x="673812" y="2094693"/>
          <a:ext cx="5297951" cy="1047163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186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Remove duplicate papers</a:t>
          </a:r>
        </a:p>
      </dsp:txBody>
      <dsp:txXfrm>
        <a:off x="673812" y="2094693"/>
        <a:ext cx="5297951" cy="1047163"/>
      </dsp:txXfrm>
    </dsp:sp>
    <dsp:sp modelId="{8E7973F7-7A16-F94D-89E2-376CD8B2DF44}">
      <dsp:nvSpPr>
        <dsp:cNvPr id="0" name=""/>
        <dsp:cNvSpPr/>
      </dsp:nvSpPr>
      <dsp:spPr>
        <a:xfrm>
          <a:off x="19335" y="1963798"/>
          <a:ext cx="1308954" cy="13089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BE5F98D-E0EA-471C-9A3B-F4C81A2A6E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A3A9DAFE-6FEA-4AB6-87A3-550322CAA1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F3F83-EAFA-4D37-BB40-D3C77F7EF5C8}" type="datetimeFigureOut">
              <a:rPr lang="el-GR" smtClean="0"/>
              <a:t>20/10/2020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DA7EEAE-0CDD-484E-A566-92B6342C2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71ED95A-1E13-4F5A-B886-1EA6074DE2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9B718-3E11-4233-9C33-951F750371E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5180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9854A-B287-4F7C-8983-03037108F6DE}" type="datetimeFigureOut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noProof="0" dirty="0"/>
              <a:t>Επεξεργασία στυλ κειμένου υποδείγματος</a:t>
            </a:r>
          </a:p>
          <a:p>
            <a:pPr lvl="1"/>
            <a:r>
              <a:rPr lang="el-GR" noProof="0" dirty="0"/>
              <a:t>Δεύτερου επιπέδου</a:t>
            </a:r>
          </a:p>
          <a:p>
            <a:pPr lvl="2"/>
            <a:r>
              <a:rPr lang="el-GR" noProof="0" dirty="0"/>
              <a:t>Τρίτου επιπέδου</a:t>
            </a:r>
          </a:p>
          <a:p>
            <a:pPr lvl="3"/>
            <a:r>
              <a:rPr lang="el-GR" noProof="0" dirty="0"/>
              <a:t>Τέταρτου επιπέδου</a:t>
            </a:r>
          </a:p>
          <a:p>
            <a:pPr lvl="4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9B1F-EA43-4850-9191-C54A37B3456E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763750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65826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3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8711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4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2271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7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9210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8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07438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9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865533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12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0001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13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69863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9B1F-EA43-4850-9191-C54A37B3456E}" type="slidenum">
              <a:rPr lang="el-GR" noProof="0" smtClean="0"/>
              <a:t>15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3110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l-GR" noProof="0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82BE054-FE30-469D-A9A3-B92E97DA736B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BD7AA-18A9-4F8D-B285-C16F1DF08662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D9F7E-4A8A-4601-8F3E-167AA0831FD3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4D0A27-6CA1-45F8-9C20-3843DDA4A885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B996CCA-4F32-4867-8E19-B3C3A509BDB6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FC596F-4819-46AA-A0C2-F0F650516D4E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Ορθογώνιο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50D5C-9A89-4F6F-A855-B26A3C31599A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80AD3-9607-4AE8-8719-C5060E1CD22D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7" name="Ορθογώνιο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Τίτλο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B3F6C-FAA0-45ED-8511-AA0A614B5BED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EF0C5-157D-420D-A298-7D7A59686427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Επεξεργασία 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16792-0332-4D87-A307-52A8D9ACC71C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l-GR" noProof="0" dirty="0"/>
              <a:t>Επεξεργασία 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D143FBA-7AF2-4B64-9454-30266254D823}" type="datetime1">
              <a:rPr lang="el-GR" noProof="0" smtClean="0"/>
              <a:t>20/10/2020</a:t>
            </a:fld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  <p:sp>
        <p:nvSpPr>
          <p:cNvPr id="9" name="Ορθογώνιο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Ορθογώνιο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Ορθογώνιο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Ορθογώνιο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l-GR"/>
          </a:p>
        </p:txBody>
      </p:sp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Ομάδα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Ορθογώνιο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Ορθογώνιο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Ορθογώνιο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13064"/>
          </a:xfrm>
        </p:spPr>
        <p:txBody>
          <a:bodyPr rtlCol="0" anchor="ctr">
            <a:no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Analytics in Sustainable Development Goals (SDGs)</a:t>
            </a:r>
            <a:endParaRPr lang="el-G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logo4.png">
            <a:extLst>
              <a:ext uri="{FF2B5EF4-FFF2-40B4-BE49-F238E27FC236}">
                <a16:creationId xmlns:a16="http://schemas.microsoft.com/office/drawing/2014/main" id="{18687BC3-0EC4-4A0B-A33C-70D983854F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9311" y="5474838"/>
            <a:ext cx="4737885" cy="915726"/>
          </a:xfrm>
          <a:prstGeom prst="rect">
            <a:avLst/>
          </a:prstGeom>
        </p:spPr>
      </p:pic>
      <p:sp>
        <p:nvSpPr>
          <p:cNvPr id="5" name="Υπότιτλος 4">
            <a:extLst>
              <a:ext uri="{FF2B5EF4-FFF2-40B4-BE49-F238E27FC236}">
                <a16:creationId xmlns:a16="http://schemas.microsoft.com/office/drawing/2014/main" id="{7FB79BDD-9D99-4F25-BF97-611A8C3E5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3511" y="838982"/>
            <a:ext cx="8568952" cy="7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l-GR" sz="28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71790" y="1259633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19537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Θέση περιεχομένου 9">
            <a:extLst>
              <a:ext uri="{FF2B5EF4-FFF2-40B4-BE49-F238E27FC236}">
                <a16:creationId xmlns:a16="http://schemas.microsoft.com/office/drawing/2014/main" id="{5D32B97B-D7D3-461B-8DE2-062B6CC1F25F}"/>
              </a:ext>
            </a:extLst>
          </p:cNvPr>
          <p:cNvSpPr txBox="1">
            <a:spLocks/>
          </p:cNvSpPr>
          <p:nvPr/>
        </p:nvSpPr>
        <p:spPr>
          <a:xfrm>
            <a:off x="1524000" y="2144180"/>
            <a:ext cx="7216607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b="1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 - Hyperparameter Tuning</a:t>
            </a:r>
            <a:endParaRPr lang="en-GB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Embedding Layer: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an Embedding layer that can be used for neural networks on text data </a:t>
            </a:r>
          </a:p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Regularization: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Dropout Regularization is a computationally cheap way to regularize a deep neural network</a:t>
            </a:r>
          </a:p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NormalizationRecurrent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desired network architecture It is a technique designed to automatically standardize the inputs to a layer in a deep learning neural network.</a:t>
            </a:r>
          </a:p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activation function. Used for hidden layers</a:t>
            </a:r>
          </a:p>
          <a:p>
            <a:pPr lvl="1"/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Classic neural network activation. Often used on output layer of a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131273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3511" y="838982"/>
            <a:ext cx="8568952" cy="76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l-GR" sz="28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271790" y="1259633"/>
            <a:ext cx="1396210" cy="1058219"/>
            <a:chOff x="792092" y="1017239"/>
            <a:chExt cx="1396210" cy="1058219"/>
          </a:xfrm>
        </p:grpSpPr>
        <p:sp>
          <p:nvSpPr>
            <p:cNvPr id="7" name="Rectangle 6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792092" y="1017239"/>
              <a:ext cx="1396210" cy="10582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l-GR" b="1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19537" y="688132"/>
            <a:ext cx="1971375" cy="13051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Θέση περιεχομένου 9">
            <a:extLst>
              <a:ext uri="{FF2B5EF4-FFF2-40B4-BE49-F238E27FC236}">
                <a16:creationId xmlns:a16="http://schemas.microsoft.com/office/drawing/2014/main" id="{5D32B97B-D7D3-461B-8DE2-062B6CC1F25F}"/>
              </a:ext>
            </a:extLst>
          </p:cNvPr>
          <p:cNvSpPr txBox="1">
            <a:spLocks/>
          </p:cNvSpPr>
          <p:nvPr/>
        </p:nvSpPr>
        <p:spPr>
          <a:xfrm>
            <a:off x="567655" y="2124000"/>
            <a:ext cx="7216607" cy="356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700" b="1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</a:t>
            </a:r>
          </a:p>
          <a:p>
            <a:r>
              <a:rPr lang="en-GB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BinaryCrossentropy</a:t>
            </a:r>
            <a:r>
              <a:rPr lang="en-GB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cross-entropy loss between true labels and predicted labels.</a:t>
            </a:r>
          </a:p>
          <a:p>
            <a:pPr marL="0" indent="0">
              <a:buNone/>
            </a:pPr>
            <a:r>
              <a:rPr lang="en-US" sz="1700" b="1" cap="all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700" b="1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Callbacks</a:t>
            </a:r>
          </a:p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Checkpoint: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 the current weights of the model at different points during training</a:t>
            </a:r>
          </a:p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Interrupt training once a target metric being monitored has stopped improving for a fixed number of epochs</a:t>
            </a:r>
          </a:p>
          <a:p>
            <a:r>
              <a:rPr lang="en-US" sz="16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 learning rate when a metric has stopped improving</a:t>
            </a:r>
          </a:p>
          <a:p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Εικόνα 2" descr="Εικόνα που περιέχει ηλεκτρονικές συσκευές, κύκλω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E7A2070-3670-49E4-9ED6-6095ED1E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196" y="4194495"/>
            <a:ext cx="396505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1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Εικόνα 38" descr="Εικόνα που περιέχει καθιστός, πίνακας, μεγάλος, μπλε&#10;&#10;Περιγραφή που δημιουργήθηκε αυτόματα">
            <a:extLst>
              <a:ext uri="{FF2B5EF4-FFF2-40B4-BE49-F238E27FC236}">
                <a16:creationId xmlns:a16="http://schemas.microsoft.com/office/drawing/2014/main" id="{39ACC380-1C7D-4C8C-9FAD-1F1C35AD8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51" r="8631" b="54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the model</a:t>
            </a: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that we will create is a sequential model meaning that each layer that we add per line will use as input the output of the former layer added to the model.</a:t>
            </a:r>
          </a:p>
          <a:p>
            <a:pPr marL="0" lvl="0" indent="0"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specify: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embedding_dim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Parameter: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Regarding batch size and epochs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 and Layers: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layers may act as information bottlenecks, permanently dropping relevant information. No use of less neurons on </a:t>
            </a:r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layers.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5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97E80DD-AB78-42BF-B9BD-5029BF3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2" y="2735837"/>
            <a:ext cx="5393100" cy="2934999"/>
          </a:xfr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7327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124F248C-14B7-44A4-8AB5-F1C487A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A108D8ED-703C-4C11-9E4A-D4969154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0363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Team</a:t>
            </a:r>
            <a:endParaRPr lang="en-GB" sz="48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bg1"/>
                </a:solidFill>
                <a:latin typeface="Comic Sans MS" panose="030F0902030302020204" pitchFamily="66" charset="0"/>
              </a:rPr>
              <a:t>Team</a:t>
            </a:r>
            <a:endParaRPr lang="en-GB" sz="48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lang="en-GB" sz="3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Ορθογώνιο: Στρογγύλεμα γωνιών 4">
            <a:extLst>
              <a:ext uri="{FF2B5EF4-FFF2-40B4-BE49-F238E27FC236}">
                <a16:creationId xmlns:a16="http://schemas.microsoft.com/office/drawing/2014/main" id="{34C90A7E-CA5D-404D-86AA-C6BF355A21F7}"/>
              </a:ext>
            </a:extLst>
          </p:cNvPr>
          <p:cNvSpPr txBox="1"/>
          <p:nvPr/>
        </p:nvSpPr>
        <p:spPr>
          <a:xfrm rot="20812903">
            <a:off x="2859687" y="3025325"/>
            <a:ext cx="1813654" cy="980471"/>
          </a:xfrm>
          <a:prstGeom prst="rect">
            <a:avLst/>
          </a:prstGeom>
          <a:solidFill>
            <a:srgbClr val="FFC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</a:t>
            </a:r>
            <a:endParaRPr lang="en-GB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Ομάδα 19">
            <a:extLst>
              <a:ext uri="{FF2B5EF4-FFF2-40B4-BE49-F238E27FC236}">
                <a16:creationId xmlns:a16="http://schemas.microsoft.com/office/drawing/2014/main" id="{A26D0321-014E-45DA-B456-22E344B57136}"/>
              </a:ext>
            </a:extLst>
          </p:cNvPr>
          <p:cNvGrpSpPr/>
          <p:nvPr/>
        </p:nvGrpSpPr>
        <p:grpSpPr>
          <a:xfrm rot="638237">
            <a:off x="4800365" y="3857287"/>
            <a:ext cx="1874662" cy="1042545"/>
            <a:chOff x="5123910" y="-1066"/>
            <a:chExt cx="1874662" cy="1042545"/>
          </a:xfrm>
        </p:grpSpPr>
        <p:sp>
          <p:nvSpPr>
            <p:cNvPr id="21" name="Ορθογώνιο: Στρογγύλεμα γωνιών 20">
              <a:extLst>
                <a:ext uri="{FF2B5EF4-FFF2-40B4-BE49-F238E27FC236}">
                  <a16:creationId xmlns:a16="http://schemas.microsoft.com/office/drawing/2014/main" id="{0D123FDE-5FF7-44BB-AF3C-6D7B0AA30DCD}"/>
                </a:ext>
              </a:extLst>
            </p:cNvPr>
            <p:cNvSpPr/>
            <p:nvPr/>
          </p:nvSpPr>
          <p:spPr>
            <a:xfrm>
              <a:off x="5123910" y="0"/>
              <a:ext cx="1874662" cy="1041479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  <a:alpha val="90000"/>
              </a:schemeClr>
            </a:solidFill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Ορθογώνιο: Στρογγύλεμα γωνιών 4">
              <a:extLst>
                <a:ext uri="{FF2B5EF4-FFF2-40B4-BE49-F238E27FC236}">
                  <a16:creationId xmlns:a16="http://schemas.microsoft.com/office/drawing/2014/main" id="{F773024D-287E-46F2-B262-13B5B6B26A38}"/>
                </a:ext>
              </a:extLst>
            </p:cNvPr>
            <p:cNvSpPr txBox="1"/>
            <p:nvPr/>
          </p:nvSpPr>
          <p:spPr>
            <a:xfrm>
              <a:off x="5129586" y="-1066"/>
              <a:ext cx="1838481" cy="10120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 of Neural Network </a:t>
              </a:r>
              <a:endParaRPr lang="en-GB" sz="2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Ορθογώνιο: Στρογγύλεμα γωνιών 4">
            <a:extLst>
              <a:ext uri="{FF2B5EF4-FFF2-40B4-BE49-F238E27FC236}">
                <a16:creationId xmlns:a16="http://schemas.microsoft.com/office/drawing/2014/main" id="{2B0C7EFC-C583-43AD-B2AC-46B3E5650593}"/>
              </a:ext>
            </a:extLst>
          </p:cNvPr>
          <p:cNvSpPr txBox="1"/>
          <p:nvPr/>
        </p:nvSpPr>
        <p:spPr>
          <a:xfrm>
            <a:off x="7431061" y="3633968"/>
            <a:ext cx="1813654" cy="9804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</a:t>
            </a:r>
            <a:endParaRPr lang="en-GB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Ισοσκελές τρίγωνο 8">
            <a:extLst>
              <a:ext uri="{FF2B5EF4-FFF2-40B4-BE49-F238E27FC236}">
                <a16:creationId xmlns:a16="http://schemas.microsoft.com/office/drawing/2014/main" id="{CF76E8D4-9B2D-4DC4-BB68-E1D00AB440F1}"/>
              </a:ext>
            </a:extLst>
          </p:cNvPr>
          <p:cNvSpPr/>
          <p:nvPr/>
        </p:nvSpPr>
        <p:spPr>
          <a:xfrm>
            <a:off x="4895370" y="5496525"/>
            <a:ext cx="1288175" cy="781109"/>
          </a:xfrm>
          <a:prstGeom prst="triangle">
            <a:avLst/>
          </a:prstGeom>
        </p:spPr>
        <p:style>
          <a:ln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C79F9463-A3D3-4A56-BD88-B363DEEE226E}"/>
              </a:ext>
            </a:extLst>
          </p:cNvPr>
          <p:cNvSpPr/>
          <p:nvPr/>
        </p:nvSpPr>
        <p:spPr>
          <a:xfrm rot="734086">
            <a:off x="2381882" y="5183780"/>
            <a:ext cx="6467804" cy="327823"/>
          </a:xfrm>
          <a:prstGeom prst="rect">
            <a:avLst/>
          </a:prstGeom>
        </p:spPr>
        <p:style>
          <a:ln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4D87A7C1-6792-4C41-9550-FB40FA10ED6C}"/>
              </a:ext>
            </a:extLst>
          </p:cNvPr>
          <p:cNvGrpSpPr/>
          <p:nvPr/>
        </p:nvGrpSpPr>
        <p:grpSpPr>
          <a:xfrm>
            <a:off x="5248294" y="2699070"/>
            <a:ext cx="1870502" cy="871463"/>
            <a:chOff x="2408493" y="2987155"/>
            <a:chExt cx="1870502" cy="871463"/>
          </a:xfrm>
        </p:grpSpPr>
        <p:sp>
          <p:nvSpPr>
            <p:cNvPr id="12" name="Ορθογώνιο: Στρογγύλεμα γωνιών 11">
              <a:extLst>
                <a:ext uri="{FF2B5EF4-FFF2-40B4-BE49-F238E27FC236}">
                  <a16:creationId xmlns:a16="http://schemas.microsoft.com/office/drawing/2014/main" id="{5EFB5BD9-9B6C-4212-B829-3D023DD0665A}"/>
                </a:ext>
              </a:extLst>
            </p:cNvPr>
            <p:cNvSpPr/>
            <p:nvPr/>
          </p:nvSpPr>
          <p:spPr>
            <a:xfrm rot="656980">
              <a:off x="2408493" y="2987155"/>
              <a:ext cx="1870502" cy="87146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Ορθογώνιο: Στρογγύλεμα γωνιών 4">
              <a:extLst>
                <a:ext uri="{FF2B5EF4-FFF2-40B4-BE49-F238E27FC236}">
                  <a16:creationId xmlns:a16="http://schemas.microsoft.com/office/drawing/2014/main" id="{BFE8364F-62C9-42A8-A9EF-921ACCB79E6C}"/>
                </a:ext>
              </a:extLst>
            </p:cNvPr>
            <p:cNvSpPr txBox="1"/>
            <p:nvPr/>
          </p:nvSpPr>
          <p:spPr>
            <a:xfrm rot="656980">
              <a:off x="2451034" y="3029696"/>
              <a:ext cx="1785420" cy="7863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small sample initially used and needed to re-upload a greater sample to train the model</a:t>
              </a:r>
              <a:endParaRPr lang="en-GB" sz="1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59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663C121-3376-4E82-9095-4820713B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Εικόνα 7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643F0B14-D1E2-4007-B6A3-BB3B50B53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6" b="-2"/>
          <a:stretch/>
        </p:blipFill>
        <p:spPr>
          <a:xfrm>
            <a:off x="1" y="10"/>
            <a:ext cx="7554140" cy="426694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BF3C4EB-8D5A-4B41-B704-5926BFBE3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345" y="4571122"/>
            <a:ext cx="6591957" cy="1037907"/>
          </a:xfrm>
        </p:spPr>
        <p:txBody>
          <a:bodyPr rtlCol="0">
            <a:normAutofit/>
          </a:bodyPr>
          <a:lstStyle/>
          <a:p>
            <a:pPr rtl="0"/>
            <a:r>
              <a:rPr lang="en-US">
                <a:solidFill>
                  <a:schemeClr val="bg1"/>
                </a:solidFill>
              </a:rPr>
              <a:t>Thank you</a:t>
            </a:r>
            <a:endParaRPr lang="el-GR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45" y="5603909"/>
            <a:ext cx="6591957" cy="525793"/>
          </a:xfrm>
        </p:spPr>
        <p:txBody>
          <a:bodyPr rtlCol="0">
            <a:normAutofit/>
          </a:bodyPr>
          <a:lstStyle/>
          <a:p>
            <a:pPr rtl="0"/>
            <a:endParaRPr lang="el-GR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pPr rtl="0"/>
            <a:endParaRPr lang="el-GR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665DA3-A188-4278-A124-D35DF1EA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Εικόνα 4" descr="Ψηφιακοί αριθμοί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58" r="26201" b="-1"/>
          <a:stretch/>
        </p:blipFill>
        <p:spPr>
          <a:xfrm>
            <a:off x="7554139" y="10"/>
            <a:ext cx="4637861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01764A8-F8FE-4042-B09C-D2E888A98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42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124F248C-14B7-44A4-8AB5-F1C487A5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396AC-146D-4DBB-A4D7-937E31B89387}"/>
              </a:ext>
            </a:extLst>
          </p:cNvPr>
          <p:cNvSpPr txBox="1"/>
          <p:nvPr/>
        </p:nvSpPr>
        <p:spPr>
          <a:xfrm>
            <a:off x="1328099" y="4841084"/>
            <a:ext cx="21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E04C40"/>
                </a:solidFill>
              </a:rPr>
              <a:t>Lianos</a:t>
            </a:r>
            <a:r>
              <a:rPr lang="en-US" b="1" dirty="0">
                <a:solidFill>
                  <a:srgbClr val="E04C40"/>
                </a:solidFill>
              </a:rPr>
              <a:t> Alexandros</a:t>
            </a:r>
            <a:br>
              <a:rPr lang="en-US" dirty="0">
                <a:solidFill>
                  <a:srgbClr val="E04C40"/>
                </a:solidFill>
              </a:rPr>
            </a:br>
            <a:endParaRPr lang="el-GR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3B33E-E952-42DA-8B43-ABAEFAC536AD}"/>
              </a:ext>
            </a:extLst>
          </p:cNvPr>
          <p:cNvSpPr txBox="1"/>
          <p:nvPr/>
        </p:nvSpPr>
        <p:spPr>
          <a:xfrm>
            <a:off x="5024650" y="4841083"/>
            <a:ext cx="21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E04C40"/>
                </a:solidFill>
              </a:rPr>
              <a:t>Marinos</a:t>
            </a:r>
            <a:r>
              <a:rPr lang="en-US" b="1" dirty="0">
                <a:solidFill>
                  <a:srgbClr val="E04C40"/>
                </a:solidFill>
              </a:rPr>
              <a:t> </a:t>
            </a:r>
            <a:r>
              <a:rPr lang="en-US" b="1" dirty="0" err="1">
                <a:solidFill>
                  <a:srgbClr val="E04C40"/>
                </a:solidFill>
              </a:rPr>
              <a:t>Efstratios</a:t>
            </a:r>
            <a:endParaRPr lang="el-GR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F86ED-DA4F-4DB7-B81F-2897906C8ECF}"/>
              </a:ext>
            </a:extLst>
          </p:cNvPr>
          <p:cNvSpPr txBox="1"/>
          <p:nvPr/>
        </p:nvSpPr>
        <p:spPr>
          <a:xfrm>
            <a:off x="8749356" y="4841083"/>
            <a:ext cx="214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E04C40"/>
                </a:solidFill>
              </a:rPr>
              <a:t>Papanikou Lydia</a:t>
            </a:r>
            <a:endParaRPr lang="el-GR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159AB26C-7D9C-40FD-8EB4-EECDFE38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92" y="2939285"/>
            <a:ext cx="1820710" cy="1820710"/>
          </a:xfrm>
          <a:prstGeom prst="rect">
            <a:avLst/>
          </a:prstGeom>
        </p:spPr>
      </p:pic>
      <p:pic>
        <p:nvPicPr>
          <p:cNvPr id="11" name="Εικόνα 10" descr="Εικόνα που περιέχει άνδρας, κουστούμι&#10;&#10;Περιγραφή που δημιουργήθηκε αυτόματα">
            <a:extLst>
              <a:ext uri="{FF2B5EF4-FFF2-40B4-BE49-F238E27FC236}">
                <a16:creationId xmlns:a16="http://schemas.microsoft.com/office/drawing/2014/main" id="{9A620273-315B-4EFC-AF63-709B4588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361" y="2939286"/>
            <a:ext cx="1820709" cy="1820709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199E6BDB-C11E-46CE-BB6D-6C784621C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124" y="2939285"/>
            <a:ext cx="1723164" cy="1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Θέση περιεχομένου 5" descr="Εικόνα που περιέχει ομπρέλα, καθιστός, σκούρος, άνοιγμα&#10;&#10;Περιγραφή που δημιουργήθηκε αυτόματα">
            <a:extLst>
              <a:ext uri="{FF2B5EF4-FFF2-40B4-BE49-F238E27FC236}">
                <a16:creationId xmlns:a16="http://schemas.microsoft.com/office/drawing/2014/main" id="{E4AFAF1E-4947-4062-959D-D5A7EE2EE3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6141" r="9091" b="29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438399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of this project is to create a support tool for the academic researcher/scientist 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grouping problems related to text data.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tools are widely used (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biomedical science) where you can get notified of knowledge you need to augment your research.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interest among governmental researchers and academic institutions in tracking the performance of Sustainable Development Goals (SDGs).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help this scientific research, machine learning algorithms analyze and connect millions of papers, in order to measure how SDGs are connected to different research themes.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could be part of the United Nations website.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1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Mission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53A6A3AF-1F1E-4DFC-A344-490E7F77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920222"/>
            <a:ext cx="4962525" cy="2530887"/>
          </a:xfrm>
          <a:prstGeom prst="rect">
            <a:avLst/>
          </a:prstGeom>
        </p:spPr>
      </p:pic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and objective way to analyze large quantities of United Nations publications according to a desired criteria.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specific, provide a solution by introducing a proof-of-concept classification system that measures the alignment of publications with each of the pre-defined research themes.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algorithms to analyze digital texts.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such an algorithm the main issue that must be tackled is the proper annotation of the papers.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1DA8C4C-93DE-46EB-B53E-275B05DF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we accomplish that?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012227-FD7F-401C-B41C-BCE338E7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8630" y="5033626"/>
            <a:ext cx="1773495" cy="31701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68291C7-96D1-4472-9285-748D27BE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4485" y="5512145"/>
            <a:ext cx="2728997" cy="5782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the various papers with annotation method 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C4D5AE31-D5B5-4158-97FC-FA4970FDC686}"/>
              </a:ext>
            </a:extLst>
          </p:cNvPr>
          <p:cNvCxnSpPr/>
          <p:nvPr/>
        </p:nvCxnSpPr>
        <p:spPr>
          <a:xfrm>
            <a:off x="1984973" y="4752097"/>
            <a:ext cx="73857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Διάγραμμα ροής: Γραμμή σύνδεσης 12">
            <a:extLst>
              <a:ext uri="{FF2B5EF4-FFF2-40B4-BE49-F238E27FC236}">
                <a16:creationId xmlns:a16="http://schemas.microsoft.com/office/drawing/2014/main" id="{FE35C543-EDAE-4989-8ECF-B0FCB8FBAF72}"/>
              </a:ext>
            </a:extLst>
          </p:cNvPr>
          <p:cNvSpPr/>
          <p:nvPr/>
        </p:nvSpPr>
        <p:spPr>
          <a:xfrm>
            <a:off x="1851542" y="4577976"/>
            <a:ext cx="418172" cy="3833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Διάγραμμα ροής: Γραμμή σύνδεσης 13">
            <a:extLst>
              <a:ext uri="{FF2B5EF4-FFF2-40B4-BE49-F238E27FC236}">
                <a16:creationId xmlns:a16="http://schemas.microsoft.com/office/drawing/2014/main" id="{9A630E60-9976-44ED-9B22-E1FD68A12596}"/>
              </a:ext>
            </a:extLst>
          </p:cNvPr>
          <p:cNvSpPr/>
          <p:nvPr/>
        </p:nvSpPr>
        <p:spPr>
          <a:xfrm>
            <a:off x="5677828" y="4595078"/>
            <a:ext cx="418172" cy="3833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Διάγραμμα ροής: Γραμμή σύνδεσης 14">
            <a:extLst>
              <a:ext uri="{FF2B5EF4-FFF2-40B4-BE49-F238E27FC236}">
                <a16:creationId xmlns:a16="http://schemas.microsoft.com/office/drawing/2014/main" id="{5BCB7E7B-B60E-4D8A-BA73-FFB1CA5E773B}"/>
              </a:ext>
            </a:extLst>
          </p:cNvPr>
          <p:cNvSpPr/>
          <p:nvPr/>
        </p:nvSpPr>
        <p:spPr>
          <a:xfrm>
            <a:off x="9370684" y="4560436"/>
            <a:ext cx="418172" cy="3833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7BFEB-0032-4008-843F-401C4A0315C3}"/>
              </a:ext>
            </a:extLst>
          </p:cNvPr>
          <p:cNvSpPr txBox="1"/>
          <p:nvPr/>
        </p:nvSpPr>
        <p:spPr>
          <a:xfrm>
            <a:off x="1902155" y="4521263"/>
            <a:ext cx="45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26F67-5951-412F-9316-2BD6FD55D3B3}"/>
              </a:ext>
            </a:extLst>
          </p:cNvPr>
          <p:cNvSpPr txBox="1"/>
          <p:nvPr/>
        </p:nvSpPr>
        <p:spPr>
          <a:xfrm>
            <a:off x="5720895" y="4553501"/>
            <a:ext cx="45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0DE04-2DBD-46F8-8A76-A8E441BB4F93}"/>
              </a:ext>
            </a:extLst>
          </p:cNvPr>
          <p:cNvSpPr txBox="1"/>
          <p:nvPr/>
        </p:nvSpPr>
        <p:spPr>
          <a:xfrm>
            <a:off x="9412016" y="4499632"/>
            <a:ext cx="45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Θέση περιεχομένου 3">
            <a:extLst>
              <a:ext uri="{FF2B5EF4-FFF2-40B4-BE49-F238E27FC236}">
                <a16:creationId xmlns:a16="http://schemas.microsoft.com/office/drawing/2014/main" id="{45EE7F03-B43F-46DB-B7E0-D23337B1EE06}"/>
              </a:ext>
            </a:extLst>
          </p:cNvPr>
          <p:cNvSpPr txBox="1">
            <a:spLocks/>
          </p:cNvSpPr>
          <p:nvPr/>
        </p:nvSpPr>
        <p:spPr>
          <a:xfrm>
            <a:off x="5059335" y="5030782"/>
            <a:ext cx="1773495" cy="317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Θέση περιεχομένου 3">
            <a:extLst>
              <a:ext uri="{FF2B5EF4-FFF2-40B4-BE49-F238E27FC236}">
                <a16:creationId xmlns:a16="http://schemas.microsoft.com/office/drawing/2014/main" id="{AFF2DEF6-F3AB-4ABF-9275-F5FB1BF50C6C}"/>
              </a:ext>
            </a:extLst>
          </p:cNvPr>
          <p:cNvSpPr txBox="1">
            <a:spLocks/>
          </p:cNvSpPr>
          <p:nvPr/>
        </p:nvSpPr>
        <p:spPr>
          <a:xfrm>
            <a:off x="8693022" y="5035037"/>
            <a:ext cx="1773495" cy="3170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l-G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Ορθογώνιο 23">
            <a:extLst>
              <a:ext uri="{FF2B5EF4-FFF2-40B4-BE49-F238E27FC236}">
                <a16:creationId xmlns:a16="http://schemas.microsoft.com/office/drawing/2014/main" id="{204551EE-1965-43DA-9940-64BBBFB1FE7D}"/>
              </a:ext>
            </a:extLst>
          </p:cNvPr>
          <p:cNvSpPr/>
          <p:nvPr/>
        </p:nvSpPr>
        <p:spPr>
          <a:xfrm>
            <a:off x="1011429" y="5422965"/>
            <a:ext cx="3117226" cy="7717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Ορθογώνιο 24">
            <a:extLst>
              <a:ext uri="{FF2B5EF4-FFF2-40B4-BE49-F238E27FC236}">
                <a16:creationId xmlns:a16="http://schemas.microsoft.com/office/drawing/2014/main" id="{E4F524CF-DD11-44D1-870A-851B4A46CFF5}"/>
              </a:ext>
            </a:extLst>
          </p:cNvPr>
          <p:cNvSpPr/>
          <p:nvPr/>
        </p:nvSpPr>
        <p:spPr>
          <a:xfrm>
            <a:off x="4531341" y="5410521"/>
            <a:ext cx="3005686" cy="82663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4D8A75A4-9ED4-433A-8BC1-3678B700E393}"/>
              </a:ext>
            </a:extLst>
          </p:cNvPr>
          <p:cNvSpPr/>
          <p:nvPr/>
        </p:nvSpPr>
        <p:spPr>
          <a:xfrm>
            <a:off x="8021829" y="5410520"/>
            <a:ext cx="3158742" cy="9495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Θέση περιεχομένου 5">
            <a:extLst>
              <a:ext uri="{FF2B5EF4-FFF2-40B4-BE49-F238E27FC236}">
                <a16:creationId xmlns:a16="http://schemas.microsoft.com/office/drawing/2014/main" id="{34D1B8D5-F789-411A-A771-2EEFD6781470}"/>
              </a:ext>
            </a:extLst>
          </p:cNvPr>
          <p:cNvSpPr txBox="1">
            <a:spLocks/>
          </p:cNvSpPr>
          <p:nvPr/>
        </p:nvSpPr>
        <p:spPr>
          <a:xfrm>
            <a:off x="4645891" y="5490585"/>
            <a:ext cx="2738079" cy="634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to detect patterns, discrepancies and other potentially useful descriptive statistics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Θέση περιεχομένου 5">
            <a:extLst>
              <a:ext uri="{FF2B5EF4-FFF2-40B4-BE49-F238E27FC236}">
                <a16:creationId xmlns:a16="http://schemas.microsoft.com/office/drawing/2014/main" id="{0A6E20FD-F754-48AE-BBCF-581A35C558D4}"/>
              </a:ext>
            </a:extLst>
          </p:cNvPr>
          <p:cNvSpPr txBox="1">
            <a:spLocks/>
          </p:cNvSpPr>
          <p:nvPr/>
        </p:nvSpPr>
        <p:spPr>
          <a:xfrm>
            <a:off x="8215156" y="5443327"/>
            <a:ext cx="2844096" cy="8500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data to train a Neural Network from the already known activities to use as a prediction model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7766C37-5504-4A67-86FD-C689092C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856" y="2275891"/>
            <a:ext cx="2481825" cy="1918305"/>
          </a:xfrm>
          <a:prstGeom prst="rect">
            <a:avLst/>
          </a:prstGeom>
        </p:spPr>
      </p:pic>
      <p:pic>
        <p:nvPicPr>
          <p:cNvPr id="20" name="Εικόνα 19" descr="Εικόνα που περιέχει παιχνίδι, άνδρας&#10;&#10;Περιγραφή που δημιουργήθηκε αυτόματα">
            <a:extLst>
              <a:ext uri="{FF2B5EF4-FFF2-40B4-BE49-F238E27FC236}">
                <a16:creationId xmlns:a16="http://schemas.microsoft.com/office/drawing/2014/main" id="{EB70F4A7-61CD-4F78-ACD2-5E790805D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59" y="2344188"/>
            <a:ext cx="2163830" cy="2163830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A1AE8892-DA51-42A3-93B0-A93909AAB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6" y="2770322"/>
            <a:ext cx="2929273" cy="15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2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DF1D3F-7822-41C7-8A78-1031DC29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2">
            <a:extLst>
              <a:ext uri="{FF2B5EF4-FFF2-40B4-BE49-F238E27FC236}">
                <a16:creationId xmlns:a16="http://schemas.microsoft.com/office/drawing/2014/main" id="{101D5D6A-DC46-4278-B249-5601888F9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22778"/>
              </p:ext>
            </p:extLst>
          </p:nvPr>
        </p:nvGraphicFramePr>
        <p:xfrm>
          <a:off x="226609" y="2462830"/>
          <a:ext cx="5991100" cy="3665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8BC58FE4-E7CA-46C4-8904-74E32E5ECF0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266440" y="3207958"/>
            <a:ext cx="4411036" cy="3138497"/>
          </a:xfrm>
          <a:prstGeom prst="rect">
            <a:avLst/>
          </a:prstGeom>
        </p:spPr>
      </p:pic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C636BAC4-893D-4582-A7A3-04F9F568FC85}"/>
              </a:ext>
            </a:extLst>
          </p:cNvPr>
          <p:cNvSpPr/>
          <p:nvPr/>
        </p:nvSpPr>
        <p:spPr>
          <a:xfrm>
            <a:off x="581193" y="3036815"/>
            <a:ext cx="623140" cy="851709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l-G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440A02B9-C1B1-414F-B201-E3B7EFE547AF}"/>
              </a:ext>
            </a:extLst>
          </p:cNvPr>
          <p:cNvSpPr/>
          <p:nvPr/>
        </p:nvSpPr>
        <p:spPr>
          <a:xfrm>
            <a:off x="661254" y="4710094"/>
            <a:ext cx="543079" cy="70919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l-GR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0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DEF032-C502-7C48-80F0-E4FF67DB68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C573CB-D542-214C-A393-B021D6DB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36D44E-9A66-3741-92CE-AF2F18B75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7973F7-7A16-F94D-89E2-376CD8B2D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6379F3-A2D6-6C4E-ADAA-4D873D45B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preprocessing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Deep Learning: Common Architectures – mc.ai">
            <a:extLst>
              <a:ext uri="{FF2B5EF4-FFF2-40B4-BE49-F238E27FC236}">
                <a16:creationId xmlns:a16="http://schemas.microsoft.com/office/drawing/2014/main" id="{19DCB511-F8E0-49CB-B5BE-EEFA898433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2659689"/>
            <a:ext cx="4962525" cy="3051952"/>
          </a:xfrm>
          <a:prstGeom prst="rect">
            <a:avLst/>
          </a:prstGeom>
          <a:noFill/>
        </p:spPr>
      </p:pic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Convert the categorical text output data into model-understandable numerical 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Preprocessing of text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Remove special characters, tags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text data using Word Embeddings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Words are called tokens and the process of splitting text to tokens is called tokenization. </a:t>
            </a:r>
          </a:p>
          <a:p>
            <a:pPr marL="0" lvl="0" indent="0">
              <a:lnSpc>
                <a:spcPct val="9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Two methods of word embeddings 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(Using Pre-Trained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Self-learned as part of a deep learning model (Learning an Embedding).</a:t>
            </a:r>
          </a:p>
          <a:p>
            <a:pPr marL="0" lvl="0" indent="0">
              <a:lnSpc>
                <a:spcPct val="9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Two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Keras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preprocessing tools: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Tokenizer class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and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pad_sequences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module</a:t>
            </a:r>
          </a:p>
          <a:p>
            <a:pPr>
              <a:lnSpc>
                <a:spcPct val="90000"/>
              </a:lnSpc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Splitting/Shuffling Dataset Procedure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Split the dataset in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stratified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manner.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9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85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" name="Rectangle 89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4" name="Rectangle 91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5" name="Rectangle 93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97E80DD-AB78-42BF-B9BD-5029BF3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2" y="1939733"/>
            <a:ext cx="3415633" cy="4317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700" b="1" dirty="0">
              <a:solidFill>
                <a:schemeClr val="bg1"/>
              </a:solidFill>
            </a:endParaRPr>
          </a:p>
          <a:p>
            <a:pPr marL="0" indent="0"/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divided into 2 categories: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Study, No Study</a:t>
            </a:r>
          </a:p>
          <a:p>
            <a:pPr marL="0" indent="0"/>
            <a:endParaRPr lang="en-US" sz="1700" b="1" dirty="0">
              <a:solidFill>
                <a:schemeClr val="bg1"/>
              </a:solidFill>
            </a:endParaRPr>
          </a:p>
          <a:p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categories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9 of them were selected as statistically significant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b="1" dirty="0">
              <a:solidFill>
                <a:schemeClr val="bg1"/>
              </a:solidFill>
            </a:endParaRPr>
          </a:p>
          <a:p>
            <a:endParaRPr lang="en-US" sz="17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657F8-8C6C-4705-AC3E-9FA37EA86141}"/>
              </a:ext>
            </a:extLst>
          </p:cNvPr>
          <p:cNvPicPr/>
          <p:nvPr/>
        </p:nvPicPr>
        <p:blipFill rotWithShape="1">
          <a:blip r:embed="rId3"/>
          <a:srcRect r="475" b="-3"/>
          <a:stretch/>
        </p:blipFill>
        <p:spPr>
          <a:xfrm>
            <a:off x="4288669" y="1716833"/>
            <a:ext cx="3636486" cy="2836505"/>
          </a:xfrm>
          <a:prstGeom prst="rect">
            <a:avLst/>
          </a:prstGeom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id="{F81A417A-068C-4BB3-BCF1-0B31837B15C9}"/>
              </a:ext>
            </a:extLst>
          </p:cNvPr>
          <p:cNvPicPr/>
          <p:nvPr/>
        </p:nvPicPr>
        <p:blipFill rotWithShape="1">
          <a:blip r:embed="rId4"/>
          <a:srcRect l="16435"/>
          <a:stretch/>
        </p:blipFill>
        <p:spPr>
          <a:xfrm>
            <a:off x="8183137" y="1869472"/>
            <a:ext cx="3578974" cy="261360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Θέση περιεχομένου 5">
            <a:extLst>
              <a:ext uri="{FF2B5EF4-FFF2-40B4-BE49-F238E27FC236}">
                <a16:creationId xmlns:a16="http://schemas.microsoft.com/office/drawing/2014/main" id="{8A57EC93-7E82-45CF-850E-82330B7FAA5A}"/>
              </a:ext>
            </a:extLst>
          </p:cNvPr>
          <p:cNvSpPr txBox="1">
            <a:spLocks/>
          </p:cNvSpPr>
          <p:nvPr/>
        </p:nvSpPr>
        <p:spPr>
          <a:xfrm>
            <a:off x="6573287" y="4776093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 descr="Εικόνα που περιέχει παιχνίδι, βόλτα&#10;&#10;Περιγραφή που δημιουργήθηκε αυτόματα">
            <a:extLst>
              <a:ext uri="{FF2B5EF4-FFF2-40B4-BE49-F238E27FC236}">
                <a16:creationId xmlns:a16="http://schemas.microsoft.com/office/drawing/2014/main" id="{94EB1D23-BD44-4152-91BD-5449FBD9C7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667" t="9091" r="3005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46CB04BD-8CFA-46DE-AE04-94795B07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550" y="1865915"/>
            <a:ext cx="7216607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architecture models we have used are the following:</a:t>
            </a:r>
          </a:p>
          <a:p>
            <a:r>
              <a:rPr lang="en-US" dirty="0">
                <a:solidFill>
                  <a:schemeClr val="bg1"/>
                </a:solidFill>
              </a:rPr>
              <a:t>Multilayer </a:t>
            </a:r>
            <a:r>
              <a:rPr lang="en-US" dirty="0" err="1">
                <a:solidFill>
                  <a:schemeClr val="bg1"/>
                </a:solidFill>
              </a:rPr>
              <a:t>Perceptrons</a:t>
            </a:r>
            <a:r>
              <a:rPr lang="en-US" dirty="0">
                <a:solidFill>
                  <a:schemeClr val="bg1"/>
                </a:solidFill>
              </a:rPr>
              <a:t> (MLP):Classical type of neural network. MLP comprised of one or more layers of neurons. </a:t>
            </a:r>
          </a:p>
          <a:p>
            <a:r>
              <a:rPr lang="en-US" dirty="0">
                <a:solidFill>
                  <a:schemeClr val="bg1"/>
                </a:solidFill>
              </a:rPr>
              <a:t>Convolutional Neural Networks (CNN): Designed to map image data to an output variable.</a:t>
            </a:r>
          </a:p>
          <a:p>
            <a:r>
              <a:rPr lang="en-US" dirty="0">
                <a:solidFill>
                  <a:schemeClr val="bg1"/>
                </a:solidFill>
              </a:rPr>
              <a:t>Recurrent Neural Networks (RNN): Designed to work with sequence prediction problems.</a:t>
            </a:r>
          </a:p>
        </p:txBody>
      </p:sp>
    </p:spTree>
    <p:extLst>
      <p:ext uri="{BB962C8B-B14F-4D97-AF65-F5344CB8AC3E}">
        <p14:creationId xmlns:p14="http://schemas.microsoft.com/office/powerpoint/2010/main" val="2949591198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Ευρεία οθόνη</PresentationFormat>
  <Paragraphs>100</Paragraphs>
  <Slides>15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23" baseType="lpstr">
      <vt:lpstr>Arial Black</vt:lpstr>
      <vt:lpstr>Calibri</vt:lpstr>
      <vt:lpstr>Comic Sans MS</vt:lpstr>
      <vt:lpstr>Corbel</vt:lpstr>
      <vt:lpstr>Gill Sans MT</vt:lpstr>
      <vt:lpstr>Times New Roman</vt:lpstr>
      <vt:lpstr>Wingdings 2</vt:lpstr>
      <vt:lpstr>Μέρισμα</vt:lpstr>
      <vt:lpstr>Text Analytics in Sustainable Development Goals (SDGs)</vt:lpstr>
      <vt:lpstr>Our team</vt:lpstr>
      <vt:lpstr>Project description</vt:lpstr>
      <vt:lpstr>Our Mission</vt:lpstr>
      <vt:lpstr>How would we accomplish that?</vt:lpstr>
      <vt:lpstr> dataset preprocessing</vt:lpstr>
      <vt:lpstr> dataset preprocessing</vt:lpstr>
      <vt:lpstr>Data</vt:lpstr>
      <vt:lpstr>methodology</vt:lpstr>
      <vt:lpstr>Παρουσίαση του PowerPoint</vt:lpstr>
      <vt:lpstr>Παρουσίαση του PowerPoint</vt:lpstr>
      <vt:lpstr> Configuration of the model</vt:lpstr>
      <vt:lpstr>results</vt:lpstr>
      <vt:lpstr>Problems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2020-10-20T16:29:05Z</dcterms:created>
  <dcterms:modified xsi:type="dcterms:W3CDTF">2020-10-20T16:40:25Z</dcterms:modified>
</cp:coreProperties>
</file>