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/>
  <p:notesSz cx="6858000" cy="9144000"/>
  <p:defaultTextStyle>
    <a:lvl1pPr defTabSz="457200">
      <a:defRPr>
        <a:latin typeface="+mj-lt"/>
        <a:ea typeface="+mj-ea"/>
        <a:cs typeface="+mj-cs"/>
        <a:sym typeface="Helvetica"/>
      </a:defRPr>
    </a:lvl1pPr>
    <a:lvl2pPr defTabSz="457200">
      <a:defRPr>
        <a:latin typeface="+mj-lt"/>
        <a:ea typeface="+mj-ea"/>
        <a:cs typeface="+mj-cs"/>
        <a:sym typeface="Helvetica"/>
      </a:defRPr>
    </a:lvl2pPr>
    <a:lvl3pPr defTabSz="457200">
      <a:defRPr>
        <a:latin typeface="+mj-lt"/>
        <a:ea typeface="+mj-ea"/>
        <a:cs typeface="+mj-cs"/>
        <a:sym typeface="Helvetica"/>
      </a:defRPr>
    </a:lvl3pPr>
    <a:lvl4pPr defTabSz="457200">
      <a:defRPr>
        <a:latin typeface="+mj-lt"/>
        <a:ea typeface="+mj-ea"/>
        <a:cs typeface="+mj-cs"/>
        <a:sym typeface="Helvetica"/>
      </a:defRPr>
    </a:lvl4pPr>
    <a:lvl5pPr defTabSz="457200">
      <a:defRPr>
        <a:latin typeface="+mj-lt"/>
        <a:ea typeface="+mj-ea"/>
        <a:cs typeface="+mj-cs"/>
        <a:sym typeface="Helvetica"/>
      </a:defRPr>
    </a:lvl5pPr>
    <a:lvl6pPr defTabSz="457200">
      <a:defRPr>
        <a:latin typeface="+mj-lt"/>
        <a:ea typeface="+mj-ea"/>
        <a:cs typeface="+mj-cs"/>
        <a:sym typeface="Helvetica"/>
      </a:defRPr>
    </a:lvl6pPr>
    <a:lvl7pPr defTabSz="457200">
      <a:defRPr>
        <a:latin typeface="+mj-lt"/>
        <a:ea typeface="+mj-ea"/>
        <a:cs typeface="+mj-cs"/>
        <a:sym typeface="Helvetica"/>
      </a:defRPr>
    </a:lvl7pPr>
    <a:lvl8pPr defTabSz="457200">
      <a:defRPr>
        <a:latin typeface="+mj-lt"/>
        <a:ea typeface="+mj-ea"/>
        <a:cs typeface="+mj-cs"/>
        <a:sym typeface="Helvetica"/>
      </a:defRPr>
    </a:lvl8pPr>
    <a:lvl9pPr defTabSz="457200">
      <a:defRPr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9" name="Shape 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457200" y="274638"/>
            <a:ext cx="6019800" cy="65833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Click to edit Master title style</a:t>
            </a: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457200" y="1435464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 lvl="0">
              <a:defRPr b="0" sz="1800"/>
            </a:pPr>
            <a:r>
              <a:rPr b="1" sz="2400"/>
              <a:t>Click to edit Master text styles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xfrm>
            <a:off x="457200" y="0"/>
            <a:ext cx="8229600" cy="169227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457200" y="0"/>
            <a:ext cx="3008315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8482" y="6219825"/>
            <a:ext cx="1645738" cy="50165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457200" y="92075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6553200" y="6356350"/>
            <a:ext cx="2133600" cy="3581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med" advClick="1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meo.com/108441214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685800" y="987905"/>
            <a:ext cx="7772400" cy="261254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Developing Microservices</a:t>
            </a:r>
            <a:br>
              <a:rPr sz="4400"/>
            </a:br>
            <a:br>
              <a:rPr sz="4400"/>
            </a:br>
            <a:r>
              <a:rPr sz="4400"/>
              <a:t>nodejsconf.it 2015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@mcdonnelldean</a:t>
            </a:r>
            <a:endParaRPr sz="3200">
              <a:solidFill>
                <a:srgbClr val="888888"/>
              </a:solidFill>
            </a:endParaRP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@mcollina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0 – Build the frontend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609600" indent="-609600">
              <a:defRPr sz="1800"/>
            </a:pPr>
            <a:r>
              <a:rPr sz="3200"/>
              <a:t>Step0/README.md</a:t>
            </a:r>
            <a:endParaRPr sz="3200"/>
          </a:p>
          <a:p>
            <a:pPr lvl="0">
              <a:defRPr sz="1800"/>
            </a:pPr>
            <a:endParaRPr sz="3200"/>
          </a:p>
          <a:p>
            <a:pPr lvl="0" marL="609600" indent="-609600">
              <a:defRPr sz="1800"/>
            </a:pPr>
            <a:r>
              <a:rPr sz="3200"/>
              <a:t>Build and run the front end as a container</a:t>
            </a:r>
            <a:endParaRPr sz="3200"/>
          </a:p>
          <a:p>
            <a:pPr lvl="0">
              <a:defRPr sz="1800"/>
            </a:pPr>
            <a:endParaRPr sz="3200"/>
          </a:p>
          <a:p>
            <a:pPr lvl="0" marL="0" indent="0">
              <a:buSzTx/>
              <a:buNone/>
              <a:defRPr sz="1800"/>
            </a:pPr>
            <a:r>
              <a:rPr b="1" i="1" sz="3200"/>
              <a:t>Hint</a:t>
            </a:r>
            <a:r>
              <a:rPr sz="3200"/>
              <a:t> </a:t>
            </a:r>
            <a:endParaRPr sz="3200"/>
          </a:p>
          <a:p>
            <a:pPr lvl="1" marL="901700" indent="-444500">
              <a:spcBef>
                <a:spcPts val="600"/>
              </a:spcBef>
              <a:defRPr sz="1800"/>
            </a:pPr>
            <a:r>
              <a:rPr sz="2800"/>
              <a:t>Docker build –t frontend .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1 – Add websockets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609600" indent="-609600">
              <a:defRPr sz="1800"/>
            </a:pPr>
            <a:r>
              <a:rPr sz="3200"/>
              <a:t>Step1/README.md</a:t>
            </a:r>
            <a:endParaRPr sz="3200"/>
          </a:p>
          <a:p>
            <a:pPr lvl="0">
              <a:defRPr sz="1800"/>
            </a:pPr>
            <a:endParaRPr sz="3200"/>
          </a:p>
          <a:p>
            <a:pPr lvl="0" marL="609600" indent="-609600">
              <a:defRPr sz="1800"/>
            </a:pPr>
            <a:r>
              <a:rPr sz="3200"/>
              <a:t>Move the data generation function to the back end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Step2 – The data writer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609600" indent="-609600">
              <a:defRPr sz="1800"/>
            </a:pPr>
            <a:r>
              <a:rPr sz="3200"/>
              <a:t>Step2/README.md</a:t>
            </a:r>
            <a:endParaRPr sz="3200"/>
          </a:p>
          <a:p>
            <a:pPr lvl="0">
              <a:defRPr sz="1800"/>
            </a:pPr>
            <a:endParaRPr sz="3200"/>
          </a:p>
          <a:p>
            <a:pPr lvl="0" marL="609600" indent="-609600">
              <a:defRPr sz="1800"/>
            </a:pPr>
            <a:r>
              <a:rPr sz="3200"/>
              <a:t>The `step2` folder has a skeleton for the serializer service, your challenge is to write a Seneca (http://senecajs.org) handler to write points to influxdb.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3 – Docker compose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609600" indent="-609600">
              <a:defRPr sz="1800"/>
            </a:pPr>
            <a:r>
              <a:rPr sz="3200"/>
              <a:t>Step3/README.md</a:t>
            </a:r>
            <a:endParaRPr sz="3200"/>
          </a:p>
          <a:p>
            <a:pPr lvl="0">
              <a:defRPr sz="1800"/>
            </a:pPr>
            <a:endParaRPr sz="3200"/>
          </a:p>
          <a:p>
            <a:pPr lvl="0" marL="609600" indent="-609600">
              <a:defRPr sz="1800"/>
            </a:pPr>
            <a:r>
              <a:rPr sz="3200"/>
              <a:t>Running multiple containers individually is error prone, your challenge is to use docker-compose. In this step you will create a docker compose .yml file to launch all our containers with a single command.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438911">
              <a:defRPr sz="4200"/>
            </a:lvl1pPr>
          </a:lstStyle>
          <a:p>
            <a:pPr lvl="0">
              <a:defRPr sz="1800"/>
            </a:pPr>
            <a:r>
              <a:rPr sz="4200"/>
              <a:t>Step 4 – Wire up the MQTT Broker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609600" indent="-609600">
              <a:defRPr sz="1800"/>
            </a:pPr>
            <a:r>
              <a:rPr sz="3200"/>
              <a:t>Step4/README.md</a:t>
            </a:r>
            <a:endParaRPr sz="3200"/>
          </a:p>
          <a:p>
            <a:pPr lvl="0">
              <a:defRPr sz="1800"/>
            </a:pPr>
            <a:endParaRPr sz="3200"/>
          </a:p>
          <a:p>
            <a:pPr lvl="0" marL="609600" indent="-609600">
              <a:defRPr sz="1800"/>
            </a:pPr>
            <a:r>
              <a:rPr sz="3200"/>
              <a:t>You are provided with a dummy sensor and a MQTT broker service, your challenge is to wire these into the docker compose .yml.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5 – The read handler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609600" indent="-609600">
              <a:defRPr sz="1800"/>
            </a:pPr>
            <a:r>
              <a:rPr sz="3200"/>
              <a:t>Step5/README.md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endParaRPr sz="2800"/>
          </a:p>
          <a:p>
            <a:pPr lvl="0" marL="609600" indent="-609600">
              <a:defRPr sz="1800"/>
            </a:pPr>
            <a:r>
              <a:rPr sz="3200"/>
              <a:t>Your challenge is to add a read action handler to select data from influx the handler should take a start and end time and also a sensor id as input parameters and return time series data.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434340">
              <a:defRPr sz="4100"/>
            </a:lvl1pPr>
          </a:lstStyle>
          <a:p>
            <a:pPr lvl="0">
              <a:defRPr sz="1800"/>
            </a:pPr>
            <a:r>
              <a:rPr sz="4100"/>
              <a:t>Step 6 – Connect the read handler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609600" indent="-609600">
              <a:defRPr sz="1800"/>
            </a:pPr>
            <a:r>
              <a:rPr sz="3200"/>
              <a:t>Step6/README.md</a:t>
            </a:r>
            <a:endParaRPr sz="3200"/>
          </a:p>
          <a:p>
            <a:pPr lvl="0">
              <a:defRPr sz="1800"/>
            </a:pPr>
            <a:endParaRPr sz="3200"/>
          </a:p>
          <a:p>
            <a:pPr lvl="0" marL="609600" indent="-609600">
              <a:defRPr sz="1800"/>
            </a:pPr>
            <a:r>
              <a:rPr sz="3200"/>
              <a:t>Your challenge is to wire the data reader up to the front end. To do this you will need to replace the random value generator in the frontend/api/index.js with a call to read data from the serializer service.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xfrm>
            <a:off x="457200" y="2873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7 – Wire up the actuator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609600" indent="-609600">
              <a:defRPr sz="1800"/>
            </a:pPr>
            <a:r>
              <a:rPr sz="3200"/>
              <a:t>Step7/README.md</a:t>
            </a:r>
            <a:endParaRPr sz="3200"/>
          </a:p>
          <a:p>
            <a:pPr lvl="0">
              <a:defRPr sz="1800"/>
            </a:pPr>
            <a:endParaRPr sz="3200"/>
          </a:p>
          <a:p>
            <a:pPr lvl="0" marL="609600" indent="-609600">
              <a:defRPr sz="1800"/>
            </a:pPr>
            <a:r>
              <a:rPr sz="3200"/>
              <a:t>Your challenge is to wire up the actuator micro-service. The actuator service is provided for you in services/actuator. The actuator service will send a new offset message to the sensor via the MQTT broker.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8 – To the bar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609600" indent="-609600">
              <a:defRPr sz="1800"/>
            </a:pPr>
            <a:r>
              <a:rPr sz="3200"/>
              <a:t>Close your laptop</a:t>
            </a:r>
            <a:endParaRPr sz="3200"/>
          </a:p>
          <a:p>
            <a:pPr lvl="0" marL="609600" indent="-609600">
              <a:defRPr sz="1800"/>
            </a:pPr>
            <a:r>
              <a:rPr sz="3200"/>
              <a:t>Make your way to the bar</a:t>
            </a:r>
            <a:endParaRPr sz="3200"/>
          </a:p>
          <a:p>
            <a:pPr lvl="0" marL="609600" indent="-609600">
              <a:defRPr sz="1800"/>
            </a:pPr>
            <a:r>
              <a:rPr sz="3200"/>
              <a:t>Order a ”pirlo” or a coke</a:t>
            </a:r>
            <a:endParaRPr sz="3200"/>
          </a:p>
          <a:p>
            <a:pPr lvl="0" marL="609600" indent="-609600">
              <a:defRPr sz="1800"/>
            </a:pPr>
            <a:r>
              <a:rPr sz="3200"/>
              <a:t>Repeat…</a:t>
            </a:r>
            <a:endParaRPr sz="3200"/>
          </a:p>
          <a:p>
            <a:pPr lvl="0">
              <a:defRPr sz="1800"/>
            </a:pPr>
            <a:endParaRPr sz="3200"/>
          </a:p>
          <a:p>
            <a:pPr lvl="0" marL="0" indent="0" algn="ctr">
              <a:buSzTx/>
              <a:buNone/>
              <a:defRPr sz="1800"/>
            </a:pPr>
            <a:r>
              <a:rPr sz="3200"/>
              <a:t>Thank you!	</a:t>
            </a:r>
            <a:endParaRPr sz="3200"/>
          </a:p>
          <a:p>
            <a:pPr lvl="0" marL="0" indent="0" algn="ctr">
              <a:buSzTx/>
              <a:buNone/>
              <a:defRPr sz="1800"/>
            </a:pPr>
            <a:r>
              <a:rPr sz="3200"/>
              <a:t>@mcdonnelldean @mcollina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Microservices are…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552450" indent="-552450">
              <a:spcBef>
                <a:spcPts val="600"/>
              </a:spcBef>
              <a:defRPr sz="1800"/>
            </a:pPr>
            <a:r>
              <a:rPr sz="2900"/>
              <a:t>Not a new concept; see unix</a:t>
            </a:r>
            <a:endParaRPr sz="2500"/>
          </a:p>
          <a:p>
            <a:pPr lvl="1" marL="0" indent="457200">
              <a:spcBef>
                <a:spcPts val="600"/>
              </a:spcBef>
              <a:buSzTx/>
              <a:buNone/>
              <a:defRPr sz="1800"/>
            </a:pPr>
            <a:endParaRPr sz="2500"/>
          </a:p>
          <a:p>
            <a:pPr lvl="0" marL="552450" indent="-552450">
              <a:spcBef>
                <a:spcPts val="600"/>
              </a:spcBef>
              <a:defRPr sz="1800"/>
            </a:pPr>
            <a:r>
              <a:rPr sz="2900"/>
              <a:t>Small, focused, decoupled components</a:t>
            </a:r>
            <a:endParaRPr sz="2900"/>
          </a:p>
          <a:p>
            <a:pPr lvl="0" marL="0" indent="0">
              <a:spcBef>
                <a:spcPts val="600"/>
              </a:spcBef>
              <a:buSzTx/>
              <a:buNone/>
              <a:defRPr sz="1800"/>
            </a:pPr>
            <a:endParaRPr sz="2900"/>
          </a:p>
          <a:p>
            <a:pPr lvl="0" marL="552450" indent="-552450">
              <a:spcBef>
                <a:spcPts val="600"/>
              </a:spcBef>
              <a:defRPr sz="1800"/>
            </a:pPr>
            <a:r>
              <a:rPr sz="2900"/>
              <a:t>Independently deployable</a:t>
            </a:r>
            <a:endParaRPr sz="2900"/>
          </a:p>
          <a:p>
            <a:pPr lvl="0">
              <a:spcBef>
                <a:spcPts val="600"/>
              </a:spcBef>
              <a:defRPr sz="1800"/>
            </a:pPr>
            <a:endParaRPr sz="2900"/>
          </a:p>
          <a:p>
            <a:pPr lvl="0" marL="552450" indent="-552450">
              <a:spcBef>
                <a:spcPts val="600"/>
              </a:spcBef>
              <a:defRPr sz="1800"/>
            </a:pPr>
            <a:r>
              <a:rPr sz="2900"/>
              <a:t>Particularly suited to node.js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Some Benefits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514350" indent="-5143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Accelerated development</a:t>
            </a:r>
            <a:endParaRPr sz="2700"/>
          </a:p>
          <a:p>
            <a:pPr lvl="1" marL="822325" indent="-36512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Small components – easily grokked</a:t>
            </a:r>
            <a:endParaRPr sz="2300"/>
          </a:p>
          <a:p>
            <a:pPr lvl="1" marL="822325" indent="-36512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Independently deployable</a:t>
            </a:r>
            <a:endParaRPr sz="2300"/>
          </a:p>
          <a:p>
            <a:pPr lvl="1" marL="822325" indent="-36512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Easily replaceable</a:t>
            </a:r>
            <a:endParaRPr sz="2300"/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1800"/>
            </a:pPr>
            <a:endParaRPr sz="2300"/>
          </a:p>
          <a:p>
            <a:pPr lvl="0" marL="514350" indent="-5143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Inherently scale-able</a:t>
            </a:r>
            <a:endParaRPr sz="2700"/>
          </a:p>
          <a:p>
            <a:pPr lvl="1" marL="822325" indent="-36512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Distributed by nature</a:t>
            </a:r>
            <a:endParaRPr sz="2300"/>
          </a:p>
          <a:p>
            <a:pPr lvl="1" marL="0" indent="457200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endParaRPr sz="2300"/>
          </a:p>
          <a:p>
            <a:pPr lvl="0" marL="514350" indent="-5143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Optimised for delete</a:t>
            </a:r>
            <a:endParaRPr sz="2700"/>
          </a:p>
          <a:p>
            <a:pPr lvl="1" marL="822325" indent="-36512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Greg Young - </a:t>
            </a:r>
            <a:r>
              <a:rPr sz="2300">
                <a:hlinkClick r:id="rId2" invalidUrl="" action="" tgtFrame="" tooltip="" history="1" highlightClick="0" endSnd="0"/>
              </a:rPr>
              <a:t>https://vimeo.com/108441214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But Enough Theory!</a:t>
            </a:r>
          </a:p>
        </p:txBody>
      </p:sp>
      <p:sp>
        <p:nvSpPr>
          <p:cNvPr id="60" name="Shape 60"/>
          <p:cNvSpPr/>
          <p:nvPr/>
        </p:nvSpPr>
        <p:spPr>
          <a:xfrm>
            <a:off x="2374974" y="3103878"/>
            <a:ext cx="4394048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800"/>
              <a:t>This is a workshop…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421950" y="-219310"/>
            <a:ext cx="8229601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Let’s build a system…</a:t>
            </a:r>
          </a:p>
        </p:txBody>
      </p:sp>
      <p:pic>
        <p:nvPicPr>
          <p:cNvPr id="63" name="image2.png" descr="targe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664" y="717529"/>
            <a:ext cx="5510768" cy="6155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421950" y="259220"/>
            <a:ext cx="8229601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It looks like this..</a:t>
            </a:r>
          </a:p>
        </p:txBody>
      </p:sp>
      <p:pic>
        <p:nvPicPr>
          <p:cNvPr id="66" name="image3.png" descr="Screen Shot 2015-08-31 at 23.04.4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0381" y="1813866"/>
            <a:ext cx="7583954" cy="36770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We will be using…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457200" indent="-4572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Rickshaw charts + socket.io</a:t>
            </a:r>
            <a:endParaRPr sz="2400"/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endParaRPr sz="2400"/>
          </a:p>
          <a:p>
            <a:pPr lvl="0" marL="457200" indent="-4572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Node.js + express</a:t>
            </a:r>
            <a:endParaRPr sz="2400"/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endParaRPr sz="2400"/>
          </a:p>
          <a:p>
            <a:pPr lvl="0" marL="457200" indent="-4572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Seneca (Microservices framework)</a:t>
            </a:r>
            <a:endParaRPr sz="2400"/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endParaRPr sz="2400"/>
          </a:p>
          <a:p>
            <a:pPr lvl="0" marL="457200" indent="-4572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Mosca (MQTT broker)</a:t>
            </a:r>
            <a:endParaRPr sz="2400"/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endParaRPr sz="2400"/>
          </a:p>
          <a:p>
            <a:pPr lvl="0" marL="457200" indent="-4572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InfluxDB (Time series database)</a:t>
            </a:r>
            <a:endParaRPr sz="2400"/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endParaRPr sz="2400"/>
          </a:p>
          <a:p>
            <a:pPr lvl="0" marL="457200" indent="-4572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Docker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You should now have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</a:p>
          <a:p>
            <a:pPr lvl="0" marL="609600" indent="-609600">
              <a:defRPr sz="1800"/>
            </a:pPr>
            <a:r>
              <a:rPr sz="3200"/>
              <a:t>Run ‘docker ps’</a:t>
            </a:r>
            <a:endParaRPr sz="3200"/>
          </a:p>
          <a:p>
            <a:pPr lvl="1" marL="901700" indent="-444500">
              <a:spcBef>
                <a:spcPts val="600"/>
              </a:spcBef>
              <a:defRPr sz="1800"/>
            </a:pPr>
            <a:r>
              <a:rPr sz="2800"/>
              <a:t>Should execute and show no processes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endParaRPr sz="2800"/>
          </a:p>
          <a:p>
            <a:pPr lvl="0" marL="609600" indent="-609600">
              <a:defRPr sz="1800"/>
            </a:pPr>
            <a:r>
              <a:rPr sz="3200"/>
              <a:t>Run ‘docker images’</a:t>
            </a:r>
            <a:endParaRPr sz="3200"/>
          </a:p>
          <a:p>
            <a:pPr lvl="1" marL="901700" indent="-444500">
              <a:spcBef>
                <a:spcPts val="600"/>
              </a:spcBef>
              <a:defRPr sz="1800"/>
            </a:pPr>
            <a:r>
              <a:rPr sz="2800"/>
              <a:t>Should show two images loaded</a:t>
            </a:r>
            <a:endParaRPr sz="2800"/>
          </a:p>
          <a:p>
            <a:pPr lvl="1" marL="901700" indent="-444500">
              <a:spcBef>
                <a:spcPts val="600"/>
              </a:spcBef>
              <a:defRPr sz="1800"/>
            </a:pPr>
            <a:r>
              <a:rPr sz="2800"/>
              <a:t>node</a:t>
            </a:r>
            <a:endParaRPr sz="2800"/>
          </a:p>
          <a:p>
            <a:pPr lvl="1" marL="901700" indent="-444500">
              <a:spcBef>
                <a:spcPts val="600"/>
              </a:spcBef>
              <a:defRPr sz="1800"/>
            </a:pPr>
            <a:r>
              <a:rPr sz="2800"/>
              <a:t>tutum/influxdb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Get the workshop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609600" indent="-609600">
              <a:defRPr sz="1800"/>
            </a:pPr>
            <a:r>
              <a:rPr sz="3200"/>
              <a:t>Clone the following repo</a:t>
            </a:r>
            <a:endParaRPr sz="3200"/>
          </a:p>
          <a:p>
            <a:pPr lvl="0" marL="0" indent="0" algn="ctr">
              <a:buSzTx/>
              <a:buNone/>
              <a:defRPr sz="1800"/>
            </a:pPr>
            <a:endParaRPr sz="3200"/>
          </a:p>
          <a:p>
            <a:pPr lvl="0" marL="0" indent="0" algn="ctr">
              <a:buSzTx/>
              <a:buNone/>
              <a:defRPr sz="1800"/>
            </a:pPr>
            <a:r>
              <a:rPr sz="4500">
                <a:latin typeface="PT Mono"/>
                <a:ea typeface="PT Mono"/>
                <a:cs typeface="PT Mono"/>
                <a:sym typeface="PT Mono"/>
              </a:rPr>
              <a:t>git@github.com:nearform/msworkshop.git</a:t>
            </a:r>
            <a:endParaRPr sz="4500">
              <a:latin typeface="PT Mono"/>
              <a:ea typeface="PT Mono"/>
              <a:cs typeface="PT Mono"/>
              <a:sym typeface="PT Mono"/>
            </a:endParaRPr>
          </a:p>
          <a:p>
            <a:pPr lvl="1" marL="0" indent="457200">
              <a:spcBef>
                <a:spcPts val="600"/>
              </a:spcBef>
              <a:buSzTx/>
              <a:buNone/>
              <a:defRPr sz="1800"/>
            </a:pPr>
            <a:endParaRPr sz="2800"/>
          </a:p>
          <a:p>
            <a:pPr lvl="0" marL="609600" indent="-609600">
              <a:defRPr sz="1800"/>
            </a:pPr>
            <a:r>
              <a:rPr sz="3200"/>
              <a:t>Or grab the tarball from a key drive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