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0.png" ContentType="image/png"/>
  <Override PartName="/ppt/media/image4.png" ContentType="image/png"/>
  <Override PartName="/ppt/media/image8.png" ContentType="image/png"/>
  <Override PartName="/ppt/media/image3.png" ContentType="image/png"/>
  <Override PartName="/ppt/media/image7.png" ContentType="image/png"/>
  <Override PartName="/ppt/media/image12.png" ContentType="image/png"/>
  <Override PartName="/ppt/media/image2.png" ContentType="image/png"/>
  <Override PartName="/ppt/media/image6.png" ContentType="image/png"/>
  <Override PartName="/ppt/media/image11.png" ContentType="image/png"/>
  <Override PartName="/ppt/media/image1.png" ContentType="image/png"/>
  <Override PartName="/ppt/media/image5.png" ContentType="image/png"/>
  <Override PartName="/ppt/media/image9.png" ContentType="image/png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_rels/slide3.xml.rels" ContentType="application/vnd.openxmlformats-package.relationships+xml"/>
  <Override PartName="/ppt/slides/_rels/slide13.xml.rels" ContentType="application/vnd.openxmlformats-package.relationships+xml"/>
  <Override PartName="/ppt/slides/_rels/slide2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88700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9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49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88696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61C17171-B171-4111-B131-91F1F1018121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Shape 1"/>
          <p:cNvSpPr txBox="1"/>
          <p:nvPr/>
        </p:nvSpPr>
        <p:spPr>
          <a:xfrm>
            <a:off x="593280" y="2011680"/>
            <a:ext cx="8870040" cy="2711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b="1" lang="en-US" sz="2800">
                <a:solidFill>
                  <a:srgbClr val="000000"/>
                </a:solidFill>
              </a:rPr>
              <a:t>Managing data availability and integrity</a:t>
            </a:r>
            <a:endParaRPr/>
          </a:p>
          <a:p>
            <a:pPr algn="ctr"/>
            <a:r>
              <a:rPr b="1" lang="en-US" sz="2800">
                <a:solidFill>
                  <a:srgbClr val="000000"/>
                </a:solidFill>
              </a:rPr>
              <a:t>in federated cloud storage</a:t>
            </a:r>
            <a:endParaRPr/>
          </a:p>
        </p:txBody>
      </p:sp>
      <p:pic>
        <p:nvPicPr>
          <p:cNvPr descr="" id="38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8244360" y="5303520"/>
            <a:ext cx="1631160" cy="1828800"/>
          </a:xfrm>
          <a:prstGeom prst="rect">
            <a:avLst/>
          </a:prstGeom>
        </p:spPr>
      </p:pic>
      <p:sp>
        <p:nvSpPr>
          <p:cNvPr id="39" name="TextShape 2"/>
          <p:cNvSpPr txBox="1"/>
          <p:nvPr/>
        </p:nvSpPr>
        <p:spPr>
          <a:xfrm>
            <a:off x="433440" y="4206240"/>
            <a:ext cx="4678200" cy="30096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US" sz="2600"/>
              <a:t>Krzysztof Styrc</a:t>
            </a:r>
            <a:endParaRPr/>
          </a:p>
          <a:p>
            <a:r>
              <a:rPr lang="en-US" sz="2000"/>
              <a:t>Department of Computer Science AGH</a:t>
            </a:r>
            <a:endParaRPr/>
          </a:p>
          <a:p>
            <a:endParaRPr/>
          </a:p>
          <a:p>
            <a:r>
              <a:rPr i="1" lang="en-US" sz="2000"/>
              <a:t>Supervisor:</a:t>
            </a:r>
            <a:endParaRPr/>
          </a:p>
          <a:p>
            <a:r>
              <a:rPr b="1" lang="en-US" sz="2000"/>
              <a:t>Marian Bubak</a:t>
            </a:r>
            <a:endParaRPr/>
          </a:p>
          <a:p>
            <a:endParaRPr/>
          </a:p>
          <a:p>
            <a:r>
              <a:rPr i="1" lang="en-US" sz="2000"/>
              <a:t>Consultancy:</a:t>
            </a:r>
            <a:endParaRPr/>
          </a:p>
          <a:p>
            <a:r>
              <a:rPr b="1" lang="en-US" sz="2000"/>
              <a:t>Piotr Nowakowski, </a:t>
            </a:r>
            <a:r>
              <a:rPr lang="en-US" sz="2000"/>
              <a:t>ACC Cyfronet AGH</a:t>
            </a:r>
            <a:endParaRPr/>
          </a:p>
          <a:p>
            <a:endParaRPr/>
          </a:p>
          <a:p>
            <a:r>
              <a:rPr i="1" lang="en-US" sz="2000"/>
              <a:t>Reviewer:</a:t>
            </a:r>
            <a:endParaRPr/>
          </a:p>
          <a:p>
            <a:r>
              <a:rPr b="1" lang="en-US" sz="2000"/>
              <a:t>Dawid Kurzyniec, </a:t>
            </a:r>
            <a:r>
              <a:rPr lang="en-US" sz="2000"/>
              <a:t>Google Kraków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4000" y="274320"/>
            <a:ext cx="9071640" cy="8737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 sz="3600"/>
              <a:t>Design of Data Reliability and Integrity (DRI) </a:t>
            </a:r>
            <a:endParaRPr/>
          </a:p>
        </p:txBody>
      </p:sp>
      <p:pic>
        <p:nvPicPr>
          <p:cNvPr descr="" id="68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3383280" y="2834640"/>
            <a:ext cx="6566760" cy="4642920"/>
          </a:xfrm>
          <a:prstGeom prst="rect">
            <a:avLst/>
          </a:prstGeom>
        </p:spPr>
      </p:pic>
      <p:pic>
        <p:nvPicPr>
          <p:cNvPr descr="" id="69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4277880" y="1477080"/>
            <a:ext cx="4866120" cy="1266120"/>
          </a:xfrm>
          <a:prstGeom prst="rect">
            <a:avLst/>
          </a:prstGeom>
        </p:spPr>
      </p:pic>
      <p:sp>
        <p:nvSpPr>
          <p:cNvPr id="70" name="TextShape 2"/>
          <p:cNvSpPr txBox="1"/>
          <p:nvPr/>
        </p:nvSpPr>
        <p:spPr>
          <a:xfrm>
            <a:off x="274320" y="1170000"/>
            <a:ext cx="3108960" cy="614520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  <a:buFont typeface="Times New Roman"/>
              <a:buAutoNum type="arabicParenR"/>
            </a:pPr>
            <a:r>
              <a:rPr lang="en-US" sz="2200" u="sng"/>
              <a:t>DRI service</a:t>
            </a:r>
            <a:endParaRPr/>
          </a:p>
          <a:p>
            <a:pPr>
              <a:lnSpc>
                <a:spcPct val="100000"/>
              </a:lnSpc>
              <a:buFont typeface="Times New Roman"/>
              <a:buAutoNum type="arabicParenR"/>
            </a:pPr>
            <a:r>
              <a:rPr lang="en-US"/>
              <a:t>stateless REST web service in VPH-Share cloud environment</a:t>
            </a:r>
            <a:endParaRPr/>
          </a:p>
          <a:p>
            <a:pPr>
              <a:lnSpc>
                <a:spcPct val="100000"/>
              </a:lnSpc>
              <a:buFont typeface="Times New Roman"/>
              <a:buAutoNum type="arabicParenR"/>
            </a:pPr>
            <a:r>
              <a:rPr lang="en-US"/>
              <a:t>periodical and on-request probabilistic data validation of data in federation of cloud storages</a:t>
            </a:r>
            <a:endParaRPr/>
          </a:p>
          <a:p>
            <a:pPr>
              <a:lnSpc>
                <a:spcPct val="100000"/>
              </a:lnSpc>
              <a:buFont typeface="Times New Roman"/>
              <a:buAutoNum type="arabicParenR"/>
            </a:pPr>
            <a:r>
              <a:rPr lang="en-US"/>
              <a:t>datasets and validation metadata stored in AIR registry</a:t>
            </a:r>
            <a:endParaRPr/>
          </a:p>
          <a:p>
            <a:pPr>
              <a:lnSpc>
                <a:spcPct val="100000"/>
              </a:lnSpc>
              <a:buFont typeface="Times New Roman"/>
              <a:buAutoNum type="arabicParenR"/>
            </a:pPr>
            <a:r>
              <a:rPr lang="en-US"/>
              <a:t>notifying scientific users via Notification service</a:t>
            </a:r>
            <a:endParaRPr/>
          </a:p>
          <a:p>
            <a:pPr>
              <a:lnSpc>
                <a:spcPct val="100000"/>
              </a:lnSpc>
              <a:buFont typeface="Times New Roman"/>
              <a:buAutoNum type="arabicParenR"/>
            </a:pPr>
            <a:r>
              <a:rPr lang="en-US"/>
              <a:t>asynchronous calls and batch execution </a:t>
            </a:r>
            <a:endParaRPr/>
          </a:p>
          <a:p>
            <a:pPr>
              <a:lnSpc>
                <a:spcPts val="0"/>
              </a:lnSpc>
              <a:buSzPct val="45000"/>
              <a:buFont typeface="StarSymbol"/>
              <a:buChar char=""/>
            </a:pPr>
            <a:endParaRPr/>
          </a:p>
          <a:p>
            <a:pPr>
              <a:lnSpc>
                <a:spcPts val="0"/>
              </a:lnSpc>
              <a:buSzPct val="45000"/>
              <a:buFont typeface="StarSymbol"/>
              <a:buChar char=""/>
            </a:pPr>
            <a:r>
              <a:rPr b="1" lang="en-US" sz="2200" u="sng"/>
              <a:t>Implementation technologies</a:t>
            </a:r>
            <a:endParaRPr/>
          </a:p>
          <a:p>
            <a:pPr>
              <a:lnSpc>
                <a:spcPts val="0"/>
              </a:lnSpc>
              <a:buSzPct val="45000"/>
              <a:buFont typeface="StarSymbol"/>
              <a:buChar char=""/>
            </a:pPr>
            <a:r>
              <a:rPr lang="en-US"/>
              <a:t>JClouds library – generic cloud storage abstraction</a:t>
            </a:r>
            <a:endParaRPr/>
          </a:p>
          <a:p>
            <a:pPr>
              <a:lnSpc>
                <a:spcPts val="0"/>
              </a:lnSpc>
              <a:buSzPct val="45000"/>
              <a:buFont typeface="StarSymbol"/>
              <a:buChar char=""/>
            </a:pPr>
            <a:r>
              <a:rPr lang="en-US"/>
              <a:t>Quartz – task scheduling</a:t>
            </a:r>
            <a:endParaRPr/>
          </a:p>
          <a:p>
            <a:pPr>
              <a:lnSpc>
                <a:spcPts val="0"/>
              </a:lnSpc>
              <a:buSzPct val="45000"/>
              <a:buFont typeface="StarSymbol"/>
              <a:buChar char=""/>
            </a:pPr>
            <a:r>
              <a:rPr lang="en-US"/>
              <a:t>JAX-RS – REST web service</a:t>
            </a:r>
            <a:endParaRPr/>
          </a:p>
          <a:p>
            <a:pPr>
              <a:lnSpc>
                <a:spcPts val="0"/>
              </a:lnSpc>
              <a:buSzPct val="45000"/>
              <a:buFont typeface="StarSymbol"/>
              <a:buChar char=""/>
            </a:pPr>
            <a:r>
              <a:rPr lang="en-US"/>
              <a:t>Java, Guice, Guava, Tomcat</a:t>
            </a:r>
            <a:endParaRPr/>
          </a:p>
        </p:txBody>
      </p:sp>
    </p:spTree>
  </p:cSld>
  <p:timing>
    <p:tnLst>
      <p:par>
        <p:cTn dur="indefinite" id="19" nodeType="tmRoot" restart="never">
          <p:childTnLst>
            <p:seq>
              <p:cTn id="2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71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05840" y="1005840"/>
            <a:ext cx="7680960" cy="5675400"/>
          </a:xfrm>
          <a:prstGeom prst="rect">
            <a:avLst/>
          </a:prstGeom>
        </p:spPr>
      </p:pic>
    </p:spTree>
  </p:cSld>
  <p:timing>
    <p:tnLst>
      <p:par>
        <p:cTn dur="indefinite" id="21" nodeType="tmRoot" restart="never">
          <p:childTnLst>
            <p:seq>
              <p:cTn id="2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 sz="3600"/>
              <a:t>Summary and future work</a:t>
            </a:r>
            <a:endParaRPr/>
          </a:p>
        </p:txBody>
      </p:sp>
      <p:sp>
        <p:nvSpPr>
          <p:cNvPr id="73" name="TextShape 2"/>
          <p:cNvSpPr txBox="1"/>
          <p:nvPr/>
        </p:nvSpPr>
        <p:spPr>
          <a:xfrm>
            <a:off x="548640" y="1371600"/>
            <a:ext cx="7893720" cy="568836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b="1" lang="en-US" sz="2200" u="sng"/>
              <a:t>Results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/>
              <a:t>proposed a network-efficient algorithm for data validation in the cloud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/>
              <a:t>proposed methodology how to address the problem of providing data reliability and integrity in the cloud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/>
              <a:t>enabled VPH-Share project users to monitor data integrity and notify in case offailures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>
              <a:lnSpc>
                <a:spcPts val="0"/>
              </a:lnSpc>
              <a:buSzPct val="45000"/>
              <a:buFont typeface="StarSymbol"/>
              <a:buChar char=""/>
            </a:pPr>
            <a:r>
              <a:rPr b="1" lang="en-US" sz="2200" u="sng"/>
              <a:t>Future work</a:t>
            </a:r>
            <a:endParaRPr/>
          </a:p>
          <a:p>
            <a:pPr>
              <a:lnSpc>
                <a:spcPts val="0"/>
              </a:lnSpc>
              <a:buSzPct val="45000"/>
              <a:buFont typeface="StarSymbol"/>
              <a:buChar char=""/>
            </a:pPr>
            <a:r>
              <a:rPr lang="en-US"/>
              <a:t>investigate how to combine DRI monitoring service with federated cloud storage data access layer</a:t>
            </a:r>
            <a:endParaRPr/>
          </a:p>
          <a:p>
            <a:pPr>
              <a:lnSpc>
                <a:spcPts val="0"/>
              </a:lnSpc>
              <a:buSzPct val="45000"/>
              <a:buFont typeface="StarSymbol"/>
              <a:buChar char=""/>
            </a:pPr>
            <a:r>
              <a:rPr lang="en-US"/>
              <a:t>extract DRI functionality and provide it as a reusable component outside of the VPH-Share project</a:t>
            </a:r>
            <a:endParaRPr/>
          </a:p>
          <a:p>
            <a:pPr>
              <a:lnSpc>
                <a:spcPts val="0"/>
              </a:lnSpc>
              <a:buSzPct val="45000"/>
              <a:buFont typeface="StarSymbol"/>
              <a:buChar char=""/>
            </a:pPr>
            <a:r>
              <a:rPr lang="en-US"/>
              <a:t>investigate further improvements of data validation algorithm </a:t>
            </a:r>
            <a:endParaRPr/>
          </a:p>
        </p:txBody>
      </p:sp>
    </p:spTree>
  </p:cSld>
  <p:timing>
    <p:tnLst>
      <p:par>
        <p:cTn dur="indefinite" id="23" nodeType="tmRoot" restart="never">
          <p:childTnLst>
            <p:seq>
              <p:cTn id="2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 sz="3600"/>
              <a:t>Acknowledgement</a:t>
            </a:r>
            <a:endParaRPr/>
          </a:p>
        </p:txBody>
      </p:sp>
      <p:sp>
        <p:nvSpPr>
          <p:cNvPr id="75" name="TextShape 2"/>
          <p:cNvSpPr txBox="1"/>
          <p:nvPr/>
        </p:nvSpPr>
        <p:spPr>
          <a:xfrm>
            <a:off x="548640" y="1371600"/>
            <a:ext cx="7893720" cy="568836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200" u="sng"/>
              <a:t>More at http://dice.cyfronet.pl/VPH-Share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b="1" lang="en-US" sz="2200" u="sng"/>
              <a:t>This thesis was realized partially in the framework of the following projects: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i="1" lang="en-US" sz="2200"/>
              <a:t>Virtual Physiological Human: Sharing for Healthcare (VPH-Share) – partially funded by the European Commission under the Information Communication Technologies Programme (contract number 269978)</a:t>
            </a:r>
            <a:endParaRPr/>
          </a:p>
        </p:txBody>
      </p:sp>
      <p:pic>
        <p:nvPicPr>
          <p:cNvPr descr="" id="76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3486240" y="4407480"/>
            <a:ext cx="2365920" cy="2652480"/>
          </a:xfrm>
          <a:prstGeom prst="rect">
            <a:avLst/>
          </a:prstGeom>
        </p:spPr>
      </p:pic>
    </p:spTree>
  </p:cSld>
  <p:timing>
    <p:tnLst>
      <p:par>
        <p:cTn dur="indefinite" id="25" nodeType="tmRoot" restart="never">
          <p:childTnLst>
            <p:seq>
              <p:cTn id="2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 sz="3600"/>
              <a:t>Agenda</a:t>
            </a:r>
            <a:endParaRPr/>
          </a:p>
        </p:txBody>
      </p:sp>
      <p:sp>
        <p:nvSpPr>
          <p:cNvPr id="41" name="TextShape 2"/>
          <p:cNvSpPr txBox="1"/>
          <p:nvPr/>
        </p:nvSpPr>
        <p:spPr>
          <a:xfrm>
            <a:off x="274320" y="1280160"/>
            <a:ext cx="9235800" cy="5847480"/>
          </a:xfrm>
          <a:prstGeom prst="rect">
            <a:avLst/>
          </a:prstGeom>
        </p:spPr>
        <p:txBody>
          <a:bodyPr bIns="0" lIns="0" rIns="0" tIns="0" wrap="none"/>
          <a:p>
            <a:pPr>
              <a:buFont typeface="Times New Roman"/>
              <a:buAutoNum type="arabicPeriod"/>
            </a:pPr>
            <a:r>
              <a:rPr b="1" lang="en-US" sz="2200"/>
              <a:t> </a:t>
            </a:r>
            <a:r>
              <a:rPr b="1" lang="en-US" sz="2200"/>
              <a:t>Introduction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en-US" sz="2200"/>
              <a:t>Motivation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en-US" sz="2200"/>
              <a:t>VPH-Share project background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en-US" sz="2200"/>
              <a:t>Objectives of the thesis</a:t>
            </a:r>
            <a:endParaRPr/>
          </a:p>
          <a:p>
            <a:pPr>
              <a:buFont typeface="Times New Roman"/>
              <a:buAutoNum type="arabicPeriod"/>
            </a:pPr>
            <a:r>
              <a:rPr b="1" lang="en-US" sz="2200"/>
              <a:t> </a:t>
            </a:r>
            <a:r>
              <a:rPr b="1" lang="en-US" sz="2200"/>
              <a:t>State of the art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en-US" sz="2200"/>
              <a:t>Overview of methods for data integrity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en-US" sz="2200"/>
              <a:t>Proof of Retrievability (POR)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en-US" sz="2200"/>
              <a:t>Data integrity proof (DIP)</a:t>
            </a:r>
            <a:endParaRPr/>
          </a:p>
          <a:p>
            <a:pPr>
              <a:buFont typeface="Times New Roman"/>
              <a:buAutoNum type="arabicPeriod"/>
            </a:pPr>
            <a:r>
              <a:rPr b="1" lang="en-US" sz="2200"/>
              <a:t> </a:t>
            </a:r>
            <a:r>
              <a:rPr b="1" lang="en-US" sz="2200"/>
              <a:t>Design and implementation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en-US" sz="2200"/>
              <a:t>Data validation algorithm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en-US" sz="2200"/>
              <a:t>Design of Data Reliability and Integrity (DRI) service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en-US" sz="2200"/>
              <a:t>Example of DRI service operation </a:t>
            </a:r>
            <a:endParaRPr/>
          </a:p>
          <a:p>
            <a:pPr>
              <a:buFont typeface="Times New Roman"/>
              <a:buAutoNum type="arabicPeriod"/>
            </a:pPr>
            <a:r>
              <a:rPr b="1" lang="en-US" sz="2200"/>
              <a:t> </a:t>
            </a:r>
            <a:r>
              <a:rPr b="1" lang="en-US" sz="2200"/>
              <a:t>Summary and future work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 sz="3600"/>
              <a:t>Motivation</a:t>
            </a:r>
            <a:endParaRPr/>
          </a:p>
        </p:txBody>
      </p:sp>
      <p:sp>
        <p:nvSpPr>
          <p:cNvPr id="43" name="TextShape 2"/>
          <p:cNvSpPr txBox="1"/>
          <p:nvPr/>
        </p:nvSpPr>
        <p:spPr>
          <a:xfrm>
            <a:off x="365760" y="1403280"/>
            <a:ext cx="9326880" cy="600336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b="1" lang="en-US" sz="2200" u="sng"/>
              <a:t>Cloud storage problems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/>
              <a:t>data stored on external resources of (untrusted) cloud provider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/>
              <a:t>best-effort SLAs definition, return of costs otherwise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/>
              <a:t>cloud vendor lock-in effect</a:t>
            </a:r>
            <a:endParaRPr/>
          </a:p>
          <a:p>
            <a:pPr>
              <a:lnSpc>
                <a:spcPts val="0"/>
              </a:lnSpc>
              <a:buSzPct val="45000"/>
              <a:buFont typeface="StarSymbol"/>
              <a:buChar char=""/>
            </a:pPr>
            <a:r>
              <a:rPr lang="en-US"/>
              <a:t>numerous cloud storage failures and security flaws [1]</a:t>
            </a:r>
            <a:endParaRPr/>
          </a:p>
          <a:p>
            <a:pPr lvl="1">
              <a:lnSpc>
                <a:spcPts val="0"/>
              </a:lnSpc>
              <a:buSzPct val="75000"/>
              <a:buFont typeface="StarSymbol"/>
              <a:buChar char=""/>
            </a:pPr>
            <a:r>
              <a:rPr lang="en-US"/>
              <a:t>deleted emails, millions of blocked accounts in Gmail service</a:t>
            </a:r>
            <a:endParaRPr/>
          </a:p>
          <a:p>
            <a:pPr lvl="1">
              <a:lnSpc>
                <a:spcPts val="0"/>
              </a:lnSpc>
              <a:buSzPct val="75000"/>
              <a:buFont typeface="StarSymbol"/>
              <a:buChar char=""/>
            </a:pPr>
            <a:r>
              <a:rPr lang="en-US"/>
              <a:t>multiple Amazon S3 downtimes reports</a:t>
            </a:r>
            <a:endParaRPr/>
          </a:p>
          <a:p>
            <a:pPr lvl="1">
              <a:lnSpc>
                <a:spcPts val="0"/>
              </a:lnSpc>
              <a:buSzPct val="75000"/>
              <a:buFont typeface="StarSymbol"/>
              <a:buChar char=""/>
            </a:pPr>
            <a:r>
              <a:rPr lang="en-US"/>
              <a:t>unauthorized access to files in GoogleDocs</a:t>
            </a:r>
            <a:endParaRPr/>
          </a:p>
          <a:p>
            <a:pPr lvl="1">
              <a:lnSpc>
                <a:spcPts val="0"/>
              </a:lnSpc>
              <a:buSzPct val="75000"/>
              <a:buFont typeface="StarSymbol"/>
              <a:buChar char=""/>
            </a:pPr>
            <a:endParaRPr/>
          </a:p>
          <a:p>
            <a:pPr>
              <a:lnSpc>
                <a:spcPts val="0"/>
              </a:lnSpc>
              <a:buSzPct val="45000"/>
              <a:buFont typeface="StarSymbol"/>
              <a:buChar char=""/>
            </a:pPr>
            <a:r>
              <a:rPr b="1" lang="en-US" sz="2200" u="sng"/>
              <a:t>Cloud storage data integrity challenges</a:t>
            </a:r>
            <a:endParaRPr/>
          </a:p>
          <a:p>
            <a:pPr>
              <a:lnSpc>
                <a:spcPts val="0"/>
              </a:lnSpc>
              <a:buSzPct val="45000"/>
              <a:buFont typeface="StarSymbol"/>
              <a:buChar char=""/>
            </a:pPr>
            <a:r>
              <a:rPr lang="en-US"/>
              <a:t>network latency and bandwidth limits</a:t>
            </a:r>
            <a:endParaRPr/>
          </a:p>
          <a:p>
            <a:pPr lvl="1">
              <a:lnSpc>
                <a:spcPts val="0"/>
              </a:lnSpc>
              <a:buSzPct val="75000"/>
              <a:buFont typeface="StarSymbol"/>
              <a:buChar char=""/>
            </a:pPr>
            <a:r>
              <a:rPr lang="en-US"/>
              <a:t>fine-grained access pattern overhead</a:t>
            </a:r>
            <a:endParaRPr/>
          </a:p>
          <a:p>
            <a:pPr lvl="1">
              <a:lnSpc>
                <a:spcPts val="0"/>
              </a:lnSpc>
              <a:buSzPct val="75000"/>
              <a:buFont typeface="StarSymbol"/>
              <a:buChar char=""/>
            </a:pPr>
            <a:r>
              <a:rPr lang="en-US"/>
              <a:t>WAN networks (Internet) bandwidth outages</a:t>
            </a:r>
            <a:endParaRPr/>
          </a:p>
          <a:p>
            <a:pPr>
              <a:lnSpc>
                <a:spcPts val="0"/>
              </a:lnSpc>
              <a:buSzPct val="45000"/>
              <a:buFont typeface="StarSymbol"/>
              <a:buChar char=""/>
            </a:pPr>
            <a:r>
              <a:rPr lang="en-US"/>
              <a:t>costs of [2]</a:t>
            </a:r>
            <a:endParaRPr/>
          </a:p>
          <a:p>
            <a:pPr lvl="1">
              <a:lnSpc>
                <a:spcPts val="0"/>
              </a:lnSpc>
              <a:buSzPct val="75000"/>
              <a:buFont typeface="StarSymbol"/>
              <a:buChar char=""/>
            </a:pPr>
            <a:r>
              <a:rPr lang="en-US"/>
              <a:t>data storage (per volume)</a:t>
            </a:r>
            <a:endParaRPr/>
          </a:p>
          <a:p>
            <a:pPr lvl="1">
              <a:lnSpc>
                <a:spcPts val="0"/>
              </a:lnSpc>
              <a:buSzPct val="75000"/>
              <a:buFont typeface="StarSymbol"/>
              <a:buChar char=""/>
            </a:pPr>
            <a:r>
              <a:rPr lang="en-US"/>
              <a:t>data transfer (per # of requests, per volume)</a:t>
            </a:r>
            <a:endParaRPr/>
          </a:p>
          <a:p>
            <a:pPr>
              <a:lnSpc>
                <a:spcPts val="0"/>
              </a:lnSpc>
              <a:buSzPct val="45000"/>
              <a:buFont typeface="StarSymbol"/>
              <a:buChar char=""/>
            </a:pPr>
            <a:r>
              <a:rPr lang="en-US"/>
              <a:t>simplified API, no computation available without retrieval </a:t>
            </a:r>
            <a:endParaRPr/>
          </a:p>
          <a:p>
            <a:pPr>
              <a:lnSpc>
                <a:spcPts val="0"/>
              </a:lnSpc>
              <a:buSzPct val="45000"/>
              <a:buFont typeface="StarSymbol"/>
              <a:buChar char=""/>
            </a:pPr>
            <a:endParaRPr/>
          </a:p>
          <a:p>
            <a:pPr>
              <a:lnSpc>
                <a:spcPts val="0"/>
              </a:lnSpc>
              <a:buSzPct val="45000"/>
              <a:buFont typeface="StarSymbol"/>
              <a:buChar char=""/>
            </a:pPr>
            <a:r>
              <a:rPr i="1" lang="en-US" sz="1400"/>
              <a:t>[1] C. Cerin et al: Downtime statistics of current cloud solutions, IWGCR, June 2013</a:t>
            </a:r>
            <a:endParaRPr/>
          </a:p>
          <a:p>
            <a:pPr>
              <a:lnSpc>
                <a:spcPts val="0"/>
              </a:lnSpc>
              <a:buSzPct val="45000"/>
              <a:buFont typeface="StarSymbol"/>
              <a:buChar char=""/>
            </a:pPr>
            <a:r>
              <a:rPr i="1" lang="en-US" sz="1400"/>
              <a:t>[2] Amazon S3, Google Cloud Storage, Rackspace storage official pages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 sz="3600"/>
              <a:t>VPH-Share project background [1]</a:t>
            </a:r>
            <a:endParaRPr/>
          </a:p>
        </p:txBody>
      </p:sp>
      <p:sp>
        <p:nvSpPr>
          <p:cNvPr id="45" name="TextShape 2"/>
          <p:cNvSpPr txBox="1"/>
          <p:nvPr/>
        </p:nvSpPr>
        <p:spPr>
          <a:xfrm>
            <a:off x="365760" y="1403280"/>
            <a:ext cx="9326880" cy="600336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b="1" lang="en-US" sz="2200" u="sng"/>
              <a:t>Data in VPH-Share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/>
              <a:t>mostly </a:t>
            </a:r>
            <a:r>
              <a:rPr b="1" lang="en-US"/>
              <a:t>static</a:t>
            </a:r>
            <a:r>
              <a:rPr lang="en-US"/>
              <a:t> and </a:t>
            </a:r>
            <a:r>
              <a:rPr b="1" lang="en-US"/>
              <a:t>sensitive</a:t>
            </a:r>
            <a:r>
              <a:rPr lang="en-US"/>
              <a:t>, biomedical data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/>
              <a:t>stored in federation of cloud storage providers to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en-US"/>
              <a:t>avoid vendor lock-in effect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en-US"/>
              <a:t>provide fault tolerance against provider failures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/>
              <a:t>storage entity defined as </a:t>
            </a:r>
            <a:r>
              <a:rPr b="1" lang="en-US"/>
              <a:t>dataset</a:t>
            </a:r>
            <a:r>
              <a:rPr lang="en-US"/>
              <a:t> (simply, a set of files)</a:t>
            </a:r>
            <a:endParaRPr/>
          </a:p>
          <a:p>
            <a:pPr>
              <a:lnSpc>
                <a:spcPts val="0"/>
              </a:lnSpc>
              <a:buSzPct val="45000"/>
              <a:buFont typeface="StarSymbol"/>
              <a:buChar char=""/>
            </a:pPr>
            <a:endParaRPr/>
          </a:p>
          <a:p>
            <a:pPr>
              <a:lnSpc>
                <a:spcPts val="0"/>
              </a:lnSpc>
              <a:buSzPct val="45000"/>
              <a:buFont typeface="StarSymbol"/>
              <a:buChar char=""/>
            </a:pPr>
            <a:r>
              <a:rPr b="1" lang="en-US" sz="2200" u="sng"/>
              <a:t>Data integrity requirements</a:t>
            </a:r>
            <a:endParaRPr/>
          </a:p>
          <a:p>
            <a:pPr>
              <a:lnSpc>
                <a:spcPts val="0"/>
              </a:lnSpc>
              <a:buSzPct val="45000"/>
              <a:buFont typeface="StarSymbol"/>
              <a:buChar char=""/>
            </a:pPr>
            <a:r>
              <a:rPr lang="en-US"/>
              <a:t>Periodical monitoring of data availability and integrity</a:t>
            </a:r>
            <a:endParaRPr/>
          </a:p>
          <a:p>
            <a:pPr>
              <a:lnSpc>
                <a:spcPts val="0"/>
              </a:lnSpc>
              <a:buSzPct val="45000"/>
              <a:buFont typeface="StarSymbol"/>
              <a:buChar char=""/>
            </a:pPr>
            <a:r>
              <a:rPr lang="en-US"/>
              <a:t>Network-efficient data validation</a:t>
            </a:r>
            <a:endParaRPr/>
          </a:p>
          <a:p>
            <a:pPr lvl="1">
              <a:lnSpc>
                <a:spcPts val="0"/>
              </a:lnSpc>
              <a:buSzPct val="75000"/>
              <a:buFont typeface="StarSymbol"/>
              <a:buChar char=""/>
            </a:pPr>
            <a:r>
              <a:rPr lang="en-US"/>
              <a:t>reduce whole-file retrieval overhead</a:t>
            </a:r>
            <a:endParaRPr/>
          </a:p>
          <a:p>
            <a:pPr lvl="1">
              <a:lnSpc>
                <a:spcPts val="0"/>
              </a:lnSpc>
              <a:buSzPct val="75000"/>
              <a:buFont typeface="StarSymbol"/>
              <a:buChar char=""/>
            </a:pPr>
            <a:r>
              <a:rPr lang="en-US"/>
              <a:t>reduce costs   </a:t>
            </a:r>
            <a:endParaRPr/>
          </a:p>
          <a:p>
            <a:pPr>
              <a:lnSpc>
                <a:spcPts val="0"/>
              </a:lnSpc>
              <a:buSzPct val="45000"/>
              <a:buFont typeface="StarSymbol"/>
              <a:buChar char=""/>
            </a:pPr>
            <a:r>
              <a:rPr lang="en-US"/>
              <a:t>Replication of datasets in cloud federation</a:t>
            </a:r>
            <a:endParaRPr/>
          </a:p>
          <a:p>
            <a:pPr>
              <a:lnSpc>
                <a:spcPts val="0"/>
              </a:lnSpc>
              <a:buSzPct val="45000"/>
              <a:buFont typeface="StarSymbol"/>
              <a:buChar char=""/>
            </a:pPr>
            <a:endParaRPr/>
          </a:p>
          <a:p>
            <a:pPr>
              <a:lnSpc>
                <a:spcPts val="0"/>
              </a:lnSpc>
              <a:buSzPct val="45000"/>
              <a:buFont typeface="StarSymbol"/>
              <a:buChar char=""/>
            </a:pPr>
            <a:endParaRPr/>
          </a:p>
          <a:p>
            <a:pPr>
              <a:lnSpc>
                <a:spcPts val="0"/>
              </a:lnSpc>
              <a:buSzPct val="45000"/>
              <a:buFont typeface="StarSymbol"/>
              <a:buChar char=""/>
            </a:pPr>
            <a:endParaRPr/>
          </a:p>
          <a:p>
            <a:pPr>
              <a:lnSpc>
                <a:spcPts val="0"/>
              </a:lnSpc>
              <a:buSzPct val="45000"/>
              <a:buFont typeface="StarSymbol"/>
              <a:buChar char=""/>
            </a:pPr>
            <a:r>
              <a:rPr i="1" lang="en-US" sz="1400"/>
              <a:t>[1] P. Nowakowski et al: VPH-Share WP2: Data and Compute Cloud Platform, Deliverable 2.2, VPH-Share 2011</a:t>
            </a:r>
            <a:endParaRPr/>
          </a:p>
        </p:txBody>
      </p:sp>
      <p:pic>
        <p:nvPicPr>
          <p:cNvPr descr="" id="46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492240" y="1311480"/>
            <a:ext cx="2834640" cy="3077640"/>
          </a:xfrm>
          <a:prstGeom prst="rect">
            <a:avLst/>
          </a:prstGeom>
        </p:spPr>
      </p:pic>
      <p:pic>
        <p:nvPicPr>
          <p:cNvPr descr="" id="4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212080" y="4754880"/>
            <a:ext cx="4120560" cy="2011680"/>
          </a:xfrm>
          <a:prstGeom prst="rect">
            <a:avLst/>
          </a:prstGeom>
        </p:spPr>
      </p:pic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 sz="3600"/>
              <a:t>Objectives</a:t>
            </a:r>
            <a:endParaRPr/>
          </a:p>
        </p:txBody>
      </p:sp>
      <p:sp>
        <p:nvSpPr>
          <p:cNvPr id="49" name="TextShape 2"/>
          <p:cNvSpPr txBox="1"/>
          <p:nvPr/>
        </p:nvSpPr>
        <p:spPr>
          <a:xfrm>
            <a:off x="335880" y="1626840"/>
            <a:ext cx="9326880" cy="435744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b="1" lang="en-US" sz="2200"/>
              <a:t>The aim of this thesis is to develop a method to efficiently monitor the availability and integrity of data stored in federation of cloud storages.</a:t>
            </a:r>
            <a:endParaRPr/>
          </a:p>
          <a:p>
            <a:pPr>
              <a:lnSpc>
                <a:spcPts val="0"/>
              </a:lnSpc>
              <a:buSzPct val="45000"/>
              <a:buFont typeface="StarSymbol"/>
              <a:buChar char=""/>
            </a:pPr>
            <a:endParaRPr/>
          </a:p>
          <a:p>
            <a:pPr>
              <a:lnSpc>
                <a:spcPts val="0"/>
              </a:lnSpc>
              <a:buSzPct val="45000"/>
              <a:buFont typeface="StarSymbol"/>
              <a:buChar char=""/>
            </a:pPr>
            <a:r>
              <a:rPr b="1" lang="en-US" sz="2200" u="sng"/>
              <a:t>Detailed objectives of this work</a:t>
            </a:r>
            <a:endParaRPr/>
          </a:p>
          <a:p>
            <a:pPr>
              <a:lnSpc>
                <a:spcPts val="0"/>
              </a:lnSpc>
              <a:buSzPct val="45000"/>
              <a:buFont typeface="StarSymbol"/>
              <a:buChar char=""/>
            </a:pPr>
            <a:r>
              <a:rPr lang="en-US"/>
              <a:t>literature research on efficient cloud storage validation algorithm</a:t>
            </a:r>
            <a:endParaRPr/>
          </a:p>
          <a:p>
            <a:pPr>
              <a:lnSpc>
                <a:spcPts val="0"/>
              </a:lnSpc>
              <a:buSzPct val="45000"/>
              <a:buFont typeface="StarSymbol"/>
              <a:buChar char=""/>
            </a:pPr>
            <a:r>
              <a:rPr lang="en-US"/>
              <a:t>design of network-efficient data validation algorithm</a:t>
            </a:r>
            <a:endParaRPr/>
          </a:p>
          <a:p>
            <a:pPr>
              <a:lnSpc>
                <a:spcPts val="0"/>
              </a:lnSpc>
              <a:buSzPct val="45000"/>
              <a:buFont typeface="StarSymbol"/>
              <a:buChar char=""/>
            </a:pPr>
            <a:r>
              <a:rPr lang="en-US"/>
              <a:t>design and implementation of validation web service prototype</a:t>
            </a:r>
            <a:endParaRPr/>
          </a:p>
          <a:p>
            <a:pPr>
              <a:lnSpc>
                <a:spcPts val="0"/>
              </a:lnSpc>
              <a:buSzPct val="45000"/>
              <a:buFont typeface="StarSymbol"/>
              <a:buChar char=""/>
            </a:pPr>
            <a:r>
              <a:rPr lang="en-US"/>
              <a:t>integration with VPH-Share platform</a:t>
            </a: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 sz="3600"/>
              <a:t>Overview of methods for data integrity</a:t>
            </a:r>
            <a:endParaRPr/>
          </a:p>
        </p:txBody>
      </p:sp>
      <p:sp>
        <p:nvSpPr>
          <p:cNvPr id="51" name="TextShape 2"/>
          <p:cNvSpPr txBox="1"/>
          <p:nvPr/>
        </p:nvSpPr>
        <p:spPr>
          <a:xfrm>
            <a:off x="335880" y="1626840"/>
            <a:ext cx="9356760" cy="550548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b="1" lang="en-US" sz="2200" u="sng"/>
              <a:t>Data integrity building blocks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/>
              <a:t>Hash functions (MD5, SHA-1, SHA-256)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/>
              <a:t>Message authentication code (MAC) – integrity and authenticity assurance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/>
              <a:t>Error correcting code (ECC) – corruption detection and correction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>
              <a:lnSpc>
                <a:spcPts val="0"/>
              </a:lnSpc>
              <a:buSzPct val="45000"/>
              <a:buFont typeface="StarSymbol"/>
              <a:buChar char=""/>
            </a:pPr>
            <a:r>
              <a:rPr b="1" lang="en-US" sz="2200" u="sng"/>
              <a:t>Popular approaches</a:t>
            </a:r>
            <a:endParaRPr/>
          </a:p>
          <a:p>
            <a:pPr>
              <a:lnSpc>
                <a:spcPts val="0"/>
              </a:lnSpc>
              <a:buSzPct val="45000"/>
              <a:buFont typeface="StarSymbol"/>
              <a:buChar char=""/>
            </a:pPr>
            <a:r>
              <a:rPr lang="en-US"/>
              <a:t>MD5/SHA-1 software package checksumming</a:t>
            </a:r>
            <a:endParaRPr/>
          </a:p>
          <a:p>
            <a:pPr>
              <a:lnSpc>
                <a:spcPts val="0"/>
              </a:lnSpc>
              <a:buSzPct val="45000"/>
              <a:buFont typeface="StarSymbol"/>
              <a:buChar char=""/>
            </a:pPr>
            <a:r>
              <a:rPr lang="en-US"/>
              <a:t>integrity checksums of messages in networking</a:t>
            </a:r>
            <a:endParaRPr/>
          </a:p>
          <a:p>
            <a:pPr>
              <a:lnSpc>
                <a:spcPts val="0"/>
              </a:lnSpc>
              <a:buSzPct val="45000"/>
              <a:buFont typeface="StarSymbol"/>
              <a:buChar char=""/>
            </a:pPr>
            <a:r>
              <a:rPr lang="en-US"/>
              <a:t>Widespread use of ECCs in hardware solutions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>
              <a:lnSpc>
                <a:spcPts val="0"/>
              </a:lnSpc>
              <a:buSzPct val="45000"/>
              <a:buFont typeface="StarSymbol"/>
              <a:buChar char=""/>
            </a:pPr>
            <a:r>
              <a:rPr b="1" lang="en-US" sz="2200" u="sng"/>
              <a:t>Existing methods fail in cloud storage model due to</a:t>
            </a:r>
            <a:endParaRPr/>
          </a:p>
          <a:p>
            <a:pPr>
              <a:lnSpc>
                <a:spcPts val="0"/>
              </a:lnSpc>
              <a:buSzPct val="45000"/>
              <a:buFont typeface="StarSymbol"/>
              <a:buChar char=""/>
            </a:pPr>
            <a:r>
              <a:rPr lang="en-US"/>
              <a:t>huge amount of data </a:t>
            </a:r>
            <a:endParaRPr/>
          </a:p>
          <a:p>
            <a:pPr>
              <a:lnSpc>
                <a:spcPts val="0"/>
              </a:lnSpc>
              <a:buSzPct val="45000"/>
              <a:buFont typeface="StarSymbol"/>
              <a:buChar char=""/>
            </a:pPr>
            <a:r>
              <a:rPr lang="en-US"/>
              <a:t>stored on external resources</a:t>
            </a:r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495360"/>
            <a:ext cx="9071640" cy="8737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 sz="3600"/>
              <a:t>Proof of Retrievability</a:t>
            </a:r>
            <a:endParaRPr/>
          </a:p>
        </p:txBody>
      </p:sp>
      <p:sp>
        <p:nvSpPr>
          <p:cNvPr id="53" name="TextShape 2"/>
          <p:cNvSpPr txBox="1"/>
          <p:nvPr/>
        </p:nvSpPr>
        <p:spPr>
          <a:xfrm>
            <a:off x="5760720" y="1369080"/>
            <a:ext cx="4235760" cy="486504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  <a:buFont typeface="Times New Roman"/>
              <a:buAutoNum type="arabicParenR"/>
            </a:pPr>
            <a:r>
              <a:rPr lang="en-US" sz="2200" u="sng"/>
              <a:t>Prepare for data validation</a:t>
            </a:r>
            <a:endParaRPr/>
          </a:p>
          <a:p>
            <a:pPr>
              <a:lnSpc>
                <a:spcPct val="100000"/>
              </a:lnSpc>
              <a:buFont typeface="Times New Roman"/>
              <a:buAutoNum type="arabicParenR"/>
            </a:pPr>
            <a:r>
              <a:rPr lang="en-US"/>
              <a:t>divide a file F into b blocks and apply ECCs </a:t>
            </a:r>
            <a:endParaRPr/>
          </a:p>
          <a:p>
            <a:pPr>
              <a:lnSpc>
                <a:spcPct val="100000"/>
              </a:lnSpc>
              <a:buFont typeface="Times New Roman"/>
              <a:buAutoNum type="arabicParenR"/>
            </a:pPr>
            <a:r>
              <a:rPr lang="en-US"/>
              <a:t>encrypt the file with appended ECCs</a:t>
            </a:r>
            <a:endParaRPr/>
          </a:p>
          <a:p>
            <a:pPr>
              <a:lnSpc>
                <a:spcPct val="100000"/>
              </a:lnSpc>
              <a:buFont typeface="Times New Roman"/>
              <a:buAutoNum type="arabicParenR"/>
            </a:pPr>
            <a:r>
              <a:rPr lang="en-US"/>
              <a:t>select m blocks out of M, compute their MACs and append to the file</a:t>
            </a:r>
            <a:endParaRPr/>
          </a:p>
          <a:p>
            <a:pPr>
              <a:lnSpc>
                <a:spcPct val="100000"/>
              </a:lnSpc>
              <a:buFont typeface="Times New Roman"/>
              <a:buAutoNum type="arabicParenR"/>
            </a:pPr>
            <a:endParaRPr/>
          </a:p>
          <a:p>
            <a:pPr>
              <a:lnSpc>
                <a:spcPts val="0"/>
              </a:lnSpc>
              <a:buSzPct val="45000"/>
              <a:buFont typeface="StarSymbol"/>
              <a:buChar char=""/>
            </a:pPr>
            <a:r>
              <a:rPr b="1" lang="en-US" sz="2200" u="sng"/>
              <a:t>Perform data validation</a:t>
            </a:r>
            <a:endParaRPr/>
          </a:p>
          <a:p>
            <a:pPr>
              <a:lnSpc>
                <a:spcPts val="0"/>
              </a:lnSpc>
              <a:buFont typeface="Times New Roman"/>
              <a:buAutoNum type="arabicParenR"/>
            </a:pPr>
            <a:r>
              <a:rPr lang="en-US"/>
              <a:t>choose k out of m blocks and download their content</a:t>
            </a:r>
            <a:endParaRPr/>
          </a:p>
          <a:p>
            <a:pPr>
              <a:lnSpc>
                <a:spcPts val="0"/>
              </a:lnSpc>
              <a:buFont typeface="Times New Roman"/>
              <a:buAutoNum type="arabicParenR"/>
            </a:pPr>
            <a:r>
              <a:rPr lang="en-US"/>
              <a:t>compute MACs and compare with the originals</a:t>
            </a:r>
            <a:endParaRPr/>
          </a:p>
          <a:p>
            <a:pPr>
              <a:lnSpc>
                <a:spcPts val="0"/>
              </a:lnSpc>
              <a:buFont typeface="Times New Roman"/>
              <a:buAutoNum type="arabicParenR"/>
            </a:pPr>
            <a:r>
              <a:rPr lang="en-US"/>
              <a:t>When retrieving whole file, apply ECCs</a:t>
            </a:r>
            <a:endParaRPr/>
          </a:p>
          <a:p>
            <a:pPr>
              <a:lnSpc>
                <a:spcPts val="0"/>
              </a:lnSpc>
              <a:buSzPct val="45000"/>
              <a:buFont typeface="StarSymbol"/>
              <a:buChar char=""/>
            </a:pPr>
            <a:endParaRPr/>
          </a:p>
          <a:p>
            <a:pPr>
              <a:lnSpc>
                <a:spcPts val="0"/>
              </a:lnSpc>
              <a:buSzPct val="45000"/>
              <a:buFont typeface="StarSymbol"/>
              <a:buChar char=""/>
            </a:pPr>
            <a:r>
              <a:rPr b="1" lang="en-US" sz="2200" u="sng"/>
              <a:t>Drawbacks of the approach</a:t>
            </a:r>
            <a:endParaRPr/>
          </a:p>
          <a:p>
            <a:pPr>
              <a:lnSpc>
                <a:spcPts val="0"/>
              </a:lnSpc>
              <a:buSzPct val="45000"/>
              <a:buFont typeface="StarSymbol"/>
              <a:buChar char=""/>
            </a:pPr>
            <a:r>
              <a:rPr lang="en-US"/>
              <a:t>modification of file F</a:t>
            </a:r>
            <a:endParaRPr/>
          </a:p>
          <a:p>
            <a:pPr>
              <a:lnSpc>
                <a:spcPts val="0"/>
              </a:lnSpc>
              <a:buSzPct val="45000"/>
              <a:buFont typeface="StarSymbol"/>
              <a:buChar char=""/>
            </a:pPr>
            <a:r>
              <a:rPr lang="en-US"/>
              <a:t>ECCs storage overhead</a:t>
            </a:r>
            <a:endParaRPr/>
          </a:p>
          <a:p>
            <a:pPr>
              <a:lnSpc>
                <a:spcPts val="0"/>
              </a:lnSpc>
              <a:buSzPct val="45000"/>
              <a:buFont typeface="StarSymbol"/>
              <a:buChar char=""/>
            </a:pPr>
            <a:r>
              <a:rPr lang="en-US"/>
              <a:t>for network-efficient validation, requires computing capabilities on the prover side </a:t>
            </a:r>
            <a:endParaRPr/>
          </a:p>
        </p:txBody>
      </p:sp>
      <p:sp>
        <p:nvSpPr>
          <p:cNvPr id="54" name="TextShape 3"/>
          <p:cNvSpPr txBox="1"/>
          <p:nvPr/>
        </p:nvSpPr>
        <p:spPr>
          <a:xfrm>
            <a:off x="339120" y="7132320"/>
            <a:ext cx="891612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i="1" lang="en-US"/>
              <a:t>A. Juels and B. Kaliski: PORs: Proofs of Retrievability for Large Files, ACM CCS, 2007</a:t>
            </a:r>
            <a:endParaRPr/>
          </a:p>
        </p:txBody>
      </p:sp>
    </p:spTree>
  </p:cSld>
  <p:timing>
    <p:tnLst>
      <p:par>
        <p:cTn dur="indefinite" id="13" nodeType="tmRoot" restart="never">
          <p:childTnLst>
            <p:seq>
              <p:cTn id="1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495360"/>
            <a:ext cx="9071640" cy="8737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 sz="3600"/>
              <a:t>Data integrity proof</a:t>
            </a:r>
            <a:endParaRPr/>
          </a:p>
        </p:txBody>
      </p:sp>
      <p:sp>
        <p:nvSpPr>
          <p:cNvPr id="56" name="TextShape 2"/>
          <p:cNvSpPr txBox="1"/>
          <p:nvPr/>
        </p:nvSpPr>
        <p:spPr>
          <a:xfrm>
            <a:off x="6858000" y="3108960"/>
            <a:ext cx="2955600" cy="192024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  <a:buFont typeface="Times New Roman"/>
              <a:buAutoNum type="arabicParenR"/>
            </a:pPr>
            <a:r>
              <a:rPr b="1" lang="en-US" sz="2200" u="sng"/>
              <a:t>Drawbacks of the approach</a:t>
            </a:r>
            <a:endParaRPr/>
          </a:p>
          <a:p>
            <a:pPr>
              <a:lnSpc>
                <a:spcPts val="0"/>
              </a:lnSpc>
              <a:buSzPct val="45000"/>
              <a:buFont typeface="StarSymbol"/>
              <a:buChar char=""/>
            </a:pPr>
            <a:r>
              <a:rPr lang="en-US"/>
              <a:t>Inefficient with regard to current cloud REST APIs, where every non-contiguous bit range requires separate HTTP request </a:t>
            </a:r>
            <a:endParaRPr/>
          </a:p>
        </p:txBody>
      </p:sp>
      <p:pic>
        <p:nvPicPr>
          <p:cNvPr descr="" id="5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" y="1227240"/>
            <a:ext cx="6591600" cy="4167720"/>
          </a:xfrm>
          <a:prstGeom prst="rect">
            <a:avLst/>
          </a:prstGeom>
        </p:spPr>
      </p:pic>
      <p:sp>
        <p:nvSpPr>
          <p:cNvPr id="58" name="TextShape 3"/>
          <p:cNvSpPr txBox="1"/>
          <p:nvPr/>
        </p:nvSpPr>
        <p:spPr>
          <a:xfrm>
            <a:off x="244800" y="5559120"/>
            <a:ext cx="4418640" cy="184752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  <a:buFont typeface="Times New Roman"/>
              <a:buAutoNum type="arabicParenR"/>
            </a:pPr>
            <a:r>
              <a:rPr lang="en-US" sz="2200" u="sng"/>
              <a:t>Prepare for data validation</a:t>
            </a:r>
            <a:endParaRPr/>
          </a:p>
          <a:p>
            <a:pPr>
              <a:lnSpc>
                <a:spcPct val="100000"/>
              </a:lnSpc>
              <a:buFont typeface="Times New Roman"/>
              <a:buAutoNum type="arabicParenR"/>
            </a:pPr>
            <a:r>
              <a:rPr lang="en-US"/>
              <a:t>divide a file F into n blocks and select randomly k bits from every block using key generator</a:t>
            </a:r>
            <a:endParaRPr/>
          </a:p>
          <a:p>
            <a:pPr>
              <a:lnSpc>
                <a:spcPct val="100000"/>
              </a:lnSpc>
              <a:buFont typeface="Times New Roman"/>
              <a:buAutoNum type="arabicParenR"/>
            </a:pPr>
            <a:r>
              <a:rPr lang="en-US"/>
              <a:t>concatenate all selected bits and encrypt them</a:t>
            </a:r>
            <a:endParaRPr/>
          </a:p>
          <a:p>
            <a:pPr>
              <a:lnSpc>
                <a:spcPct val="100000"/>
              </a:lnSpc>
              <a:buFont typeface="Times New Roman"/>
              <a:buAutoNum type="arabicParenR"/>
            </a:pPr>
            <a:r>
              <a:rPr lang="en-US"/>
              <a:t>append encrypted bits to the end of file</a:t>
            </a:r>
            <a:endParaRPr/>
          </a:p>
        </p:txBody>
      </p:sp>
      <p:sp>
        <p:nvSpPr>
          <p:cNvPr id="59" name="TextShape 4"/>
          <p:cNvSpPr txBox="1"/>
          <p:nvPr/>
        </p:nvSpPr>
        <p:spPr>
          <a:xfrm>
            <a:off x="4999680" y="5577840"/>
            <a:ext cx="4235760" cy="82296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  <a:buFont typeface="Times New Roman"/>
              <a:buAutoNum type="arabicParenR"/>
            </a:pPr>
            <a:r>
              <a:rPr b="1" lang="en-US" sz="2200" u="sng"/>
              <a:t>Perform data validation</a:t>
            </a:r>
            <a:endParaRPr/>
          </a:p>
          <a:p>
            <a:pPr>
              <a:lnSpc>
                <a:spcPts val="0"/>
              </a:lnSpc>
              <a:buFont typeface="Times New Roman"/>
              <a:buAutoNum type="arabicParenR"/>
            </a:pPr>
            <a:r>
              <a:rPr lang="en-US"/>
              <a:t>select the same bits and concatenate</a:t>
            </a:r>
            <a:endParaRPr/>
          </a:p>
          <a:p>
            <a:pPr>
              <a:lnSpc>
                <a:spcPts val="0"/>
              </a:lnSpc>
              <a:buFont typeface="Times New Roman"/>
              <a:buAutoNum type="arabicParenR"/>
            </a:pPr>
            <a:r>
              <a:rPr lang="en-US"/>
              <a:t>compare with the originals</a:t>
            </a:r>
            <a:endParaRPr/>
          </a:p>
        </p:txBody>
      </p:sp>
      <p:sp>
        <p:nvSpPr>
          <p:cNvPr id="60" name="TextShape 5"/>
          <p:cNvSpPr txBox="1"/>
          <p:nvPr/>
        </p:nvSpPr>
        <p:spPr>
          <a:xfrm>
            <a:off x="339480" y="7132320"/>
            <a:ext cx="841644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i="1" lang="en-US"/>
              <a:t>S. Kumar and A. Saxena: Data integrity proofs in cloud storage, COMNETS, 2011</a:t>
            </a:r>
            <a:endParaRPr/>
          </a:p>
        </p:txBody>
      </p:sp>
    </p:spTree>
  </p:cSld>
  <p:timing>
    <p:tnLst>
      <p:par>
        <p:cTn dur="indefinite" id="15" nodeType="tmRoot" restart="never">
          <p:childTnLst>
            <p:seq>
              <p:cTn id="1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495360"/>
            <a:ext cx="9071640" cy="8737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 sz="3600"/>
              <a:t>Data validation algorithm</a:t>
            </a:r>
            <a:endParaRPr/>
          </a:p>
        </p:txBody>
      </p:sp>
      <p:sp>
        <p:nvSpPr>
          <p:cNvPr id="62" name="TextShape 2"/>
          <p:cNvSpPr txBox="1"/>
          <p:nvPr/>
        </p:nvSpPr>
        <p:spPr>
          <a:xfrm>
            <a:off x="4663440" y="1280160"/>
            <a:ext cx="4480560" cy="182880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  <a:buFont typeface="Times New Roman"/>
              <a:buAutoNum type="arabicParenR"/>
            </a:pPr>
            <a:r>
              <a:rPr b="1" lang="en-US" sz="2200" u="sng"/>
              <a:t>Perform data validation</a:t>
            </a:r>
            <a:endParaRPr/>
          </a:p>
          <a:p>
            <a:pPr>
              <a:lnSpc>
                <a:spcPts val="0"/>
              </a:lnSpc>
              <a:buFont typeface="Times New Roman"/>
              <a:buAutoNum type="arabicParenR"/>
            </a:pPr>
            <a:r>
              <a:rPr lang="en-US"/>
              <a:t>randomly select k out of n chunks</a:t>
            </a:r>
            <a:endParaRPr/>
          </a:p>
          <a:p>
            <a:pPr>
              <a:lnSpc>
                <a:spcPts val="0"/>
              </a:lnSpc>
              <a:buFont typeface="Times New Roman"/>
              <a:buAutoNum type="arabicParenR"/>
            </a:pPr>
            <a:r>
              <a:rPr lang="en-US"/>
              <a:t>compute MAC checksum of selected chunks and compare with the originals</a:t>
            </a:r>
            <a:endParaRPr/>
          </a:p>
        </p:txBody>
      </p:sp>
      <p:pic>
        <p:nvPicPr>
          <p:cNvPr descr="" id="63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63040" y="2834640"/>
            <a:ext cx="3227040" cy="2651760"/>
          </a:xfrm>
          <a:prstGeom prst="rect">
            <a:avLst/>
          </a:prstGeom>
        </p:spPr>
      </p:pic>
      <p:pic>
        <p:nvPicPr>
          <p:cNvPr descr="" id="6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331240" y="2834640"/>
            <a:ext cx="4087080" cy="3200400"/>
          </a:xfrm>
          <a:prstGeom prst="rect">
            <a:avLst/>
          </a:prstGeom>
        </p:spPr>
      </p:pic>
      <p:sp>
        <p:nvSpPr>
          <p:cNvPr id="65" name="TextShape 3"/>
          <p:cNvSpPr txBox="1"/>
          <p:nvPr/>
        </p:nvSpPr>
        <p:spPr>
          <a:xfrm>
            <a:off x="91440" y="1280160"/>
            <a:ext cx="4480560" cy="148176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  <a:buFont typeface="Times New Roman"/>
              <a:buAutoNum type="arabicParenR"/>
            </a:pPr>
            <a:r>
              <a:rPr lang="en-US" sz="2200" u="sng"/>
              <a:t>Prepare for data validation</a:t>
            </a:r>
            <a:endParaRPr/>
          </a:p>
          <a:p>
            <a:pPr>
              <a:lnSpc>
                <a:spcPct val="100000"/>
              </a:lnSpc>
              <a:buFont typeface="Times New Roman"/>
              <a:buAutoNum type="arabicParenR"/>
            </a:pPr>
            <a:r>
              <a:rPr lang="en-US"/>
              <a:t>divide file F into n equal chunks</a:t>
            </a:r>
            <a:endParaRPr/>
          </a:p>
          <a:p>
            <a:pPr>
              <a:lnSpc>
                <a:spcPct val="100000"/>
              </a:lnSpc>
              <a:buFont typeface="Times New Roman"/>
              <a:buAutoNum type="arabicParenR"/>
            </a:pPr>
            <a:r>
              <a:rPr lang="en-US"/>
              <a:t>compute MAC checksum for every chunk and store</a:t>
            </a:r>
            <a:endParaRPr/>
          </a:p>
        </p:txBody>
      </p:sp>
      <p:pic>
        <p:nvPicPr>
          <p:cNvPr descr="" id="66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" y="5877360"/>
            <a:ext cx="5911200" cy="1254960"/>
          </a:xfrm>
          <a:prstGeom prst="rect">
            <a:avLst/>
          </a:prstGeom>
        </p:spPr>
      </p:pic>
    </p:spTree>
  </p:cSld>
  <p:timing>
    <p:tnLst>
      <p:par>
        <p:cTn dur="indefinite" id="17" nodeType="tmRoot" restart="never">
          <p:childTnLst>
            <p:seq>
              <p:cTn id="1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