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010191-8141-4161-8101-81612131F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93280" y="2011680"/>
            <a:ext cx="8870040" cy="2711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2800">
                <a:solidFill>
                  <a:srgbClr val="000000"/>
                </a:solidFill>
              </a:rPr>
              <a:t>Managing data availability and integrity</a:t>
            </a:r>
            <a:endParaRPr/>
          </a:p>
          <a:p>
            <a:pPr algn="ctr"/>
            <a:r>
              <a:rPr b="1" lang="en-US" sz="2800">
                <a:solidFill>
                  <a:srgbClr val="000000"/>
                </a:solidFill>
              </a:rPr>
              <a:t>in federated cloud storage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4360" y="5303520"/>
            <a:ext cx="1631160" cy="1828800"/>
          </a:xfrm>
          <a:prstGeom prst="rect">
            <a:avLst/>
          </a:prstGeom>
        </p:spPr>
      </p:pic>
      <p:sp>
        <p:nvSpPr>
          <p:cNvPr id="39" name="TextShape 2"/>
          <p:cNvSpPr txBox="1"/>
          <p:nvPr/>
        </p:nvSpPr>
        <p:spPr>
          <a:xfrm>
            <a:off x="433440" y="4206240"/>
            <a:ext cx="4678200" cy="3009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600"/>
              <a:t>Krzysztof Styrc</a:t>
            </a:r>
            <a:endParaRPr/>
          </a:p>
          <a:p>
            <a:r>
              <a:rPr lang="en-US" sz="2000"/>
              <a:t>Department of Computer Science AGH</a:t>
            </a:r>
            <a:endParaRPr/>
          </a:p>
          <a:p>
            <a:endParaRPr/>
          </a:p>
          <a:p>
            <a:r>
              <a:rPr i="1" lang="en-US" sz="2000"/>
              <a:t>Supervisor:</a:t>
            </a:r>
            <a:endParaRPr/>
          </a:p>
          <a:p>
            <a:r>
              <a:rPr b="1" lang="en-US" sz="2000"/>
              <a:t>Marian Bubak</a:t>
            </a:r>
            <a:endParaRPr/>
          </a:p>
          <a:p>
            <a:endParaRPr/>
          </a:p>
          <a:p>
            <a:r>
              <a:rPr i="1" lang="en-US" sz="2000"/>
              <a:t>Consultancy:</a:t>
            </a:r>
            <a:endParaRPr/>
          </a:p>
          <a:p>
            <a:r>
              <a:rPr b="1" lang="en-US" sz="2000"/>
              <a:t>Piotr Nowakowski, </a:t>
            </a:r>
            <a:r>
              <a:rPr lang="en-US" sz="2000"/>
              <a:t>ACC Cyfronet AGH</a:t>
            </a:r>
            <a:endParaRPr/>
          </a:p>
          <a:p>
            <a:endParaRPr/>
          </a:p>
          <a:p>
            <a:r>
              <a:rPr i="1" lang="en-US" sz="2000"/>
              <a:t>Reviewer:</a:t>
            </a:r>
            <a:endParaRPr/>
          </a:p>
          <a:p>
            <a:r>
              <a:rPr b="1" lang="en-US" sz="2000"/>
              <a:t>Dawid Kurzyniec, </a:t>
            </a:r>
            <a:r>
              <a:rPr lang="en-US" sz="2000"/>
              <a:t>Google Kraków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7432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Design of Data Reliability and Integrity (DRI) </a:t>
            </a:r>
            <a:endParaRPr/>
          </a:p>
        </p:txBody>
      </p:sp>
      <p:pic>
        <p:nvPicPr>
          <p:cNvPr descr="" id="6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2834640"/>
            <a:ext cx="6566760" cy="4642920"/>
          </a:xfrm>
          <a:prstGeom prst="rect">
            <a:avLst/>
          </a:prstGeom>
        </p:spPr>
      </p:pic>
      <p:pic>
        <p:nvPicPr>
          <p:cNvPr descr="" id="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7880" y="1477080"/>
            <a:ext cx="4866120" cy="1266120"/>
          </a:xfrm>
          <a:prstGeom prst="rect">
            <a:avLst/>
          </a:prstGeom>
        </p:spPr>
      </p:pic>
      <p:sp>
        <p:nvSpPr>
          <p:cNvPr id="70" name="TextShape 2"/>
          <p:cNvSpPr txBox="1"/>
          <p:nvPr/>
        </p:nvSpPr>
        <p:spPr>
          <a:xfrm>
            <a:off x="274320" y="1170000"/>
            <a:ext cx="3108960" cy="6145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DRI service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stateless REST web service in VPH-Share cloud environment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periodical and on-request probabilistic data validation of data in federation of cloud storages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datasets and validation metadata stored in AIR registry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notifying scientific users via Notification service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asynchronous calls and batch execution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Implementation technologies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JClouds library – generic cloud storage abstraction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Quartz – task scheduling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JAX-RS – REST web service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Java, Guice, Guava, Tomcat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005840"/>
            <a:ext cx="7680960" cy="567540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Summary and future work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48640" y="1371600"/>
            <a:ext cx="7893720" cy="5688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Results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proposed a network-efficient algorithm for data validation in the cloud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proposed methodology how to address the problem of providing data reliability and integrity in the cloud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enabled VPH-Share project users to monitor data integrity and notify in case offailures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Future work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investigate how to combine DRI monitoring service with federated cloud storage data access layer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extract DRI functionality and provide it as a reusable component outside of the VPH-Share project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investigate further improvements of data validation algorithm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Acknowledgement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48640" y="1371600"/>
            <a:ext cx="7893720" cy="5688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u="sng"/>
              <a:t>More at http://dice.cyfronet.pl/VPH-Share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This thesis was realized partially in the framework of the following projects: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2200"/>
              <a:t>Virtual Physiological Human: Sharing for Healthcare (VPH-Share) – partially funded by the European Commission under the Information Communication Technologies Programme (contract number 269978)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6240" y="4407480"/>
            <a:ext cx="2365920" cy="26524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Agenda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274320" y="1280160"/>
            <a:ext cx="9235800" cy="5847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Introduction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Motivation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VPH-Share project background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Objectives of the thesis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State of the art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Overview of methods for data integrity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Proof of Retrievability (POR)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Data integrity proof (DIP)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Design and implementation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Data validation algorithm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Design of Data Reliability and Integrity (DRI) service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Example of DRI service operation 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Summary and future work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Motivation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365760" y="1403280"/>
            <a:ext cx="9326880" cy="6003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Cloud storage problems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data stored on external resources of (untrusted) cloud provider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best-effort SLAs definition, return of costs otherwise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cloud vendor lock-in effect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numerous cloud storage failures and security flaws [1]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deleted emails, millions of blocked accounts in Gmail service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multiple Amazon S3 downtimes reports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unauthorized access to files in GoogleDocs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Cloud storage data integrity challenges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network latency and bandwidth limits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fine-grained access pattern overhead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WAN networks (Internet) bandwidth outages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costs of [2]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data storage (per volume)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data transfer (per # of requests, per volume)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simplified API, no computation available without retrieval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US" sz="1400"/>
              <a:t>[1] C. Cerin et al: Downtime statistics of current cloud solutions, IWGCR, June 2013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US" sz="1400"/>
              <a:t>[2] Amazon S3, Google Cloud Storage, Rackspace storage official pages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VPH-Share project background [1]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365760" y="1403280"/>
            <a:ext cx="9326880" cy="6003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Data in VPH-Share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mostly </a:t>
            </a:r>
            <a:r>
              <a:rPr b="1" lang="en-US"/>
              <a:t>static</a:t>
            </a:r>
            <a:r>
              <a:rPr lang="en-US"/>
              <a:t> and </a:t>
            </a:r>
            <a:r>
              <a:rPr b="1" lang="en-US"/>
              <a:t>sensitive</a:t>
            </a:r>
            <a:r>
              <a:rPr lang="en-US"/>
              <a:t>, biomedical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stored in federation of cloud storage providers to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/>
              <a:t>avoid vendor lock-in effect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/>
              <a:t>provide fault tolerance against provider failures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storage entity defined as </a:t>
            </a:r>
            <a:r>
              <a:rPr b="1" lang="en-US"/>
              <a:t>dataset</a:t>
            </a:r>
            <a:r>
              <a:rPr lang="en-US"/>
              <a:t> (simply, a set of files)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Data integrity requirements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Periodical monitoring of data availability and integrity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Network-efficient data validation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reduce whole-file retrieval overhead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reduce costs  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Replication of datasets in cloud federation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US" sz="1400"/>
              <a:t>[1] P. Nowakowski et al: VPH-Share WP2: Data and Compute Cloud Platform, Deliverable 2.2, VPH-Share 2011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92240" y="1311480"/>
            <a:ext cx="2834640" cy="307764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4754880"/>
            <a:ext cx="4120560" cy="20116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Objectives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335880" y="1626840"/>
            <a:ext cx="9326880" cy="4357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/>
              <a:t>The aim of this thesis is to develop a method to efficiently monitor the availability and integrity of data stored in federation of cloud storages.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Detailed objectives of this work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literature research on efficient cloud storage validation algorithm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design of network-efficient data validation algorithm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design and implementation of validation web service prototype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integration with VPH-Share platform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Overview of methods for data integrity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335880" y="1626840"/>
            <a:ext cx="9356760" cy="55054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Data integrity building blocks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Hash functions (MD5, SHA-1, SHA-256)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Message authentication code (MAC) – integrity and authenticity assurance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Error correcting code (ECC) – corruption detection and correction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Popular approaches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MD5/SHA-1 software package checksumming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integrity checksums of messages in networking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Widespread use of ECCs in hardware solutions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Existing methods fail in cloud storage model due to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huge amount of data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stored on external resources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49536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Proof of Retrievability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760720" y="1369080"/>
            <a:ext cx="4235760" cy="48650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Prepare for data validation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divide a file F into b blocks and apply ECCs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encrypt the file with appended ECCs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select m blocks out of M, compute their MACs and append to the file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Perform data validation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choose k out of m blocks and download their content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compute MACs and compare with the originals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When retrieving whole file, apply ECCs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Drawbacks of the approach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modification of file F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ECCs storage overhead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for network-efficient validation, requires computing capabilities on the prover side 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339120" y="7132320"/>
            <a:ext cx="89161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/>
              <a:t>A. Juels and B. Kaliski: PORs: Proofs of Retrievability for Large Files, ACM CCS, 2007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49536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integrity proof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6858000" y="3108960"/>
            <a:ext cx="2955600" cy="1920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b="1" lang="en-US" sz="2200" u="sng"/>
              <a:t>Drawbacks of the approach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Inefficient with regard to current cloud REST APIs, where every non-contiguous bit range requires separate HTTP request 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227240"/>
            <a:ext cx="6591600" cy="4167720"/>
          </a:xfrm>
          <a:prstGeom prst="rect">
            <a:avLst/>
          </a:prstGeom>
        </p:spPr>
      </p:pic>
      <p:sp>
        <p:nvSpPr>
          <p:cNvPr id="58" name="TextShape 3"/>
          <p:cNvSpPr txBox="1"/>
          <p:nvPr/>
        </p:nvSpPr>
        <p:spPr>
          <a:xfrm>
            <a:off x="244800" y="5559120"/>
            <a:ext cx="4418640" cy="18475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Prepare for data validation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divide a file F into n blocks and select randomly k bits from every block using key generator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concatenate all selected bits and encrypt them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append encrypted bits to the end of file</a:t>
            </a:r>
            <a:endParaRPr/>
          </a:p>
        </p:txBody>
      </p:sp>
      <p:sp>
        <p:nvSpPr>
          <p:cNvPr id="59" name="TextShape 4"/>
          <p:cNvSpPr txBox="1"/>
          <p:nvPr/>
        </p:nvSpPr>
        <p:spPr>
          <a:xfrm>
            <a:off x="4999680" y="5577840"/>
            <a:ext cx="4235760" cy="822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b="1" lang="en-US" sz="2200" u="sng"/>
              <a:t>Perform data validation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select the same bits and concatenate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compare with the originals</a:t>
            </a:r>
            <a:endParaRPr/>
          </a:p>
        </p:txBody>
      </p:sp>
      <p:sp>
        <p:nvSpPr>
          <p:cNvPr id="60" name="TextShape 5"/>
          <p:cNvSpPr txBox="1"/>
          <p:nvPr/>
        </p:nvSpPr>
        <p:spPr>
          <a:xfrm>
            <a:off x="339480" y="7132320"/>
            <a:ext cx="8416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/>
              <a:t>S. Kumar and A. Saxena: Data integrity proofs in cloud storage, COMNETS, 2011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49536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validation algorithm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4663440" y="1280160"/>
            <a:ext cx="4480560" cy="18288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b="1" lang="en-US" sz="2200" u="sng"/>
              <a:t>Perform data validation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randomly select k out of n chunks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compute MAC checksum of selected chunks and compare with the originals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2834640"/>
            <a:ext cx="3227040" cy="2651760"/>
          </a:xfrm>
          <a:prstGeom prst="rect">
            <a:avLst/>
          </a:prstGeom>
        </p:spPr>
      </p:pic>
      <p:pic>
        <p:nvPicPr>
          <p:cNvPr descr="" id="6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1240" y="2834640"/>
            <a:ext cx="4087080" cy="3200400"/>
          </a:xfrm>
          <a:prstGeom prst="rect">
            <a:avLst/>
          </a:prstGeom>
        </p:spPr>
      </p:pic>
      <p:sp>
        <p:nvSpPr>
          <p:cNvPr id="65" name="TextShape 3"/>
          <p:cNvSpPr txBox="1"/>
          <p:nvPr/>
        </p:nvSpPr>
        <p:spPr>
          <a:xfrm>
            <a:off x="91440" y="1280160"/>
            <a:ext cx="4480560" cy="1481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Prepare for data validation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divide file F into n equal chunks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compute MAC checksum for every chunk and store</a:t>
            </a:r>
            <a:endParaRPr/>
          </a:p>
        </p:txBody>
      </p:sp>
      <p:pic>
        <p:nvPicPr>
          <p:cNvPr descr="" id="6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5877360"/>
            <a:ext cx="5911200" cy="12549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