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5"/>
  </p:notesMasterIdLst>
  <p:handoutMasterIdLst>
    <p:handoutMasterId r:id="rId66"/>
  </p:handoutMasterIdLst>
  <p:sldIdLst>
    <p:sldId id="257" r:id="rId2"/>
    <p:sldId id="259" r:id="rId3"/>
    <p:sldId id="328" r:id="rId4"/>
    <p:sldId id="267" r:id="rId5"/>
    <p:sldId id="260" r:id="rId6"/>
    <p:sldId id="263" r:id="rId7"/>
    <p:sldId id="262" r:id="rId8"/>
    <p:sldId id="276" r:id="rId9"/>
    <p:sldId id="296" r:id="rId10"/>
    <p:sldId id="286" r:id="rId11"/>
    <p:sldId id="285" r:id="rId12"/>
    <p:sldId id="287" r:id="rId13"/>
    <p:sldId id="288" r:id="rId14"/>
    <p:sldId id="264" r:id="rId15"/>
    <p:sldId id="265" r:id="rId16"/>
    <p:sldId id="268" r:id="rId17"/>
    <p:sldId id="329" r:id="rId18"/>
    <p:sldId id="293" r:id="rId19"/>
    <p:sldId id="289" r:id="rId20"/>
    <p:sldId id="291" r:id="rId21"/>
    <p:sldId id="290" r:id="rId22"/>
    <p:sldId id="266" r:id="rId23"/>
    <p:sldId id="271" r:id="rId24"/>
    <p:sldId id="269" r:id="rId25"/>
    <p:sldId id="272" r:id="rId26"/>
    <p:sldId id="273" r:id="rId27"/>
    <p:sldId id="274" r:id="rId28"/>
    <p:sldId id="281" r:id="rId29"/>
    <p:sldId id="282" r:id="rId30"/>
    <p:sldId id="283" r:id="rId31"/>
    <p:sldId id="284" r:id="rId32"/>
    <p:sldId id="303" r:id="rId33"/>
    <p:sldId id="304" r:id="rId34"/>
    <p:sldId id="327" r:id="rId35"/>
    <p:sldId id="297" r:id="rId36"/>
    <p:sldId id="298" r:id="rId37"/>
    <p:sldId id="302" r:id="rId38"/>
    <p:sldId id="300" r:id="rId39"/>
    <p:sldId id="301" r:id="rId40"/>
    <p:sldId id="331" r:id="rId41"/>
    <p:sldId id="306" r:id="rId42"/>
    <p:sldId id="307" r:id="rId43"/>
    <p:sldId id="308" r:id="rId44"/>
    <p:sldId id="309" r:id="rId45"/>
    <p:sldId id="310" r:id="rId46"/>
    <p:sldId id="330" r:id="rId47"/>
    <p:sldId id="334" r:id="rId48"/>
    <p:sldId id="311" r:id="rId49"/>
    <p:sldId id="313" r:id="rId50"/>
    <p:sldId id="332" r:id="rId51"/>
    <p:sldId id="333" r:id="rId52"/>
    <p:sldId id="314" r:id="rId53"/>
    <p:sldId id="315" r:id="rId54"/>
    <p:sldId id="317" r:id="rId55"/>
    <p:sldId id="316" r:id="rId56"/>
    <p:sldId id="319" r:id="rId57"/>
    <p:sldId id="320" r:id="rId58"/>
    <p:sldId id="321" r:id="rId59"/>
    <p:sldId id="322" r:id="rId60"/>
    <p:sldId id="323" r:id="rId61"/>
    <p:sldId id="325" r:id="rId62"/>
    <p:sldId id="326" r:id="rId63"/>
    <p:sldId id="261" r:id="rId64"/>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AEE205A-9BDC-4720-BA55-53887A90727E}">
          <p14:sldIdLst>
            <p14:sldId id="257"/>
            <p14:sldId id="259"/>
            <p14:sldId id="328"/>
            <p14:sldId id="267"/>
            <p14:sldId id="260"/>
            <p14:sldId id="263"/>
            <p14:sldId id="262"/>
            <p14:sldId id="276"/>
            <p14:sldId id="296"/>
            <p14:sldId id="286"/>
            <p14:sldId id="285"/>
            <p14:sldId id="287"/>
            <p14:sldId id="288"/>
            <p14:sldId id="264"/>
            <p14:sldId id="265"/>
            <p14:sldId id="268"/>
            <p14:sldId id="329"/>
            <p14:sldId id="293"/>
            <p14:sldId id="289"/>
            <p14:sldId id="291"/>
            <p14:sldId id="290"/>
            <p14:sldId id="266"/>
            <p14:sldId id="271"/>
            <p14:sldId id="269"/>
            <p14:sldId id="272"/>
            <p14:sldId id="273"/>
            <p14:sldId id="274"/>
            <p14:sldId id="281"/>
            <p14:sldId id="282"/>
            <p14:sldId id="283"/>
            <p14:sldId id="284"/>
            <p14:sldId id="303"/>
            <p14:sldId id="304"/>
            <p14:sldId id="327"/>
            <p14:sldId id="297"/>
          </p14:sldIdLst>
        </p14:section>
        <p14:section name="Untitled Section" id="{3DD64F02-565D-4CB2-82D0-E2DA2B18CE3B}">
          <p14:sldIdLst>
            <p14:sldId id="298"/>
            <p14:sldId id="302"/>
            <p14:sldId id="300"/>
            <p14:sldId id="301"/>
            <p14:sldId id="331"/>
            <p14:sldId id="306"/>
            <p14:sldId id="307"/>
            <p14:sldId id="308"/>
            <p14:sldId id="309"/>
            <p14:sldId id="310"/>
            <p14:sldId id="330"/>
            <p14:sldId id="334"/>
            <p14:sldId id="311"/>
            <p14:sldId id="313"/>
            <p14:sldId id="332"/>
            <p14:sldId id="333"/>
            <p14:sldId id="314"/>
            <p14:sldId id="315"/>
            <p14:sldId id="317"/>
            <p14:sldId id="316"/>
            <p14:sldId id="319"/>
            <p14:sldId id="320"/>
            <p14:sldId id="321"/>
            <p14:sldId id="322"/>
            <p14:sldId id="323"/>
            <p14:sldId id="325"/>
            <p14:sldId id="326"/>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CB82"/>
    <a:srgbClr val="FFD175"/>
    <a:srgbClr val="E7E5BB"/>
    <a:srgbClr val="EDE5C5"/>
    <a:srgbClr val="F3FCC8"/>
    <a:srgbClr val="F8F4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58" autoAdjust="0"/>
  </p:normalViewPr>
  <p:slideViewPr>
    <p:cSldViewPr>
      <p:cViewPr varScale="1">
        <p:scale>
          <a:sx n="89" d="100"/>
          <a:sy n="89" d="100"/>
        </p:scale>
        <p:origin x="-54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9014" y="0"/>
            <a:ext cx="4160520" cy="365760"/>
          </a:xfrm>
          <a:prstGeom prst="rect">
            <a:avLst/>
          </a:prstGeom>
        </p:spPr>
        <p:txBody>
          <a:bodyPr vert="horz" lIns="96661" tIns="48331" rIns="96661" bIns="48331" rtlCol="0"/>
          <a:lstStyle>
            <a:lvl1pPr algn="r">
              <a:defRPr sz="1300"/>
            </a:lvl1pPr>
          </a:lstStyle>
          <a:p>
            <a:fld id="{B0BC9DB6-98F0-4938-9E31-73D55CF0E2F7}" type="datetimeFigureOut">
              <a:rPr lang="en-US" smtClean="0"/>
              <a:pPr/>
              <a:t>11/20/2010</a:t>
            </a:fld>
            <a:endParaRPr lang="en-US"/>
          </a:p>
        </p:txBody>
      </p:sp>
      <p:sp>
        <p:nvSpPr>
          <p:cNvPr id="4" name="Footer Placeholder 3"/>
          <p:cNvSpPr>
            <a:spLocks noGrp="1"/>
          </p:cNvSpPr>
          <p:nvPr>
            <p:ph type="ftr" sz="quarter" idx="2"/>
          </p:nvPr>
        </p:nvSpPr>
        <p:spPr>
          <a:xfrm>
            <a:off x="0" y="6947747"/>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9014" y="6947747"/>
            <a:ext cx="4160520" cy="365760"/>
          </a:xfrm>
          <a:prstGeom prst="rect">
            <a:avLst/>
          </a:prstGeom>
        </p:spPr>
        <p:txBody>
          <a:bodyPr vert="horz" lIns="96661" tIns="48331" rIns="96661" bIns="48331" rtlCol="0" anchor="b"/>
          <a:lstStyle>
            <a:lvl1pPr algn="r">
              <a:defRPr sz="1300"/>
            </a:lvl1pPr>
          </a:lstStyle>
          <a:p>
            <a:fld id="{ABBBCF4B-6C0D-4DAD-948C-88A6E38DD6E7}" type="slidenum">
              <a:rPr lang="en-US" smtClean="0"/>
              <a:pPr/>
              <a:t>‹#›</a:t>
            </a:fld>
            <a:endParaRPr lang="en-US"/>
          </a:p>
        </p:txBody>
      </p:sp>
    </p:spTree>
    <p:extLst>
      <p:ext uri="{BB962C8B-B14F-4D97-AF65-F5344CB8AC3E}">
        <p14:creationId xmlns:p14="http://schemas.microsoft.com/office/powerpoint/2010/main" xmlns="" val="6211992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fld id="{C148FF71-1854-4917-93D4-E2A1F1FF2B40}" type="datetimeFigureOut">
              <a:rPr lang="en-US" smtClean="0"/>
              <a:pPr/>
              <a:t>11/20/2010</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fld id="{B6DE7E64-F1A0-458A-B32B-CAF6306704F4}" type="slidenum">
              <a:rPr lang="en-US" smtClean="0"/>
              <a:pPr/>
              <a:t>‹#›</a:t>
            </a:fld>
            <a:endParaRPr lang="en-US"/>
          </a:p>
        </p:txBody>
      </p:sp>
    </p:spTree>
    <p:extLst>
      <p:ext uri="{BB962C8B-B14F-4D97-AF65-F5344CB8AC3E}">
        <p14:creationId xmlns:p14="http://schemas.microsoft.com/office/powerpoint/2010/main" xmlns="" val="102015289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DE7E64-F1A0-458A-B32B-CAF6306704F4}"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xmlns="" val="200089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DE7E64-F1A0-458A-B32B-CAF6306704F4}"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xmlns="" val="2000898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DE7E64-F1A0-458A-B32B-CAF6306704F4}" type="slidenum">
              <a:rPr lang="en-US" smtClean="0"/>
              <a:pPr/>
              <a:t>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xmlns="" val="200089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338689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72598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3953402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131092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229006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9/8/2010  Robert Alan Yaffee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377141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9/8/2010  Robert Alan Yaffee</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313467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9/8/2010  Robert Alan Yaffee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319197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9/8/2010  Robert Alan Yaffee</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221358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9/8/2010  Robert Alan Yaffee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189294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9/8/2010  Robert Alan Yaffee</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281989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9/8/2010  Robert Alan Yaffee</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B133F-0390-4D1E-8B3D-3A772BE6ED6C}" type="slidenum">
              <a:rPr lang="en-US" smtClean="0"/>
              <a:pPr/>
              <a:t>‹#›</a:t>
            </a:fld>
            <a:endParaRPr lang="en-US"/>
          </a:p>
        </p:txBody>
      </p:sp>
    </p:spTree>
    <p:extLst>
      <p:ext uri="{BB962C8B-B14F-4D97-AF65-F5344CB8AC3E}">
        <p14:creationId xmlns:p14="http://schemas.microsoft.com/office/powerpoint/2010/main" xmlns="" val="3274434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i="1" dirty="0" smtClean="0">
                <a:solidFill>
                  <a:srgbClr val="7030A0"/>
                </a:solidFill>
              </a:rPr>
              <a:t>An introduction to forecast evaluation with Stata </a:t>
            </a:r>
            <a:endParaRPr lang="en-US" sz="4800" b="1" i="1" dirty="0">
              <a:solidFill>
                <a:srgbClr val="7030A0"/>
              </a:solidFill>
            </a:endParaRPr>
          </a:p>
        </p:txBody>
      </p:sp>
      <p:sp>
        <p:nvSpPr>
          <p:cNvPr id="3" name="Subtitle 2"/>
          <p:cNvSpPr>
            <a:spLocks noGrp="1"/>
          </p:cNvSpPr>
          <p:nvPr>
            <p:ph type="subTitle" idx="1"/>
          </p:nvPr>
        </p:nvSpPr>
        <p:spPr>
          <a:xfrm>
            <a:off x="1447800" y="3886200"/>
            <a:ext cx="6400800" cy="1752600"/>
          </a:xfrm>
        </p:spPr>
        <p:txBody>
          <a:bodyPr>
            <a:noAutofit/>
          </a:bodyPr>
          <a:lstStyle/>
          <a:p>
            <a:r>
              <a:rPr lang="en-US" sz="1400" b="1" i="1" dirty="0" smtClean="0">
                <a:solidFill>
                  <a:srgbClr val="7030A0"/>
                </a:solidFill>
              </a:rPr>
              <a:t>By</a:t>
            </a:r>
          </a:p>
          <a:p>
            <a:r>
              <a:rPr lang="en-US" sz="1400" b="1" i="1" dirty="0" smtClean="0">
                <a:solidFill>
                  <a:srgbClr val="7030A0"/>
                </a:solidFill>
              </a:rPr>
              <a:t>Robert A. Yaffee, Ph.D.</a:t>
            </a:r>
          </a:p>
          <a:p>
            <a:r>
              <a:rPr lang="en-US" sz="1400" b="1" i="1" dirty="0" smtClean="0">
                <a:solidFill>
                  <a:srgbClr val="7030A0"/>
                </a:solidFill>
              </a:rPr>
              <a:t>Research Professor/Research Scientist</a:t>
            </a:r>
          </a:p>
          <a:p>
            <a:r>
              <a:rPr lang="en-US" sz="1400" b="1" i="1" dirty="0" smtClean="0">
                <a:solidFill>
                  <a:srgbClr val="7030A0"/>
                </a:solidFill>
              </a:rPr>
              <a:t>Silver School of Social Work</a:t>
            </a:r>
          </a:p>
          <a:p>
            <a:r>
              <a:rPr lang="en-US" sz="1400" b="1" i="1" dirty="0" smtClean="0">
                <a:solidFill>
                  <a:srgbClr val="7030A0"/>
                </a:solidFill>
              </a:rPr>
              <a:t>New York University</a:t>
            </a:r>
          </a:p>
          <a:p>
            <a:r>
              <a:rPr lang="en-US" sz="1400" b="1" i="1" dirty="0" smtClean="0">
                <a:solidFill>
                  <a:srgbClr val="7030A0"/>
                </a:solidFill>
              </a:rPr>
              <a:t>Stata Users Group Conference</a:t>
            </a:r>
          </a:p>
          <a:p>
            <a:r>
              <a:rPr lang="en-US" sz="1400" b="1" i="1" dirty="0" smtClean="0">
                <a:solidFill>
                  <a:srgbClr val="7030A0"/>
                </a:solidFill>
              </a:rPr>
              <a:t>London School of Hygiene and Tropical Medicine</a:t>
            </a:r>
          </a:p>
          <a:p>
            <a:r>
              <a:rPr lang="en-US" sz="1400" b="1" i="1" dirty="0" smtClean="0">
                <a:solidFill>
                  <a:srgbClr val="7030A0"/>
                </a:solidFill>
              </a:rPr>
              <a:t>September 8-9, 2010</a:t>
            </a:r>
            <a:endParaRPr lang="en-US" sz="1400" b="1" i="1" dirty="0">
              <a:solidFill>
                <a:srgbClr val="7030A0"/>
              </a:solidFill>
            </a:endParaRPr>
          </a:p>
        </p:txBody>
      </p:sp>
      <p:pic>
        <p:nvPicPr>
          <p:cNvPr id="4" name="Picture 1"/>
          <p:cNvPicPr>
            <a:picLocks noChangeAspect="1" noChangeArrowheads="1"/>
          </p:cNvPicPr>
          <p:nvPr/>
        </p:nvPicPr>
        <p:blipFill>
          <a:blip r:embed="rId3" cstate="print"/>
          <a:srcRect/>
          <a:stretch>
            <a:fillRect/>
          </a:stretch>
        </p:blipFill>
        <p:spPr bwMode="auto">
          <a:xfrm>
            <a:off x="457201" y="304801"/>
            <a:ext cx="2876551" cy="752475"/>
          </a:xfrm>
          <a:prstGeom prst="rect">
            <a:avLst/>
          </a:prstGeom>
          <a:noFill/>
          <a:ln w="9525">
            <a:noFill/>
            <a:miter lim="800000"/>
            <a:headEnd/>
            <a:tailEnd/>
          </a:ln>
          <a:effectLst/>
        </p:spPr>
      </p:pic>
    </p:spTree>
    <p:extLst>
      <p:ext uri="{BB962C8B-B14F-4D97-AF65-F5344CB8AC3E}">
        <p14:creationId xmlns:p14="http://schemas.microsoft.com/office/powerpoint/2010/main" xmlns="" val="3110307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 post unconditional forecast</a:t>
            </a:r>
            <a:br>
              <a:rPr lang="en-US" dirty="0" smtClean="0"/>
            </a:br>
            <a:r>
              <a:rPr lang="en-US" sz="2200" dirty="0" smtClean="0"/>
              <a:t>may be good for policy analysis and evaluation.</a:t>
            </a:r>
            <a:endParaRPr lang="en-US" sz="2200"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10</a:t>
            </a:fld>
            <a:endParaRPr 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524000"/>
            <a:ext cx="6766408" cy="45196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74307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unconditional ex ante forecast</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11</a:t>
            </a:fld>
            <a:endParaRPr lang="en-US"/>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676400"/>
            <a:ext cx="6942099" cy="4572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1066800" y="1219200"/>
            <a:ext cx="6400800" cy="369332"/>
          </a:xfrm>
          <a:prstGeom prst="rect">
            <a:avLst/>
          </a:prstGeom>
          <a:noFill/>
        </p:spPr>
        <p:txBody>
          <a:bodyPr wrap="square" rtlCol="0">
            <a:spAutoFit/>
          </a:bodyPr>
          <a:lstStyle/>
          <a:p>
            <a:r>
              <a:rPr lang="en-US" dirty="0" smtClean="0"/>
              <a:t>Preferred over ex post forecasts for assessing accuracy</a:t>
            </a:r>
            <a:endParaRPr lang="en-US" dirty="0"/>
          </a:p>
        </p:txBody>
      </p:sp>
    </p:spTree>
    <p:extLst>
      <p:ext uri="{BB962C8B-B14F-4D97-AF65-F5344CB8AC3E}">
        <p14:creationId xmlns:p14="http://schemas.microsoft.com/office/powerpoint/2010/main" xmlns="" val="1272058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One-step ahead forecast</a:t>
            </a:r>
            <a:br>
              <a:rPr lang="en-US" dirty="0" smtClean="0"/>
            </a:br>
            <a:r>
              <a:rPr lang="en-US" sz="2200" dirty="0" smtClean="0"/>
              <a:t>often used as a test of forecast accuracy</a:t>
            </a:r>
            <a:endParaRPr lang="en-US" sz="2200"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12</a:t>
            </a:fld>
            <a:endParaRPr 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74420" y="1714500"/>
            <a:ext cx="5812155" cy="430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99494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multi-step ahead forecasts</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13</a:t>
            </a:fld>
            <a:endParaRPr 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647548"/>
            <a:ext cx="6934200" cy="4645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73594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7030A0"/>
                </a:solidFill>
              </a:rPr>
              <a:t>Models often imply</a:t>
            </a:r>
            <a:br>
              <a:rPr lang="en-US" b="1" i="1" dirty="0" smtClean="0">
                <a:solidFill>
                  <a:srgbClr val="7030A0"/>
                </a:solidFill>
              </a:rPr>
            </a:br>
            <a:r>
              <a:rPr lang="en-US" b="1" i="1" dirty="0" smtClean="0">
                <a:solidFill>
                  <a:srgbClr val="7030A0"/>
                </a:solidFill>
              </a:rPr>
              <a:t> system closure</a:t>
            </a:r>
            <a:endParaRPr lang="en-US" b="1" i="1" dirty="0">
              <a:solidFill>
                <a:srgbClr val="7030A0"/>
              </a:solidFill>
            </a:endParaRPr>
          </a:p>
        </p:txBody>
      </p:sp>
      <p:sp>
        <p:nvSpPr>
          <p:cNvPr id="3" name="Content Placeholder 2"/>
          <p:cNvSpPr>
            <a:spLocks noGrp="1"/>
          </p:cNvSpPr>
          <p:nvPr>
            <p:ph idx="1"/>
          </p:nvPr>
        </p:nvSpPr>
        <p:spPr/>
        <p:txBody>
          <a:bodyPr>
            <a:normAutofit/>
          </a:bodyPr>
          <a:lstStyle/>
          <a:p>
            <a:r>
              <a:rPr lang="en-US" dirty="0" smtClean="0"/>
              <a:t>When the system is not as closed as the models imply,  there may be unanticipated impacts from changes in other fields owing to innovations, discoveries, interactions and correlations with legislative, administrative, or policy changes.</a:t>
            </a:r>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14</a:t>
            </a:fld>
            <a:endParaRPr lang="en-US"/>
          </a:p>
        </p:txBody>
      </p:sp>
    </p:spTree>
    <p:extLst>
      <p:ext uri="{BB962C8B-B14F-4D97-AF65-F5344CB8AC3E}">
        <p14:creationId xmlns:p14="http://schemas.microsoft.com/office/powerpoint/2010/main" xmlns="" val="3472633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and unconditional forecasts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b="1" dirty="0" smtClean="0">
                <a:solidFill>
                  <a:srgbClr val="7030A0"/>
                </a:solidFill>
              </a:rPr>
              <a:t>Predictability</a:t>
            </a:r>
            <a:r>
              <a:rPr lang="en-US" dirty="0" smtClean="0"/>
              <a:t> is necessary but not sufficient for </a:t>
            </a:r>
            <a:r>
              <a:rPr lang="en-US" dirty="0" err="1" smtClean="0"/>
              <a:t>forecastability</a:t>
            </a:r>
            <a:r>
              <a:rPr lang="en-US" dirty="0" smtClean="0"/>
              <a:t> (</a:t>
            </a:r>
            <a:r>
              <a:rPr lang="en-US" i="1" u="sng" dirty="0" smtClean="0"/>
              <a:t>Ibid</a:t>
            </a:r>
            <a:r>
              <a:rPr lang="en-US" dirty="0" smtClean="0"/>
              <a:t>,8).”</a:t>
            </a:r>
          </a:p>
          <a:p>
            <a:r>
              <a:rPr lang="en-US" b="1" dirty="0" err="1" smtClean="0">
                <a:solidFill>
                  <a:srgbClr val="7030A0"/>
                </a:solidFill>
              </a:rPr>
              <a:t>Forecastability</a:t>
            </a:r>
            <a:r>
              <a:rPr lang="en-US" b="1" dirty="0" smtClean="0">
                <a:solidFill>
                  <a:srgbClr val="7030A0"/>
                </a:solidFill>
              </a:rPr>
              <a:t> </a:t>
            </a:r>
            <a:r>
              <a:rPr lang="en-US" dirty="0" smtClean="0"/>
              <a:t>requires not only a systematic relationship but a knowledge of how the information set enters the conditional density of the data generating process (</a:t>
            </a:r>
            <a:r>
              <a:rPr lang="en-US" i="1" u="sng" dirty="0" smtClean="0"/>
              <a:t>Ibid</a:t>
            </a:r>
            <a:r>
              <a:rPr lang="en-US" dirty="0" smtClean="0"/>
              <a:t>,8).</a:t>
            </a:r>
          </a:p>
          <a:p>
            <a:r>
              <a:rPr lang="en-US" dirty="0" smtClean="0"/>
              <a:t>Misspecification can arise there due to hidden or unanticipated correlations with excluded or unknown  variables but they may also come about due to unanticipated changes in variables over the forecast horizon. </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15</a:t>
            </a:fld>
            <a:endParaRPr lang="en-US"/>
          </a:p>
        </p:txBody>
      </p:sp>
    </p:spTree>
    <p:extLst>
      <p:ext uri="{BB962C8B-B14F-4D97-AF65-F5344CB8AC3E}">
        <p14:creationId xmlns:p14="http://schemas.microsoft.com/office/powerpoint/2010/main" xmlns="" val="2557588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2800" dirty="0" smtClean="0">
                <a:solidFill>
                  <a:srgbClr val="FF0000"/>
                </a:solidFill>
              </a:rPr>
              <a:t>Simple forecasting methods  </a:t>
            </a:r>
            <a:r>
              <a:rPr lang="en-US" sz="2800" dirty="0" err="1" smtClean="0">
                <a:solidFill>
                  <a:srgbClr val="FF0000"/>
                </a:solidFill>
              </a:rPr>
              <a:t>ofte</a:t>
            </a:r>
            <a:r>
              <a:rPr lang="en-US" sz="2800" dirty="0" smtClean="0">
                <a:solidFill>
                  <a:srgbClr val="FF0000"/>
                </a:solidFill>
              </a:rPr>
              <a:t> outperform </a:t>
            </a:r>
            <a:br>
              <a:rPr lang="en-US" sz="2800" dirty="0" smtClean="0">
                <a:solidFill>
                  <a:srgbClr val="FF0000"/>
                </a:solidFill>
              </a:rPr>
            </a:br>
            <a:r>
              <a:rPr lang="en-US" sz="2800" dirty="0" smtClean="0">
                <a:solidFill>
                  <a:srgbClr val="FF0000"/>
                </a:solidFill>
              </a:rPr>
              <a:t>complex models</a:t>
            </a:r>
            <a:endParaRPr lang="en-US" sz="2800" dirty="0">
              <a:solidFill>
                <a:srgbClr val="FF0000"/>
              </a:solidFill>
            </a:endParaRPr>
          </a:p>
        </p:txBody>
      </p:sp>
      <p:sp>
        <p:nvSpPr>
          <p:cNvPr id="3" name="Content Placeholder 2"/>
          <p:cNvSpPr>
            <a:spLocks noGrp="1"/>
          </p:cNvSpPr>
          <p:nvPr>
            <p:ph idx="1"/>
          </p:nvPr>
        </p:nvSpPr>
        <p:spPr/>
        <p:txBody>
          <a:bodyPr/>
          <a:lstStyle/>
          <a:p>
            <a:r>
              <a:rPr lang="en-US" dirty="0" smtClean="0"/>
              <a:t>Simple non-causal methods may forecast more accurately than more complex causal models.</a:t>
            </a:r>
          </a:p>
          <a:p>
            <a:r>
              <a:rPr lang="en-US" dirty="0" smtClean="0"/>
              <a:t>E.g., some exponential smoothers have outperformed more complex models in the international M-3 forecasting competition.</a:t>
            </a:r>
          </a:p>
          <a:p>
            <a:r>
              <a:rPr lang="en-US" dirty="0" smtClean="0">
                <a:solidFill>
                  <a:srgbClr val="FF0000"/>
                </a:solidFill>
              </a:rPr>
              <a:t>The Theta model </a:t>
            </a:r>
            <a:r>
              <a:rPr lang="en-US" dirty="0" smtClean="0"/>
              <a:t>(</a:t>
            </a:r>
            <a:r>
              <a:rPr lang="en-US" dirty="0" err="1" smtClean="0"/>
              <a:t>Assimikopoulis</a:t>
            </a:r>
            <a:r>
              <a:rPr lang="en-US" dirty="0" smtClean="0"/>
              <a:t> and </a:t>
            </a:r>
            <a:r>
              <a:rPr lang="en-US" dirty="0" err="1" smtClean="0"/>
              <a:t>Nikolopoulos</a:t>
            </a:r>
            <a:r>
              <a:rPr lang="en-US" dirty="0" smtClean="0"/>
              <a:t> ) won M-3 a few years ago: </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16</a:t>
            </a:fld>
            <a:endParaRPr lang="en-US"/>
          </a:p>
        </p:txBody>
      </p:sp>
    </p:spTree>
    <p:extLst>
      <p:ext uri="{BB962C8B-B14F-4D97-AF65-F5344CB8AC3E}">
        <p14:creationId xmlns:p14="http://schemas.microsoft.com/office/powerpoint/2010/main" xmlns="" val="2192021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theta forecast</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17</a:t>
            </a:fld>
            <a:endParaRPr 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371600"/>
            <a:ext cx="6781800" cy="50751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5468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Optimal forecasting</a:t>
            </a:r>
            <a:br>
              <a:rPr lang="en-US" dirty="0" smtClean="0"/>
            </a:br>
            <a:r>
              <a:rPr lang="en-US" dirty="0" smtClean="0"/>
              <a:t>by combining different forecasts</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18</a:t>
            </a:fld>
            <a:endParaRPr 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200" y="1981200"/>
            <a:ext cx="5311422" cy="4435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18810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forecast</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19</a:t>
            </a:fld>
            <a:endParaRPr lang="en-US"/>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199" y="1600200"/>
            <a:ext cx="6162797" cy="4832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54237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609599"/>
          </a:xfrm>
        </p:spPr>
        <p:txBody>
          <a:bodyPr>
            <a:noAutofit/>
          </a:bodyPr>
          <a:lstStyle/>
          <a:p>
            <a:r>
              <a:rPr lang="en-US" sz="4800" b="1" i="1" dirty="0" smtClean="0">
                <a:solidFill>
                  <a:srgbClr val="7030A0"/>
                </a:solidFill>
              </a:rPr>
              <a:t/>
            </a:r>
            <a:br>
              <a:rPr lang="en-US" sz="4800" b="1" i="1" dirty="0" smtClean="0">
                <a:solidFill>
                  <a:srgbClr val="7030A0"/>
                </a:solidFill>
              </a:rPr>
            </a:br>
            <a:r>
              <a:rPr lang="en-US" sz="4800" b="1" i="1" dirty="0" smtClean="0">
                <a:solidFill>
                  <a:srgbClr val="7030A0"/>
                </a:solidFill>
              </a:rPr>
              <a:t>Acknowledgments</a:t>
            </a:r>
            <a:endParaRPr lang="en-US" sz="4800" b="1" i="1" dirty="0">
              <a:solidFill>
                <a:srgbClr val="7030A0"/>
              </a:solidFill>
            </a:endParaRPr>
          </a:p>
        </p:txBody>
      </p:sp>
      <p:sp>
        <p:nvSpPr>
          <p:cNvPr id="3" name="Subtitle 2"/>
          <p:cNvSpPr>
            <a:spLocks noGrp="1"/>
          </p:cNvSpPr>
          <p:nvPr>
            <p:ph type="subTitle" idx="1"/>
          </p:nvPr>
        </p:nvSpPr>
        <p:spPr>
          <a:xfrm>
            <a:off x="1447800" y="3886200"/>
            <a:ext cx="6400800" cy="1752600"/>
          </a:xfrm>
        </p:spPr>
        <p:txBody>
          <a:bodyPr>
            <a:noAutofit/>
          </a:bodyPr>
          <a:lstStyle/>
          <a:p>
            <a:r>
              <a:rPr lang="en-US" sz="1400" b="1" i="1" dirty="0" smtClean="0">
                <a:solidFill>
                  <a:srgbClr val="7030A0"/>
                </a:solidFill>
              </a:rPr>
              <a:t>.</a:t>
            </a:r>
            <a:endParaRPr lang="en-US" sz="1400" b="1" i="1" dirty="0">
              <a:solidFill>
                <a:srgbClr val="7030A0"/>
              </a:solidFill>
            </a:endParaRPr>
          </a:p>
        </p:txBody>
      </p:sp>
      <p:sp>
        <p:nvSpPr>
          <p:cNvPr id="5" name="Rectangle 4"/>
          <p:cNvSpPr/>
          <p:nvPr/>
        </p:nvSpPr>
        <p:spPr>
          <a:xfrm>
            <a:off x="838200" y="2136339"/>
            <a:ext cx="7162800" cy="3416320"/>
          </a:xfrm>
          <a:prstGeom prst="rect">
            <a:avLst/>
          </a:prstGeom>
        </p:spPr>
        <p:txBody>
          <a:bodyPr wrap="square">
            <a:spAutoFit/>
          </a:bodyPr>
          <a:lstStyle/>
          <a:p>
            <a:r>
              <a:rPr lang="en-US" dirty="0" smtClean="0"/>
              <a:t>          The writings of Sir David Hendry,  </a:t>
            </a:r>
            <a:r>
              <a:rPr lang="en-US" dirty="0" err="1" smtClean="0"/>
              <a:t>Jurgen</a:t>
            </a:r>
            <a:r>
              <a:rPr lang="en-US" dirty="0" smtClean="0"/>
              <a:t> Doornik,  Hans-Martin Krolzig,  Clive Granger,  Paul </a:t>
            </a:r>
            <a:r>
              <a:rPr lang="en-US" dirty="0" err="1" smtClean="0"/>
              <a:t>Newbold</a:t>
            </a:r>
            <a:r>
              <a:rPr lang="en-US" dirty="0" smtClean="0"/>
              <a:t>,  Jenny Castle, Spyros </a:t>
            </a:r>
            <a:r>
              <a:rPr lang="en-US" dirty="0" err="1" smtClean="0"/>
              <a:t>Makridakis</a:t>
            </a:r>
            <a:r>
              <a:rPr lang="en-US" dirty="0" smtClean="0"/>
              <a:t>,  </a:t>
            </a:r>
            <a:r>
              <a:rPr lang="en-US" dirty="0" err="1" smtClean="0"/>
              <a:t>Sebastien</a:t>
            </a:r>
            <a:r>
              <a:rPr lang="en-US" dirty="0" smtClean="0"/>
              <a:t> Laurent,  Steven Wheelwright,   Victor McGee,  James Durbin,  </a:t>
            </a:r>
            <a:r>
              <a:rPr lang="en-US" dirty="0" err="1" smtClean="0"/>
              <a:t>Siem</a:t>
            </a:r>
            <a:r>
              <a:rPr lang="en-US" dirty="0" smtClean="0"/>
              <a:t> Jan </a:t>
            </a:r>
            <a:r>
              <a:rPr lang="en-US" dirty="0" err="1" smtClean="0"/>
              <a:t>Koopman</a:t>
            </a:r>
            <a:r>
              <a:rPr lang="en-US" dirty="0" smtClean="0"/>
              <a:t>, Andrew C. Harvey,  Robert Fildes,  Robert Engle,  Neil Ericsson,  Neil </a:t>
            </a:r>
            <a:r>
              <a:rPr lang="en-US" dirty="0" err="1" smtClean="0"/>
              <a:t>Shephard</a:t>
            </a:r>
            <a:r>
              <a:rPr lang="en-US" dirty="0" smtClean="0"/>
              <a:t>,  </a:t>
            </a:r>
            <a:r>
              <a:rPr lang="en-US" dirty="0" err="1" smtClean="0"/>
              <a:t>Halbert</a:t>
            </a:r>
            <a:r>
              <a:rPr lang="en-US" dirty="0" smtClean="0"/>
              <a:t> White,  Keith </a:t>
            </a:r>
            <a:r>
              <a:rPr lang="en-US" dirty="0" err="1" smtClean="0"/>
              <a:t>Ord</a:t>
            </a:r>
            <a:r>
              <a:rPr lang="en-US" dirty="0" smtClean="0"/>
              <a:t>,  Anne Koehler, David Reilly,  Fred </a:t>
            </a:r>
            <a:r>
              <a:rPr lang="en-US" dirty="0" err="1" smtClean="0"/>
              <a:t>Joutz</a:t>
            </a:r>
            <a:r>
              <a:rPr lang="en-US" dirty="0" smtClean="0"/>
              <a:t>,  Michele </a:t>
            </a:r>
            <a:r>
              <a:rPr lang="en-US" dirty="0" err="1" smtClean="0"/>
              <a:t>Hibon</a:t>
            </a:r>
            <a:r>
              <a:rPr lang="en-US" dirty="0" smtClean="0"/>
              <a:t>,  Ralph Snyder,  Scott Armstrong, Herman </a:t>
            </a:r>
            <a:r>
              <a:rPr lang="en-US" dirty="0" err="1" smtClean="0"/>
              <a:t>Stekkler</a:t>
            </a:r>
            <a:r>
              <a:rPr lang="en-US" dirty="0" smtClean="0"/>
              <a:t>, Richard </a:t>
            </a:r>
            <a:r>
              <a:rPr lang="en-US" dirty="0" err="1" smtClean="0"/>
              <a:t>McClary</a:t>
            </a:r>
            <a:r>
              <a:rPr lang="en-US" dirty="0" smtClean="0"/>
              <a:t> and Robert Hay as well as Robert Hyndman greatly enhanced my interest in forecasting.</a:t>
            </a:r>
          </a:p>
          <a:p>
            <a:r>
              <a:rPr lang="en-US" dirty="0" smtClean="0"/>
              <a:t>           When in 2001 I was asked by the special pathogens branch of the CDC to help them in a forecasting project,  one of the first things I did was to perform a comparative reliability analysis of several statistical packages with forecasting capability.   Stata was one of the reliable ones.</a:t>
            </a:r>
          </a:p>
        </p:txBody>
      </p:sp>
    </p:spTree>
    <p:extLst>
      <p:ext uri="{BB962C8B-B14F-4D97-AF65-F5344CB8AC3E}">
        <p14:creationId xmlns:p14="http://schemas.microsoft.com/office/powerpoint/2010/main" xmlns="" val="2318217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Forecasting </a:t>
            </a:r>
            <a:r>
              <a:rPr lang="en-US" dirty="0" err="1" smtClean="0"/>
              <a:t>cointegrated</a:t>
            </a:r>
            <a:r>
              <a:rPr lang="en-US" dirty="0" smtClean="0"/>
              <a:t> models</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20</a:t>
            </a:fld>
            <a:endParaRPr 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1560540"/>
            <a:ext cx="8353425" cy="4700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7548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forecast evaluation</a:t>
            </a:r>
            <a:endParaRPr lang="en-US" dirty="0"/>
          </a:p>
        </p:txBody>
      </p:sp>
      <p:sp>
        <p:nvSpPr>
          <p:cNvPr id="3" name="Content Placeholder 2"/>
          <p:cNvSpPr>
            <a:spLocks noGrp="1"/>
          </p:cNvSpPr>
          <p:nvPr>
            <p:ph idx="1"/>
          </p:nvPr>
        </p:nvSpPr>
        <p:spPr/>
        <p:txBody>
          <a:bodyPr/>
          <a:lstStyle/>
          <a:p>
            <a:r>
              <a:rPr lang="en-US" dirty="0" smtClean="0"/>
              <a:t>In this presentation,  I concentrate on ARIMA forecasts.</a:t>
            </a:r>
          </a:p>
          <a:p>
            <a:r>
              <a:rPr lang="en-US" dirty="0" smtClean="0"/>
              <a:t>To do so,  I must turn our attention to some nomenclature and some counterintuitive definitions of key organizing concepts.</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21</a:t>
            </a:fld>
            <a:endParaRPr lang="en-US"/>
          </a:p>
        </p:txBody>
      </p:sp>
    </p:spTree>
    <p:extLst>
      <p:ext uri="{BB962C8B-B14F-4D97-AF65-F5344CB8AC3E}">
        <p14:creationId xmlns:p14="http://schemas.microsoft.com/office/powerpoint/2010/main" xmlns="" val="2627541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Nomenclature</a:t>
            </a:r>
            <a:endParaRPr lang="en-US" dirty="0"/>
          </a:p>
        </p:txBody>
      </p:sp>
      <p:sp>
        <p:nvSpPr>
          <p:cNvPr id="3" name="Content Placeholder 2"/>
          <p:cNvSpPr>
            <a:spLocks noGrp="1"/>
          </p:cNvSpPr>
          <p:nvPr>
            <p:ph idx="1"/>
          </p:nvPr>
        </p:nvSpPr>
        <p:spPr/>
        <p:txBody>
          <a:bodyPr>
            <a:normAutofit/>
          </a:bodyPr>
          <a:lstStyle/>
          <a:p>
            <a:r>
              <a:rPr lang="en-US" sz="2800" dirty="0" smtClean="0">
                <a:solidFill>
                  <a:srgbClr val="7030A0"/>
                </a:solidFill>
              </a:rPr>
              <a:t>Forecast error  </a:t>
            </a:r>
            <a:r>
              <a:rPr lang="en-US" sz="2800" dirty="0" smtClean="0"/>
              <a:t>=  actual value – forecast value</a:t>
            </a:r>
          </a:p>
          <a:p>
            <a:endParaRPr lang="en-US" sz="2800" dirty="0" smtClean="0"/>
          </a:p>
          <a:p>
            <a:endParaRPr lang="en-US" sz="2800" dirty="0" smtClean="0">
              <a:solidFill>
                <a:srgbClr val="7030A0"/>
              </a:solidFill>
            </a:endParaRPr>
          </a:p>
          <a:p>
            <a:r>
              <a:rPr lang="en-US" sz="2800" dirty="0">
                <a:solidFill>
                  <a:srgbClr val="7030A0"/>
                </a:solidFill>
              </a:rPr>
              <a:t>Optimal forecasts</a:t>
            </a:r>
            <a:r>
              <a:rPr lang="en-US" sz="2800" dirty="0"/>
              <a:t>:   forecasts that deliver </a:t>
            </a:r>
            <a:r>
              <a:rPr lang="en-US" sz="2800" dirty="0" smtClean="0"/>
              <a:t>minimum error variance over the forecast horizon.  How do we measure this?</a:t>
            </a:r>
          </a:p>
          <a:p>
            <a:r>
              <a:rPr lang="en-US" sz="2800" dirty="0">
                <a:solidFill>
                  <a:srgbClr val="7030A0"/>
                </a:solidFill>
              </a:rPr>
              <a:t>Forecast horizon </a:t>
            </a:r>
            <a:r>
              <a:rPr lang="en-US" sz="2800" dirty="0"/>
              <a:t>= number of periods beyond forecast origin over which series is forecast</a:t>
            </a:r>
          </a:p>
          <a:p>
            <a:r>
              <a:rPr lang="en-US" sz="2800" dirty="0" smtClean="0">
                <a:solidFill>
                  <a:srgbClr val="7030A0"/>
                </a:solidFill>
              </a:rPr>
              <a:t>SSFE </a:t>
            </a:r>
            <a:r>
              <a:rPr lang="en-US" sz="2800" dirty="0" smtClean="0"/>
              <a:t>= [forecast error -  mean(forecast  error)] </a:t>
            </a:r>
            <a:r>
              <a:rPr lang="en-US" sz="2800" baseline="30000" dirty="0" smtClean="0"/>
              <a:t>2</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22</a:t>
            </a:fld>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0800" y="2286000"/>
            <a:ext cx="2959100"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58259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 error variance</a:t>
            </a:r>
            <a:endParaRPr lang="en-US" dirty="0"/>
          </a:p>
        </p:txBody>
      </p:sp>
      <p:sp>
        <p:nvSpPr>
          <p:cNvPr id="3" name="Content Placeholder 2"/>
          <p:cNvSpPr>
            <a:spLocks noGrp="1"/>
          </p:cNvSpPr>
          <p:nvPr>
            <p:ph idx="1"/>
          </p:nvPr>
        </p:nvSpPr>
        <p:spPr/>
        <p:txBody>
          <a:bodyPr/>
          <a:lstStyle/>
          <a:p>
            <a:r>
              <a:rPr lang="en-US" dirty="0">
                <a:solidFill>
                  <a:srgbClr val="7030A0"/>
                </a:solidFill>
              </a:rPr>
              <a:t>MSFE</a:t>
            </a:r>
            <a:r>
              <a:rPr lang="en-US" dirty="0"/>
              <a:t> =  SSFE/h , where h= length of forecast horizon</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23</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0" y="2819400"/>
            <a:ext cx="4203700" cy="210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1143000" y="5562600"/>
            <a:ext cx="6324600" cy="923330"/>
          </a:xfrm>
          <a:prstGeom prst="rect">
            <a:avLst/>
          </a:prstGeom>
          <a:noFill/>
        </p:spPr>
        <p:txBody>
          <a:bodyPr wrap="square" rtlCol="0">
            <a:spAutoFit/>
          </a:bodyPr>
          <a:lstStyle/>
          <a:p>
            <a:r>
              <a:rPr lang="en-US" dirty="0" smtClean="0"/>
              <a:t>Although this is the criterion of optimality,  Armstrong(2000) maintains that it is unreliable when there are mistakes or outliers in the series.   He warns against using it.</a:t>
            </a:r>
            <a:endParaRPr lang="en-US" dirty="0"/>
          </a:p>
        </p:txBody>
      </p:sp>
    </p:spTree>
    <p:extLst>
      <p:ext uri="{BB962C8B-B14F-4D97-AF65-F5344CB8AC3E}">
        <p14:creationId xmlns:p14="http://schemas.microsoft.com/office/powerpoint/2010/main" xmlns="" val="317295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Clarifying the frame of reference</a:t>
            </a:r>
            <a:endParaRPr lang="en-US" dirty="0"/>
          </a:p>
        </p:txBody>
      </p:sp>
      <p:sp>
        <p:nvSpPr>
          <p:cNvPr id="3" name="Content Placeholder 2"/>
          <p:cNvSpPr>
            <a:spLocks noGrp="1"/>
          </p:cNvSpPr>
          <p:nvPr>
            <p:ph idx="1"/>
          </p:nvPr>
        </p:nvSpPr>
        <p:spPr/>
        <p:txBody>
          <a:bodyPr/>
          <a:lstStyle/>
          <a:p>
            <a:r>
              <a:rPr lang="en-US" dirty="0" smtClean="0">
                <a:solidFill>
                  <a:srgbClr val="FF0000"/>
                </a:solidFill>
              </a:rPr>
              <a:t>Out of sample forecast </a:t>
            </a:r>
            <a:r>
              <a:rPr lang="en-US" dirty="0" smtClean="0"/>
              <a:t>is really an </a:t>
            </a:r>
            <a:r>
              <a:rPr lang="en-US" dirty="0" smtClean="0">
                <a:solidFill>
                  <a:srgbClr val="7030A0"/>
                </a:solidFill>
              </a:rPr>
              <a:t>“out-of estimation-sample forecast (Sir David F. Hendry, 2004).”</a:t>
            </a:r>
            <a:r>
              <a:rPr lang="en-US" dirty="0" smtClean="0"/>
              <a:t>   This kind of forecast is called an </a:t>
            </a:r>
            <a:r>
              <a:rPr lang="en-US" dirty="0" smtClean="0">
                <a:solidFill>
                  <a:srgbClr val="FF0000"/>
                </a:solidFill>
              </a:rPr>
              <a:t>ex post </a:t>
            </a:r>
            <a:r>
              <a:rPr lang="en-US" dirty="0" smtClean="0"/>
              <a:t>forecast.</a:t>
            </a:r>
          </a:p>
          <a:p>
            <a:endParaRPr lang="en-US" dirty="0"/>
          </a:p>
          <a:p>
            <a:r>
              <a:rPr lang="en-US" dirty="0" smtClean="0">
                <a:solidFill>
                  <a:srgbClr val="FF0000"/>
                </a:solidFill>
              </a:rPr>
              <a:t>Ex ante </a:t>
            </a:r>
            <a:r>
              <a:rPr lang="en-US" dirty="0" smtClean="0">
                <a:solidFill>
                  <a:srgbClr val="7030A0"/>
                </a:solidFill>
              </a:rPr>
              <a:t>forecasts </a:t>
            </a:r>
            <a:r>
              <a:rPr lang="en-US" dirty="0" smtClean="0"/>
              <a:t>are really the forecasts beyond the range of the available data.</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24</a:t>
            </a:fld>
            <a:endParaRPr lang="en-US"/>
          </a:p>
        </p:txBody>
      </p:sp>
    </p:spTree>
    <p:extLst>
      <p:ext uri="{BB962C8B-B14F-4D97-AF65-F5344CB8AC3E}">
        <p14:creationId xmlns:p14="http://schemas.microsoft.com/office/powerpoint/2010/main" xmlns="" val="81930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Forecast standard error</a:t>
            </a:r>
            <a:br>
              <a:rPr lang="en-US" dirty="0" smtClean="0"/>
            </a:br>
            <a:r>
              <a:rPr lang="en-US" sz="2700" dirty="0" smtClean="0"/>
              <a:t>(root mean square error)</a:t>
            </a:r>
            <a:endParaRPr lang="en-US" sz="2700"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25</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62100" y="2286000"/>
            <a:ext cx="6019800" cy="351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1562100" y="1600200"/>
            <a:ext cx="6286500" cy="369332"/>
          </a:xfrm>
          <a:prstGeom prst="rect">
            <a:avLst/>
          </a:prstGeom>
          <a:noFill/>
        </p:spPr>
        <p:txBody>
          <a:bodyPr wrap="square" rtlCol="0">
            <a:spAutoFit/>
          </a:bodyPr>
          <a:lstStyle/>
          <a:p>
            <a:r>
              <a:rPr lang="en-US" dirty="0" smtClean="0"/>
              <a:t>Similarly,   Armstrong warns against using this as well.</a:t>
            </a:r>
            <a:endParaRPr lang="en-US" dirty="0"/>
          </a:p>
        </p:txBody>
      </p:sp>
    </p:spTree>
    <p:extLst>
      <p:ext uri="{BB962C8B-B14F-4D97-AF65-F5344CB8AC3E}">
        <p14:creationId xmlns:p14="http://schemas.microsoft.com/office/powerpoint/2010/main" xmlns="" val="2600083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26</a:t>
            </a:fld>
            <a:endParaRPr lang="en-US"/>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2438400"/>
            <a:ext cx="7502754" cy="160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itle 1"/>
          <p:cNvSpPr>
            <a:spLocks noGrp="1"/>
          </p:cNvSpPr>
          <p:nvPr>
            <p:ph type="title"/>
          </p:nvPr>
        </p:nvSpPr>
        <p:spPr>
          <a:xfrm>
            <a:off x="457200" y="274638"/>
            <a:ext cx="8153400" cy="1782762"/>
          </a:xfrm>
        </p:spPr>
        <p:txBody>
          <a:bodyPr>
            <a:normAutofit/>
          </a:bodyPr>
          <a:lstStyle/>
          <a:p>
            <a:r>
              <a:rPr lang="en-US" dirty="0" smtClean="0"/>
              <a:t>Forecast confidence intervals</a:t>
            </a:r>
            <a:br>
              <a:rPr lang="en-US" dirty="0" smtClean="0"/>
            </a:br>
            <a:r>
              <a:rPr lang="en-US" sz="3100" dirty="0" smtClean="0">
                <a:solidFill>
                  <a:srgbClr val="7030A0"/>
                </a:solidFill>
              </a:rPr>
              <a:t>under the working assumption of normal distribution of the residuals</a:t>
            </a:r>
            <a:endParaRPr lang="en-US" sz="3100" dirty="0">
              <a:solidFill>
                <a:srgbClr val="7030A0"/>
              </a:solidFill>
            </a:endParaRPr>
          </a:p>
        </p:txBody>
      </p:sp>
    </p:spTree>
    <p:extLst>
      <p:ext uri="{BB962C8B-B14F-4D97-AF65-F5344CB8AC3E}">
        <p14:creationId xmlns:p14="http://schemas.microsoft.com/office/powerpoint/2010/main" xmlns="" val="3281231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Caveat: the residual distribution may not be normal</a:t>
            </a:r>
            <a:endParaRPr lang="en-US" sz="2200"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t>the classical assumption of normality may be inappropriate </a:t>
            </a:r>
            <a:endParaRPr lang="en-US" dirty="0" smtClean="0"/>
          </a:p>
          <a:p>
            <a:r>
              <a:rPr lang="en-US" dirty="0" smtClean="0"/>
              <a:t>Do not assume normality without testing for it in the residuals.</a:t>
            </a:r>
          </a:p>
          <a:p>
            <a:r>
              <a:rPr lang="en-US" dirty="0" smtClean="0"/>
              <a:t>If they are not normal, use another distribution for analysis.</a:t>
            </a:r>
          </a:p>
          <a:p>
            <a:r>
              <a:rPr lang="en-US" dirty="0" smtClean="0"/>
              <a:t>Often a t distribution provides a reasonable alternative.</a:t>
            </a:r>
          </a:p>
          <a:p>
            <a:r>
              <a:rPr lang="en-US" dirty="0" smtClean="0"/>
              <a:t>With financial data, we find that the distributions of residuals are fat-tailed, </a:t>
            </a:r>
            <a:r>
              <a:rPr lang="en-US" dirty="0" err="1" smtClean="0"/>
              <a:t>leptokurtotic</a:t>
            </a:r>
            <a:r>
              <a:rPr lang="en-US" dirty="0" smtClean="0"/>
              <a:t>, and often mean-reverting over time.</a:t>
            </a:r>
          </a:p>
          <a:p>
            <a:r>
              <a:rPr lang="en-US" dirty="0" smtClean="0"/>
              <a:t>t distributions with less than 6 degrees of freedom are sometimes more appropriate to define these </a:t>
            </a:r>
            <a:r>
              <a:rPr lang="en-US" dirty="0" err="1" smtClean="0"/>
              <a:t>leptokurtotic</a:t>
            </a:r>
            <a:r>
              <a:rPr lang="en-US" dirty="0" smtClean="0"/>
              <a:t> distributions.  James Davidson suggests the hyperbolic distribution for analyzing volatility.</a:t>
            </a:r>
          </a:p>
          <a:p>
            <a:r>
              <a:rPr lang="en-US" dirty="0" smtClean="0"/>
              <a:t>In biostatistics, log-normal, exponential, </a:t>
            </a:r>
            <a:r>
              <a:rPr lang="en-US" dirty="0" err="1" smtClean="0"/>
              <a:t>Weibull</a:t>
            </a:r>
            <a:r>
              <a:rPr lang="en-US" dirty="0" smtClean="0"/>
              <a:t>, Gamma, </a:t>
            </a:r>
            <a:r>
              <a:rPr lang="en-US" dirty="0" err="1" smtClean="0"/>
              <a:t>Frechet</a:t>
            </a:r>
            <a:r>
              <a:rPr lang="en-US" dirty="0" smtClean="0"/>
              <a:t>, Gamma, Pareto, and Generalized Error distribution may be the one to use.</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27</a:t>
            </a:fld>
            <a:endParaRPr lang="en-US"/>
          </a:p>
        </p:txBody>
      </p:sp>
    </p:spTree>
    <p:extLst>
      <p:ext uri="{BB962C8B-B14F-4D97-AF65-F5344CB8AC3E}">
        <p14:creationId xmlns:p14="http://schemas.microsoft.com/office/powerpoint/2010/main" xmlns="" val="3098251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models</a:t>
            </a:r>
            <a:endParaRPr lang="en-US" dirty="0"/>
          </a:p>
        </p:txBody>
      </p:sp>
      <p:sp>
        <p:nvSpPr>
          <p:cNvPr id="3" name="Content Placeholder 2"/>
          <p:cNvSpPr>
            <a:spLocks noGrp="1"/>
          </p:cNvSpPr>
          <p:nvPr>
            <p:ph idx="1"/>
          </p:nvPr>
        </p:nvSpPr>
        <p:spPr/>
        <p:txBody>
          <a:bodyPr/>
          <a:lstStyle/>
          <a:p>
            <a:r>
              <a:rPr lang="en-US" dirty="0" smtClean="0"/>
              <a:t>Ex post forecasts can be compared to the real data that are available at the same time.</a:t>
            </a:r>
          </a:p>
          <a:p>
            <a:r>
              <a:rPr lang="en-US" dirty="0" smtClean="0"/>
              <a:t>One way is to determine the </a:t>
            </a:r>
            <a:r>
              <a:rPr lang="en-US" dirty="0" smtClean="0">
                <a:solidFill>
                  <a:srgbClr val="7030A0"/>
                </a:solidFill>
              </a:rPr>
              <a:t>forecast bias, </a:t>
            </a:r>
            <a:r>
              <a:rPr lang="en-US" dirty="0" smtClean="0"/>
              <a:t>sometimes called the </a:t>
            </a:r>
            <a:r>
              <a:rPr lang="en-US" dirty="0" smtClean="0">
                <a:solidFill>
                  <a:srgbClr val="7030A0"/>
                </a:solidFill>
              </a:rPr>
              <a:t>forecast error</a:t>
            </a:r>
            <a:r>
              <a:rPr lang="en-US" dirty="0" smtClean="0"/>
              <a:t>, which is simply a test of whether there is a significant difference between the forecast and the actual data over the whole forecast horizon.</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28</a:t>
            </a:fld>
            <a:endParaRPr lang="en-US"/>
          </a:p>
        </p:txBody>
      </p:sp>
    </p:spTree>
    <p:extLst>
      <p:ext uri="{BB962C8B-B14F-4D97-AF65-F5344CB8AC3E}">
        <p14:creationId xmlns:p14="http://schemas.microsoft.com/office/powerpoint/2010/main" xmlns="" val="1191593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229600" cy="4525963"/>
          </a:xfrm>
        </p:spPr>
        <p:txBody>
          <a:bodyPr/>
          <a:lstStyle/>
          <a:p>
            <a:r>
              <a:rPr lang="en-US" dirty="0" smtClean="0"/>
              <a:t>This criterion, which has been used conventionally for more than half a century does not penalize the model for complexity.</a:t>
            </a:r>
          </a:p>
          <a:p>
            <a:r>
              <a:rPr lang="en-US" dirty="0" smtClean="0">
                <a:solidFill>
                  <a:srgbClr val="FF0000"/>
                </a:solidFill>
              </a:rPr>
              <a:t>Information criteria </a:t>
            </a:r>
            <a:r>
              <a:rPr lang="en-US" dirty="0" smtClean="0"/>
              <a:t>do that.  I will present two versions of four information criteria that are commonly used.  There are other good ones beyond the temporal scope of this presentation.</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29</a:t>
            </a:fld>
            <a:endParaRPr lang="en-US"/>
          </a:p>
        </p:txBody>
      </p:sp>
      <p:sp>
        <p:nvSpPr>
          <p:cNvPr id="6" name="Title 5"/>
          <p:cNvSpPr>
            <a:spLocks noGrp="1"/>
          </p:cNvSpPr>
          <p:nvPr>
            <p:ph type="title"/>
          </p:nvPr>
        </p:nvSpPr>
        <p:spPr/>
        <p:txBody>
          <a:bodyPr>
            <a:normAutofit fontScale="90000"/>
          </a:bodyPr>
          <a:lstStyle/>
          <a:p>
            <a:r>
              <a:rPr lang="en-US" dirty="0" smtClean="0"/>
              <a:t>The optimal forecast generates the minimum sum of squared errors</a:t>
            </a:r>
            <a:endParaRPr lang="en-US" dirty="0"/>
          </a:p>
        </p:txBody>
      </p:sp>
    </p:spTree>
    <p:extLst>
      <p:ext uri="{BB962C8B-B14F-4D97-AF65-F5344CB8AC3E}">
        <p14:creationId xmlns:p14="http://schemas.microsoft.com/office/powerpoint/2010/main" xmlns="" val="1278809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7030A0"/>
                </a:solidFill>
              </a:rPr>
              <a:t>Acknowledgments-cont’d</a:t>
            </a:r>
            <a:endParaRPr lang="en-US" b="1" i="1" dirty="0">
              <a:solidFill>
                <a:srgbClr val="7030A0"/>
              </a:solidFill>
            </a:endParaRPr>
          </a:p>
        </p:txBody>
      </p:sp>
      <p:sp>
        <p:nvSpPr>
          <p:cNvPr id="3" name="Content Placeholder 2"/>
          <p:cNvSpPr>
            <a:spLocks noGrp="1"/>
          </p:cNvSpPr>
          <p:nvPr>
            <p:ph idx="1"/>
          </p:nvPr>
        </p:nvSpPr>
        <p:spPr/>
        <p:txBody>
          <a:bodyPr>
            <a:normAutofit fontScale="40000" lnSpcReduction="20000"/>
          </a:bodyPr>
          <a:lstStyle/>
          <a:p>
            <a:pPr marL="0" indent="0">
              <a:buNone/>
            </a:pPr>
            <a:r>
              <a:rPr lang="en-US" dirty="0"/>
              <a:t> </a:t>
            </a:r>
            <a:r>
              <a:rPr lang="en-US" dirty="0" smtClean="0"/>
              <a:t>     </a:t>
            </a:r>
          </a:p>
          <a:p>
            <a:pPr marL="0" indent="0">
              <a:buNone/>
            </a:pPr>
            <a:r>
              <a:rPr lang="en-US" dirty="0" smtClean="0"/>
              <a:t>Stata personnel along the way has been extremely helpful. Bill </a:t>
            </a:r>
            <a:r>
              <a:rPr lang="en-US" dirty="0"/>
              <a:t>Gould, Vince Wiggins, David Draper, Brian Poi,  Robert </a:t>
            </a:r>
            <a:r>
              <a:rPr lang="en-US" dirty="0" err="1"/>
              <a:t>Guiterrez</a:t>
            </a:r>
            <a:r>
              <a:rPr lang="en-US" dirty="0"/>
              <a:t>,  </a:t>
            </a:r>
            <a:r>
              <a:rPr lang="en-US" dirty="0" err="1"/>
              <a:t>Jef</a:t>
            </a:r>
            <a:r>
              <a:rPr lang="en-US" dirty="0"/>
              <a:t> </a:t>
            </a:r>
            <a:r>
              <a:rPr lang="en-US" dirty="0" err="1"/>
              <a:t>Pitblado</a:t>
            </a:r>
            <a:r>
              <a:rPr lang="en-US" dirty="0"/>
              <a:t>, Kerry  </a:t>
            </a:r>
            <a:r>
              <a:rPr lang="en-US" dirty="0" err="1" smtClean="0"/>
              <a:t>Kammire</a:t>
            </a:r>
            <a:r>
              <a:rPr lang="en-US" dirty="0" smtClean="0"/>
              <a:t>,  Bill Rising, Alan  </a:t>
            </a:r>
            <a:r>
              <a:rPr lang="en-US" dirty="0" err="1" smtClean="0"/>
              <a:t>Acock</a:t>
            </a:r>
            <a:r>
              <a:rPr lang="en-US" dirty="0"/>
              <a:t> </a:t>
            </a:r>
            <a:r>
              <a:rPr lang="en-US" dirty="0" smtClean="0"/>
              <a:t> among others have been very supportive and helpful.  </a:t>
            </a:r>
          </a:p>
          <a:p>
            <a:pPr marL="0" indent="0">
              <a:buNone/>
            </a:pPr>
            <a:r>
              <a:rPr lang="en-US" dirty="0"/>
              <a:t> </a:t>
            </a:r>
            <a:r>
              <a:rPr lang="en-US" dirty="0" smtClean="0"/>
              <a:t>      </a:t>
            </a:r>
          </a:p>
          <a:p>
            <a:pPr marL="0" indent="0">
              <a:buNone/>
            </a:pPr>
            <a:r>
              <a:rPr lang="en-US" dirty="0" smtClean="0"/>
              <a:t>This endeavor led to a perusal of some excellent writings of Sophia Rabe-Hasketh and Anders </a:t>
            </a:r>
            <a:r>
              <a:rPr lang="en-US" dirty="0" err="1" smtClean="0"/>
              <a:t>Skrondall</a:t>
            </a:r>
            <a:r>
              <a:rPr lang="en-US" dirty="0" smtClean="0"/>
              <a:t>,  Chris Baum,  Nick Cox,  Michael Mitchell,  Sven </a:t>
            </a:r>
            <a:r>
              <a:rPr lang="en-US" dirty="0" err="1" smtClean="0"/>
              <a:t>Juul</a:t>
            </a:r>
            <a:r>
              <a:rPr lang="en-US" dirty="0" smtClean="0"/>
              <a:t>,  James Hamilton,  Colin Cameron and </a:t>
            </a:r>
            <a:r>
              <a:rPr lang="en-US" dirty="0" err="1" smtClean="0"/>
              <a:t>Pravin</a:t>
            </a:r>
            <a:r>
              <a:rPr lang="en-US" dirty="0" smtClean="0"/>
              <a:t> Trivedi,  Joseph </a:t>
            </a:r>
            <a:r>
              <a:rPr lang="en-US" dirty="0" err="1" smtClean="0"/>
              <a:t>Hilbe</a:t>
            </a:r>
            <a:r>
              <a:rPr lang="en-US" dirty="0" smtClean="0"/>
              <a:t> and  James Harden, amongst others that have endowed me with a deeper appreciation of  Stata.   </a:t>
            </a:r>
          </a:p>
          <a:p>
            <a:pPr marL="0" indent="0">
              <a:buNone/>
            </a:pPr>
            <a:endParaRPr lang="en-US" dirty="0" smtClean="0"/>
          </a:p>
          <a:p>
            <a:pPr marL="0" indent="0">
              <a:buNone/>
            </a:pPr>
            <a:r>
              <a:rPr lang="en-US" dirty="0" smtClean="0"/>
              <a:t>At </a:t>
            </a:r>
            <a:r>
              <a:rPr lang="en-US" dirty="0"/>
              <a:t>an International Symposium on Forecasting conference in Merida, Mexico, </a:t>
            </a:r>
            <a:r>
              <a:rPr lang="en-US" dirty="0">
                <a:solidFill>
                  <a:srgbClr val="FF0000"/>
                </a:solidFill>
              </a:rPr>
              <a:t>Anna Timberlake </a:t>
            </a:r>
            <a:r>
              <a:rPr lang="en-US" dirty="0"/>
              <a:t>asked me if I would like to teach the subject and I have been doing so ever since.</a:t>
            </a:r>
          </a:p>
          <a:p>
            <a:pPr marL="0" indent="0">
              <a:buNone/>
            </a:pPr>
            <a:endParaRPr lang="en-US" dirty="0" smtClean="0"/>
          </a:p>
          <a:p>
            <a:pPr marL="0" indent="0">
              <a:buNone/>
            </a:pPr>
            <a:r>
              <a:rPr lang="en-US" dirty="0" smtClean="0"/>
              <a:t>Along </a:t>
            </a:r>
            <a:r>
              <a:rPr lang="en-US" dirty="0"/>
              <a:t>the way, </a:t>
            </a:r>
            <a:r>
              <a:rPr lang="en-US" dirty="0" smtClean="0"/>
              <a:t> Peg</a:t>
            </a:r>
            <a:r>
              <a:rPr lang="en-US" dirty="0"/>
              <a:t>, Young, </a:t>
            </a:r>
            <a:r>
              <a:rPr lang="en-US" dirty="0" smtClean="0"/>
              <a:t> Andy Hopkins,  James Mills, Kent Waggoner,  Ken Abbott,  </a:t>
            </a:r>
            <a:r>
              <a:rPr lang="en-US" dirty="0" err="1" smtClean="0"/>
              <a:t>Sjur</a:t>
            </a:r>
            <a:r>
              <a:rPr lang="en-US" dirty="0" smtClean="0"/>
              <a:t> </a:t>
            </a:r>
            <a:r>
              <a:rPr lang="en-US" dirty="0" err="1"/>
              <a:t>Westgaard</a:t>
            </a:r>
            <a:r>
              <a:rPr lang="en-US" dirty="0"/>
              <a:t>, </a:t>
            </a:r>
            <a:r>
              <a:rPr lang="en-US" dirty="0" smtClean="0"/>
              <a:t> Richard Douglass,  David Reilly,  </a:t>
            </a:r>
            <a:r>
              <a:rPr lang="en-US" dirty="0" err="1" smtClean="0"/>
              <a:t>Kostos</a:t>
            </a:r>
            <a:r>
              <a:rPr lang="en-US" dirty="0" smtClean="0"/>
              <a:t> </a:t>
            </a:r>
            <a:r>
              <a:rPr lang="en-US" dirty="0" err="1" smtClean="0"/>
              <a:t>Nikolopoulis</a:t>
            </a:r>
            <a:r>
              <a:rPr lang="en-US" dirty="0" smtClean="0"/>
              <a:t>,  Sven F. Crone,  Brian Amman,  Merrill </a:t>
            </a:r>
            <a:r>
              <a:rPr lang="en-US" dirty="0" err="1"/>
              <a:t>Heddy</a:t>
            </a:r>
            <a:r>
              <a:rPr lang="en-US" dirty="0" smtClean="0"/>
              <a:t>,  </a:t>
            </a:r>
            <a:r>
              <a:rPr lang="en-US" dirty="0" err="1" smtClean="0"/>
              <a:t>Monnie</a:t>
            </a:r>
            <a:r>
              <a:rPr lang="en-US" dirty="0" smtClean="0"/>
              <a:t> McGee, Ben </a:t>
            </a:r>
            <a:r>
              <a:rPr lang="en-US" dirty="0" err="1" smtClean="0"/>
              <a:t>Jann</a:t>
            </a:r>
            <a:r>
              <a:rPr lang="en-US" dirty="0" smtClean="0"/>
              <a:t>, Chris Baum,  Stephen Jenkins,  and Pat </a:t>
            </a:r>
            <a:r>
              <a:rPr lang="en-US" dirty="0" err="1" smtClean="0"/>
              <a:t>Roysten</a:t>
            </a:r>
            <a:r>
              <a:rPr lang="en-US" dirty="0" smtClean="0"/>
              <a:t>,  Ed </a:t>
            </a:r>
            <a:r>
              <a:rPr lang="en-US" dirty="0" err="1" smtClean="0"/>
              <a:t>Melnick</a:t>
            </a:r>
            <a:r>
              <a:rPr lang="en-US" dirty="0" smtClean="0"/>
              <a:t>,  Cliff </a:t>
            </a:r>
            <a:r>
              <a:rPr lang="en-US" dirty="0" err="1" smtClean="0"/>
              <a:t>Hurvich</a:t>
            </a:r>
            <a:r>
              <a:rPr lang="en-US" dirty="0" smtClean="0"/>
              <a:t>,  </a:t>
            </a:r>
            <a:r>
              <a:rPr lang="en-US" dirty="0" err="1" smtClean="0"/>
              <a:t>Rohit</a:t>
            </a:r>
            <a:r>
              <a:rPr lang="en-US" dirty="0" smtClean="0"/>
              <a:t> </a:t>
            </a:r>
            <a:r>
              <a:rPr lang="en-US" dirty="0" err="1" smtClean="0"/>
              <a:t>Deo</a:t>
            </a:r>
            <a:r>
              <a:rPr lang="en-US" dirty="0" smtClean="0"/>
              <a:t>,  </a:t>
            </a:r>
            <a:r>
              <a:rPr lang="en-US" dirty="0" err="1" smtClean="0"/>
              <a:t>Makram</a:t>
            </a:r>
            <a:r>
              <a:rPr lang="en-US" dirty="0" smtClean="0"/>
              <a:t> </a:t>
            </a:r>
            <a:r>
              <a:rPr lang="en-US" dirty="0" err="1" smtClean="0"/>
              <a:t>Talih</a:t>
            </a:r>
            <a:r>
              <a:rPr lang="en-US" dirty="0" smtClean="0"/>
              <a:t>,  Dana </a:t>
            </a:r>
            <a:r>
              <a:rPr lang="en-US" dirty="0" err="1" smtClean="0"/>
              <a:t>Draghicescu</a:t>
            </a:r>
            <a:r>
              <a:rPr lang="en-US" dirty="0" smtClean="0"/>
              <a:t>, Marc Scott,  Danny </a:t>
            </a:r>
            <a:r>
              <a:rPr lang="en-US" dirty="0" err="1" smtClean="0"/>
              <a:t>Gammerman</a:t>
            </a:r>
            <a:r>
              <a:rPr lang="en-US" dirty="0" smtClean="0"/>
              <a:t>,  Andrew Lawson,  Mark Little, Mike Leonard, Donna Woodward, Leonardo </a:t>
            </a:r>
            <a:r>
              <a:rPr lang="en-US" dirty="0" err="1" smtClean="0"/>
              <a:t>Auslender</a:t>
            </a:r>
            <a:r>
              <a:rPr lang="en-US" dirty="0" smtClean="0"/>
              <a:t>,  and Talbot Katz,  among others have helped further </a:t>
            </a:r>
            <a:r>
              <a:rPr lang="en-US" dirty="0"/>
              <a:t>motivated my </a:t>
            </a:r>
            <a:r>
              <a:rPr lang="en-US" dirty="0" smtClean="0"/>
              <a:t> and interest and involvement.  To all of these people interest I am grateful. </a:t>
            </a:r>
            <a:endParaRPr lang="en-US" dirty="0"/>
          </a:p>
          <a:p>
            <a:pPr marL="0" indent="0">
              <a:buNone/>
            </a:pPr>
            <a:endParaRPr lang="en-US" dirty="0" smtClean="0"/>
          </a:p>
          <a:p>
            <a:pPr marL="0" indent="0">
              <a:buNone/>
            </a:pPr>
            <a:r>
              <a:rPr lang="en-US" dirty="0" smtClean="0"/>
              <a:t>I must also express a debt of gratitude to the </a:t>
            </a:r>
            <a:r>
              <a:rPr lang="en-US" dirty="0" smtClean="0">
                <a:solidFill>
                  <a:srgbClr val="FF0000"/>
                </a:solidFill>
              </a:rPr>
              <a:t>National Science Foundation </a:t>
            </a:r>
            <a:r>
              <a:rPr lang="en-US" dirty="0" smtClean="0"/>
              <a:t>for supporting Rosemarie Perez-Foster,  Thom as Borak,  Victor </a:t>
            </a:r>
            <a:r>
              <a:rPr lang="en-US" dirty="0" err="1" smtClean="0"/>
              <a:t>Chtengulov</a:t>
            </a:r>
            <a:r>
              <a:rPr lang="en-US" dirty="0" smtClean="0"/>
              <a:t>,  </a:t>
            </a:r>
            <a:r>
              <a:rPr lang="en-US" dirty="0" err="1" smtClean="0"/>
              <a:t>Gleb</a:t>
            </a:r>
            <a:r>
              <a:rPr lang="en-US" dirty="0" smtClean="0"/>
              <a:t> </a:t>
            </a:r>
            <a:r>
              <a:rPr lang="en-US" dirty="0" err="1" smtClean="0"/>
              <a:t>Priv</a:t>
            </a:r>
            <a:r>
              <a:rPr lang="en-US" dirty="0" smtClean="0"/>
              <a:t>  and myself in our study of the long-run effects on the Chernobyl survivors.   To avail ourselves of the wide variety of all statistical techniques we are using multiple statistical packages on this project and Stata is one of them.</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a:t>
            </a:fld>
            <a:endParaRPr lang="en-US"/>
          </a:p>
        </p:txBody>
      </p:sp>
    </p:spTree>
    <p:extLst>
      <p:ext uri="{BB962C8B-B14F-4D97-AF65-F5344CB8AC3E}">
        <p14:creationId xmlns:p14="http://schemas.microsoft.com/office/powerpoint/2010/main" xmlns="" val="1638078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are the AIC and BIC</a:t>
            </a:r>
            <a:endParaRPr lang="en-US" dirty="0"/>
          </a:p>
        </p:txBody>
      </p:sp>
      <p:sp>
        <p:nvSpPr>
          <p:cNvPr id="3" name="Content Placeholder 2"/>
          <p:cNvSpPr>
            <a:spLocks noGrp="1"/>
          </p:cNvSpPr>
          <p:nvPr>
            <p:ph idx="1"/>
          </p:nvPr>
        </p:nvSpPr>
        <p:spPr>
          <a:xfrm>
            <a:off x="457200" y="1524000"/>
            <a:ext cx="8229600" cy="4525963"/>
          </a:xfrm>
        </p:spPr>
        <p:txBody>
          <a:bodyPr/>
          <a:lstStyle/>
          <a:p>
            <a:r>
              <a:rPr lang="en-US" dirty="0" smtClean="0"/>
              <a:t>The </a:t>
            </a:r>
            <a:r>
              <a:rPr lang="en-US" dirty="0" err="1" smtClean="0"/>
              <a:t>Akaike</a:t>
            </a:r>
            <a:r>
              <a:rPr lang="en-US" dirty="0" smtClean="0"/>
              <a:t> information criterion is one of the most common: </a:t>
            </a:r>
          </a:p>
          <a:p>
            <a:pPr marL="3543300" lvl="8" indent="0">
              <a:buNone/>
            </a:pPr>
            <a:endParaRPr lang="en-US" dirty="0" smtClean="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30</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946197718"/>
              </p:ext>
            </p:extLst>
          </p:nvPr>
        </p:nvGraphicFramePr>
        <p:xfrm>
          <a:off x="1447800" y="2667000"/>
          <a:ext cx="6146800" cy="2795588"/>
        </p:xfrm>
        <a:graphic>
          <a:graphicData uri="http://schemas.openxmlformats.org/presentationml/2006/ole">
            <p:oleObj spid="_x0000_s7268" name="Equation" r:id="rId3" imgW="2958840" imgH="1346040" progId="Equation.DSMT4">
              <p:embed/>
            </p:oleObj>
          </a:graphicData>
        </a:graphic>
      </p:graphicFrame>
    </p:spTree>
    <p:extLst>
      <p:ext uri="{BB962C8B-B14F-4D97-AF65-F5344CB8AC3E}">
        <p14:creationId xmlns:p14="http://schemas.microsoft.com/office/powerpoint/2010/main" xmlns="" val="2930101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143000"/>
          </a:xfrm>
        </p:spPr>
        <p:txBody>
          <a:bodyPr>
            <a:normAutofit fontScale="90000"/>
          </a:bodyPr>
          <a:lstStyle/>
          <a:p>
            <a:r>
              <a:rPr lang="en-US" dirty="0" smtClean="0"/>
              <a:t>AIC</a:t>
            </a:r>
            <a:r>
              <a:rPr lang="en-US" sz="2000" dirty="0" smtClean="0"/>
              <a:t>C</a:t>
            </a:r>
            <a:r>
              <a:rPr lang="en-US" dirty="0" smtClean="0"/>
              <a:t>  </a:t>
            </a:r>
            <a:br>
              <a:rPr lang="en-US" dirty="0" smtClean="0"/>
            </a:br>
            <a:r>
              <a:rPr lang="en-US" dirty="0" smtClean="0"/>
              <a:t>Cliff </a:t>
            </a:r>
            <a:r>
              <a:rPr lang="en-US" dirty="0" err="1" smtClean="0"/>
              <a:t>Hurvich</a:t>
            </a:r>
            <a:r>
              <a:rPr lang="en-US" dirty="0" smtClean="0"/>
              <a:t> &amp; </a:t>
            </a:r>
            <a:r>
              <a:rPr lang="en-US" dirty="0" err="1" smtClean="0"/>
              <a:t>Ruey</a:t>
            </a:r>
            <a:r>
              <a:rPr lang="en-US" dirty="0" smtClean="0"/>
              <a:t> </a:t>
            </a:r>
            <a:r>
              <a:rPr lang="en-US" dirty="0" err="1" smtClean="0"/>
              <a:t>Tsay</a:t>
            </a:r>
            <a:endParaRPr lang="en-US" dirty="0"/>
          </a:p>
        </p:txBody>
      </p:sp>
      <p:sp>
        <p:nvSpPr>
          <p:cNvPr id="3" name="Content Placeholder 2"/>
          <p:cNvSpPr>
            <a:spLocks noGrp="1"/>
          </p:cNvSpPr>
          <p:nvPr>
            <p:ph idx="1"/>
          </p:nvPr>
        </p:nvSpPr>
        <p:spPr/>
        <p:txBody>
          <a:bodyPr/>
          <a:lstStyle/>
          <a:p>
            <a:r>
              <a:rPr lang="en-US" dirty="0" smtClean="0"/>
              <a:t>The AIC corrected or AICC attempts a finite sample correction to the degrees of freedom for time series models.</a:t>
            </a:r>
          </a:p>
          <a:p>
            <a:endParaRPr lang="en-US" dirty="0"/>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31</a:t>
            </a:fld>
            <a:endParaRPr lang="en-US"/>
          </a:p>
        </p:txBody>
      </p:sp>
      <p:pic>
        <p:nvPicPr>
          <p:cNvPr id="2048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54200" y="3657600"/>
            <a:ext cx="5359400" cy="1257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42689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Autofit/>
          </a:bodyPr>
          <a:lstStyle/>
          <a:p>
            <a:r>
              <a:rPr lang="en-US" sz="3200" dirty="0" err="1" smtClean="0"/>
              <a:t>ic.ado</a:t>
            </a:r>
            <a:r>
              <a:rPr lang="en-US" sz="3200" dirty="0" smtClean="0"/>
              <a:t/>
            </a:r>
            <a:br>
              <a:rPr lang="en-US" sz="3200" dirty="0" smtClean="0"/>
            </a:br>
            <a:r>
              <a:rPr lang="en-US" sz="3200" dirty="0" smtClean="0"/>
              <a:t>reports the following Information criteria after you run your model</a:t>
            </a:r>
            <a:endParaRPr lang="en-US" sz="3200"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32</a:t>
            </a:fld>
            <a:endParaRPr lang="en-US"/>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1" y="1904999"/>
            <a:ext cx="3947384" cy="45030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17258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ARIMA model </a:t>
            </a:r>
            <a:br>
              <a:rPr lang="en-US" dirty="0" smtClean="0"/>
            </a:br>
            <a:r>
              <a:rPr lang="en-US" dirty="0" smtClean="0"/>
              <a:t>and information criteria output</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33</a:t>
            </a:fld>
            <a:endParaRPr lang="en-US"/>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55800" y="1524000"/>
            <a:ext cx="5289550" cy="4864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553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41438"/>
          </a:xfrm>
        </p:spPr>
        <p:txBody>
          <a:bodyPr>
            <a:normAutofit fontScale="90000"/>
          </a:bodyPr>
          <a:lstStyle/>
          <a:p>
            <a:r>
              <a:rPr lang="en-US" dirty="0" smtClean="0"/>
              <a:t>Ben </a:t>
            </a:r>
            <a:r>
              <a:rPr lang="en-US" dirty="0" err="1" smtClean="0"/>
              <a:t>Jann</a:t>
            </a:r>
            <a:r>
              <a:rPr lang="en-US" dirty="0" smtClean="0"/>
              <a:t> helped me incorporate these into his program </a:t>
            </a:r>
            <a:r>
              <a:rPr lang="en-US" dirty="0" err="1" smtClean="0"/>
              <a:t>estab_ic.ado</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34</a:t>
            </a:fld>
            <a:endParaRPr lang="en-US"/>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13000" y="1600200"/>
            <a:ext cx="4318000" cy="513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0547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 residuals well-behaved?</a:t>
            </a:r>
            <a:endParaRPr lang="en-US" dirty="0"/>
          </a:p>
        </p:txBody>
      </p:sp>
      <p:sp>
        <p:nvSpPr>
          <p:cNvPr id="3" name="Content Placeholder 2"/>
          <p:cNvSpPr>
            <a:spLocks noGrp="1"/>
          </p:cNvSpPr>
          <p:nvPr>
            <p:ph idx="1"/>
          </p:nvPr>
        </p:nvSpPr>
        <p:spPr/>
        <p:txBody>
          <a:bodyPr/>
          <a:lstStyle/>
          <a:p>
            <a:r>
              <a:rPr lang="en-US" dirty="0" smtClean="0"/>
              <a:t>Are the observations sufficiently independent of one another.   We use the </a:t>
            </a:r>
            <a:r>
              <a:rPr lang="en-US" dirty="0" err="1" smtClean="0"/>
              <a:t>runtest</a:t>
            </a:r>
            <a:r>
              <a:rPr lang="en-US" dirty="0" smtClean="0"/>
              <a:t> to ascertain whether they are independent.</a:t>
            </a:r>
          </a:p>
          <a:p>
            <a:r>
              <a:rPr lang="en-US" dirty="0" err="1" smtClean="0"/>
              <a:t>Runtest</a:t>
            </a:r>
            <a:r>
              <a:rPr lang="en-US" dirty="0" smtClean="0"/>
              <a:t> residuals  where H0: they are independent of one another.</a:t>
            </a:r>
          </a:p>
          <a:p>
            <a:r>
              <a:rPr lang="en-US" dirty="0" smtClean="0"/>
              <a:t>The  </a:t>
            </a:r>
            <a:r>
              <a:rPr lang="en-US" dirty="0" err="1" smtClean="0"/>
              <a:t>portmantau</a:t>
            </a:r>
            <a:r>
              <a:rPr lang="en-US" dirty="0" smtClean="0"/>
              <a:t> Q test can be used to ascertain whether they are normally distributed and free of systematic variation.</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35</a:t>
            </a:fld>
            <a:endParaRPr lang="en-US"/>
          </a:p>
        </p:txBody>
      </p:sp>
    </p:spTree>
    <p:extLst>
      <p:ext uri="{BB962C8B-B14F-4D97-AF65-F5344CB8AC3E}">
        <p14:creationId xmlns:p14="http://schemas.microsoft.com/office/powerpoint/2010/main" xmlns="" val="39145256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noise test of residuals</a:t>
            </a:r>
            <a:endParaRPr lang="en-US" dirty="0"/>
          </a:p>
        </p:txBody>
      </p:sp>
      <p:sp>
        <p:nvSpPr>
          <p:cNvPr id="3" name="Content Placeholder 2"/>
          <p:cNvSpPr>
            <a:spLocks noGrp="1"/>
          </p:cNvSpPr>
          <p:nvPr>
            <p:ph idx="1"/>
          </p:nvPr>
        </p:nvSpPr>
        <p:spPr/>
        <p:txBody>
          <a:bodyPr/>
          <a:lstStyle/>
          <a:p>
            <a:r>
              <a:rPr lang="en-US" dirty="0" smtClean="0"/>
              <a:t>Stata command:  </a:t>
            </a:r>
            <a:r>
              <a:rPr lang="en-US" dirty="0" err="1" smtClean="0"/>
              <a:t>wntestq</a:t>
            </a:r>
            <a:r>
              <a:rPr lang="en-US" dirty="0" smtClean="0"/>
              <a:t> residual, lags(40)</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36</a:t>
            </a:fld>
            <a:endParaRPr lang="en-US"/>
          </a:p>
        </p:txBody>
      </p:sp>
      <p:pic>
        <p:nvPicPr>
          <p:cNvPr id="1741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9950" y="2517775"/>
            <a:ext cx="4864100" cy="1822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85949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normality tests</a:t>
            </a:r>
            <a:endParaRPr lang="en-US" dirty="0"/>
          </a:p>
        </p:txBody>
      </p:sp>
      <p:sp>
        <p:nvSpPr>
          <p:cNvPr id="3" name="Content Placeholder 2"/>
          <p:cNvSpPr>
            <a:spLocks noGrp="1"/>
          </p:cNvSpPr>
          <p:nvPr>
            <p:ph idx="1"/>
          </p:nvPr>
        </p:nvSpPr>
        <p:spPr/>
        <p:txBody>
          <a:bodyPr/>
          <a:lstStyle/>
          <a:p>
            <a:pPr marL="0" indent="0">
              <a:buNone/>
            </a:pPr>
            <a:r>
              <a:rPr lang="en-US" dirty="0" smtClean="0"/>
              <a:t>Suppose we have saved the residuals and called them residuals.</a:t>
            </a:r>
          </a:p>
          <a:p>
            <a:pPr marL="0" indent="0">
              <a:buNone/>
            </a:pPr>
            <a:r>
              <a:rPr lang="en-US" dirty="0" smtClean="0"/>
              <a:t>Histograms:</a:t>
            </a:r>
          </a:p>
          <a:p>
            <a:pPr marL="0" indent="0">
              <a:buNone/>
            </a:pPr>
            <a:r>
              <a:rPr lang="en-US" dirty="0"/>
              <a:t> </a:t>
            </a:r>
            <a:r>
              <a:rPr lang="en-US" dirty="0" smtClean="0"/>
              <a:t>    </a:t>
            </a:r>
            <a:r>
              <a:rPr lang="en-US" dirty="0" err="1" smtClean="0"/>
              <a:t>hist</a:t>
            </a:r>
            <a:r>
              <a:rPr lang="en-US" dirty="0" smtClean="0"/>
              <a:t> residuals, normal</a:t>
            </a:r>
          </a:p>
          <a:p>
            <a:pPr marL="0" indent="0">
              <a:buNone/>
            </a:pPr>
            <a:r>
              <a:rPr lang="en-US" dirty="0" err="1" smtClean="0"/>
              <a:t>Qnorm</a:t>
            </a:r>
            <a:r>
              <a:rPr lang="en-US" dirty="0" smtClean="0"/>
              <a:t> plots:</a:t>
            </a:r>
          </a:p>
          <a:p>
            <a:pPr marL="457200" lvl="1" indent="0">
              <a:buNone/>
            </a:pPr>
            <a:r>
              <a:rPr lang="en-US" dirty="0" err="1" smtClean="0"/>
              <a:t>Qnorm</a:t>
            </a:r>
            <a:r>
              <a:rPr lang="en-US" dirty="0" smtClean="0"/>
              <a:t> residuals</a:t>
            </a:r>
          </a:p>
          <a:p>
            <a:pPr marL="0" indent="0">
              <a:buNone/>
            </a:pPr>
            <a:r>
              <a:rPr lang="en-US" dirty="0" smtClean="0"/>
              <a:t>Stem and leaf plots:</a:t>
            </a:r>
          </a:p>
          <a:p>
            <a:pPr marL="457200" lvl="1" indent="0">
              <a:buNone/>
            </a:pPr>
            <a:r>
              <a:rPr lang="en-US" dirty="0" smtClean="0"/>
              <a:t>Stem residuals</a:t>
            </a:r>
          </a:p>
          <a:p>
            <a:pPr marL="0" indent="0">
              <a:buNone/>
            </a:pP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37</a:t>
            </a:fld>
            <a:endParaRPr lang="en-US"/>
          </a:p>
        </p:txBody>
      </p:sp>
    </p:spTree>
    <p:extLst>
      <p:ext uri="{BB962C8B-B14F-4D97-AF65-F5344CB8AC3E}">
        <p14:creationId xmlns:p14="http://schemas.microsoft.com/office/powerpoint/2010/main" xmlns="" val="3849162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Normality diagnosis</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38</a:t>
            </a:fld>
            <a:endParaRPr lang="en-US"/>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2600" y="1447800"/>
            <a:ext cx="5528144" cy="4679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68463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Homogeneity tests with </a:t>
            </a:r>
            <a:r>
              <a:rPr lang="en-US" dirty="0" err="1" smtClean="0"/>
              <a:t>Tsayvar.ado</a:t>
            </a:r>
            <a:r>
              <a:rPr lang="en-US" dirty="0" smtClean="0"/>
              <a:t/>
            </a:r>
            <a:br>
              <a:rPr lang="en-US" dirty="0" smtClean="0"/>
            </a:br>
            <a:r>
              <a:rPr lang="en-US" dirty="0" smtClean="0"/>
              <a:t>Brian Poi wrote this.</a:t>
            </a:r>
            <a:endParaRPr lang="en-US" dirty="0"/>
          </a:p>
        </p:txBody>
      </p:sp>
      <p:sp>
        <p:nvSpPr>
          <p:cNvPr id="3" name="Content Placeholder 2"/>
          <p:cNvSpPr>
            <a:spLocks noGrp="1"/>
          </p:cNvSpPr>
          <p:nvPr>
            <p:ph idx="1"/>
          </p:nvPr>
        </p:nvSpPr>
        <p:spPr/>
        <p:txBody>
          <a:bodyPr>
            <a:normAutofit lnSpcReduction="10000"/>
          </a:bodyPr>
          <a:lstStyle/>
          <a:p>
            <a:r>
              <a:rPr lang="en-US" dirty="0" err="1" smtClean="0"/>
              <a:t>Ruey</a:t>
            </a:r>
            <a:r>
              <a:rPr lang="en-US" dirty="0" smtClean="0"/>
              <a:t> </a:t>
            </a:r>
            <a:r>
              <a:rPr lang="en-US" dirty="0" err="1" smtClean="0"/>
              <a:t>Tsay’s</a:t>
            </a:r>
            <a:r>
              <a:rPr lang="en-US" dirty="0" smtClean="0"/>
              <a:t> variance diagnosis</a:t>
            </a:r>
          </a:p>
          <a:p>
            <a:pPr lvl="1"/>
            <a:r>
              <a:rPr lang="en-US" dirty="0" smtClean="0"/>
              <a:t>Segment the series</a:t>
            </a:r>
          </a:p>
          <a:p>
            <a:pPr lvl="1"/>
            <a:r>
              <a:rPr lang="en-US" dirty="0" smtClean="0"/>
              <a:t>Compute the variance of each segment</a:t>
            </a:r>
          </a:p>
          <a:p>
            <a:pPr lvl="1"/>
            <a:r>
              <a:rPr lang="en-US" dirty="0" smtClean="0"/>
              <a:t>Divide the smallest into the largest</a:t>
            </a:r>
          </a:p>
          <a:p>
            <a:pPr lvl="1"/>
            <a:r>
              <a:rPr lang="en-US" dirty="0" smtClean="0"/>
              <a:t>This yields a Box’s F test.</a:t>
            </a:r>
          </a:p>
          <a:p>
            <a:pPr lvl="1"/>
            <a:r>
              <a:rPr lang="en-US" dirty="0" smtClean="0"/>
              <a:t>Check it for significance.  </a:t>
            </a:r>
          </a:p>
          <a:p>
            <a:pPr lvl="1"/>
            <a:r>
              <a:rPr lang="en-US" dirty="0" smtClean="0"/>
              <a:t>H0:  homogeneity of variance along the series</a:t>
            </a:r>
          </a:p>
          <a:p>
            <a:pPr lvl="1"/>
            <a:r>
              <a:rPr lang="en-US" dirty="0" smtClean="0"/>
              <a:t>Graph with box plots</a:t>
            </a:r>
            <a:endParaRPr lang="en-US" dirty="0"/>
          </a:p>
          <a:p>
            <a:r>
              <a:rPr lang="en-US" dirty="0" smtClean="0"/>
              <a:t>Chow test for structural breaks</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39</a:t>
            </a:fld>
            <a:endParaRPr lang="en-US"/>
          </a:p>
        </p:txBody>
      </p:sp>
    </p:spTree>
    <p:extLst>
      <p:ext uri="{BB962C8B-B14F-4D97-AF65-F5344CB8AC3E}">
        <p14:creationId xmlns:p14="http://schemas.microsoft.com/office/powerpoint/2010/main" xmlns="" val="2997347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Motivation</a:t>
            </a:r>
          </a:p>
          <a:p>
            <a:r>
              <a:rPr lang="en-US" dirty="0" smtClean="0"/>
              <a:t>Nomenclature</a:t>
            </a:r>
          </a:p>
          <a:p>
            <a:r>
              <a:rPr lang="en-US" dirty="0" smtClean="0"/>
              <a:t>Research study design</a:t>
            </a:r>
          </a:p>
          <a:p>
            <a:r>
              <a:rPr lang="en-US" dirty="0" smtClean="0"/>
              <a:t>ARIMA model forecast evaluation</a:t>
            </a:r>
          </a:p>
          <a:p>
            <a:pPr lvl="1"/>
            <a:r>
              <a:rPr lang="en-US" dirty="0" smtClean="0"/>
              <a:t>Directional accuracy</a:t>
            </a:r>
          </a:p>
          <a:p>
            <a:pPr lvl="1"/>
            <a:r>
              <a:rPr lang="en-US" dirty="0" smtClean="0"/>
              <a:t>Elements of forecast rationality</a:t>
            </a:r>
          </a:p>
          <a:p>
            <a:pPr lvl="1"/>
            <a:r>
              <a:rPr lang="en-US" dirty="0" smtClean="0"/>
              <a:t>Measures of accuracy</a:t>
            </a:r>
          </a:p>
          <a:p>
            <a:pPr lvl="2"/>
            <a:r>
              <a:rPr lang="en-US" dirty="0" smtClean="0"/>
              <a:t>Absolute</a:t>
            </a:r>
          </a:p>
          <a:p>
            <a:pPr lvl="2"/>
            <a:r>
              <a:rPr lang="en-US" dirty="0" smtClean="0"/>
              <a:t>Relative </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a:t>
            </a:fld>
            <a:endParaRPr lang="en-US"/>
          </a:p>
        </p:txBody>
      </p:sp>
    </p:spTree>
    <p:extLst>
      <p:ext uri="{BB962C8B-B14F-4D97-AF65-F5344CB8AC3E}">
        <p14:creationId xmlns:p14="http://schemas.microsoft.com/office/powerpoint/2010/main" xmlns="" val="278697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model averaging</a:t>
            </a:r>
            <a:endParaRPr lang="en-US" dirty="0"/>
          </a:p>
        </p:txBody>
      </p:sp>
      <p:sp>
        <p:nvSpPr>
          <p:cNvPr id="3" name="Content Placeholder 2"/>
          <p:cNvSpPr>
            <a:spLocks noGrp="1"/>
          </p:cNvSpPr>
          <p:nvPr>
            <p:ph idx="1"/>
          </p:nvPr>
        </p:nvSpPr>
        <p:spPr/>
        <p:txBody>
          <a:bodyPr/>
          <a:lstStyle/>
          <a:p>
            <a:r>
              <a:rPr lang="en-US" dirty="0" smtClean="0"/>
              <a:t>Bates and Granger suggested this upper  approach in 1969.</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40</a:t>
            </a:fld>
            <a:endParaRPr 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35050" y="2908300"/>
            <a:ext cx="7072313" cy="1041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4724400"/>
            <a:ext cx="4025900" cy="90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666723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Forecast bias </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41</a:t>
            </a:fld>
            <a:endParaRPr lang="en-US"/>
          </a:p>
        </p:txBody>
      </p:sp>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3987" y="1447800"/>
            <a:ext cx="8228013" cy="4765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410345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Caveat encore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Short forecast horizons are often associated with weak power to distinguish one from the other.</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42</a:t>
            </a:fld>
            <a:endParaRPr lang="en-US"/>
          </a:p>
        </p:txBody>
      </p:sp>
    </p:spTree>
    <p:extLst>
      <p:ext uri="{BB962C8B-B14F-4D97-AF65-F5344CB8AC3E}">
        <p14:creationId xmlns:p14="http://schemas.microsoft.com/office/powerpoint/2010/main" xmlns="" val="766759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Theil’s</a:t>
            </a:r>
            <a:r>
              <a:rPr lang="en-US" dirty="0" smtClean="0"/>
              <a:t> weak form rationality test</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43</a:t>
            </a:fld>
            <a:endParaRPr lang="en-US"/>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3175" y="2393950"/>
            <a:ext cx="7862625" cy="3337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027483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Newey</a:t>
            </a:r>
            <a:r>
              <a:rPr lang="en-US" dirty="0" smtClean="0"/>
              <a:t>-West regression and joint linear combination test afterward</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44</a:t>
            </a:fld>
            <a:endParaRPr lang="en-US"/>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1776411"/>
            <a:ext cx="7101558" cy="4548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042352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Forecast accuracy</a:t>
            </a:r>
            <a:endParaRPr lang="en-US" dirty="0"/>
          </a:p>
        </p:txBody>
      </p:sp>
      <p:sp>
        <p:nvSpPr>
          <p:cNvPr id="3" name="Content Placeholder 2"/>
          <p:cNvSpPr>
            <a:spLocks noGrp="1"/>
          </p:cNvSpPr>
          <p:nvPr>
            <p:ph idx="1"/>
          </p:nvPr>
        </p:nvSpPr>
        <p:spPr/>
        <p:txBody>
          <a:bodyPr>
            <a:normAutofit lnSpcReduction="10000"/>
          </a:bodyPr>
          <a:lstStyle/>
          <a:p>
            <a:r>
              <a:rPr lang="en-US" dirty="0" smtClean="0"/>
              <a:t>We covered the </a:t>
            </a:r>
            <a:r>
              <a:rPr lang="en-US" dirty="0" smtClean="0">
                <a:solidFill>
                  <a:srgbClr val="7030A0"/>
                </a:solidFill>
              </a:rPr>
              <a:t>sum of  squared errors</a:t>
            </a:r>
          </a:p>
          <a:p>
            <a:r>
              <a:rPr lang="en-US" dirty="0" smtClean="0"/>
              <a:t>The root mean square error is simply </a:t>
            </a:r>
            <a:r>
              <a:rPr lang="en-US" dirty="0" smtClean="0">
                <a:solidFill>
                  <a:srgbClr val="7030A0"/>
                </a:solidFill>
              </a:rPr>
              <a:t>the error variance</a:t>
            </a:r>
            <a:r>
              <a:rPr lang="en-US" dirty="0" smtClean="0"/>
              <a:t>, which was mentioned.</a:t>
            </a:r>
          </a:p>
          <a:p>
            <a:r>
              <a:rPr lang="en-US" dirty="0" smtClean="0"/>
              <a:t>Because of the quadratic power applied, </a:t>
            </a:r>
            <a:r>
              <a:rPr lang="en-US" dirty="0" err="1" smtClean="0"/>
              <a:t>msfe</a:t>
            </a:r>
            <a:r>
              <a:rPr lang="en-US" dirty="0" smtClean="0"/>
              <a:t>  permits outliers and mistakes to distort the mean.  Hence, these conventional measures have drawbacks.</a:t>
            </a:r>
          </a:p>
          <a:p>
            <a:r>
              <a:rPr lang="en-US" dirty="0" smtClean="0"/>
              <a:t>To overcome these disadvantages, the </a:t>
            </a:r>
            <a:r>
              <a:rPr lang="en-US" dirty="0" smtClean="0">
                <a:solidFill>
                  <a:srgbClr val="7030A0"/>
                </a:solidFill>
              </a:rPr>
              <a:t>MAE</a:t>
            </a:r>
            <a:r>
              <a:rPr lang="en-US" dirty="0" smtClean="0"/>
              <a:t>,  </a:t>
            </a:r>
            <a:r>
              <a:rPr lang="en-US" dirty="0" smtClean="0">
                <a:solidFill>
                  <a:srgbClr val="7030A0"/>
                </a:solidFill>
              </a:rPr>
              <a:t>MAPE, and </a:t>
            </a:r>
            <a:r>
              <a:rPr lang="en-US" dirty="0" err="1" smtClean="0">
                <a:solidFill>
                  <a:srgbClr val="7030A0"/>
                </a:solidFill>
              </a:rPr>
              <a:t>sMAPE</a:t>
            </a:r>
            <a:r>
              <a:rPr lang="en-US" dirty="0" smtClean="0"/>
              <a:t> are sometimes used.</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45</a:t>
            </a:fld>
            <a:endParaRPr lang="en-US"/>
          </a:p>
        </p:txBody>
      </p:sp>
    </p:spTree>
    <p:extLst>
      <p:ext uri="{BB962C8B-B14F-4D97-AF65-F5344CB8AC3E}">
        <p14:creationId xmlns:p14="http://schemas.microsoft.com/office/powerpoint/2010/main" xmlns="" val="1713653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the original standard of optimal forecasts</a:t>
            </a:r>
            <a:endParaRPr lang="en-US" dirty="0"/>
          </a:p>
        </p:txBody>
      </p:sp>
      <p:sp>
        <p:nvSpPr>
          <p:cNvPr id="3" name="Content Placeholder 2"/>
          <p:cNvSpPr>
            <a:spLocks noGrp="1"/>
          </p:cNvSpPr>
          <p:nvPr>
            <p:ph idx="1"/>
          </p:nvPr>
        </p:nvSpPr>
        <p:spPr/>
        <p:txBody>
          <a:bodyPr>
            <a:normAutofit/>
          </a:bodyPr>
          <a:lstStyle/>
          <a:p>
            <a:r>
              <a:rPr lang="en-US" dirty="0" smtClean="0"/>
              <a:t>The error variance or mean square forecast error has been shown to be an unreliable criterion by which to judge forecasts.  </a:t>
            </a:r>
          </a:p>
          <a:p>
            <a:r>
              <a:rPr lang="en-US" dirty="0" smtClean="0"/>
              <a:t>Armstrong (2000) maintains that this criterion is unreliable as a measure of forecast accuracy (459).</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46</a:t>
            </a:fld>
            <a:endParaRPr lang="en-US"/>
          </a:p>
        </p:txBody>
      </p:sp>
    </p:spTree>
    <p:extLst>
      <p:ext uri="{BB962C8B-B14F-4D97-AF65-F5344CB8AC3E}">
        <p14:creationId xmlns:p14="http://schemas.microsoft.com/office/powerpoint/2010/main" xmlns="" val="4176083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 accuracy</a:t>
            </a:r>
            <a:endParaRPr lang="en-US" dirty="0"/>
          </a:p>
        </p:txBody>
      </p:sp>
      <p:sp>
        <p:nvSpPr>
          <p:cNvPr id="3" name="Content Placeholder 2"/>
          <p:cNvSpPr>
            <a:spLocks noGrp="1"/>
          </p:cNvSpPr>
          <p:nvPr>
            <p:ph idx="1"/>
          </p:nvPr>
        </p:nvSpPr>
        <p:spPr/>
        <p:txBody>
          <a:bodyPr/>
          <a:lstStyle/>
          <a:p>
            <a:r>
              <a:rPr lang="en-US" dirty="0" smtClean="0"/>
              <a:t>The proportion of correct directional forecasts is the directional accuracy.   It is a measure of the monotonicity of the forecast with the actual (in the ex post forecast) or the baseline standard of comparison (in the ex ante forecast) over the forecast horizon.</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47</a:t>
            </a:fld>
            <a:endParaRPr lang="en-US"/>
          </a:p>
        </p:txBody>
      </p:sp>
    </p:spTree>
    <p:extLst>
      <p:ext uri="{BB962C8B-B14F-4D97-AF65-F5344CB8AC3E}">
        <p14:creationId xmlns:p14="http://schemas.microsoft.com/office/powerpoint/2010/main" xmlns="" val="2305773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absolute error</a:t>
            </a:r>
            <a:endParaRPr lang="en-US" dirty="0"/>
          </a:p>
        </p:txBody>
      </p:sp>
      <p:sp>
        <p:nvSpPr>
          <p:cNvPr id="3" name="Content Placeholder 2"/>
          <p:cNvSpPr>
            <a:spLocks noGrp="1"/>
          </p:cNvSpPr>
          <p:nvPr>
            <p:ph idx="1"/>
          </p:nvPr>
        </p:nvSpPr>
        <p:spPr/>
        <p:txBody>
          <a:bodyPr/>
          <a:lstStyle/>
          <a:p>
            <a:r>
              <a:rPr lang="en-US" dirty="0" smtClean="0"/>
              <a:t>This has no standard scale.  It is not as comparable as a percentage.  While this is a useful tool by which to compare forecasts,  it may not be helpful unless you are doing both forecasts to be compared.</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48</a:t>
            </a:fld>
            <a:endParaRPr lang="en-US"/>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20198" y="4038600"/>
            <a:ext cx="6538913" cy="172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663896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 Absolute Percentage error (MAPE)</a:t>
            </a:r>
            <a:endParaRPr lang="en-US" dirty="0"/>
          </a:p>
        </p:txBody>
      </p:sp>
      <p:sp>
        <p:nvSpPr>
          <p:cNvPr id="3" name="Content Placeholder 2"/>
          <p:cNvSpPr>
            <a:spLocks noGrp="1"/>
          </p:cNvSpPr>
          <p:nvPr>
            <p:ph idx="1"/>
          </p:nvPr>
        </p:nvSpPr>
        <p:spPr/>
        <p:txBody>
          <a:bodyPr/>
          <a:lstStyle/>
          <a:p>
            <a:r>
              <a:rPr lang="en-US" dirty="0" smtClean="0"/>
              <a:t>This puts things on the same scale to render them comparable.</a:t>
            </a:r>
          </a:p>
          <a:p>
            <a:r>
              <a:rPr lang="en-US" dirty="0" smtClean="0"/>
              <a:t>However, it is scale dependent.  Using it for forecasts of small numbers warps this out of its utility, unless we use the MAE with it.</a:t>
            </a:r>
          </a:p>
          <a:p>
            <a:endParaRPr lang="en-US" dirty="0"/>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49</a:t>
            </a:fld>
            <a:endParaRPr lang="en-US"/>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1600" y="4495800"/>
            <a:ext cx="6805613"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48623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7030A0"/>
                </a:solidFill>
              </a:rPr>
              <a:t>Motivation</a:t>
            </a:r>
            <a:endParaRPr lang="en-US" b="1" i="1" dirty="0">
              <a:solidFill>
                <a:srgbClr val="7030A0"/>
              </a:solidFill>
            </a:endParaRPr>
          </a:p>
        </p:txBody>
      </p:sp>
      <p:sp>
        <p:nvSpPr>
          <p:cNvPr id="3" name="Content Placeholder 2"/>
          <p:cNvSpPr>
            <a:spLocks noGrp="1"/>
          </p:cNvSpPr>
          <p:nvPr>
            <p:ph idx="1"/>
          </p:nvPr>
        </p:nvSpPr>
        <p:spPr/>
        <p:txBody>
          <a:bodyPr>
            <a:normAutofit/>
          </a:bodyPr>
          <a:lstStyle/>
          <a:p>
            <a:r>
              <a:rPr lang="en-US" b="1" i="1" dirty="0" smtClean="0"/>
              <a:t>Box’s Law</a:t>
            </a:r>
            <a:r>
              <a:rPr lang="en-US" dirty="0" smtClean="0"/>
              <a:t>:  George E. P. Box is reported to have maintained that “All models are wrong, but some are useful (Box and Draper, 1987).”</a:t>
            </a:r>
          </a:p>
          <a:p>
            <a:r>
              <a:rPr lang="en-US" dirty="0" smtClean="0"/>
              <a:t>All models are measured with error.  Michael Clements and Sir David Hendry (2001) suggest some reasons why conditional models, misspecified in unknown ways yield model error.  </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a:t>
            </a:fld>
            <a:endParaRPr lang="en-US"/>
          </a:p>
        </p:txBody>
      </p:sp>
    </p:spTree>
    <p:extLst>
      <p:ext uri="{BB962C8B-B14F-4D97-AF65-F5344CB8AC3E}">
        <p14:creationId xmlns:p14="http://schemas.microsoft.com/office/powerpoint/2010/main" xmlns="" val="2110961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Symmetric </a:t>
            </a:r>
            <a:r>
              <a:rPr lang="en-US" dirty="0" err="1" smtClean="0">
                <a:solidFill>
                  <a:srgbClr val="FF0000"/>
                </a:solidFill>
              </a:rPr>
              <a:t>Mape</a:t>
            </a:r>
            <a:r>
              <a:rPr lang="en-US" dirty="0" smtClean="0">
                <a:solidFill>
                  <a:srgbClr val="FF0000"/>
                </a:solidFill>
              </a:rPr>
              <a:t> (</a:t>
            </a:r>
            <a:r>
              <a:rPr lang="en-US" dirty="0" err="1" smtClean="0">
                <a:solidFill>
                  <a:srgbClr val="FF0000"/>
                </a:solidFill>
              </a:rPr>
              <a:t>sMAPE</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To overcome the scale dependency of the MAPE to small values,  the symmetric MAPE has been suggested.</a:t>
            </a:r>
          </a:p>
          <a:p>
            <a:r>
              <a:rPr lang="en-US" dirty="0" smtClean="0"/>
              <a:t>There are at least three versions.</a:t>
            </a:r>
          </a:p>
          <a:p>
            <a:r>
              <a:rPr lang="en-US" dirty="0" smtClean="0"/>
              <a:t>These three versions are displayed on the next page.</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50</a:t>
            </a:fld>
            <a:endParaRPr lang="en-US"/>
          </a:p>
        </p:txBody>
      </p:sp>
    </p:spTree>
    <p:extLst>
      <p:ext uri="{BB962C8B-B14F-4D97-AF65-F5344CB8AC3E}">
        <p14:creationId xmlns:p14="http://schemas.microsoft.com/office/powerpoint/2010/main" xmlns="" val="246499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versions of </a:t>
            </a:r>
            <a:r>
              <a:rPr lang="en-US" dirty="0" err="1" smtClean="0"/>
              <a:t>sMAPE</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51</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xmlns="" val="1543985787"/>
              </p:ext>
            </p:extLst>
          </p:nvPr>
        </p:nvGraphicFramePr>
        <p:xfrm>
          <a:off x="1760538" y="1136650"/>
          <a:ext cx="5546725" cy="5710238"/>
        </p:xfrm>
        <a:graphic>
          <a:graphicData uri="http://schemas.openxmlformats.org/presentationml/2006/ole">
            <p:oleObj spid="_x0000_s8213" name="Equation" r:id="rId3" imgW="2590560" imgH="2666880" progId="Equation.DSMT4">
              <p:embed/>
            </p:oleObj>
          </a:graphicData>
        </a:graphic>
      </p:graphicFrame>
    </p:spTree>
    <p:extLst>
      <p:ext uri="{BB962C8B-B14F-4D97-AF65-F5344CB8AC3E}">
        <p14:creationId xmlns:p14="http://schemas.microsoft.com/office/powerpoint/2010/main" xmlns="" val="2281277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absolute percentage error</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52</a:t>
            </a:fld>
            <a:endParaRPr lang="en-US"/>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0250" y="2730500"/>
            <a:ext cx="7681913" cy="139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1371600" y="1524000"/>
            <a:ext cx="6705600" cy="646331"/>
          </a:xfrm>
          <a:prstGeom prst="rect">
            <a:avLst/>
          </a:prstGeom>
          <a:noFill/>
        </p:spPr>
        <p:txBody>
          <a:bodyPr wrap="square" rtlCol="0">
            <a:spAutoFit/>
          </a:bodyPr>
          <a:lstStyle/>
          <a:p>
            <a:r>
              <a:rPr lang="en-US" dirty="0" smtClean="0"/>
              <a:t>This is not sensitive to mistake and outliers.   If the series has a fair amount of outliers, this may be a good criterion to use.</a:t>
            </a:r>
            <a:endParaRPr lang="en-US" dirty="0"/>
          </a:p>
        </p:txBody>
      </p:sp>
    </p:spTree>
    <p:extLst>
      <p:ext uri="{BB962C8B-B14F-4D97-AF65-F5344CB8AC3E}">
        <p14:creationId xmlns:p14="http://schemas.microsoft.com/office/powerpoint/2010/main" xmlns="" val="2880406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Absolute error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is a relative measure.  The baseline comparison is that of the random walk.</a:t>
            </a:r>
          </a:p>
          <a:p>
            <a:endParaRPr lang="en-US" dirty="0"/>
          </a:p>
          <a:p>
            <a:endParaRPr lang="en-US" dirty="0" smtClean="0"/>
          </a:p>
          <a:p>
            <a:endParaRPr lang="en-US" dirty="0"/>
          </a:p>
          <a:p>
            <a:r>
              <a:rPr lang="en-US" dirty="0" smtClean="0"/>
              <a:t>This has an advantage of providing its own baseline so it can be used for ex ante forecast evaluation where other measures may not be so accommodating.</a:t>
            </a:r>
          </a:p>
          <a:p>
            <a:r>
              <a:rPr lang="en-US" dirty="0" smtClean="0"/>
              <a:t>Less than 1 is what you want.  Smaller values are preferred to larger ones.</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53</a:t>
            </a:fld>
            <a:endParaRPr lang="en-US"/>
          </a:p>
        </p:txBody>
      </p:sp>
      <p:pic>
        <p:nvPicPr>
          <p:cNvPr id="3072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00" y="2514600"/>
            <a:ext cx="4940300" cy="1308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157664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relative absolute error</a:t>
            </a:r>
            <a:endParaRPr lang="en-US" dirty="0"/>
          </a:p>
        </p:txBody>
      </p:sp>
      <p:sp>
        <p:nvSpPr>
          <p:cNvPr id="3" name="Content Placeholder 2"/>
          <p:cNvSpPr>
            <a:spLocks noGrp="1"/>
          </p:cNvSpPr>
          <p:nvPr>
            <p:ph idx="1"/>
          </p:nvPr>
        </p:nvSpPr>
        <p:spPr/>
        <p:txBody>
          <a:bodyPr/>
          <a:lstStyle/>
          <a:p>
            <a:r>
              <a:rPr lang="en-US" dirty="0" smtClean="0"/>
              <a:t>The midpoint of the sorted RAE for each period of the forecast horizon.</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54</a:t>
            </a:fld>
            <a:endParaRPr lang="en-US"/>
          </a:p>
        </p:txBody>
      </p:sp>
    </p:spTree>
    <p:extLst>
      <p:ext uri="{BB962C8B-B14F-4D97-AF65-F5344CB8AC3E}">
        <p14:creationId xmlns:p14="http://schemas.microsoft.com/office/powerpoint/2010/main" xmlns="" val="34195668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RAE plus</a:t>
            </a:r>
            <a:endParaRPr lang="en-US" dirty="0"/>
          </a:p>
        </p:txBody>
      </p:sp>
      <p:sp>
        <p:nvSpPr>
          <p:cNvPr id="3" name="Content Placeholder 2"/>
          <p:cNvSpPr>
            <a:spLocks noGrp="1"/>
          </p:cNvSpPr>
          <p:nvPr>
            <p:ph idx="1"/>
          </p:nvPr>
        </p:nvSpPr>
        <p:spPr/>
        <p:txBody>
          <a:bodyPr/>
          <a:lstStyle/>
          <a:p>
            <a:r>
              <a:rPr lang="en-US" dirty="0" smtClean="0"/>
              <a:t>The baseline may be naïve one or naïve two forecasts.</a:t>
            </a:r>
          </a:p>
          <a:p>
            <a:r>
              <a:rPr lang="en-US" dirty="0" smtClean="0"/>
              <a:t>Naïve one:  the last value carried forward or random walk.</a:t>
            </a:r>
          </a:p>
          <a:p>
            <a:r>
              <a:rPr lang="en-US" dirty="0" smtClean="0"/>
              <a:t>Naïve two:  </a:t>
            </a:r>
            <a:r>
              <a:rPr lang="en-US" dirty="0" err="1" smtClean="0"/>
              <a:t>deseasonalized</a:t>
            </a:r>
            <a:r>
              <a:rPr lang="en-US" dirty="0" smtClean="0"/>
              <a:t> baseline random walk.</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55</a:t>
            </a:fld>
            <a:endParaRPr lang="en-US"/>
          </a:p>
        </p:txBody>
      </p:sp>
    </p:spTree>
    <p:extLst>
      <p:ext uri="{BB962C8B-B14F-4D97-AF65-F5344CB8AC3E}">
        <p14:creationId xmlns:p14="http://schemas.microsoft.com/office/powerpoint/2010/main" xmlns="" val="23727153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Theil’s</a:t>
            </a:r>
            <a:r>
              <a:rPr lang="en-US" dirty="0" smtClean="0"/>
              <a:t> U</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56</a:t>
            </a:fld>
            <a:endParaRPr lang="en-US"/>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752600"/>
            <a:ext cx="8198323" cy="2990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715986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 better than the naive</a:t>
            </a:r>
            <a:endParaRPr lang="en-US" dirty="0"/>
          </a:p>
        </p:txBody>
      </p:sp>
      <p:sp>
        <p:nvSpPr>
          <p:cNvPr id="3" name="Content Placeholder 2"/>
          <p:cNvSpPr>
            <a:spLocks noGrp="1"/>
          </p:cNvSpPr>
          <p:nvPr>
            <p:ph idx="1"/>
          </p:nvPr>
        </p:nvSpPr>
        <p:spPr/>
        <p:txBody>
          <a:bodyPr/>
          <a:lstStyle/>
          <a:p>
            <a:r>
              <a:rPr lang="en-US" dirty="0" smtClean="0"/>
              <a:t>This is a robust measure.</a:t>
            </a:r>
          </a:p>
          <a:p>
            <a:r>
              <a:rPr lang="en-US" dirty="0" smtClean="0"/>
              <a:t>It is simple.</a:t>
            </a:r>
          </a:p>
          <a:p>
            <a:r>
              <a:rPr lang="en-US" dirty="0" smtClean="0"/>
              <a:t>It is useful for both ex post and ex ante forecasts.</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57</a:t>
            </a:fld>
            <a:endParaRPr lang="en-US"/>
          </a:p>
        </p:txBody>
      </p:sp>
    </p:spTree>
    <p:extLst>
      <p:ext uri="{BB962C8B-B14F-4D97-AF65-F5344CB8AC3E}">
        <p14:creationId xmlns:p14="http://schemas.microsoft.com/office/powerpoint/2010/main" xmlns="" val="29181690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out of sample forecast evaluation use </a:t>
            </a:r>
            <a:r>
              <a:rPr lang="en-US" dirty="0" err="1" smtClean="0"/>
              <a:t>Oforeval.ado</a:t>
            </a:r>
            <a:endParaRPr lang="en-US" dirty="0"/>
          </a:p>
        </p:txBody>
      </p:sp>
      <p:sp>
        <p:nvSpPr>
          <p:cNvPr id="3" name="Content Placeholder 2"/>
          <p:cNvSpPr>
            <a:spLocks noGrp="1"/>
          </p:cNvSpPr>
          <p:nvPr>
            <p:ph idx="1"/>
          </p:nvPr>
        </p:nvSpPr>
        <p:spPr/>
        <p:txBody>
          <a:bodyPr/>
          <a:lstStyle/>
          <a:p>
            <a:r>
              <a:rPr lang="en-US" dirty="0" smtClean="0"/>
              <a:t>Preparations are simple:</a:t>
            </a:r>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58</a:t>
            </a:fld>
            <a:endParaRPr lang="en-US"/>
          </a:p>
        </p:txBody>
      </p:sp>
      <p:pic>
        <p:nvPicPr>
          <p:cNvPr id="3277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2819400"/>
            <a:ext cx="6784184" cy="270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036178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running the ARIMA model:</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59</a:t>
            </a:fld>
            <a:endParaRPr lang="en-US"/>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4186" y="1676400"/>
            <a:ext cx="6188663"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64962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295400" y="2133600"/>
            <a:ext cx="6629400" cy="2677656"/>
          </a:xfrm>
          <a:prstGeom prst="rect">
            <a:avLst/>
          </a:prstGeom>
          <a:noFill/>
        </p:spPr>
        <p:txBody>
          <a:bodyPr wrap="square" rtlCol="0">
            <a:spAutoFit/>
          </a:bodyPr>
          <a:lstStyle/>
          <a:p>
            <a:r>
              <a:rPr lang="en-US" sz="2400" dirty="0" smtClean="0"/>
              <a:t>A model is an attempt to extract regularities while excluding irregularities from nature.</a:t>
            </a:r>
          </a:p>
          <a:p>
            <a:endParaRPr lang="en-US" sz="2400" dirty="0"/>
          </a:p>
          <a:p>
            <a:r>
              <a:rPr lang="en-US" sz="2400" dirty="0" smtClean="0"/>
              <a:t>Although modeling and forecasting require covariance stationarity, “we live in a nonstationary and changing world (Clements and Hendry, 2001).”</a:t>
            </a:r>
          </a:p>
          <a:p>
            <a:endParaRPr lang="en-US" sz="2400" dirty="0"/>
          </a:p>
        </p:txBody>
      </p:sp>
      <p:sp>
        <p:nvSpPr>
          <p:cNvPr id="9" name="TextBox 8"/>
          <p:cNvSpPr txBox="1"/>
          <p:nvPr/>
        </p:nvSpPr>
        <p:spPr>
          <a:xfrm>
            <a:off x="1066800" y="833354"/>
            <a:ext cx="6324600" cy="707886"/>
          </a:xfrm>
          <a:prstGeom prst="rect">
            <a:avLst/>
          </a:prstGeom>
          <a:noFill/>
        </p:spPr>
        <p:txBody>
          <a:bodyPr wrap="square" rtlCol="0">
            <a:spAutoFit/>
          </a:bodyPr>
          <a:lstStyle/>
          <a:p>
            <a:r>
              <a:rPr lang="en-US" sz="4000" b="1" dirty="0" smtClean="0">
                <a:solidFill>
                  <a:srgbClr val="7030A0"/>
                </a:solidFill>
              </a:rPr>
              <a:t>Clements and Hendry (2001)</a:t>
            </a:r>
            <a:endParaRPr lang="en-US" sz="4000" dirty="0"/>
          </a:p>
        </p:txBody>
      </p:sp>
    </p:spTree>
    <p:extLst>
      <p:ext uri="{BB962C8B-B14F-4D97-AF65-F5344CB8AC3E}">
        <p14:creationId xmlns:p14="http://schemas.microsoft.com/office/powerpoint/2010/main" xmlns="" val="11120177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Page two of forecast evaluation output</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60</a:t>
            </a:fld>
            <a:endParaRPr lang="en-US"/>
          </a:p>
        </p:txBody>
      </p:sp>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911350"/>
            <a:ext cx="6720319" cy="3956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897201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sample forecast evaluation</a:t>
            </a:r>
            <a:br>
              <a:rPr lang="en-US" dirty="0" smtClean="0"/>
            </a:br>
            <a:r>
              <a:rPr lang="en-US" dirty="0" smtClean="0"/>
              <a:t>and ex ante comparison</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61</a:t>
            </a:fld>
            <a:endParaRPr lang="en-US"/>
          </a:p>
        </p:txBody>
      </p:sp>
      <p:pic>
        <p:nvPicPr>
          <p:cNvPr id="3584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2200" y="1740518"/>
            <a:ext cx="4724400" cy="4375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346453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Page two of output for in-sample forecast evaluation</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62</a:t>
            </a:fld>
            <a:endParaRPr lang="en-US"/>
          </a:p>
        </p:txBody>
      </p:sp>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61329" y="1524000"/>
            <a:ext cx="6854675"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12610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Armstrong, S.,(2000)  Evaluating Forecast Methods in  Armstrong, S.(ed.) Principles of Forecasting,  North-Holland, 459.</a:t>
            </a:r>
          </a:p>
          <a:p>
            <a:r>
              <a:rPr lang="en-US" dirty="0" smtClean="0"/>
              <a:t>Baum, C.  (2009) An introduction to Stata programming, College Station, TX:  Stata Press.</a:t>
            </a:r>
          </a:p>
          <a:p>
            <a:r>
              <a:rPr lang="en-US" dirty="0" smtClean="0"/>
              <a:t>Cameron, A.C. and  Trivedi, P.K. (2009). Microeconometrics using Stata.  College Station, TX:  Stata Press, chapters 4, 10, and 13.</a:t>
            </a:r>
          </a:p>
          <a:p>
            <a:r>
              <a:rPr lang="en-US" dirty="0" smtClean="0"/>
              <a:t>Castle, J. and </a:t>
            </a:r>
            <a:r>
              <a:rPr lang="en-US" dirty="0" err="1" smtClean="0"/>
              <a:t>Shephard</a:t>
            </a:r>
            <a:r>
              <a:rPr lang="en-US" dirty="0" smtClean="0"/>
              <a:t>, N. (2010). </a:t>
            </a:r>
          </a:p>
          <a:p>
            <a:r>
              <a:rPr lang="en-US" dirty="0" smtClean="0"/>
              <a:t>Doornik, J. A. and Hendry, D. F. (2004). Econometric Modeling with PcGive, </a:t>
            </a:r>
            <a:r>
              <a:rPr lang="en-US" dirty="0" err="1" smtClean="0"/>
              <a:t>Vol</a:t>
            </a:r>
            <a:r>
              <a:rPr lang="en-US" dirty="0" smtClean="0"/>
              <a:t> I, London, UK: Timberlake Consultants, Ltd., other </a:t>
            </a:r>
            <a:r>
              <a:rPr lang="en-US" dirty="0" err="1" smtClean="0"/>
              <a:t>ic</a:t>
            </a:r>
            <a:r>
              <a:rPr lang="en-US" dirty="0" smtClean="0"/>
              <a:t> formulae are taken from here.</a:t>
            </a:r>
          </a:p>
          <a:p>
            <a:r>
              <a:rPr lang="en-US" dirty="0" smtClean="0"/>
              <a:t>Hendry, D. F. and Castle, J. ISF2008 presentation in Nice France.</a:t>
            </a:r>
          </a:p>
          <a:p>
            <a:r>
              <a:rPr lang="en-US" dirty="0" smtClean="0"/>
              <a:t>Clements, M.P. and Hendry, D.F. (2001)  Forecasting Non-stationary Economic Time Series, Cambridge, MA: MIT Press, xxv, 4-35.</a:t>
            </a:r>
          </a:p>
          <a:p>
            <a:r>
              <a:rPr lang="en-US" dirty="0" err="1" smtClean="0"/>
              <a:t>Pindyck</a:t>
            </a:r>
            <a:r>
              <a:rPr lang="en-US" dirty="0" smtClean="0"/>
              <a:t>, R. and </a:t>
            </a:r>
            <a:r>
              <a:rPr lang="en-US" dirty="0" err="1" smtClean="0"/>
              <a:t>Rubenfeld</a:t>
            </a:r>
            <a:r>
              <a:rPr lang="en-US" dirty="0" smtClean="0"/>
              <a:t>, D. (1997)  Economic Models and Economic Forecasts. McGraw Hill/Irwin: New York, NY.</a:t>
            </a:r>
          </a:p>
          <a:p>
            <a:r>
              <a:rPr lang="en-US" dirty="0" smtClean="0"/>
              <a:t>Yaffee,  R. A.  An Introduction to Time Series Analysis using Stata, in prep, source of graphs and equations.</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63</a:t>
            </a:fld>
            <a:endParaRPr lang="en-US"/>
          </a:p>
        </p:txBody>
      </p:sp>
    </p:spTree>
    <p:extLst>
      <p:ext uri="{BB962C8B-B14F-4D97-AF65-F5344CB8AC3E}">
        <p14:creationId xmlns:p14="http://schemas.microsoft.com/office/powerpoint/2010/main" xmlns="" val="76224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Our modeling theory, from which we derive our forecasts, must allow for </a:t>
            </a:r>
            <a:r>
              <a:rPr lang="en-US" dirty="0" smtClean="0">
                <a:solidFill>
                  <a:srgbClr val="7030A0"/>
                </a:solidFill>
              </a:rPr>
              <a:t>“intermittent structural breaks</a:t>
            </a:r>
            <a:r>
              <a:rPr lang="en-US" dirty="0" smtClean="0"/>
              <a:t>” (ibid,2).</a:t>
            </a:r>
          </a:p>
          <a:p>
            <a:r>
              <a:rPr lang="en-US" dirty="0" smtClean="0"/>
              <a:t>The </a:t>
            </a:r>
            <a:r>
              <a:rPr lang="en-US" dirty="0" smtClean="0">
                <a:solidFill>
                  <a:srgbClr val="7030A0"/>
                </a:solidFill>
              </a:rPr>
              <a:t>data generating mechanism</a:t>
            </a:r>
            <a:r>
              <a:rPr lang="en-US" dirty="0" smtClean="0"/>
              <a:t>, from which our time series realization stems, can change over time.  Furthermore, some DGPs change more rapidly than others.</a:t>
            </a:r>
            <a:endParaRPr lang="en-US" dirty="0" smtClean="0">
              <a:solidFill>
                <a:srgbClr val="7030A0"/>
              </a:solidFill>
            </a:endParaRPr>
          </a:p>
          <a:p>
            <a:r>
              <a:rPr lang="en-US" dirty="0" smtClean="0">
                <a:solidFill>
                  <a:srgbClr val="7030A0"/>
                </a:solidFill>
              </a:rPr>
              <a:t>Shifts in deterministic factors can cause shifts in equilibrium means over time.</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7</a:t>
            </a:fld>
            <a:endParaRPr lang="en-US"/>
          </a:p>
        </p:txBody>
      </p:sp>
    </p:spTree>
    <p:extLst>
      <p:ext uri="{BB962C8B-B14F-4D97-AF65-F5344CB8AC3E}">
        <p14:creationId xmlns:p14="http://schemas.microsoft.com/office/powerpoint/2010/main" xmlns="" val="1540180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Preparations for prediction</a:t>
            </a:r>
            <a:br>
              <a:rPr lang="en-US" dirty="0" smtClean="0"/>
            </a:br>
            <a:r>
              <a:rPr lang="en-US" sz="1800" dirty="0" smtClean="0"/>
              <a:t>(</a:t>
            </a:r>
            <a:r>
              <a:rPr lang="en-US" sz="1800" dirty="0" err="1" smtClean="0"/>
              <a:t>Pindyck</a:t>
            </a:r>
            <a:r>
              <a:rPr lang="en-US" sz="1800" dirty="0" smtClean="0"/>
              <a:t> and </a:t>
            </a:r>
            <a:r>
              <a:rPr lang="en-US" sz="1800" dirty="0" err="1" smtClean="0"/>
              <a:t>Rubenfeld</a:t>
            </a:r>
            <a:r>
              <a:rPr lang="en-US" sz="1800" dirty="0" smtClean="0"/>
              <a:t>, 1997)</a:t>
            </a:r>
            <a:endParaRPr lang="en-US" sz="1800"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8</a:t>
            </a:fld>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5604" y="1524000"/>
            <a:ext cx="5854700" cy="4938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a:off x="5410200" y="2819400"/>
            <a:ext cx="1143000" cy="923330"/>
          </a:xfrm>
          <a:prstGeom prst="rect">
            <a:avLst/>
          </a:prstGeom>
          <a:noFill/>
        </p:spPr>
        <p:txBody>
          <a:bodyPr wrap="square" rtlCol="0">
            <a:spAutoFit/>
          </a:bodyPr>
          <a:lstStyle/>
          <a:p>
            <a:r>
              <a:rPr lang="en-US" dirty="0" smtClean="0"/>
              <a:t>Ex ante</a:t>
            </a:r>
          </a:p>
          <a:p>
            <a:r>
              <a:rPr lang="en-US" dirty="0" smtClean="0"/>
              <a:t>Forecast horizon</a:t>
            </a:r>
          </a:p>
        </p:txBody>
      </p:sp>
      <p:sp>
        <p:nvSpPr>
          <p:cNvPr id="6" name="TextBox 5"/>
          <p:cNvSpPr txBox="1"/>
          <p:nvPr/>
        </p:nvSpPr>
        <p:spPr>
          <a:xfrm>
            <a:off x="3581400" y="4267200"/>
            <a:ext cx="1524000" cy="461665"/>
          </a:xfrm>
          <a:prstGeom prst="rect">
            <a:avLst/>
          </a:prstGeom>
          <a:noFill/>
        </p:spPr>
        <p:txBody>
          <a:bodyPr wrap="square" rtlCol="0">
            <a:spAutoFit/>
          </a:bodyPr>
          <a:lstStyle/>
          <a:p>
            <a:r>
              <a:rPr lang="en-US" sz="1200" dirty="0" smtClean="0"/>
              <a:t>Ex post forecast</a:t>
            </a:r>
          </a:p>
          <a:p>
            <a:r>
              <a:rPr lang="en-US" sz="1200" dirty="0" smtClean="0"/>
              <a:t>horizon</a:t>
            </a:r>
            <a:endParaRPr lang="en-US" sz="1200" dirty="0"/>
          </a:p>
        </p:txBody>
      </p:sp>
    </p:spTree>
    <p:extLst>
      <p:ext uri="{BB962C8B-B14F-4D97-AF65-F5344CB8AC3E}">
        <p14:creationId xmlns:p14="http://schemas.microsoft.com/office/powerpoint/2010/main" xmlns="" val="3934063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Transformation to covariance stationarity</a:t>
            </a:r>
          </a:p>
          <a:p>
            <a:pPr lvl="1"/>
            <a:r>
              <a:rPr lang="en-US" dirty="0" smtClean="0"/>
              <a:t>Stable mean, variance, and autocorrelation throughout the series</a:t>
            </a:r>
          </a:p>
          <a:p>
            <a:pPr marL="457200" lvl="1" indent="0">
              <a:buNone/>
            </a:pPr>
            <a:r>
              <a:rPr lang="en-US" dirty="0" err="1" smtClean="0"/>
              <a:t>Detrending</a:t>
            </a:r>
            <a:r>
              <a:rPr lang="en-US" dirty="0" smtClean="0"/>
              <a:t> may be done with regression on time 	trends or by differencing (sometimes double 	differencing (Hendry and Clements, 1999;  Hendry and 	Castle, 	2008).</a:t>
            </a:r>
          </a:p>
          <a:p>
            <a:pPr marL="457200" lvl="1" indent="0">
              <a:buNone/>
            </a:pPr>
            <a:r>
              <a:rPr lang="en-US" dirty="0" smtClean="0"/>
              <a:t>Level shifts and outliers should be modeled. This 	requires a new level of diagnosis– called outlier and l	regime shift analysis.  The search for structural breaks 	must be included as part of the diagnosis of the model.  </a:t>
            </a:r>
          </a:p>
          <a:p>
            <a:pPr marL="457200" lvl="1" indent="0">
              <a:buNone/>
            </a:pPr>
            <a:r>
              <a:rPr lang="en-US" dirty="0" smtClean="0"/>
              <a:t>Intercept corrections may be necessary if there are level 	shifts in the series.</a:t>
            </a:r>
            <a:endParaRPr lang="en-US" dirty="0"/>
          </a:p>
        </p:txBody>
      </p:sp>
      <p:sp>
        <p:nvSpPr>
          <p:cNvPr id="4" name="Date Placeholder 3"/>
          <p:cNvSpPr>
            <a:spLocks noGrp="1"/>
          </p:cNvSpPr>
          <p:nvPr>
            <p:ph type="dt" sz="half" idx="10"/>
          </p:nvPr>
        </p:nvSpPr>
        <p:spPr/>
        <p:txBody>
          <a:bodyPr/>
          <a:lstStyle/>
          <a:p>
            <a:r>
              <a:rPr lang="en-US" smtClean="0"/>
              <a:t>9/8/2010  Robert Alan Yaffee</a:t>
            </a:r>
            <a:endParaRPr lang="en-US"/>
          </a:p>
        </p:txBody>
      </p:sp>
      <p:sp>
        <p:nvSpPr>
          <p:cNvPr id="5" name="Slide Number Placeholder 4"/>
          <p:cNvSpPr>
            <a:spLocks noGrp="1"/>
          </p:cNvSpPr>
          <p:nvPr>
            <p:ph type="sldNum" sz="quarter" idx="12"/>
          </p:nvPr>
        </p:nvSpPr>
        <p:spPr/>
        <p:txBody>
          <a:bodyPr/>
          <a:lstStyle/>
          <a:p>
            <a:fld id="{AB7B133F-0390-4D1E-8B3D-3A772BE6ED6C}" type="slidenum">
              <a:rPr lang="en-US" smtClean="0"/>
              <a:pPr/>
              <a:t>9</a:t>
            </a:fld>
            <a:endParaRPr lang="en-US"/>
          </a:p>
        </p:txBody>
      </p:sp>
    </p:spTree>
    <p:extLst>
      <p:ext uri="{BB962C8B-B14F-4D97-AF65-F5344CB8AC3E}">
        <p14:creationId xmlns:p14="http://schemas.microsoft.com/office/powerpoint/2010/main" xmlns="" val="2560266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3394</TotalTime>
  <Words>2711</Words>
  <Application>Microsoft Office PowerPoint</Application>
  <PresentationFormat>On-screen Show (4:3)</PresentationFormat>
  <Paragraphs>326</Paragraphs>
  <Slides>63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Office Theme</vt:lpstr>
      <vt:lpstr>Equation</vt:lpstr>
      <vt:lpstr>An introduction to forecast evaluation with Stata </vt:lpstr>
      <vt:lpstr> Acknowledgments</vt:lpstr>
      <vt:lpstr>Acknowledgments-cont’d</vt:lpstr>
      <vt:lpstr>Outline</vt:lpstr>
      <vt:lpstr>Motivation</vt:lpstr>
      <vt:lpstr>Slide 6</vt:lpstr>
      <vt:lpstr>Slide 7</vt:lpstr>
      <vt:lpstr>Preparations for prediction (Pindyck and Rubenfeld, 1997)</vt:lpstr>
      <vt:lpstr>Data preparation</vt:lpstr>
      <vt:lpstr>Ex post unconditional forecast may be good for policy analysis and evaluation.</vt:lpstr>
      <vt:lpstr>An unconditional ex ante forecast</vt:lpstr>
      <vt:lpstr>One-step ahead forecast often used as a test of forecast accuracy</vt:lpstr>
      <vt:lpstr>Dynamic multi-step ahead forecasts</vt:lpstr>
      <vt:lpstr>Models often imply  system closure</vt:lpstr>
      <vt:lpstr>Conditional and unconditional forecasts</vt:lpstr>
      <vt:lpstr>Simple forecasting methods  ofte outperform  complex models</vt:lpstr>
      <vt:lpstr>A theta forecast</vt:lpstr>
      <vt:lpstr>Optimal forecasting by combining different forecasts</vt:lpstr>
      <vt:lpstr>Conditional forecast</vt:lpstr>
      <vt:lpstr>Forecasting cointegrated models</vt:lpstr>
      <vt:lpstr>ARIMA forecast evaluation</vt:lpstr>
      <vt:lpstr>Nomenclature</vt:lpstr>
      <vt:lpstr>Forecast error variance</vt:lpstr>
      <vt:lpstr>Clarifying the frame of reference</vt:lpstr>
      <vt:lpstr>Forecast standard error (root mean square error)</vt:lpstr>
      <vt:lpstr>Forecast confidence intervals under the working assumption of normal distribution of the residuals</vt:lpstr>
      <vt:lpstr>Caveat: the residual distribution may not be normal</vt:lpstr>
      <vt:lpstr>ARIMA models</vt:lpstr>
      <vt:lpstr>The optimal forecast generates the minimum sum of squared errors</vt:lpstr>
      <vt:lpstr>Most common are the AIC and BIC</vt:lpstr>
      <vt:lpstr>AICC   Cliff Hurvich &amp; Ruey Tsay</vt:lpstr>
      <vt:lpstr>ic.ado reports the following Information criteria after you run your model</vt:lpstr>
      <vt:lpstr>Example of ARIMA model  and information criteria output</vt:lpstr>
      <vt:lpstr>Ben Jann helped me incorporate these into his program estab_ic.ado</vt:lpstr>
      <vt:lpstr>Are the residuals well-behaved?</vt:lpstr>
      <vt:lpstr>White noise test of residuals</vt:lpstr>
      <vt:lpstr>Graphical normality tests</vt:lpstr>
      <vt:lpstr>Normality diagnosis</vt:lpstr>
      <vt:lpstr>Homogeneity tests with Tsayvar.ado Brian Poi wrote this.</vt:lpstr>
      <vt:lpstr>Bayesian model averaging</vt:lpstr>
      <vt:lpstr>Testing for Forecast bias </vt:lpstr>
      <vt:lpstr>Caveat encore</vt:lpstr>
      <vt:lpstr>Theil’s weak form rationality test</vt:lpstr>
      <vt:lpstr>Newey-West regression and joint linear combination test afterward</vt:lpstr>
      <vt:lpstr>Measures of Forecast accuracy</vt:lpstr>
      <vt:lpstr>Problems with the original standard of optimal forecasts</vt:lpstr>
      <vt:lpstr>Directional accuracy</vt:lpstr>
      <vt:lpstr>Mean absolute error</vt:lpstr>
      <vt:lpstr>Mean Absolute Percentage error (MAPE)</vt:lpstr>
      <vt:lpstr>Symmetric Mape (sMAPE)</vt:lpstr>
      <vt:lpstr>Three versions of sMAPE</vt:lpstr>
      <vt:lpstr>Median absolute percentage error</vt:lpstr>
      <vt:lpstr>Relative Absolute error</vt:lpstr>
      <vt:lpstr>Median relative absolute error</vt:lpstr>
      <vt:lpstr>RAE plus</vt:lpstr>
      <vt:lpstr>Theil’s U</vt:lpstr>
      <vt:lpstr>Percent better than the naive</vt:lpstr>
      <vt:lpstr>For out of sample forecast evaluation use Oforeval.ado</vt:lpstr>
      <vt:lpstr>After running the ARIMA model:</vt:lpstr>
      <vt:lpstr>Page two of forecast evaluation output</vt:lpstr>
      <vt:lpstr>In sample forecast evaluation and ex ante comparison</vt:lpstr>
      <vt:lpstr>Page two of output for in-sample forecast evaluation</vt:lpstr>
      <vt:lpstr>References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Forecast Evaluation with Stata</dc:title>
  <dc:creator>Robert Yaffee</dc:creator>
  <cp:lastModifiedBy>ray2</cp:lastModifiedBy>
  <cp:revision>153</cp:revision>
  <dcterms:created xsi:type="dcterms:W3CDTF">2010-09-07T11:43:21Z</dcterms:created>
  <dcterms:modified xsi:type="dcterms:W3CDTF">2010-11-22T07:48:32Z</dcterms:modified>
</cp:coreProperties>
</file>