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5" r:id="rId4"/>
    <p:sldId id="257" r:id="rId5"/>
    <p:sldId id="263" r:id="rId6"/>
    <p:sldId id="260" r:id="rId7"/>
    <p:sldId id="261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354" autoAdjust="0"/>
  </p:normalViewPr>
  <p:slideViewPr>
    <p:cSldViewPr snapToGrid="0">
      <p:cViewPr varScale="1">
        <p:scale>
          <a:sx n="91" d="100"/>
          <a:sy n="91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D9AA-E413-964F-800D-8A7E2A78AB85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8525-6042-0A4C-98AE-FEF68D858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Немного бы адаптировала под современное представление нейронных сетей – больше цвета и слоев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8525-6042-0A4C-98AE-FEF68D8583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настоящему времени, в отличие от машинного зрения, машинный слух находится на начальной стадии своего развития. Однако, это перспективная область для исследований, поскольку при относительно слабой изученности наблюдается повышенный спрос на решение задач в области его применения.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8525-6042-0A4C-98AE-FEF68D8583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3AB0-A069-4591-A2AD-E8E21C3E38EA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9C92-7649-4C91-98E5-FDB3352E6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7797" y="1938826"/>
            <a:ext cx="10959152" cy="155863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4100" kern="1200" spc="-15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ru-RU" sz="40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Классификация речевых сигналов по реакции слухового нерва в системе машинного слуха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27797" y="3937143"/>
            <a:ext cx="6520717" cy="807913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lang="ru-RU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Команда «Уши Бобра Кирюши»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Куратор</a:t>
            </a:r>
            <a:r>
              <a:rPr lang="en-US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Антон</a:t>
            </a: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Яковенко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5E9B0EF-48E1-4D41-A2ED-7955FA4C56A6}"/>
              </a:ext>
            </a:extLst>
          </p:cNvPr>
          <p:cNvSpPr txBox="1">
            <a:spLocks/>
          </p:cNvSpPr>
          <p:nvPr/>
        </p:nvSpPr>
        <p:spPr>
          <a:xfrm>
            <a:off x="5043486" y="3937143"/>
            <a:ext cx="6520717" cy="10541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Голубев Антон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Купцова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Анастасия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lang="ru-RU" sz="1600" dirty="0">
                <a:solidFill>
                  <a:sysClr val="window" lastClr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У</a:t>
            </a:r>
            <a:r>
              <a:rPr kumimoji="0" lang="ru-RU" sz="160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шакова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 Кристина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Машинный слух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биологически инспирированный подход к обработке и анализу звуковых сигналов на основе парадигмы машинного восприятия.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Мотивация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Создание методов робастного представления речевых сигналов, устойчивого к фоновым шумам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слуховых процессов для решения сложных задач распознавания звуковых источников, анализа акустических сцен и т.д.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Развитие нейрокомпьютерных интерфейсов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применения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Речевые технологии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Акустический мониторинг</a:t>
            </a:r>
          </a:p>
          <a:p>
            <a:pPr lvl="1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Биомедицинские технологии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разработать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для классификации речевых сигналов посредством анализа потока данных о реакции ансамблей волокон слухового нерва в реальном времени, на примере гласных фонем.</a:t>
            </a:r>
          </a:p>
        </p:txBody>
      </p:sp>
    </p:spTree>
    <p:extLst>
      <p:ext uri="{BB962C8B-B14F-4D97-AF65-F5344CB8AC3E}">
        <p14:creationId xmlns:p14="http://schemas.microsoft.com/office/powerpoint/2010/main" val="26128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C99010B-B39E-1541-BB9F-44EC97B2B2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5C0C4-1FAB-2F4F-8353-3DAC463C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08" y="1505243"/>
            <a:ext cx="1552092" cy="1554480"/>
          </a:xfrm>
          <a:prstGeom prst="rect">
            <a:avLst/>
          </a:prstGeom>
        </p:spPr>
      </p:pic>
      <p:pic>
        <p:nvPicPr>
          <p:cNvPr id="10" name="Picture 9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31ED16C3-627E-CD4A-8B33-5CB32ADBE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5" y="1240546"/>
            <a:ext cx="3905706" cy="20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слуховым анализатором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ОРГАН СЛУХА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609850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ГОЛОВНОЙ МОЗГ</a:t>
            </a: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2819" y="3223543"/>
            <a:ext cx="184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СЛУХОВОЙ НЕРВ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НАРУЖНОЕ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СРЕДНЕЕ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482529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ВНУТРЕННЕЕ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УХО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539978" y="2838627"/>
            <a:ext cx="3058464" cy="1307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</a:p>
        </p:txBody>
      </p:sp>
      <p:sp>
        <p:nvSpPr>
          <p:cNvPr id="57" name="Стрелка вниз 56"/>
          <p:cNvSpPr/>
          <p:nvPr/>
        </p:nvSpPr>
        <p:spPr>
          <a:xfrm>
            <a:off x="9797209" y="4193985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9407133" y="4943756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40384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2838627"/>
            <a:ext cx="10973254" cy="103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Обобщенная блок-схема обработки информации </a:t>
            </a:r>
            <a:r>
              <a:rPr lang="ru-RU" sz="1600" u="sng" dirty="0">
                <a:latin typeface="Arial" panose="020B0604020202020204" pitchFamily="34" charset="0"/>
                <a:cs typeface="Arial" panose="020B0604020202020204" pitchFamily="34" charset="0"/>
              </a:rPr>
              <a:t>системой машинного слуха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70" y="3248932"/>
            <a:ext cx="1571852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РЕЧЬ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32872" y="3255768"/>
            <a:ext cx="2609850" cy="45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830774" y="3255768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UbiSOM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(модель кратковременной памяти)</a:t>
            </a:r>
          </a:p>
        </p:txBody>
      </p:sp>
      <p:cxnSp>
        <p:nvCxnSpPr>
          <p:cNvPr id="11" name="Прямая со стрелкой 10"/>
          <p:cNvCxnSpPr>
            <a:stCxn id="4" idx="3"/>
            <a:endCxn id="9" idx="1"/>
          </p:cNvCxnSpPr>
          <p:nvPr/>
        </p:nvCxnSpPr>
        <p:spPr>
          <a:xfrm>
            <a:off x="2039222" y="3478434"/>
            <a:ext cx="15936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6242722" y="3482090"/>
            <a:ext cx="258805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540" y="3261487"/>
            <a:ext cx="187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ИМПУЛЬСЫ ВОЛОКОН СЛУХОВОГО НЕРВА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80019" y="4146127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ДВИЖЕНИЕ СЛУХОВЫХ КОСТОЧЕК</a:t>
            </a:r>
          </a:p>
        </p:txBody>
      </p: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 flipH="1">
            <a:off x="3262743" y="3714772"/>
            <a:ext cx="370129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3" idx="1"/>
          </p:cNvCxnSpPr>
          <p:nvPr/>
        </p:nvCxnSpPr>
        <p:spPr>
          <a:xfrm>
            <a:off x="3945466" y="4525449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6242722" y="3714772"/>
            <a:ext cx="666750" cy="4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388128" y="4146126"/>
            <a:ext cx="1365447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ДВИЖЕНИЕ БАЗИЛЯРНОЙ МЕМБРАНЫ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196237" y="4146126"/>
            <a:ext cx="1525363" cy="75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МЕХАНО-ЭЛЕКТРИЧЕСКАЯ ТРАНСДУКЦИЯ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753575" y="4545234"/>
            <a:ext cx="442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422202" y="2838627"/>
            <a:ext cx="5440030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20869" y="2838627"/>
            <a:ext cx="78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539977" y="2838627"/>
            <a:ext cx="3216281" cy="22885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539978" y="2838627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20870" y="2481623"/>
            <a:ext cx="544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Периферический отдел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9978" y="2471281"/>
            <a:ext cx="305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Центральный отдел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830774" y="4295947"/>
            <a:ext cx="2767668" cy="45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(модель долговременной памяти)</a:t>
            </a:r>
          </a:p>
        </p:txBody>
      </p:sp>
      <p:cxnSp>
        <p:nvCxnSpPr>
          <p:cNvPr id="3" name="Прямая со стрелкой 2"/>
          <p:cNvCxnSpPr>
            <a:stCxn id="10" idx="2"/>
            <a:endCxn id="25" idx="0"/>
          </p:cNvCxnSpPr>
          <p:nvPr/>
        </p:nvCxnSpPr>
        <p:spPr>
          <a:xfrm>
            <a:off x="10214608" y="3714772"/>
            <a:ext cx="0" cy="5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трелка вниз 26"/>
          <p:cNvSpPr/>
          <p:nvPr/>
        </p:nvSpPr>
        <p:spPr>
          <a:xfrm>
            <a:off x="9876118" y="5186794"/>
            <a:ext cx="676979" cy="77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486042" y="5944799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7509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ИСХОДНЫЕ ДАННЫЕ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0973254" cy="455254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исходных данных выступают потоки нервных импульсов в ответ на речевой сигнал, представляющие динамические паттерны активности волокон слухового нерва, полученные с использованием имитационной модели слуховой периферии.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81" y="2888167"/>
            <a:ext cx="4334566" cy="2869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0975" y="2718846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oscillogram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Hz,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60 dB SPL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975" y="3557142"/>
            <a:ext cx="418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nerve average spiking rate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5C35AD-DFC2-1B4E-95A2-550120EB708E}"/>
              </a:ext>
            </a:extLst>
          </p:cNvPr>
          <p:cNvSpPr txBox="1">
            <a:spLocks/>
          </p:cNvSpPr>
          <p:nvPr/>
        </p:nvSpPr>
        <p:spPr>
          <a:xfrm>
            <a:off x="625188" y="1624423"/>
            <a:ext cx="11414412" cy="455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b="1">
                <a:latin typeface="Arial" panose="020B0604020202020204" pitchFamily="34" charset="0"/>
                <a:cs typeface="Arial" panose="020B0604020202020204" pitchFamily="34" charset="0"/>
              </a:rPr>
              <a:t>1. Моделирование реакции слухового нерва. 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- речевые сигналы в виде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WAV-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файлов. 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- параметризация речевого сигнала с использованием имитационной модели слуховой периферии. 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- подготовка входных данных для классификатора.</a:t>
            </a:r>
          </a:p>
          <a:p>
            <a:pPr algn="just"/>
            <a:endParaRPr lang="ru-RU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b="1">
                <a:latin typeface="Arial" panose="020B0604020202020204" pitchFamily="34" charset="0"/>
                <a:cs typeface="Arial" panose="020B0604020202020204" pitchFamily="34" charset="0"/>
              </a:rPr>
              <a:t>2. Разработка системы классификации нестационарных потоков многомерных данных в реальном времени.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- многомерная матрица данных характеризующая паттерн активности волокон слухового нерва.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- реализация гибридного алгоритма динамического обучения.</a:t>
            </a:r>
          </a:p>
          <a:p>
            <a:pPr algn="just"/>
            <a:r>
              <a:rPr lang="ru-RU" sz="1600" i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- создание прогнозирующих моделей входных сигналов и их классификация.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КЛАССИФИКАЦИЯ СИГНАЛОВ – 2 ПОДХОДА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5188" y="1624423"/>
            <a:ext cx="10973254" cy="3701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1624423"/>
            <a:ext cx="11414412" cy="4552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речевые сигналы в виде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WAV-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файлов.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параметризация речевого сигнала с использованием имитационной модели слуховой периферии. 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подготовка входных данных для классификатора.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2. Рекуррентная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многомерная матрица данных характеризующая паттерн активности волокон слухового нерва.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реализация гибридного алгоритма динамического обучения.</a:t>
            </a:r>
          </a:p>
          <a:p>
            <a:pPr algn="just"/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- создание прогнозирующих моделей входных сигналов и их классификация.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ОБЩАЯ ИДЕЯ ПРОЕКТА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5188" y="854439"/>
            <a:ext cx="10973254" cy="5322524"/>
          </a:xfrm>
        </p:spPr>
        <p:txBody>
          <a:bodyPr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Связь с системами классификации речевых сигналов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6345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26345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26345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Параметризация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26345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6345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офлайн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/>
          <p:cNvCxnSpPr>
            <a:stCxn id="25" idx="2"/>
          </p:cNvCxnSpPr>
          <p:nvPr/>
        </p:nvCxnSpPr>
        <p:spPr>
          <a:xfrm>
            <a:off x="449535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49535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2"/>
          </p:cNvCxnSpPr>
          <p:nvPr/>
        </p:nvCxnSpPr>
        <p:spPr>
          <a:xfrm>
            <a:off x="449535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50011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Правая фигурная скобка 37"/>
          <p:cNvSpPr/>
          <p:nvPr/>
        </p:nvSpPr>
        <p:spPr>
          <a:xfrm rot="10800000">
            <a:off x="3006271" y="2537747"/>
            <a:ext cx="257184" cy="2710663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авая фигурная скобка 38"/>
          <p:cNvSpPr/>
          <p:nvPr/>
        </p:nvSpPr>
        <p:spPr>
          <a:xfrm rot="10800000">
            <a:off x="3006269" y="5459298"/>
            <a:ext cx="257184" cy="738302"/>
          </a:xfrm>
          <a:prstGeom prst="rightBrace">
            <a:avLst>
              <a:gd name="adj1" fmla="val 8333"/>
              <a:gd name="adj2" fmla="val 516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61785" y="3937484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FRONT-END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2019899" y="562079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BACK-END</a:t>
            </a:r>
            <a:endParaRPr lang="ru-RU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484777" y="1800133"/>
            <a:ext cx="2463800" cy="63076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Речевой сигнал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6484773" y="2641787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Предобработка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6484773" y="3483441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Моделирование реакции слухового нерва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6484777" y="4617644"/>
            <a:ext cx="2463800" cy="630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Нормализация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6484777" y="5459298"/>
            <a:ext cx="2463800" cy="7383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Настройка прогнозирующей модели </a:t>
            </a:r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онлайн</a:t>
            </a:r>
            <a:endParaRPr lang="ru-R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Прямая со стрелкой 86"/>
          <p:cNvCxnSpPr>
            <a:stCxn id="82" idx="2"/>
          </p:cNvCxnSpPr>
          <p:nvPr/>
        </p:nvCxnSpPr>
        <p:spPr>
          <a:xfrm>
            <a:off x="7716677" y="2430899"/>
            <a:ext cx="0" cy="2108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716673" y="3272553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4" idx="2"/>
          </p:cNvCxnSpPr>
          <p:nvPr/>
        </p:nvCxnSpPr>
        <p:spPr>
          <a:xfrm>
            <a:off x="7716673" y="4114207"/>
            <a:ext cx="4" cy="50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7721430" y="5248410"/>
            <a:ext cx="0" cy="21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353" y="4104315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Акустические признаки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58235" y="4094424"/>
            <a:ext cx="167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Нервные</a:t>
            </a:r>
          </a:p>
          <a:p>
            <a:r>
              <a:rPr lang="ru-RU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импульсы</a:t>
            </a:r>
          </a:p>
        </p:txBody>
      </p:sp>
    </p:spTree>
    <p:extLst>
      <p:ext uri="{BB962C8B-B14F-4D97-AF65-F5344CB8AC3E}">
        <p14:creationId xmlns:p14="http://schemas.microsoft.com/office/powerpoint/2010/main" val="1039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F2C5BAF-5C2B-6842-885A-77C6D1F4C9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951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</a:rPr>
              <a:t>ВЫВОДЫ И ОБСУЖДЕНИЕ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E1FF7-D33B-D74E-85A9-202EB2437051}"/>
              </a:ext>
            </a:extLst>
          </p:cNvPr>
          <p:cNvSpPr/>
          <p:nvPr/>
        </p:nvSpPr>
        <p:spPr>
          <a:xfrm>
            <a:off x="2527495" y="5807631"/>
            <a:ext cx="778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curiousfreckles</a:t>
            </a:r>
            <a:r>
              <a:rPr lang="ru-RU" dirty="0"/>
              <a:t>/BioHack2019_machine_hearing</a:t>
            </a:r>
          </a:p>
        </p:txBody>
      </p:sp>
    </p:spTree>
    <p:extLst>
      <p:ext uri="{BB962C8B-B14F-4D97-AF65-F5344CB8AC3E}">
        <p14:creationId xmlns:p14="http://schemas.microsoft.com/office/powerpoint/2010/main" val="22148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512</Words>
  <Application>Microsoft Macintosh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Anastasiia Makarova</dc:creator>
  <cp:lastModifiedBy>Ушакова Кристина Эдуардовна</cp:lastModifiedBy>
  <cp:revision>38</cp:revision>
  <dcterms:created xsi:type="dcterms:W3CDTF">2018-02-08T14:54:07Z</dcterms:created>
  <dcterms:modified xsi:type="dcterms:W3CDTF">2019-03-03T07:40:45Z</dcterms:modified>
</cp:coreProperties>
</file>