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5" r:id="rId4"/>
    <p:sldId id="257" r:id="rId5"/>
    <p:sldId id="263" r:id="rId6"/>
    <p:sldId id="264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94354" autoAdjust="0"/>
  </p:normalViewPr>
  <p:slideViewPr>
    <p:cSldViewPr snapToGrid="0">
      <p:cViewPr varScale="1">
        <p:scale>
          <a:sx n="91" d="100"/>
          <a:sy n="91" d="100"/>
        </p:scale>
        <p:origin x="20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AD9AA-E413-964F-800D-8A7E2A78AB85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88525-6042-0A4C-98AE-FEF68D858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30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Немного бы адаптировала под современное представление нейронных сетей – больше цвета и слоев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88525-6042-0A4C-98AE-FEF68D85838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16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3AB0-A069-4591-A2AD-E8E21C3E38EA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9C92-7649-4C91-98E5-FDB3352E6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7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3AB0-A069-4591-A2AD-E8E21C3E38EA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9C92-7649-4C91-98E5-FDB3352E6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8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3AB0-A069-4591-A2AD-E8E21C3E38EA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9C92-7649-4C91-98E5-FDB3352E6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8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3AB0-A069-4591-A2AD-E8E21C3E38EA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9C92-7649-4C91-98E5-FDB3352E6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2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3AB0-A069-4591-A2AD-E8E21C3E38EA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9C92-7649-4C91-98E5-FDB3352E6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0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3AB0-A069-4591-A2AD-E8E21C3E38EA}" type="datetimeFigureOut">
              <a:rPr lang="en-US" smtClean="0"/>
              <a:t>3/2/19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9C92-7649-4C91-98E5-FDB3352E6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3AB0-A069-4591-A2AD-E8E21C3E38EA}" type="datetimeFigureOut">
              <a:rPr lang="en-US" smtClean="0"/>
              <a:t>3/2/19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9C92-7649-4C91-98E5-FDB3352E6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1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3AB0-A069-4591-A2AD-E8E21C3E38EA}" type="datetimeFigureOut">
              <a:rPr lang="en-US" smtClean="0"/>
              <a:t>3/2/19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9C92-7649-4C91-98E5-FDB3352E6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7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3AB0-A069-4591-A2AD-E8E21C3E38EA}" type="datetimeFigureOut">
              <a:rPr lang="en-US" smtClean="0"/>
              <a:t>3/2/19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9C92-7649-4C91-98E5-FDB3352E6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9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3AB0-A069-4591-A2AD-E8E21C3E38EA}" type="datetimeFigureOut">
              <a:rPr lang="en-US" smtClean="0"/>
              <a:t>3/2/19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9C92-7649-4C91-98E5-FDB3352E6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0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3AB0-A069-4591-A2AD-E8E21C3E38EA}" type="datetimeFigureOut">
              <a:rPr lang="en-US" smtClean="0"/>
              <a:t>3/2/19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9C92-7649-4C91-98E5-FDB3352E6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6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F3AB0-A069-4591-A2AD-E8E21C3E38EA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89C92-7649-4C91-98E5-FDB3352E6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9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2" b="780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627797" y="1938826"/>
            <a:ext cx="10959152" cy="1558632"/>
          </a:xfrm>
          <a:prstGeom prst="rect">
            <a:avLst/>
          </a:prstGeom>
        </p:spPr>
        <p:txBody>
          <a:bodyPr vert="horz" wrap="square" lIns="68580" tIns="34290" rIns="68580" bIns="34290" rtlCol="0">
            <a:spAutoFit/>
          </a:bodyPr>
          <a:lstStyle>
            <a:lvl1pPr marL="0" indent="0" algn="l" defTabSz="685800" rtl="0" eaLnBrk="1" latinLnBrk="0" hangingPunct="1">
              <a:lnSpc>
                <a:spcPct val="8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4100" kern="1200" spc="-15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45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45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45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4pPr>
            <a:lvl5pPr marL="960120" indent="-1371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45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5pPr>
            <a:lvl6pPr marL="120000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500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000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500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r>
              <a:rPr lang="ru-RU" sz="4000" dirty="0">
                <a:solidFill>
                  <a:sysClr val="window" lastClr="FFFFFF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Классификация речевых сигналов по реакции слухового нерва в системе машинного слуха</a:t>
            </a:r>
            <a:endParaRPr kumimoji="0" lang="en-US" sz="4000" b="0" i="0" u="none" strike="noStrike" kern="1200" cap="none" spc="-15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627797" y="3690923"/>
            <a:ext cx="6520717" cy="1300356"/>
          </a:xfrm>
          <a:prstGeom prst="rect">
            <a:avLst/>
          </a:prstGeom>
        </p:spPr>
        <p:txBody>
          <a:bodyPr vert="horz" wrap="square" lIns="68580" tIns="34290" rIns="68580" bIns="34290" rtlCol="0">
            <a:sp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5000"/>
              <a:buFontTx/>
              <a:buNone/>
              <a:defRPr sz="14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0120" indent="-1371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000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500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000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500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Black" panose="020B0A04020102020204" pitchFamily="34" charset="0"/>
                <a:cs typeface="Arial" panose="020B0604020202020204" pitchFamily="34" charset="0"/>
              </a:rPr>
              <a:t>Голубев Антон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Black" panose="020B0A04020102020204" pitchFamily="34" charset="0"/>
                <a:cs typeface="Arial" panose="020B0604020202020204" pitchFamily="34" charset="0"/>
              </a:rPr>
              <a:t>Купцова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Black" panose="020B0A04020102020204" pitchFamily="34" charset="0"/>
                <a:cs typeface="Arial" panose="020B0604020202020204" pitchFamily="34" charset="0"/>
              </a:rPr>
              <a:t> Анастасия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Tx/>
              <a:buNone/>
              <a:tabLst/>
              <a:defRPr/>
            </a:pPr>
            <a:r>
              <a:rPr lang="ru-RU" sz="1600" dirty="0">
                <a:solidFill>
                  <a:sysClr val="window" lastClr="FFFFFF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У</a:t>
            </a:r>
            <a:r>
              <a:rPr kumimoji="0" lang="ru-RU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Black" panose="020B0A04020102020204" pitchFamily="34" charset="0"/>
                <a:cs typeface="Arial" panose="020B0604020202020204" pitchFamily="34" charset="0"/>
              </a:rPr>
              <a:t>шакова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Black" panose="020B0A04020102020204" pitchFamily="34" charset="0"/>
                <a:cs typeface="Arial" panose="020B0604020202020204" pitchFamily="34" charset="0"/>
              </a:rPr>
              <a:t> Кристина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Tx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Black" panose="020B0A04020102020204" pitchFamily="34" charset="0"/>
                <a:cs typeface="Arial" panose="020B0604020202020204" pitchFamily="34" charset="0"/>
              </a:rPr>
              <a:t>Куратор</a:t>
            </a:r>
            <a:r>
              <a:rPr lang="en-US" sz="1600" dirty="0">
                <a:solidFill>
                  <a:sysClr val="window" lastClr="FFFFFF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: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Black" panose="020B0A04020102020204" pitchFamily="34" charset="0"/>
                <a:cs typeface="Arial" panose="020B0604020202020204" pitchFamily="34" charset="0"/>
              </a:rPr>
              <a:t> Антон</a:t>
            </a:r>
            <a:r>
              <a:rPr kumimoji="0" lang="ru-RU" sz="1600" b="0" i="0" u="none" strike="noStrike" kern="1200" cap="none" spc="0" normalizeH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Black" panose="020B0A04020102020204" pitchFamily="34" charset="0"/>
                <a:cs typeface="Arial" panose="020B0604020202020204" pitchFamily="34" charset="0"/>
              </a:rPr>
              <a:t> Яковенко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80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0"/>
            <a:ext cx="12192000" cy="699516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2000" kern="1200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</a:rPr>
              <a:t>ОБЩАЯ ИДЕЯ ПРОЕКТА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25188" y="1624423"/>
            <a:ext cx="10973254" cy="1032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marR="0" lvl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9C2D7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ru-RU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5188" y="1624423"/>
            <a:ext cx="10973254" cy="4552540"/>
          </a:xfrm>
        </p:spPr>
        <p:txBody>
          <a:bodyPr>
            <a:normAutofit/>
          </a:bodyPr>
          <a:lstStyle/>
          <a:p>
            <a:pPr algn="just"/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Машинный слух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– биологически инспирированный подход к обработке и анализу звуковых сигналов на основе парадигмы машинного восприятия.</a:t>
            </a:r>
          </a:p>
          <a:p>
            <a:pPr algn="just"/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Мотивация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 algn="just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Создание методов робастного представления речевых сигналов, устойчивого к фоновым шумам</a:t>
            </a:r>
          </a:p>
          <a:p>
            <a:pPr lvl="1" algn="just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Моделирование слуховых процессов для решения сложных задач распознавания звуковых источников, анализа акустических сцен и т.д.</a:t>
            </a:r>
          </a:p>
          <a:p>
            <a:pPr lvl="1" algn="just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Развитие нейрокомпьютерных интерфейсов</a:t>
            </a:r>
          </a:p>
          <a:p>
            <a:pPr algn="just"/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Области применения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just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Речевые технологии</a:t>
            </a:r>
          </a:p>
          <a:p>
            <a:pPr lvl="1" algn="just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Акустический мониторинг</a:t>
            </a:r>
          </a:p>
          <a:p>
            <a:pPr lvl="1" algn="just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Биомедицинские технологии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Цель Проекта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– разработать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фреймворк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для классификации речевых сигналов посредством анализа потока данных о реакции ансамблей волокон слухового нерва в реальном времени, на примере гласных фонем.</a:t>
            </a:r>
          </a:p>
        </p:txBody>
      </p:sp>
    </p:spTree>
    <p:extLst>
      <p:ext uri="{BB962C8B-B14F-4D97-AF65-F5344CB8AC3E}">
        <p14:creationId xmlns:p14="http://schemas.microsoft.com/office/powerpoint/2010/main" val="261288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0C99010B-B39E-1541-BB9F-44EC97B2B28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99516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2000" kern="1200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</a:rPr>
              <a:t>ОБЩАЯ ИДЕЯ ПРОЕКТА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75C0C4-1FAB-2F4F-8353-3DAC463C0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908" y="1505243"/>
            <a:ext cx="1552092" cy="1554480"/>
          </a:xfrm>
          <a:prstGeom prst="rect">
            <a:avLst/>
          </a:prstGeom>
        </p:spPr>
      </p:pic>
      <p:pic>
        <p:nvPicPr>
          <p:cNvPr id="10" name="Picture 9" descr="A person wearing a suit and tie&#13;&#10;&#13;&#10;Description automatically generated">
            <a:extLst>
              <a:ext uri="{FF2B5EF4-FFF2-40B4-BE49-F238E27FC236}">
                <a16:creationId xmlns:a16="http://schemas.microsoft.com/office/drawing/2014/main" id="{31ED16C3-627E-CD4A-8B33-5CB32ADBE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65" y="1240546"/>
            <a:ext cx="3905706" cy="208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2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0"/>
            <a:ext cx="12192000" cy="699516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2000" kern="1200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</a:rPr>
              <a:t>ОБЩАЯ ИДЕЯ ПРОЕКТА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25188" y="2838627"/>
            <a:ext cx="10973254" cy="1032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marR="0" lvl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9C2D7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ru-RU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5188" y="854439"/>
            <a:ext cx="10973254" cy="5322524"/>
          </a:xfrm>
        </p:spPr>
        <p:txBody>
          <a:bodyPr>
            <a:normAutofit/>
          </a:bodyPr>
          <a:lstStyle/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Обобщенная блок-схема обработки информации </a:t>
            </a:r>
            <a:r>
              <a:rPr lang="ru-RU" sz="1600" u="sng" dirty="0">
                <a:latin typeface="Arial" panose="020B0604020202020204" pitchFamily="34" charset="0"/>
                <a:cs typeface="Arial" panose="020B0604020202020204" pitchFamily="34" charset="0"/>
              </a:rPr>
              <a:t>слуховым анализатором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7370" y="3248932"/>
            <a:ext cx="1571852" cy="459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РЕЧЬ</a:t>
            </a:r>
            <a:endParaRPr lang="ru-RU" sz="1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632872" y="3255768"/>
            <a:ext cx="2609850" cy="452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ОРГАН СЛУХА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8830774" y="3255768"/>
            <a:ext cx="2609850" cy="459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ГОЛОВНОЙ МОЗГ</a:t>
            </a:r>
          </a:p>
        </p:txBody>
      </p:sp>
      <p:cxnSp>
        <p:nvCxnSpPr>
          <p:cNvPr id="11" name="Прямая со стрелкой 10"/>
          <p:cNvCxnSpPr>
            <a:stCxn id="4" idx="3"/>
            <a:endCxn id="9" idx="1"/>
          </p:cNvCxnSpPr>
          <p:nvPr/>
        </p:nvCxnSpPr>
        <p:spPr>
          <a:xfrm>
            <a:off x="2039222" y="3478434"/>
            <a:ext cx="1593650" cy="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9" idx="3"/>
            <a:endCxn id="10" idx="1"/>
          </p:cNvCxnSpPr>
          <p:nvPr/>
        </p:nvCxnSpPr>
        <p:spPr>
          <a:xfrm>
            <a:off x="6242722" y="3482090"/>
            <a:ext cx="2588052" cy="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02819" y="3223543"/>
            <a:ext cx="1842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СЛУХОВОЙ НЕРВ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2580019" y="4146127"/>
            <a:ext cx="1365447" cy="758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НАРУЖНОЕ</a:t>
            </a:r>
          </a:p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УХО</a:t>
            </a:r>
          </a:p>
        </p:txBody>
      </p:sp>
      <p:cxnSp>
        <p:nvCxnSpPr>
          <p:cNvPr id="21" name="Прямая со стрелкой 20"/>
          <p:cNvCxnSpPr>
            <a:endCxn id="17" idx="0"/>
          </p:cNvCxnSpPr>
          <p:nvPr/>
        </p:nvCxnSpPr>
        <p:spPr>
          <a:xfrm flipH="1">
            <a:off x="3262743" y="3714772"/>
            <a:ext cx="370129" cy="43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endCxn id="33" idx="1"/>
          </p:cNvCxnSpPr>
          <p:nvPr/>
        </p:nvCxnSpPr>
        <p:spPr>
          <a:xfrm>
            <a:off x="3945466" y="4525449"/>
            <a:ext cx="4426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 flipV="1">
            <a:off x="6242722" y="3714772"/>
            <a:ext cx="666750" cy="43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4388128" y="4146126"/>
            <a:ext cx="1365447" cy="758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СРЕДНЕЕ</a:t>
            </a:r>
          </a:p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УХО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6196237" y="4146126"/>
            <a:ext cx="1482529" cy="758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ВНУТРЕННЕЕ</a:t>
            </a:r>
          </a:p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УХО</a:t>
            </a:r>
          </a:p>
        </p:txBody>
      </p:sp>
      <p:cxnSp>
        <p:nvCxnSpPr>
          <p:cNvPr id="36" name="Прямая со стрелкой 35"/>
          <p:cNvCxnSpPr/>
          <p:nvPr/>
        </p:nvCxnSpPr>
        <p:spPr>
          <a:xfrm>
            <a:off x="5753575" y="4545234"/>
            <a:ext cx="4426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2422202" y="2838627"/>
            <a:ext cx="5440030" cy="228859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420869" y="2838627"/>
            <a:ext cx="784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КОДЕР</a:t>
            </a:r>
          </a:p>
        </p:txBody>
      </p:sp>
      <p:sp>
        <p:nvSpPr>
          <p:cNvPr id="50" name="Прямоугольник 49"/>
          <p:cNvSpPr/>
          <p:nvPr/>
        </p:nvSpPr>
        <p:spPr>
          <a:xfrm>
            <a:off x="8539978" y="2838627"/>
            <a:ext cx="3058464" cy="1307499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8539978" y="2838627"/>
            <a:ext cx="1383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АНАЛИЗАТОР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420870" y="2481623"/>
            <a:ext cx="5441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i="1" dirty="0">
                <a:latin typeface="Arial" panose="020B0604020202020204" pitchFamily="34" charset="0"/>
                <a:cs typeface="Arial" panose="020B0604020202020204" pitchFamily="34" charset="0"/>
              </a:rPr>
              <a:t>Периферический отдел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39978" y="2471281"/>
            <a:ext cx="3058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i="1" dirty="0">
                <a:latin typeface="Arial" panose="020B0604020202020204" pitchFamily="34" charset="0"/>
                <a:cs typeface="Arial" panose="020B0604020202020204" pitchFamily="34" charset="0"/>
              </a:rPr>
              <a:t>Центральный отдел</a:t>
            </a:r>
          </a:p>
        </p:txBody>
      </p:sp>
      <p:sp>
        <p:nvSpPr>
          <p:cNvPr id="57" name="Стрелка вниз 56"/>
          <p:cNvSpPr/>
          <p:nvPr/>
        </p:nvSpPr>
        <p:spPr>
          <a:xfrm>
            <a:off x="9797209" y="4193985"/>
            <a:ext cx="676979" cy="771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9407133" y="4943756"/>
            <a:ext cx="1457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Распознавание</a:t>
            </a:r>
          </a:p>
        </p:txBody>
      </p:sp>
    </p:spTree>
    <p:extLst>
      <p:ext uri="{BB962C8B-B14F-4D97-AF65-F5344CB8AC3E}">
        <p14:creationId xmlns:p14="http://schemas.microsoft.com/office/powerpoint/2010/main" val="4038422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0"/>
            <a:ext cx="12192000" cy="699516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2000" kern="1200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</a:rPr>
              <a:t>ОБЩАЯ ИДЕЯ ПРОЕКТА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25188" y="2838627"/>
            <a:ext cx="10973254" cy="1032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marR="0" lvl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9C2D7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ru-RU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5188" y="854439"/>
            <a:ext cx="10973254" cy="5322524"/>
          </a:xfrm>
        </p:spPr>
        <p:txBody>
          <a:bodyPr>
            <a:normAutofit/>
          </a:bodyPr>
          <a:lstStyle/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Обобщенная блок-схема обработки информации </a:t>
            </a:r>
            <a:r>
              <a:rPr lang="ru-RU" sz="1600" u="sng" dirty="0">
                <a:latin typeface="Arial" panose="020B0604020202020204" pitchFamily="34" charset="0"/>
                <a:cs typeface="Arial" panose="020B0604020202020204" pitchFamily="34" charset="0"/>
              </a:rPr>
              <a:t>системой машинного слуха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7370" y="3248932"/>
            <a:ext cx="1571852" cy="459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РЕЧЬ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632872" y="3255768"/>
            <a:ext cx="2609850" cy="452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МОДЕЛЬ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8830774" y="3255768"/>
            <a:ext cx="2767668" cy="459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UbiSOM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(модель кратковременной памяти)</a:t>
            </a:r>
          </a:p>
        </p:txBody>
      </p:sp>
      <p:cxnSp>
        <p:nvCxnSpPr>
          <p:cNvPr id="11" name="Прямая со стрелкой 10"/>
          <p:cNvCxnSpPr>
            <a:stCxn id="4" idx="3"/>
            <a:endCxn id="9" idx="1"/>
          </p:cNvCxnSpPr>
          <p:nvPr/>
        </p:nvCxnSpPr>
        <p:spPr>
          <a:xfrm>
            <a:off x="2039222" y="3478434"/>
            <a:ext cx="1593650" cy="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9" idx="3"/>
            <a:endCxn id="10" idx="1"/>
          </p:cNvCxnSpPr>
          <p:nvPr/>
        </p:nvCxnSpPr>
        <p:spPr>
          <a:xfrm>
            <a:off x="6242722" y="3482090"/>
            <a:ext cx="2588052" cy="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00540" y="3261487"/>
            <a:ext cx="187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ИМПУЛЬСЫ ВОЛОКОН СЛУХОВОГО НЕРВА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2580019" y="4146127"/>
            <a:ext cx="1365447" cy="758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ДВИЖЕНИЕ СЛУХОВЫХ КОСТОЧЕК</a:t>
            </a:r>
          </a:p>
        </p:txBody>
      </p:sp>
      <p:cxnSp>
        <p:nvCxnSpPr>
          <p:cNvPr id="21" name="Прямая со стрелкой 20"/>
          <p:cNvCxnSpPr>
            <a:endCxn id="17" idx="0"/>
          </p:cNvCxnSpPr>
          <p:nvPr/>
        </p:nvCxnSpPr>
        <p:spPr>
          <a:xfrm flipH="1">
            <a:off x="3262743" y="3714772"/>
            <a:ext cx="370129" cy="43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endCxn id="33" idx="1"/>
          </p:cNvCxnSpPr>
          <p:nvPr/>
        </p:nvCxnSpPr>
        <p:spPr>
          <a:xfrm>
            <a:off x="3945466" y="4525449"/>
            <a:ext cx="4426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 flipV="1">
            <a:off x="6242722" y="3714772"/>
            <a:ext cx="666750" cy="43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4388128" y="4146126"/>
            <a:ext cx="1365447" cy="758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ДВИЖЕНИЕ БАЗИЛЯРНОЙ МЕМБРАНЫ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6196237" y="4146126"/>
            <a:ext cx="1525363" cy="758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МЕХАНО-ЭЛЕКТРИЧЕСКАЯ ТРАНСДУКЦИЯ</a:t>
            </a:r>
          </a:p>
        </p:txBody>
      </p:sp>
      <p:cxnSp>
        <p:nvCxnSpPr>
          <p:cNvPr id="36" name="Прямая со стрелкой 35"/>
          <p:cNvCxnSpPr/>
          <p:nvPr/>
        </p:nvCxnSpPr>
        <p:spPr>
          <a:xfrm>
            <a:off x="5753575" y="4545234"/>
            <a:ext cx="4426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2422202" y="2838627"/>
            <a:ext cx="5440030" cy="228859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420869" y="2838627"/>
            <a:ext cx="784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КОДЕР</a:t>
            </a:r>
          </a:p>
        </p:txBody>
      </p:sp>
      <p:sp>
        <p:nvSpPr>
          <p:cNvPr id="50" name="Прямоугольник 49"/>
          <p:cNvSpPr/>
          <p:nvPr/>
        </p:nvSpPr>
        <p:spPr>
          <a:xfrm>
            <a:off x="8539977" y="2838627"/>
            <a:ext cx="3216281" cy="228859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8539978" y="2838627"/>
            <a:ext cx="1383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АНАЛИЗАТОР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420870" y="2481623"/>
            <a:ext cx="5441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i="1" dirty="0">
                <a:latin typeface="Arial" panose="020B0604020202020204" pitchFamily="34" charset="0"/>
                <a:cs typeface="Arial" panose="020B0604020202020204" pitchFamily="34" charset="0"/>
              </a:rPr>
              <a:t>Периферический отдел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39978" y="2471281"/>
            <a:ext cx="3058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i="1" dirty="0">
                <a:latin typeface="Arial" panose="020B0604020202020204" pitchFamily="34" charset="0"/>
                <a:cs typeface="Arial" panose="020B0604020202020204" pitchFamily="34" charset="0"/>
              </a:rPr>
              <a:t>Центральный отдел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8830774" y="4295947"/>
            <a:ext cx="2767668" cy="459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ART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(модель долговременной памяти)</a:t>
            </a:r>
          </a:p>
        </p:txBody>
      </p:sp>
      <p:cxnSp>
        <p:nvCxnSpPr>
          <p:cNvPr id="3" name="Прямая со стрелкой 2"/>
          <p:cNvCxnSpPr>
            <a:stCxn id="10" idx="2"/>
            <a:endCxn id="25" idx="0"/>
          </p:cNvCxnSpPr>
          <p:nvPr/>
        </p:nvCxnSpPr>
        <p:spPr>
          <a:xfrm>
            <a:off x="10214608" y="3714772"/>
            <a:ext cx="0" cy="58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Стрелка вниз 26"/>
          <p:cNvSpPr/>
          <p:nvPr/>
        </p:nvSpPr>
        <p:spPr>
          <a:xfrm>
            <a:off x="9876118" y="5186794"/>
            <a:ext cx="676979" cy="771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9486042" y="5944799"/>
            <a:ext cx="1457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Распознавание</a:t>
            </a:r>
          </a:p>
        </p:txBody>
      </p:sp>
    </p:spTree>
    <p:extLst>
      <p:ext uri="{BB962C8B-B14F-4D97-AF65-F5344CB8AC3E}">
        <p14:creationId xmlns:p14="http://schemas.microsoft.com/office/powerpoint/2010/main" val="750919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0"/>
            <a:ext cx="12192000" cy="699516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2000" kern="1200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</a:rPr>
              <a:t>ОБЩАЯ ИДЕЯ ПРОЕКТА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5188" y="854439"/>
            <a:ext cx="10973254" cy="5322524"/>
          </a:xfrm>
        </p:spPr>
        <p:txBody>
          <a:bodyPr>
            <a:normAutofit/>
          </a:bodyPr>
          <a:lstStyle/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Связь с системами классификации речевых сигналов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3263457" y="1800133"/>
            <a:ext cx="2463800" cy="630766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Речевой сигнал</a:t>
            </a:r>
            <a:endParaRPr lang="ru-R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3263453" y="2641787"/>
            <a:ext cx="2463800" cy="6307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Предобработка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3263453" y="3483441"/>
            <a:ext cx="2463800" cy="6307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rgbClr val="FF000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Параметризация</a:t>
            </a:r>
            <a:endParaRPr lang="ru-RU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3263457" y="4617644"/>
            <a:ext cx="2463800" cy="6307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Нормализация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3263457" y="5459298"/>
            <a:ext cx="2463800" cy="73830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Настройка прогнозирующей модели </a:t>
            </a:r>
            <a:r>
              <a:rPr lang="ru-RU" sz="1400" b="1" dirty="0">
                <a:solidFill>
                  <a:srgbClr val="FF000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офлайн</a:t>
            </a:r>
            <a:endParaRPr lang="ru-RU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Прямая со стрелкой 30"/>
          <p:cNvCxnSpPr>
            <a:stCxn id="25" idx="2"/>
          </p:cNvCxnSpPr>
          <p:nvPr/>
        </p:nvCxnSpPr>
        <p:spPr>
          <a:xfrm>
            <a:off x="4495357" y="2430899"/>
            <a:ext cx="0" cy="2108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4495353" y="3272553"/>
            <a:ext cx="0" cy="210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8" idx="2"/>
          </p:cNvCxnSpPr>
          <p:nvPr/>
        </p:nvCxnSpPr>
        <p:spPr>
          <a:xfrm>
            <a:off x="4495353" y="4114207"/>
            <a:ext cx="4" cy="503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4500110" y="5248410"/>
            <a:ext cx="0" cy="210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Правая фигурная скобка 37"/>
          <p:cNvSpPr/>
          <p:nvPr/>
        </p:nvSpPr>
        <p:spPr>
          <a:xfrm rot="10800000">
            <a:off x="3006271" y="2537747"/>
            <a:ext cx="257184" cy="2710663"/>
          </a:xfrm>
          <a:prstGeom prst="rightBrace">
            <a:avLst>
              <a:gd name="adj1" fmla="val 8333"/>
              <a:gd name="adj2" fmla="val 5161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Правая фигурная скобка 38"/>
          <p:cNvSpPr/>
          <p:nvPr/>
        </p:nvSpPr>
        <p:spPr>
          <a:xfrm rot="10800000">
            <a:off x="3006269" y="5459298"/>
            <a:ext cx="257184" cy="738302"/>
          </a:xfrm>
          <a:prstGeom prst="rightBrace">
            <a:avLst>
              <a:gd name="adj1" fmla="val 8333"/>
              <a:gd name="adj2" fmla="val 5161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rot="16200000">
            <a:off x="1961785" y="3937484"/>
            <a:ext cx="1231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FRONT-END</a:t>
            </a:r>
            <a:endParaRPr lang="ru-RU" sz="14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 rot="16200000">
            <a:off x="2019899" y="5620793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BACK-END</a:t>
            </a:r>
            <a:endParaRPr lang="ru-RU" sz="14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2" name="Скругленный прямоугольник 81"/>
          <p:cNvSpPr/>
          <p:nvPr/>
        </p:nvSpPr>
        <p:spPr>
          <a:xfrm>
            <a:off x="6484777" y="1800133"/>
            <a:ext cx="2463800" cy="630766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Речевой сигнал</a:t>
            </a:r>
            <a:endParaRPr lang="ru-R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Скругленный прямоугольник 82"/>
          <p:cNvSpPr/>
          <p:nvPr/>
        </p:nvSpPr>
        <p:spPr>
          <a:xfrm>
            <a:off x="6484773" y="2641787"/>
            <a:ext cx="2463800" cy="6307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Предобработка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Скругленный прямоугольник 83"/>
          <p:cNvSpPr/>
          <p:nvPr/>
        </p:nvSpPr>
        <p:spPr>
          <a:xfrm>
            <a:off x="6484773" y="3483441"/>
            <a:ext cx="2463800" cy="6307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rgbClr val="FF000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Моделирование реакции слухового нерва</a:t>
            </a:r>
            <a:endParaRPr lang="ru-RU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Скругленный прямоугольник 84"/>
          <p:cNvSpPr/>
          <p:nvPr/>
        </p:nvSpPr>
        <p:spPr>
          <a:xfrm>
            <a:off x="6484777" y="4617644"/>
            <a:ext cx="2463800" cy="6307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Нормализация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Скругленный прямоугольник 85"/>
          <p:cNvSpPr/>
          <p:nvPr/>
        </p:nvSpPr>
        <p:spPr>
          <a:xfrm>
            <a:off x="6484777" y="5459298"/>
            <a:ext cx="2463800" cy="73830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Настройка прогнозирующей модели </a:t>
            </a:r>
            <a:r>
              <a:rPr lang="ru-RU" sz="1400" b="1" dirty="0">
                <a:solidFill>
                  <a:srgbClr val="FF000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онлайн</a:t>
            </a:r>
            <a:endParaRPr lang="ru-RU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Прямая со стрелкой 86"/>
          <p:cNvCxnSpPr>
            <a:stCxn id="82" idx="2"/>
          </p:cNvCxnSpPr>
          <p:nvPr/>
        </p:nvCxnSpPr>
        <p:spPr>
          <a:xfrm>
            <a:off x="7716677" y="2430899"/>
            <a:ext cx="0" cy="2108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>
            <a:off x="7716673" y="3272553"/>
            <a:ext cx="0" cy="210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>
            <a:stCxn id="84" idx="2"/>
          </p:cNvCxnSpPr>
          <p:nvPr/>
        </p:nvCxnSpPr>
        <p:spPr>
          <a:xfrm>
            <a:off x="7716673" y="4114207"/>
            <a:ext cx="4" cy="503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>
          <a:xfrm>
            <a:off x="7721430" y="5248410"/>
            <a:ext cx="0" cy="210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495353" y="4104315"/>
            <a:ext cx="1676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Акустические признаки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758235" y="4094424"/>
            <a:ext cx="1676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Нервные</a:t>
            </a:r>
          </a:p>
          <a:p>
            <a:r>
              <a:rPr lang="ru-RU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импульсы</a:t>
            </a:r>
          </a:p>
        </p:txBody>
      </p:sp>
    </p:spTree>
    <p:extLst>
      <p:ext uri="{BB962C8B-B14F-4D97-AF65-F5344CB8AC3E}">
        <p14:creationId xmlns:p14="http://schemas.microsoft.com/office/powerpoint/2010/main" val="103909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0"/>
            <a:ext cx="12192000" cy="699516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2000" kern="1200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</a:rPr>
              <a:t>ИСХОДНЫЕ ДАННЫЕ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25188" y="1624423"/>
            <a:ext cx="10973254" cy="3701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marR="0" lvl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9C2D7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ru-RU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5188" y="1624423"/>
            <a:ext cx="10973254" cy="4552540"/>
          </a:xfrm>
        </p:spPr>
        <p:txBody>
          <a:bodyPr>
            <a:normAutofit/>
          </a:bodyPr>
          <a:lstStyle/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 качестве исходных данных выступают потоки нервных импульсов в ответ на речевой сигнал, представляющие динамические паттерны активности волокон слухового нерва, полученные с использованием имитационной модели слуховой периферии.</a:t>
            </a:r>
          </a:p>
          <a:p>
            <a:pPr algn="just"/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481" y="2888167"/>
            <a:ext cx="4334566" cy="28696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00975" y="2718846"/>
            <a:ext cx="4185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Stimulus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oscillogram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300 Hz, 1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60 dB SPL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00975" y="3557142"/>
            <a:ext cx="4185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Auditory nerve average spiking rate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089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0"/>
            <a:ext cx="12192000" cy="699516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2000" kern="1200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</a:rPr>
              <a:t>ЗАДАЧИ НА ХАКАТОН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25188" y="1624423"/>
            <a:ext cx="10973254" cy="3701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marR="0" lvl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9C2D7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ru-RU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5188" y="1624423"/>
            <a:ext cx="11414412" cy="45525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1. Моделирование реакции слухового нерва. </a:t>
            </a:r>
          </a:p>
          <a:p>
            <a:pPr algn="just"/>
            <a:r>
              <a:rPr lang="ru-RU" sz="1600" i="1" dirty="0">
                <a:latin typeface="Arial" panose="020B0604020202020204" pitchFamily="34" charset="0"/>
                <a:cs typeface="Arial" panose="020B0604020202020204" pitchFamily="34" charset="0"/>
              </a:rPr>
              <a:t>Исходные данные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- речевые сигналы в виде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WAV-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файлов. </a:t>
            </a:r>
          </a:p>
          <a:p>
            <a:pPr algn="just"/>
            <a:r>
              <a:rPr lang="ru-RU" sz="1600" i="1" dirty="0">
                <a:latin typeface="Arial" panose="020B0604020202020204" pitchFamily="34" charset="0"/>
                <a:cs typeface="Arial" panose="020B0604020202020204" pitchFamily="34" charset="0"/>
              </a:rPr>
              <a:t>Задача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- параметризация речевого сигнала с использованием имитационной модели слуховой периферии. </a:t>
            </a:r>
          </a:p>
          <a:p>
            <a:pPr algn="just"/>
            <a:r>
              <a:rPr lang="ru-RU" sz="1600" i="1" dirty="0"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- подготовка входных данных для классификатора.</a:t>
            </a:r>
          </a:p>
          <a:p>
            <a:pPr algn="just"/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2. Разработка системы классификации нестационарных потоков многомерных данных в реальном времени.</a:t>
            </a:r>
          </a:p>
          <a:p>
            <a:pPr algn="just"/>
            <a:r>
              <a:rPr lang="ru-RU" sz="1600" i="1" dirty="0">
                <a:latin typeface="Arial" panose="020B0604020202020204" pitchFamily="34" charset="0"/>
                <a:cs typeface="Arial" panose="020B0604020202020204" pitchFamily="34" charset="0"/>
              </a:rPr>
              <a:t>Исходные данные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- многомерная матрица данных характеризующая паттерн активности волокон слухового нерва.</a:t>
            </a:r>
          </a:p>
          <a:p>
            <a:pPr algn="just"/>
            <a:r>
              <a:rPr lang="ru-RU" sz="1600" i="1" dirty="0">
                <a:latin typeface="Arial" panose="020B0604020202020204" pitchFamily="34" charset="0"/>
                <a:cs typeface="Arial" panose="020B0604020202020204" pitchFamily="34" charset="0"/>
              </a:rPr>
              <a:t>Задача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- реализация гибридного алгоритма динамического обучения.</a:t>
            </a:r>
          </a:p>
          <a:p>
            <a:pPr algn="just"/>
            <a:r>
              <a:rPr lang="ru-RU" sz="1600" i="1" dirty="0"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- создание прогнозирующих моделей входных сигналов и их классификация.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495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376</Words>
  <Application>Microsoft Macintosh PowerPoint</Application>
  <PresentationFormat>Widescreen</PresentationFormat>
  <Paragraphs>93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Times New Roman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Anastasiia Makarova</dc:creator>
  <cp:lastModifiedBy>Ушакова Кристина Эдуардовна</cp:lastModifiedBy>
  <cp:revision>36</cp:revision>
  <dcterms:created xsi:type="dcterms:W3CDTF">2018-02-08T14:54:07Z</dcterms:created>
  <dcterms:modified xsi:type="dcterms:W3CDTF">2019-03-03T07:12:06Z</dcterms:modified>
</cp:coreProperties>
</file>