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87" r:id="rId4"/>
    <p:sldId id="288" r:id="rId5"/>
    <p:sldId id="289" r:id="rId6"/>
    <p:sldId id="290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105" autoAdjust="0"/>
    <p:restoredTop sz="86410"/>
  </p:normalViewPr>
  <p:slideViewPr>
    <p:cSldViewPr>
      <p:cViewPr varScale="1">
        <p:scale>
          <a:sx n="77" d="100"/>
          <a:sy n="77" d="100"/>
        </p:scale>
        <p:origin x="-147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C5521-6ED6-48B0-8AA8-E7779A0DEDB4}" type="datetimeFigureOut">
              <a:rPr lang="en-IN" smtClean="0"/>
              <a:pPr/>
              <a:t>20-09-2019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9A8B-2988-4AC6-B8E5-EB2DD7C522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218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9A8B-2988-4AC6-B8E5-EB2DD7C5220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109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 September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BD0B-EB37-415E-A943-CA2231506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1772003"/>
          </a:xfrm>
        </p:spPr>
        <p:txBody>
          <a:bodyPr>
            <a:normAutofit/>
          </a:bodyPr>
          <a:lstStyle/>
          <a:p>
            <a:r>
              <a:rPr lang="en-GB" dirty="0" smtClean="0"/>
              <a:t>Barclays Case Study </a:t>
            </a:r>
            <a:br>
              <a:rPr lang="en-GB" dirty="0" smtClean="0"/>
            </a:br>
            <a:r>
              <a:rPr lang="en-GB" dirty="0" smtClean="0"/>
              <a:t>Competition</a:t>
            </a: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7772400" cy="2286000"/>
          </a:xfrm>
        </p:spPr>
        <p:txBody>
          <a:bodyPr>
            <a:normAutofit/>
          </a:bodyPr>
          <a:lstStyle/>
          <a:p>
            <a:r>
              <a:rPr lang="en-IN" b="1" dirty="0" err="1" smtClean="0">
                <a:solidFill>
                  <a:schemeClr val="tx1"/>
                </a:solidFill>
              </a:rPr>
              <a:t>Nishith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err="1" smtClean="0">
                <a:solidFill>
                  <a:schemeClr val="tx1"/>
                </a:solidFill>
              </a:rPr>
              <a:t>Choudhary</a:t>
            </a:r>
            <a:endParaRPr lang="en-IN" b="1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CAMPUS – </a:t>
            </a:r>
            <a:r>
              <a:rPr lang="en-IN" b="1" dirty="0" err="1" smtClean="0">
                <a:solidFill>
                  <a:schemeClr val="tx1"/>
                </a:solidFill>
              </a:rPr>
              <a:t>Mukesh</a:t>
            </a:r>
            <a:r>
              <a:rPr lang="en-IN" b="1" dirty="0" smtClean="0">
                <a:solidFill>
                  <a:schemeClr val="tx1"/>
                </a:solidFill>
              </a:rPr>
              <a:t> Patel School of Technology Management and Engineering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Roll No. – J206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SAP ID - 70431116006</a:t>
            </a:r>
          </a:p>
          <a:p>
            <a:pPr algn="just"/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87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SEDOL 1 - '5BDN21B'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The graphs represents the data of different SEDOLs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 smtClean="0"/>
              <a:t>graphs </a:t>
            </a:r>
            <a:r>
              <a:rPr lang="en-US" sz="1400" dirty="0" smtClean="0"/>
              <a:t>on the right side represents the SMA </a:t>
            </a:r>
          </a:p>
          <a:p>
            <a:pPr>
              <a:buNone/>
            </a:pPr>
            <a:r>
              <a:rPr lang="en-US" sz="1400" dirty="0" smtClean="0"/>
              <a:t>	and EMA with window size of 30</a:t>
            </a:r>
          </a:p>
          <a:p>
            <a:r>
              <a:rPr lang="en-US" sz="1400" dirty="0" smtClean="0"/>
              <a:t>The bottom two graphs represents the application</a:t>
            </a:r>
          </a:p>
          <a:p>
            <a:pPr>
              <a:buNone/>
            </a:pPr>
            <a:r>
              <a:rPr lang="en-US" sz="1400" dirty="0" smtClean="0"/>
              <a:t>	of regression on the Training and Testing data</a:t>
            </a:r>
          </a:p>
          <a:p>
            <a:pPr>
              <a:buNone/>
            </a:pPr>
            <a:r>
              <a:rPr lang="en-US" sz="1400" dirty="0" smtClean="0"/>
              <a:t>	respectively</a:t>
            </a:r>
          </a:p>
          <a:p>
            <a:pPr>
              <a:buNone/>
            </a:pPr>
            <a:r>
              <a:rPr lang="en-US" sz="1400" dirty="0" smtClean="0"/>
              <a:t>	</a:t>
            </a:r>
          </a:p>
        </p:txBody>
      </p:sp>
      <p:pic>
        <p:nvPicPr>
          <p:cNvPr id="1028" name="Picture 4" descr="D:\Projects\BC_case\SEDOL 1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67200"/>
            <a:ext cx="4399222" cy="2438400"/>
          </a:xfrm>
          <a:prstGeom prst="rect">
            <a:avLst/>
          </a:prstGeom>
          <a:noFill/>
        </p:spPr>
      </p:pic>
      <p:pic>
        <p:nvPicPr>
          <p:cNvPr id="1029" name="Picture 5" descr="D:\Projects\BC_case\SEDOL 1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905000"/>
            <a:ext cx="4500761" cy="2362200"/>
          </a:xfrm>
          <a:prstGeom prst="rect">
            <a:avLst/>
          </a:prstGeom>
          <a:noFill/>
        </p:spPr>
      </p:pic>
      <p:pic>
        <p:nvPicPr>
          <p:cNvPr id="1030" name="Picture 6" descr="D:\Projects\BC_case\SEDOL 1\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4267200"/>
            <a:ext cx="4496461" cy="2400888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>
            <a:stCxn id="1030" idx="1"/>
          </p:cNvCxnSpPr>
          <p:nvPr/>
        </p:nvCxnSpPr>
        <p:spPr>
          <a:xfrm rot="10800000">
            <a:off x="4419600" y="4191000"/>
            <a:ext cx="1588" cy="127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30" idx="1"/>
          </p:cNvCxnSpPr>
          <p:nvPr/>
        </p:nvCxnSpPr>
        <p:spPr>
          <a:xfrm rot="10800000" flipV="1">
            <a:off x="4419600" y="5467644"/>
            <a:ext cx="1588" cy="100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48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SEDOL 2 - '5MJ2C1B'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Platform used - Python</a:t>
            </a:r>
            <a:endParaRPr lang="en-US" sz="1400" dirty="0" smtClean="0"/>
          </a:p>
          <a:p>
            <a:r>
              <a:rPr lang="en-US" sz="1400" dirty="0" smtClean="0"/>
              <a:t>Libraries – </a:t>
            </a:r>
            <a:r>
              <a:rPr lang="en-US" sz="1400" dirty="0" err="1" smtClean="0"/>
              <a:t>Numpy</a:t>
            </a:r>
            <a:r>
              <a:rPr lang="en-US" sz="1400" dirty="0" smtClean="0"/>
              <a:t>, </a:t>
            </a:r>
            <a:r>
              <a:rPr lang="en-US" sz="1400" dirty="0" err="1" smtClean="0"/>
              <a:t>Matplotlib</a:t>
            </a:r>
            <a:r>
              <a:rPr lang="en-US" sz="1400" dirty="0" smtClean="0"/>
              <a:t>, Pandas, </a:t>
            </a:r>
            <a:r>
              <a:rPr lang="en-US" sz="1400" dirty="0" err="1" smtClean="0"/>
              <a:t>Datetime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Scikit</a:t>
            </a:r>
            <a:r>
              <a:rPr lang="en-US" sz="1400" dirty="0" smtClean="0"/>
              <a:t>-Learn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4419600" y="4191000"/>
            <a:ext cx="1588" cy="127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4419600" y="5467644"/>
            <a:ext cx="1588" cy="100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Projects\BC_case\SEDOL 2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67200"/>
            <a:ext cx="4419600" cy="2444591"/>
          </a:xfrm>
          <a:prstGeom prst="rect">
            <a:avLst/>
          </a:prstGeom>
          <a:noFill/>
        </p:spPr>
      </p:pic>
      <p:pic>
        <p:nvPicPr>
          <p:cNvPr id="2051" name="Picture 3" descr="D:\Projects\BC_case\SEDOL 2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4267200"/>
            <a:ext cx="4495800" cy="2415446"/>
          </a:xfrm>
          <a:prstGeom prst="rect">
            <a:avLst/>
          </a:prstGeom>
          <a:noFill/>
        </p:spPr>
      </p:pic>
      <p:pic>
        <p:nvPicPr>
          <p:cNvPr id="2052" name="Picture 4" descr="D:\Projects\BC_case\SEDOL 2\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905000"/>
            <a:ext cx="4419600" cy="2334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148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SEDOL 3 - '6NY9V1B'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Uploading the data using Pandas</a:t>
            </a:r>
          </a:p>
          <a:p>
            <a:r>
              <a:rPr lang="en-US" sz="1400" dirty="0" smtClean="0"/>
              <a:t>Grouping the data according to SEDOL and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BusinessDate</a:t>
            </a:r>
            <a:r>
              <a:rPr lang="en-US" sz="1400" dirty="0" smtClean="0"/>
              <a:t> and creating 5 different </a:t>
            </a:r>
            <a:r>
              <a:rPr lang="en-US" sz="1400" dirty="0" err="1" smtClean="0"/>
              <a:t>DataFrames</a:t>
            </a:r>
            <a:endParaRPr lang="en-US" sz="1400" dirty="0" smtClean="0"/>
          </a:p>
          <a:p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4419600" y="4191000"/>
            <a:ext cx="1588" cy="127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4419600" y="5467644"/>
            <a:ext cx="1588" cy="100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D:\Projects\BC_case\SEDOL 3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67200"/>
            <a:ext cx="4343400" cy="2458790"/>
          </a:xfrm>
          <a:prstGeom prst="rect">
            <a:avLst/>
          </a:prstGeom>
          <a:noFill/>
        </p:spPr>
      </p:pic>
      <p:pic>
        <p:nvPicPr>
          <p:cNvPr id="3077" name="Picture 5" descr="D:\Projects\BC_case\SEDOL 3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191000"/>
            <a:ext cx="4419600" cy="2429844"/>
          </a:xfrm>
          <a:prstGeom prst="rect">
            <a:avLst/>
          </a:prstGeom>
          <a:noFill/>
        </p:spPr>
      </p:pic>
      <p:pic>
        <p:nvPicPr>
          <p:cNvPr id="3078" name="Picture 6" descr="D:\Projects\BC_case\SEDOL 3\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905000"/>
            <a:ext cx="4343400" cy="23327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148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SEDOL 4 - '6Y3RH2B'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Linear Regression – 80% of the dataset for training</a:t>
            </a:r>
          </a:p>
          <a:p>
            <a:pPr>
              <a:buNone/>
            </a:pPr>
            <a:r>
              <a:rPr lang="en-US" sz="1400" dirty="0" smtClean="0"/>
              <a:t>	and 20% for testing</a:t>
            </a:r>
          </a:p>
          <a:p>
            <a:r>
              <a:rPr lang="en-US" sz="1400" dirty="0" smtClean="0"/>
              <a:t>Window size = 30, for training the data on 30 days</a:t>
            </a:r>
          </a:p>
          <a:p>
            <a:pPr>
              <a:buNone/>
            </a:pPr>
            <a:r>
              <a:rPr lang="en-US" sz="1400" dirty="0" smtClean="0"/>
              <a:t>	and predicting the label for the 31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day</a:t>
            </a:r>
          </a:p>
          <a:p>
            <a:pPr>
              <a:buNone/>
            </a:pPr>
            <a:r>
              <a:rPr lang="en-US" sz="1400" dirty="0" smtClean="0"/>
              <a:t>	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4419600" y="4191000"/>
            <a:ext cx="1588" cy="127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4419600" y="5467644"/>
            <a:ext cx="1588" cy="100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Projects\BC_case\SEDOL 4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67200"/>
            <a:ext cx="4343400" cy="2458790"/>
          </a:xfrm>
          <a:prstGeom prst="rect">
            <a:avLst/>
          </a:prstGeom>
          <a:noFill/>
        </p:spPr>
      </p:pic>
      <p:pic>
        <p:nvPicPr>
          <p:cNvPr id="4099" name="Picture 3" descr="D:\Projects\BC_case\SEDOL 4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4267200"/>
            <a:ext cx="4435164" cy="2438400"/>
          </a:xfrm>
          <a:prstGeom prst="rect">
            <a:avLst/>
          </a:prstGeom>
          <a:noFill/>
        </p:spPr>
      </p:pic>
      <p:pic>
        <p:nvPicPr>
          <p:cNvPr id="4100" name="Picture 4" descr="D:\Projects\BC_case\SEDOL 4\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905000"/>
            <a:ext cx="4343400" cy="2347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148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SEDOL 5 - '74ZI41B'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Simple Moving Average (SMA) – using the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rolling() function of the Pandas library with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window size = 30</a:t>
            </a:r>
          </a:p>
          <a:p>
            <a:r>
              <a:rPr lang="en-US" sz="1400" dirty="0" smtClean="0"/>
              <a:t>Exponential Moving Average (EMA) – using the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ewm</a:t>
            </a:r>
            <a:r>
              <a:rPr lang="en-US" sz="1400" dirty="0" smtClean="0"/>
              <a:t>() function of the Pandas library with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window size = 30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4419600" y="4191000"/>
            <a:ext cx="1588" cy="127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4419600" y="5467644"/>
            <a:ext cx="1588" cy="100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D:\Projects\BC_case\SEDOL 5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67200"/>
            <a:ext cx="4419600" cy="2449694"/>
          </a:xfrm>
          <a:prstGeom prst="rect">
            <a:avLst/>
          </a:prstGeom>
          <a:noFill/>
        </p:spPr>
      </p:pic>
      <p:pic>
        <p:nvPicPr>
          <p:cNvPr id="5123" name="Picture 3" descr="D:\Projects\BC_case\SEDOL 5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4267200"/>
            <a:ext cx="4529129" cy="2438400"/>
          </a:xfrm>
          <a:prstGeom prst="rect">
            <a:avLst/>
          </a:prstGeom>
          <a:noFill/>
        </p:spPr>
      </p:pic>
      <p:pic>
        <p:nvPicPr>
          <p:cNvPr id="5124" name="Picture 4" descr="D:\Projects\BC_case\SEDOL 5\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1905000"/>
            <a:ext cx="4495800" cy="2379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148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4088" y="3801318"/>
            <a:ext cx="7772400" cy="14700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69888" y="2078215"/>
            <a:ext cx="6400800" cy="1752600"/>
          </a:xfrm>
        </p:spPr>
        <p:txBody>
          <a:bodyPr/>
          <a:lstStyle/>
          <a:p>
            <a:endParaRPr lang="en-IN" dirty="0"/>
          </a:p>
          <a:p>
            <a:r>
              <a:rPr lang="en-IN" sz="4000" b="1" dirty="0" smtClean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2488" y="637354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9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PST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MPSTME</Template>
  <TotalTime>802</TotalTime>
  <Words>142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MPSTME</vt:lpstr>
      <vt:lpstr>Barclays Case Study  Competition </vt:lpstr>
      <vt:lpstr>SEDOL 1 - '5BDN21B'</vt:lpstr>
      <vt:lpstr>SEDOL 2 - '5MJ2C1B'</vt:lpstr>
      <vt:lpstr>SEDOL 3 - '6NY9V1B'</vt:lpstr>
      <vt:lpstr>SEDOL 4 - '6Y3RH2B'</vt:lpstr>
      <vt:lpstr>SEDOL 5 - '74ZI41B'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Dhirendra Mishra</dc:creator>
  <cp:lastModifiedBy>hp</cp:lastModifiedBy>
  <cp:revision>132</cp:revision>
  <dcterms:created xsi:type="dcterms:W3CDTF">2017-04-11T09:48:28Z</dcterms:created>
  <dcterms:modified xsi:type="dcterms:W3CDTF">2019-09-20T00:25:02Z</dcterms:modified>
</cp:coreProperties>
</file>