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91" r:id="rId3"/>
    <p:sldId id="260" r:id="rId4"/>
    <p:sldId id="261" r:id="rId5"/>
    <p:sldId id="271" r:id="rId6"/>
    <p:sldId id="262" r:id="rId7"/>
    <p:sldId id="279" r:id="rId8"/>
    <p:sldId id="265" r:id="rId9"/>
    <p:sldId id="275" r:id="rId10"/>
    <p:sldId id="273" r:id="rId11"/>
    <p:sldId id="280" r:id="rId12"/>
    <p:sldId id="282" r:id="rId13"/>
    <p:sldId id="290" r:id="rId14"/>
    <p:sldId id="285" r:id="rId15"/>
    <p:sldId id="286" r:id="rId16"/>
    <p:sldId id="287" r:id="rId17"/>
    <p:sldId id="274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ki Lee" initials="ZL" lastIdx="7" clrIdx="0">
    <p:extLst>
      <p:ext uri="{19B8F6BF-5375-455C-9EA6-DF929625EA0E}">
        <p15:presenceInfo xmlns:p15="http://schemas.microsoft.com/office/powerpoint/2012/main" userId="bee6a519d674e2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BDD"/>
    <a:srgbClr val="0099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5386" autoAdjust="0"/>
  </p:normalViewPr>
  <p:slideViewPr>
    <p:cSldViewPr snapToGrid="0">
      <p:cViewPr varScale="1">
        <p:scale>
          <a:sx n="99" d="100"/>
          <a:sy n="99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8A016-CA75-4395-A52A-2736C7847D02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E4423-DE03-4CC1-BBBA-ACD9E376D4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4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E4423-DE03-4CC1-BBBA-ACD9E376D4B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05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E4423-DE03-4CC1-BBBA-ACD9E376D4B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530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E4423-DE03-4CC1-BBBA-ACD9E376D4B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9315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E4423-DE03-4CC1-BBBA-ACD9E376D4BA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295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E4423-DE03-4CC1-BBBA-ACD9E376D4BA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13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E4423-DE03-4CC1-BBBA-ACD9E376D4B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377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E4423-DE03-4CC1-BBBA-ACD9E376D4B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781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mtClean="0"/>
              <a:t>Why not rebalance the dataset?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smtClean="0"/>
              <a:t>First round of modelling and hyperparameter tuning without rebalancing was able to attain highest possible reasonable recall – since the model worked on validation data, no further assumptions/rebalancing needed.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smtClean="0"/>
              <a:t>Several assumptions made in feature engineering – better to avoid more assumption/synthetic data to better estimate algorithm performance on real validation data. Occam’s Razor.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mtClean="0"/>
              <a:t>Assumptions</a:t>
            </a:r>
            <a:r>
              <a:rPr lang="en-SG" baseline="0" smtClean="0"/>
              <a:t> during feature engineering: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baseline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smtClean="0"/>
              <a:t>Daily user activity used as proxy for continuous, distinct user session no matter what time first and last transaction are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smtClean="0"/>
              <a:t>Assume that most frequently browsed category ID is the item that is purchased. Reason is that if we introduce a variable for whether the most frequently browsed product is the item purchased, the value for non-purchases will always be undefined/null.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baseline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E4423-DE03-4CC1-BBBA-ACD9E376D4B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282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E4423-DE03-4CC1-BBBA-ACD9E376D4B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105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E4423-DE03-4CC1-BBBA-ACD9E376D4B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53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E4423-DE03-4CC1-BBBA-ACD9E376D4B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09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E4423-DE03-4CC1-BBBA-ACD9E376D4B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031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E4423-DE03-4CC1-BBBA-ACD9E376D4B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277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412-064B-478E-A0AB-A8531F774074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C4D4-5410-4C82-ADD7-9513D75062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338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412-064B-478E-A0AB-A8531F774074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C4D4-5410-4C82-ADD7-9513D75062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44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412-064B-478E-A0AB-A8531F774074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C4D4-5410-4C82-ADD7-9513D75062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2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412-064B-478E-A0AB-A8531F774074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C4D4-5410-4C82-ADD7-9513D75062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51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412-064B-478E-A0AB-A8531F774074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C4D4-5410-4C82-ADD7-9513D75062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57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412-064B-478E-A0AB-A8531F774074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C4D4-5410-4C82-ADD7-9513D75062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79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412-064B-478E-A0AB-A8531F774074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C4D4-5410-4C82-ADD7-9513D75062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30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412-064B-478E-A0AB-A8531F774074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C4D4-5410-4C82-ADD7-9513D75062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11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412-064B-478E-A0AB-A8531F774074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C4D4-5410-4C82-ADD7-9513D75062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189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412-064B-478E-A0AB-A8531F774074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C4D4-5410-4C82-ADD7-9513D75062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95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412-064B-478E-A0AB-A8531F774074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C4D4-5410-4C82-ADD7-9513D75062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15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3412-064B-478E-A0AB-A8531F774074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C4D4-5410-4C82-ADD7-9513D75062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75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kechinov/ecommerce-purchase-history-from-electronics-store" TargetMode="External"/><Relationship Id="rId7" Type="http://schemas.openxmlformats.org/officeDocument/2006/relationships/hyperlink" Target="https://www.statista.com/statistics/439576/online-shopper-conversion-rate-worldwid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statistics/1112595/covid-19-impact-retail-e-commerce-site-traffic-global/" TargetMode="External"/><Relationship Id="rId5" Type="http://schemas.openxmlformats.org/officeDocument/2006/relationships/hyperlink" Target="https://www.forbes.com/sites/michelleevans1/2021/03/25/global-e-commerce-market-to-expand-by-us1-trillion-by-2025/?sh=5f3df336cc02" TargetMode="External"/><Relationship Id="rId4" Type="http://schemas.openxmlformats.org/officeDocument/2006/relationships/hyperlink" Target="https://www.forbes.com/sites/joanverdon/2021/04/27/global-ecommerce-sales-to-hit-42-trillion-as-online-surge-continues-adobe-reports/?sh=14404f7150f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analytics/answer/6014873?hl=en#zippy=%2Cin-this-artic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ymard.com/lists/cart-abandonment-rate" TargetMode="External"/><Relationship Id="rId4" Type="http://schemas.openxmlformats.org/officeDocument/2006/relationships/hyperlink" Target="https://www.edb.gov.sg/en/business-insights/insights/how-did-the-pandemic-affect-online-shopping-behaviour-in-2020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487" y="2314235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SG" smtClean="0"/>
              <a:t>Predicting </a:t>
            </a:r>
            <a:r>
              <a:rPr lang="en-SG"/>
              <a:t>Purchasing Intent from User Behaviour on </a:t>
            </a:r>
            <a:r>
              <a:rPr lang="en-SG" smtClean="0"/>
              <a:t>e-Commerce </a:t>
            </a:r>
            <a:r>
              <a:rPr lang="en-SG"/>
              <a:t>Platform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23487" y="4793910"/>
            <a:ext cx="9144000" cy="1655762"/>
          </a:xfrm>
        </p:spPr>
        <p:txBody>
          <a:bodyPr/>
          <a:lstStyle/>
          <a:p>
            <a:pPr algn="l"/>
            <a:r>
              <a:rPr lang="en-SG" smtClean="0"/>
              <a:t>Zaki Hamzah Lee – Data Consultant</a:t>
            </a:r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-1" y="6449672"/>
            <a:ext cx="12192001" cy="408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6287974"/>
            <a:ext cx="12192000" cy="161698"/>
          </a:xfrm>
          <a:prstGeom prst="rect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199" y="497824"/>
            <a:ext cx="7231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smtClean="0"/>
              <a:t>Key Performance Indicators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741714"/>
            <a:ext cx="10515600" cy="4435249"/>
          </a:xfrm>
        </p:spPr>
        <p:txBody>
          <a:bodyPr>
            <a:normAutofit/>
          </a:bodyPr>
          <a:lstStyle/>
          <a:p>
            <a:r>
              <a:rPr lang="en-SG" smtClean="0"/>
              <a:t>High Recall score – Accurate prediction of purchasing intent</a:t>
            </a:r>
          </a:p>
          <a:p>
            <a:r>
              <a:rPr lang="en-SG" smtClean="0"/>
              <a:t>Model training time</a:t>
            </a:r>
          </a:p>
          <a:p>
            <a:endParaRPr lang="en-SG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smtClean="0">
                <a:sym typeface="Wingdings" panose="05000000000000000000" pitchFamily="2" charset="2"/>
              </a:rPr>
              <a:t>Note: False Positives not model failure</a:t>
            </a:r>
          </a:p>
          <a:p>
            <a:pPr lvl="1"/>
            <a:r>
              <a:rPr lang="en-SG" smtClean="0">
                <a:sym typeface="Wingdings" panose="05000000000000000000" pitchFamily="2" charset="2"/>
              </a:rPr>
              <a:t>Predicted purchasing intent, but outcome was no purchase</a:t>
            </a:r>
            <a:endParaRPr lang="en-SG" smtClean="0"/>
          </a:p>
          <a:p>
            <a:pPr lvl="1"/>
            <a:r>
              <a:rPr lang="en-SG" smtClean="0"/>
              <a:t>Remember: Purchasing intent ≠ Purchase </a:t>
            </a:r>
          </a:p>
          <a:p>
            <a:pPr lvl="1"/>
            <a:r>
              <a:rPr lang="en-SG" smtClean="0"/>
              <a:t>Essential target group for marketing strategy</a:t>
            </a:r>
            <a:endParaRPr lang="en-SG" smtClean="0">
              <a:solidFill>
                <a:srgbClr val="FF0000"/>
              </a:solidFill>
            </a:endParaRPr>
          </a:p>
          <a:p>
            <a:endParaRPr lang="en-SG" smtClean="0">
              <a:solidFill>
                <a:srgbClr val="FF0000"/>
              </a:solidFill>
            </a:endParaRPr>
          </a:p>
          <a:p>
            <a:endParaRPr lang="en-SG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449672"/>
            <a:ext cx="12192001" cy="408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0" y="6287974"/>
            <a:ext cx="12192000" cy="161698"/>
          </a:xfrm>
          <a:prstGeom prst="rect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96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6428" y="496257"/>
            <a:ext cx="723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smtClean="0"/>
              <a:t>Train-Test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94968"/>
              </p:ext>
            </p:extLst>
          </p:nvPr>
        </p:nvGraphicFramePr>
        <p:xfrm>
          <a:off x="4953001" y="960898"/>
          <a:ext cx="6816723" cy="4512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8099"/>
                <a:gridCol w="1966383"/>
                <a:gridCol w="2272241"/>
              </a:tblGrid>
              <a:tr h="484057">
                <a:tc>
                  <a:txBody>
                    <a:bodyPr/>
                    <a:lstStyle/>
                    <a:p>
                      <a:r>
                        <a:rPr lang="en-SG" smtClean="0"/>
                        <a:t>Algorithm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Mean Train-Test Recall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mtClean="0"/>
                        <a:t>Mean Model Train</a:t>
                      </a:r>
                      <a:r>
                        <a:rPr lang="en-SG" baseline="0" smtClean="0"/>
                        <a:t> Time (seconds)</a:t>
                      </a:r>
                      <a:endParaRPr lang="en-SG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4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mtClean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28.2%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0.332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mtClean="0"/>
                        <a:t>Support Vector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33.5%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47.8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mtClean="0"/>
                        <a:t>Naïve Bayes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60.2%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0.0195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mtClean="0"/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60.9%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0.0419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mtClean="0"/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65.5%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1.91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mtClean="0"/>
                        <a:t>AdaBoost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80.7%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0.965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mtClean="0"/>
                        <a:t>XGBoost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89.2%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1.60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mtClean="0"/>
                        <a:t>XGBoost</a:t>
                      </a:r>
                      <a:r>
                        <a:rPr lang="en-SG" baseline="0" smtClean="0"/>
                        <a:t> (tuned)</a:t>
                      </a:r>
                      <a:endParaRPr lang="en-SG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92.9%</a:t>
                      </a:r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0400" y="1425501"/>
            <a:ext cx="3771900" cy="4351338"/>
          </a:xfrm>
        </p:spPr>
        <p:txBody>
          <a:bodyPr>
            <a:normAutofit/>
          </a:bodyPr>
          <a:lstStyle/>
          <a:p>
            <a:r>
              <a:rPr lang="en-SG"/>
              <a:t>A</a:t>
            </a:r>
            <a:r>
              <a:rPr lang="en-SG" smtClean="0"/>
              <a:t>ll models </a:t>
            </a:r>
            <a:r>
              <a:rPr lang="en-SG"/>
              <a:t>had </a:t>
            </a:r>
            <a:r>
              <a:rPr lang="en-SG" smtClean="0"/>
              <a:t>practical training </a:t>
            </a:r>
            <a:r>
              <a:rPr lang="en-SG"/>
              <a:t>time </a:t>
            </a:r>
            <a:endParaRPr lang="en-SG" smtClean="0"/>
          </a:p>
          <a:p>
            <a:r>
              <a:rPr lang="en-SG" smtClean="0"/>
              <a:t>XGBoost highest in Recall score</a:t>
            </a:r>
          </a:p>
          <a:p>
            <a:r>
              <a:rPr lang="en-SG" smtClean="0"/>
              <a:t>Hyperparameter tuning boosted Recall score to 92.9%           </a:t>
            </a:r>
            <a:r>
              <a:rPr lang="en-SG" smtClean="0">
                <a:sym typeface="Wingdings" panose="05000000000000000000" pitchFamily="2" charset="2"/>
              </a:rPr>
              <a:t> </a:t>
            </a:r>
            <a:r>
              <a:rPr lang="en-SG">
                <a:sym typeface="Wingdings" panose="05000000000000000000" pitchFamily="2" charset="2"/>
              </a:rPr>
              <a:t>S</a:t>
            </a:r>
            <a:r>
              <a:rPr lang="en-SG" smtClean="0"/>
              <a:t>elected for validation</a:t>
            </a:r>
          </a:p>
          <a:p>
            <a:pPr marL="0" indent="0">
              <a:buNone/>
            </a:pPr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-1" y="6449672"/>
            <a:ext cx="12192001" cy="408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0" y="6287974"/>
            <a:ext cx="12192000" cy="161698"/>
          </a:xfrm>
          <a:prstGeom prst="rect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998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199" y="497824"/>
            <a:ext cx="9423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smtClean="0"/>
              <a:t>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0400" y="1498600"/>
            <a:ext cx="4248484" cy="4750662"/>
          </a:xfrm>
        </p:spPr>
        <p:txBody>
          <a:bodyPr>
            <a:normAutofit fontScale="92500" lnSpcReduction="10000"/>
          </a:bodyPr>
          <a:lstStyle/>
          <a:p>
            <a:r>
              <a:rPr lang="en-SG" smtClean="0"/>
              <a:t>Recall score: 93.0%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SG">
                <a:sym typeface="Wingdings" panose="05000000000000000000" pitchFamily="2" charset="2"/>
              </a:rPr>
              <a:t> </a:t>
            </a:r>
            <a:r>
              <a:rPr lang="en-SG" smtClean="0">
                <a:sym typeface="Wingdings" panose="05000000000000000000" pitchFamily="2" charset="2"/>
              </a:rPr>
              <a:t>Highly accurate purchasing intent prediction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SG" smtClean="0"/>
              <a:t> All 56 FN were purchases without ‘cart’ event</a:t>
            </a:r>
          </a:p>
          <a:p>
            <a:r>
              <a:rPr lang="en-SG" smtClean="0"/>
              <a:t>Feature Importance (normalized):</a:t>
            </a:r>
          </a:p>
          <a:p>
            <a:pPr marL="0" indent="0">
              <a:buNone/>
            </a:pPr>
            <a:endParaRPr lang="en-SG" sz="2400"/>
          </a:p>
          <a:p>
            <a:pPr marL="514350" indent="-514350" fontAlgn="t">
              <a:spcBef>
                <a:spcPts val="0"/>
              </a:spcBef>
              <a:buAutoNum type="arabicPeriod"/>
            </a:pPr>
            <a:r>
              <a:rPr lang="en-SG" sz="2400" smtClean="0">
                <a:solidFill>
                  <a:srgbClr val="000000"/>
                </a:solidFill>
                <a:latin typeface="Calibri" panose="020F0502020204030204" pitchFamily="34" charset="0"/>
              </a:rPr>
              <a:t>Cart Quantity (0.895)</a:t>
            </a:r>
          </a:p>
          <a:p>
            <a:pPr marL="514350" indent="-514350" fontAlgn="t">
              <a:spcBef>
                <a:spcPts val="0"/>
              </a:spcBef>
              <a:buAutoNum type="arabicPeriod"/>
            </a:pPr>
            <a:r>
              <a:rPr lang="en-SG" sz="2400" smtClean="0">
                <a:solidFill>
                  <a:srgbClr val="000000"/>
                </a:solidFill>
                <a:latin typeface="Calibri" panose="020F0502020204030204" pitchFamily="34" charset="0"/>
              </a:rPr>
              <a:t>Count of ‘Views’ and ‘Carts’ for most frequently browsed Category ID (0.104)</a:t>
            </a:r>
          </a:p>
          <a:p>
            <a:pPr marL="514350" indent="-514350" fontAlgn="t">
              <a:spcBef>
                <a:spcPts val="0"/>
              </a:spcBef>
              <a:buAutoNum type="arabicPeriod"/>
            </a:pPr>
            <a:r>
              <a:rPr lang="en-SG" sz="2400" smtClean="0">
                <a:solidFill>
                  <a:srgbClr val="000000"/>
                </a:solidFill>
                <a:latin typeface="Calibri" panose="020F0502020204030204" pitchFamily="34" charset="0"/>
              </a:rPr>
              <a:t>Duration in Seconds (0.001)</a:t>
            </a:r>
          </a:p>
          <a:p>
            <a:pPr marL="0" indent="0">
              <a:buNone/>
            </a:pPr>
            <a:endParaRPr lang="en-SG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88494"/>
              </p:ext>
            </p:extLst>
          </p:nvPr>
        </p:nvGraphicFramePr>
        <p:xfrm>
          <a:off x="5892801" y="935867"/>
          <a:ext cx="5841999" cy="4997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399"/>
                <a:gridCol w="2336800"/>
                <a:gridCol w="2336800"/>
              </a:tblGrid>
              <a:tr h="502165">
                <a:tc>
                  <a:txBody>
                    <a:bodyPr/>
                    <a:lstStyle/>
                    <a:p>
                      <a:pPr algn="ctr"/>
                      <a:endParaRPr lang="en-SG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mtClean="0">
                          <a:solidFill>
                            <a:sysClr val="windowText" lastClr="000000"/>
                          </a:solidFill>
                        </a:rPr>
                        <a:t>No Purchase</a:t>
                      </a:r>
                      <a:endParaRPr lang="en-SG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mtClean="0">
                          <a:solidFill>
                            <a:sysClr val="windowText" lastClr="000000"/>
                          </a:solidFill>
                        </a:rPr>
                        <a:t>Purchase</a:t>
                      </a:r>
                      <a:endParaRPr lang="en-SG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469">
                <a:tc>
                  <a:txBody>
                    <a:bodyPr/>
                    <a:lstStyle/>
                    <a:p>
                      <a:pPr algn="ctr"/>
                      <a:r>
                        <a:rPr lang="en-SG" b="1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r>
                        <a:rPr lang="en-SG" b="1" baseline="0" smtClean="0">
                          <a:solidFill>
                            <a:sysClr val="windowText" lastClr="000000"/>
                          </a:solidFill>
                        </a:rPr>
                        <a:t> Purchase</a:t>
                      </a:r>
                      <a:endParaRPr lang="en-SG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smtClean="0">
                          <a:solidFill>
                            <a:sysClr val="windowText" lastClr="000000"/>
                          </a:solidFill>
                        </a:rPr>
                        <a:t>17,280</a:t>
                      </a:r>
                    </a:p>
                    <a:p>
                      <a:pPr algn="ctr"/>
                      <a:r>
                        <a:rPr lang="en-SG" sz="3200" smtClean="0">
                          <a:solidFill>
                            <a:sysClr val="windowText" lastClr="000000"/>
                          </a:solidFill>
                        </a:rPr>
                        <a:t>(TN)</a:t>
                      </a:r>
                      <a:endParaRPr lang="en-SG" sz="32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smtClean="0">
                          <a:solidFill>
                            <a:sysClr val="windowText" lastClr="000000"/>
                          </a:solidFill>
                        </a:rPr>
                        <a:t>379</a:t>
                      </a:r>
                    </a:p>
                    <a:p>
                      <a:pPr algn="ctr"/>
                      <a:r>
                        <a:rPr lang="en-SG" sz="3200" smtClean="0">
                          <a:solidFill>
                            <a:sysClr val="windowText" lastClr="000000"/>
                          </a:solidFill>
                        </a:rPr>
                        <a:t>(FP)</a:t>
                      </a:r>
                      <a:endParaRPr lang="en-SG" sz="32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247469">
                <a:tc>
                  <a:txBody>
                    <a:bodyPr/>
                    <a:lstStyle/>
                    <a:p>
                      <a:pPr algn="ctr"/>
                      <a:r>
                        <a:rPr lang="en-SG" b="1" smtClean="0">
                          <a:solidFill>
                            <a:sysClr val="windowText" lastClr="000000"/>
                          </a:solidFill>
                        </a:rPr>
                        <a:t>Purchase</a:t>
                      </a:r>
                      <a:endParaRPr lang="en-SG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smtClean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</a:p>
                    <a:p>
                      <a:pPr algn="ctr"/>
                      <a:r>
                        <a:rPr lang="en-SG" sz="3200" smtClean="0">
                          <a:solidFill>
                            <a:sysClr val="windowText" lastClr="000000"/>
                          </a:solidFill>
                        </a:rPr>
                        <a:t>(FN)</a:t>
                      </a:r>
                      <a:endParaRPr lang="en-SG" sz="32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smtClean="0">
                          <a:solidFill>
                            <a:sysClr val="windowText" lastClr="000000"/>
                          </a:solidFill>
                        </a:rPr>
                        <a:t>741</a:t>
                      </a:r>
                    </a:p>
                    <a:p>
                      <a:pPr algn="ctr"/>
                      <a:r>
                        <a:rPr lang="en-SG" sz="3200" smtClean="0">
                          <a:solidFill>
                            <a:sysClr val="windowText" lastClr="000000"/>
                          </a:solidFill>
                        </a:rPr>
                        <a:t>(TP)</a:t>
                      </a:r>
                      <a:endParaRPr lang="en-SG" sz="32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07400" y="374176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u="sng" smtClean="0"/>
              <a:t>Predicted Outcome</a:t>
            </a:r>
            <a:endParaRPr lang="en-SG" i="1" u="sng"/>
          </a:p>
        </p:txBody>
      </p:sp>
      <p:sp>
        <p:nvSpPr>
          <p:cNvPr id="6" name="TextBox 5"/>
          <p:cNvSpPr txBox="1"/>
          <p:nvPr/>
        </p:nvSpPr>
        <p:spPr>
          <a:xfrm>
            <a:off x="4572001" y="3303614"/>
            <a:ext cx="132080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SG" i="1" u="sng" smtClean="0"/>
              <a:t>Actual </a:t>
            </a:r>
            <a:r>
              <a:rPr lang="en-SG" i="1" u="sng"/>
              <a:t>Outcome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" y="6449672"/>
            <a:ext cx="12192001" cy="408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0" y="6287974"/>
            <a:ext cx="12192000" cy="161698"/>
          </a:xfrm>
          <a:prstGeom prst="rect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058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199" y="497824"/>
            <a:ext cx="9423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smtClean="0"/>
              <a:t>Marketing Strategy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0400" y="1498599"/>
            <a:ext cx="3771900" cy="4981997"/>
          </a:xfrm>
        </p:spPr>
        <p:txBody>
          <a:bodyPr>
            <a:normAutofit fontScale="92500" lnSpcReduction="10000"/>
          </a:bodyPr>
          <a:lstStyle/>
          <a:p>
            <a:r>
              <a:rPr lang="en-SG" smtClean="0"/>
              <a:t>Adding items to cart key indicator of purchasing intent</a:t>
            </a:r>
          </a:p>
          <a:p>
            <a:pPr marL="0" indent="0">
              <a:buNone/>
            </a:pPr>
            <a:endParaRPr lang="en-SG" smtClean="0"/>
          </a:p>
          <a:p>
            <a:pPr marL="0" indent="0">
              <a:buNone/>
            </a:pPr>
            <a:r>
              <a:rPr lang="en-SG" smtClean="0"/>
              <a:t>Focus strategy on top causes of cart abandonment:</a:t>
            </a:r>
          </a:p>
          <a:p>
            <a:endParaRPr lang="en-SG"/>
          </a:p>
          <a:p>
            <a:pPr marL="514350" indent="-514350">
              <a:buAutoNum type="arabicPeriod"/>
            </a:pPr>
            <a:r>
              <a:rPr lang="en-SG" smtClean="0"/>
              <a:t>Just browsing/Not ready to buy – 58.6%</a:t>
            </a:r>
          </a:p>
          <a:p>
            <a:pPr marL="514350" indent="-514350">
              <a:buAutoNum type="arabicPeriod"/>
            </a:pPr>
            <a:r>
              <a:rPr lang="en-SG" smtClean="0">
                <a:solidFill>
                  <a:srgbClr val="012BDD"/>
                </a:solidFill>
              </a:rPr>
              <a:t>Extra costs too high (shipping, tax, fees) – 20.3%</a:t>
            </a:r>
          </a:p>
          <a:p>
            <a:pPr marL="514350" indent="-514350">
              <a:buAutoNum type="arabicPeriod"/>
            </a:pPr>
            <a:endParaRPr lang="en-SG" smtClean="0"/>
          </a:p>
          <a:p>
            <a:endParaRPr lang="en-SG" smtClean="0"/>
          </a:p>
          <a:p>
            <a:pPr marL="514350" indent="-514350">
              <a:buFont typeface="+mj-lt"/>
              <a:buAutoNum type="arabicPeriod"/>
            </a:pPr>
            <a:endParaRPr lang="en-SG" smtClean="0"/>
          </a:p>
          <a:p>
            <a:endParaRPr lang="en-SG" sz="240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SG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892801" y="1059515"/>
          <a:ext cx="5841999" cy="4997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399"/>
                <a:gridCol w="2336800"/>
                <a:gridCol w="2336800"/>
              </a:tblGrid>
              <a:tr h="502165">
                <a:tc>
                  <a:txBody>
                    <a:bodyPr/>
                    <a:lstStyle/>
                    <a:p>
                      <a:pPr algn="ctr"/>
                      <a:endParaRPr lang="en-SG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mtClean="0">
                          <a:solidFill>
                            <a:sysClr val="windowText" lastClr="000000"/>
                          </a:solidFill>
                        </a:rPr>
                        <a:t>No Purchase</a:t>
                      </a:r>
                      <a:endParaRPr lang="en-SG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mtClean="0">
                          <a:solidFill>
                            <a:sysClr val="windowText" lastClr="000000"/>
                          </a:solidFill>
                        </a:rPr>
                        <a:t>Purchase</a:t>
                      </a:r>
                      <a:endParaRPr lang="en-SG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469">
                <a:tc>
                  <a:txBody>
                    <a:bodyPr/>
                    <a:lstStyle/>
                    <a:p>
                      <a:pPr algn="ctr"/>
                      <a:r>
                        <a:rPr lang="en-SG" b="1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r>
                        <a:rPr lang="en-SG" b="1" baseline="0" smtClean="0">
                          <a:solidFill>
                            <a:sysClr val="windowText" lastClr="000000"/>
                          </a:solidFill>
                        </a:rPr>
                        <a:t> Purchase</a:t>
                      </a:r>
                      <a:endParaRPr lang="en-SG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smtClean="0">
                          <a:solidFill>
                            <a:srgbClr val="FF0000"/>
                          </a:solidFill>
                        </a:rPr>
                        <a:t>0.01%</a:t>
                      </a:r>
                      <a:r>
                        <a:rPr lang="en-SG" sz="280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SG" sz="2800" smtClean="0">
                          <a:solidFill>
                            <a:sysClr val="windowText" lastClr="000000"/>
                          </a:solidFill>
                        </a:rPr>
                        <a:t>Cart Quantity &gt;0</a:t>
                      </a:r>
                      <a:endParaRPr lang="en-SG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smtClean="0">
                          <a:solidFill>
                            <a:srgbClr val="00B050"/>
                          </a:solidFill>
                        </a:rPr>
                        <a:t>100% </a:t>
                      </a:r>
                    </a:p>
                    <a:p>
                      <a:pPr algn="ctr"/>
                      <a:r>
                        <a:rPr lang="en-SG" sz="2800" smtClean="0">
                          <a:solidFill>
                            <a:sysClr val="windowText" lastClr="000000"/>
                          </a:solidFill>
                        </a:rPr>
                        <a:t>Cart Quantity &gt;0</a:t>
                      </a:r>
                      <a:endParaRPr lang="en-SG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247469">
                <a:tc>
                  <a:txBody>
                    <a:bodyPr/>
                    <a:lstStyle/>
                    <a:p>
                      <a:pPr algn="ctr"/>
                      <a:r>
                        <a:rPr lang="en-SG" b="1" smtClean="0">
                          <a:solidFill>
                            <a:sysClr val="windowText" lastClr="000000"/>
                          </a:solidFill>
                        </a:rPr>
                        <a:t>Purchase</a:t>
                      </a:r>
                      <a:endParaRPr lang="en-SG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smtClean="0">
                          <a:solidFill>
                            <a:srgbClr val="FF0000"/>
                          </a:solidFill>
                        </a:rPr>
                        <a:t>0%</a:t>
                      </a:r>
                      <a:r>
                        <a:rPr lang="en-SG" sz="280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SG" sz="2800" smtClean="0">
                          <a:solidFill>
                            <a:sysClr val="windowText" lastClr="000000"/>
                          </a:solidFill>
                        </a:rPr>
                        <a:t>Cart Quantity &gt;0</a:t>
                      </a:r>
                      <a:endParaRPr lang="en-SG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smtClean="0">
                          <a:solidFill>
                            <a:srgbClr val="00B050"/>
                          </a:solidFill>
                        </a:rPr>
                        <a:t>100% </a:t>
                      </a:r>
                    </a:p>
                    <a:p>
                      <a:pPr algn="ctr"/>
                      <a:r>
                        <a:rPr lang="en-SG" sz="2800" smtClean="0">
                          <a:solidFill>
                            <a:sysClr val="windowText" lastClr="000000"/>
                          </a:solidFill>
                        </a:rPr>
                        <a:t>Cart Quantity &gt;0</a:t>
                      </a:r>
                      <a:endParaRPr lang="en-SG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07400" y="497824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u="sng" smtClean="0"/>
              <a:t>Predicted Outcome</a:t>
            </a:r>
            <a:endParaRPr lang="en-SG" i="1" u="sng"/>
          </a:p>
        </p:txBody>
      </p:sp>
      <p:sp>
        <p:nvSpPr>
          <p:cNvPr id="6" name="TextBox 5"/>
          <p:cNvSpPr txBox="1"/>
          <p:nvPr/>
        </p:nvSpPr>
        <p:spPr>
          <a:xfrm>
            <a:off x="4572001" y="3427262"/>
            <a:ext cx="132080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SG" i="1" u="sng" smtClean="0"/>
              <a:t>Actual </a:t>
            </a:r>
            <a:r>
              <a:rPr lang="en-SG" i="1" u="sng"/>
              <a:t>Outcome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9450" y="6386971"/>
            <a:ext cx="2425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i="1" smtClean="0">
                <a:solidFill>
                  <a:schemeClr val="bg2">
                    <a:lumMod val="75000"/>
                  </a:schemeClr>
                </a:solidFill>
              </a:rPr>
              <a:t>Source: Baymard Institute</a:t>
            </a:r>
            <a:endParaRPr lang="en-SG" sz="1600" i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6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uiExpand="1"/>
      <p:bldP spid="6" grpId="0" uiExpand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199" y="497824"/>
            <a:ext cx="9423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smtClean="0"/>
              <a:t>Marketing Strategy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0400" y="1638299"/>
            <a:ext cx="10998200" cy="51186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SG" u="sng" smtClean="0"/>
              <a:t>Focus area: Cart abandonment due to</a:t>
            </a:r>
          </a:p>
          <a:p>
            <a:pPr marL="0" indent="0">
              <a:buNone/>
            </a:pPr>
            <a:r>
              <a:rPr lang="en-SG" u="sng" smtClean="0"/>
              <a:t>extra costs too high – 20.3%</a:t>
            </a:r>
          </a:p>
          <a:p>
            <a:pPr marL="0" indent="0">
              <a:buNone/>
            </a:pPr>
            <a:endParaRPr lang="en-SG" smtClean="0"/>
          </a:p>
          <a:p>
            <a:pPr marL="0" indent="0">
              <a:buNone/>
            </a:pPr>
            <a:r>
              <a:rPr lang="en-SG" smtClean="0"/>
              <a:t>Focus Segment</a:t>
            </a:r>
          </a:p>
          <a:p>
            <a:pPr marL="0" indent="0">
              <a:buNone/>
            </a:pPr>
            <a:r>
              <a:rPr lang="en-SG" smtClean="0">
                <a:sym typeface="Wingdings" panose="05000000000000000000" pitchFamily="2" charset="2"/>
              </a:rPr>
              <a:t> </a:t>
            </a:r>
            <a:r>
              <a:rPr lang="en-SG" smtClean="0"/>
              <a:t>20.3% * (242 + 379) = </a:t>
            </a:r>
            <a:r>
              <a:rPr lang="en-SG" smtClean="0">
                <a:solidFill>
                  <a:srgbClr val="012BDD"/>
                </a:solidFill>
              </a:rPr>
              <a:t>126 </a:t>
            </a:r>
            <a:r>
              <a:rPr lang="en-SG" smtClean="0"/>
              <a:t>additional purchases</a:t>
            </a:r>
          </a:p>
          <a:p>
            <a:pPr marL="0" indent="0">
              <a:buNone/>
            </a:pPr>
            <a:r>
              <a:rPr lang="en-SG" smtClean="0"/>
              <a:t>Cost: Apply average $5 discount – </a:t>
            </a:r>
          </a:p>
          <a:p>
            <a:pPr marL="0" indent="0">
              <a:buNone/>
            </a:pPr>
            <a:r>
              <a:rPr lang="en-SG" smtClean="0"/>
              <a:t>taken up by </a:t>
            </a:r>
            <a:r>
              <a:rPr lang="en-SG" smtClean="0">
                <a:solidFill>
                  <a:srgbClr val="012BDD"/>
                </a:solidFill>
              </a:rPr>
              <a:t>focus segment </a:t>
            </a:r>
            <a:r>
              <a:rPr lang="en-SG" smtClean="0"/>
              <a:t>+ </a:t>
            </a:r>
            <a:r>
              <a:rPr lang="en-SG" smtClean="0">
                <a:solidFill>
                  <a:srgbClr val="00B050"/>
                </a:solidFill>
              </a:rPr>
              <a:t>confirmed purchases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SG" smtClean="0">
                <a:sym typeface="Wingdings" panose="05000000000000000000" pitchFamily="2" charset="2"/>
              </a:rPr>
              <a:t> $5 * (</a:t>
            </a:r>
            <a:r>
              <a:rPr lang="en-SG" smtClean="0">
                <a:solidFill>
                  <a:srgbClr val="012BDD"/>
                </a:solidFill>
                <a:sym typeface="Wingdings" panose="05000000000000000000" pitchFamily="2" charset="2"/>
              </a:rPr>
              <a:t>126</a:t>
            </a:r>
            <a:r>
              <a:rPr lang="en-SG" smtClean="0">
                <a:sym typeface="Wingdings" panose="05000000000000000000" pitchFamily="2" charset="2"/>
              </a:rPr>
              <a:t> + </a:t>
            </a:r>
            <a:r>
              <a:rPr lang="en-SG" smtClean="0">
                <a:solidFill>
                  <a:srgbClr val="00B050"/>
                </a:solidFill>
                <a:sym typeface="Wingdings" panose="05000000000000000000" pitchFamily="2" charset="2"/>
              </a:rPr>
              <a:t>741</a:t>
            </a:r>
            <a:r>
              <a:rPr lang="en-SG" smtClean="0">
                <a:sym typeface="Wingdings" panose="05000000000000000000" pitchFamily="2" charset="2"/>
              </a:rPr>
              <a:t>) = </a:t>
            </a:r>
            <a:r>
              <a:rPr lang="en-SG" u="sng" smtClean="0">
                <a:sym typeface="Wingdings" panose="05000000000000000000" pitchFamily="2" charset="2"/>
              </a:rPr>
              <a:t>$4,335</a:t>
            </a:r>
          </a:p>
          <a:p>
            <a:pPr>
              <a:buFont typeface="Wingdings" panose="05000000000000000000" pitchFamily="2" charset="2"/>
              <a:buChar char="à"/>
            </a:pPr>
            <a:endParaRPr lang="en-SG" u="sng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/>
              <a:t>Average cart amount = $141</a:t>
            </a:r>
          </a:p>
          <a:p>
            <a:pPr marL="0" indent="0">
              <a:buNone/>
            </a:pPr>
            <a:r>
              <a:rPr lang="en-SG">
                <a:sym typeface="Wingdings" panose="05000000000000000000" pitchFamily="2" charset="2"/>
              </a:rPr>
              <a:t>Additional </a:t>
            </a:r>
            <a:r>
              <a:rPr lang="en-SG" smtClean="0">
                <a:sym typeface="Wingdings" panose="05000000000000000000" pitchFamily="2" charset="2"/>
              </a:rPr>
              <a:t>revenue</a:t>
            </a:r>
          </a:p>
          <a:p>
            <a:pPr marL="0" indent="0">
              <a:buNone/>
            </a:pPr>
            <a:r>
              <a:rPr lang="en-SG" smtClean="0">
                <a:sym typeface="Wingdings" panose="05000000000000000000" pitchFamily="2" charset="2"/>
              </a:rPr>
              <a:t> 126 </a:t>
            </a:r>
            <a:r>
              <a:rPr lang="en-SG">
                <a:sym typeface="Wingdings" panose="05000000000000000000" pitchFamily="2" charset="2"/>
              </a:rPr>
              <a:t>* $</a:t>
            </a:r>
            <a:r>
              <a:rPr lang="en-SG" smtClean="0">
                <a:sym typeface="Wingdings" panose="05000000000000000000" pitchFamily="2" charset="2"/>
              </a:rPr>
              <a:t>141 </a:t>
            </a:r>
            <a:r>
              <a:rPr lang="en-SG">
                <a:sym typeface="Wingdings" panose="05000000000000000000" pitchFamily="2" charset="2"/>
              </a:rPr>
              <a:t>= </a:t>
            </a:r>
            <a:r>
              <a:rPr lang="en-SG" u="sng">
                <a:sym typeface="Wingdings" panose="05000000000000000000" pitchFamily="2" charset="2"/>
              </a:rPr>
              <a:t>$</a:t>
            </a:r>
            <a:r>
              <a:rPr lang="en-SG" u="sng" smtClean="0">
                <a:sym typeface="Wingdings" panose="05000000000000000000" pitchFamily="2" charset="2"/>
              </a:rPr>
              <a:t>17,766</a:t>
            </a:r>
          </a:p>
          <a:p>
            <a:pPr marL="0" indent="0">
              <a:buNone/>
            </a:pPr>
            <a:endParaRPr lang="en-SG" u="sng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mtClean="0"/>
              <a:t>Assume </a:t>
            </a:r>
            <a:r>
              <a:rPr lang="en-SG"/>
              <a:t>5% of monthly revenue for marketing budget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SG">
                <a:sym typeface="Wingdings" panose="05000000000000000000" pitchFamily="2" charset="2"/>
              </a:rPr>
              <a:t> 5% * $</a:t>
            </a:r>
            <a:r>
              <a:rPr lang="en-SG"/>
              <a:t>562,590 = $</a:t>
            </a:r>
            <a:r>
              <a:rPr lang="en-SG" smtClean="0"/>
              <a:t>28,129</a:t>
            </a:r>
            <a:endParaRPr lang="en-SG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SG" sz="140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mtClean="0">
                <a:sym typeface="Wingdings" panose="05000000000000000000" pitchFamily="2" charset="2"/>
              </a:rPr>
              <a:t>Strategy is within budget and brings more revenue than cost</a:t>
            </a:r>
            <a:endParaRPr lang="en-SG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486400" y="638001"/>
            <a:ext cx="6356832" cy="4819523"/>
            <a:chOff x="5016714" y="638001"/>
            <a:chExt cx="6826518" cy="53793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714" y="638001"/>
              <a:ext cx="6826518" cy="537934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8191099" y="4215865"/>
              <a:ext cx="567890" cy="4812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smtClean="0">
                  <a:solidFill>
                    <a:sysClr val="windowText" lastClr="000000"/>
                  </a:solidFill>
                </a:rPr>
                <a:t>0</a:t>
              </a:r>
              <a:endParaRPr lang="en-SG" sz="280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4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199" y="497824"/>
            <a:ext cx="7231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smtClean="0"/>
              <a:t>Conclusion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559995"/>
            <a:ext cx="10515600" cy="443524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i="1" smtClean="0"/>
              <a:t>Adding items to cart is a key indicator of purchasing intent</a:t>
            </a:r>
          </a:p>
          <a:p>
            <a:pPr marL="514350" indent="-514350">
              <a:buFont typeface="+mj-lt"/>
              <a:buAutoNum type="arabicPeriod"/>
            </a:pPr>
            <a:r>
              <a:rPr lang="en-SG" i="1" smtClean="0"/>
              <a:t>Tuned XGBoost model attained 93.0% recall score for predicting purchasing intent</a:t>
            </a:r>
          </a:p>
          <a:p>
            <a:pPr marL="514350" indent="-514350">
              <a:buFont typeface="+mj-lt"/>
              <a:buAutoNum type="arabicPeriod"/>
            </a:pPr>
            <a:r>
              <a:rPr lang="en-SG" i="1" smtClean="0"/>
              <a:t>Marketing strategies can be applied to users with predicted purchasing intent to prevent cart abandonment and increase conversion rate</a:t>
            </a:r>
          </a:p>
          <a:p>
            <a:pPr marL="0" indent="0">
              <a:buNone/>
            </a:pPr>
            <a:endParaRPr lang="en-SG" i="1"/>
          </a:p>
          <a:p>
            <a:pPr marL="0" indent="0">
              <a:buNone/>
            </a:pPr>
            <a:r>
              <a:rPr lang="en-SG" smtClean="0"/>
              <a:t>Future steps</a:t>
            </a:r>
          </a:p>
          <a:p>
            <a:r>
              <a:rPr lang="en-SG" smtClean="0"/>
              <a:t>Validate marketing strategy with trial</a:t>
            </a:r>
            <a:endParaRPr lang="en-SG"/>
          </a:p>
          <a:p>
            <a:r>
              <a:rPr lang="en-SG" smtClean="0"/>
              <a:t>User activity can be enriched with more variables </a:t>
            </a:r>
          </a:p>
          <a:p>
            <a:endParaRPr lang="en-SG" smtClean="0"/>
          </a:p>
        </p:txBody>
      </p:sp>
      <p:sp>
        <p:nvSpPr>
          <p:cNvPr id="14" name="Rectangle 13"/>
          <p:cNvSpPr/>
          <p:nvPr/>
        </p:nvSpPr>
        <p:spPr>
          <a:xfrm>
            <a:off x="-1" y="6449672"/>
            <a:ext cx="12192001" cy="408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0" y="6287974"/>
            <a:ext cx="12192000" cy="161698"/>
          </a:xfrm>
          <a:prstGeom prst="rect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27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mtClean="0"/>
              <a:t>Thank You</a:t>
            </a:r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-1" y="6449672"/>
            <a:ext cx="12192001" cy="408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6287974"/>
            <a:ext cx="12192000" cy="161698"/>
          </a:xfrm>
          <a:prstGeom prst="rect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0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199" y="497824"/>
            <a:ext cx="7231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smtClean="0"/>
              <a:t>Appendix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741714"/>
            <a:ext cx="10515600" cy="44352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smtClean="0"/>
              <a:t>Data Source:</a:t>
            </a:r>
          </a:p>
          <a:p>
            <a:pPr marL="0" indent="0">
              <a:buNone/>
            </a:pPr>
            <a:r>
              <a:rPr lang="en-SG">
                <a:hlinkClick r:id="rId3"/>
              </a:rPr>
              <a:t>https://www.kaggle.com/mkechinov/ecommerce-purchase-history-from-electronics-store</a:t>
            </a:r>
            <a:endParaRPr lang="en-SG"/>
          </a:p>
          <a:p>
            <a:pPr marL="0" indent="0">
              <a:buNone/>
            </a:pPr>
            <a:endParaRPr lang="en-SG" smtClean="0"/>
          </a:p>
          <a:p>
            <a:pPr marL="0" indent="0">
              <a:buNone/>
            </a:pPr>
            <a:r>
              <a:rPr lang="en-SG" smtClean="0"/>
              <a:t>Forbes:</a:t>
            </a:r>
          </a:p>
          <a:p>
            <a:pPr marL="0" indent="0">
              <a:buNone/>
            </a:pPr>
            <a:r>
              <a:rPr lang="en-SG">
                <a:hlinkClick r:id="rId4"/>
              </a:rPr>
              <a:t>https://www.forbes.com/sites/joanverdon/2021/04/27/global-ecommerce-sales-to-hit-42-trillion-as-online-surge-continues-adobe-reports/?</a:t>
            </a:r>
            <a:r>
              <a:rPr lang="en-SG" smtClean="0">
                <a:hlinkClick r:id="rId4"/>
              </a:rPr>
              <a:t>sh=14404f7150fd</a:t>
            </a:r>
            <a:endParaRPr lang="en-SG" smtClean="0"/>
          </a:p>
          <a:p>
            <a:pPr marL="0" indent="0">
              <a:buNone/>
            </a:pPr>
            <a:r>
              <a:rPr lang="en-SG"/>
              <a:t/>
            </a:r>
            <a:br>
              <a:rPr lang="en-SG"/>
            </a:br>
            <a:r>
              <a:rPr lang="x-none" smtClean="0">
                <a:hlinkClick r:id="rId5"/>
              </a:rPr>
              <a:t>https</a:t>
            </a:r>
            <a:r>
              <a:rPr lang="x-none">
                <a:hlinkClick r:id="rId5"/>
              </a:rPr>
              <a:t>://www.forbes.com/sites/michelleevans1/2021/03/25/global-e-commerce-market-to-expand-by-us1-trillion-by-2025/?</a:t>
            </a:r>
            <a:r>
              <a:rPr lang="x-none" smtClean="0">
                <a:hlinkClick r:id="rId5"/>
              </a:rPr>
              <a:t>sh=5f3df336cc02</a:t>
            </a:r>
            <a:endParaRPr lang="en-SG" smtClean="0"/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 smtClean="0"/>
              <a:t>Statista:</a:t>
            </a:r>
          </a:p>
          <a:p>
            <a:pPr marL="0" indent="0">
              <a:buNone/>
            </a:pPr>
            <a:r>
              <a:rPr lang="x-none">
                <a:hlinkClick r:id="rId6"/>
              </a:rPr>
              <a:t>https://www.statista.com/statistics/1112595/covid-19-impact-retail-e-commerce-site-traffic-global/</a:t>
            </a:r>
            <a:endParaRPr lang="x-none"/>
          </a:p>
          <a:p>
            <a:pPr marL="0" indent="0">
              <a:buNone/>
            </a:pPr>
            <a:endParaRPr lang="en-SG" smtClean="0"/>
          </a:p>
          <a:p>
            <a:pPr marL="0" indent="0">
              <a:buNone/>
            </a:pPr>
            <a:r>
              <a:rPr lang="x-none">
                <a:hlinkClick r:id="rId7"/>
              </a:rPr>
              <a:t>https://www.statista.com/statistics/439576/online-shopper-conversion-rate-worldwide/</a:t>
            </a:r>
            <a:endParaRPr lang="x-none"/>
          </a:p>
          <a:p>
            <a:pPr marL="0" indent="0">
              <a:buNone/>
            </a:pPr>
            <a:endParaRPr lang="en-SG" smtClean="0"/>
          </a:p>
          <a:p>
            <a:pPr marL="0" indent="0">
              <a:buNone/>
            </a:pPr>
            <a:endParaRPr lang="x-none"/>
          </a:p>
          <a:p>
            <a:pPr marL="0" indent="0">
              <a:buNone/>
            </a:pPr>
            <a:endParaRPr lang="en-SG" smtClean="0"/>
          </a:p>
          <a:p>
            <a:pPr marL="0" indent="0">
              <a:buNone/>
            </a:pPr>
            <a:endParaRPr lang="en-SG" smtClean="0"/>
          </a:p>
        </p:txBody>
      </p:sp>
      <p:sp>
        <p:nvSpPr>
          <p:cNvPr id="14" name="Rectangle 13"/>
          <p:cNvSpPr/>
          <p:nvPr/>
        </p:nvSpPr>
        <p:spPr>
          <a:xfrm>
            <a:off x="-1" y="6449672"/>
            <a:ext cx="12192001" cy="408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0" y="6287974"/>
            <a:ext cx="12192000" cy="161698"/>
          </a:xfrm>
          <a:prstGeom prst="rect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0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199" y="497824"/>
            <a:ext cx="7231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smtClean="0"/>
              <a:t>Appendix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741714"/>
            <a:ext cx="10515600" cy="44352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mtClean="0"/>
              <a:t>Google Analytics:</a:t>
            </a:r>
          </a:p>
          <a:p>
            <a:pPr marL="0" indent="0">
              <a:buNone/>
            </a:pPr>
            <a:r>
              <a:rPr lang="en-SG">
                <a:hlinkClick r:id="rId3"/>
              </a:rPr>
              <a:t>https://support.google.com/analytics/answer/6014873?hl=en#zippy=%2Cin-this-article</a:t>
            </a:r>
            <a:endParaRPr lang="en-SG"/>
          </a:p>
          <a:p>
            <a:pPr marL="0" indent="0">
              <a:buNone/>
            </a:pPr>
            <a:endParaRPr lang="en-SG" smtClean="0"/>
          </a:p>
          <a:p>
            <a:pPr marL="0" indent="0">
              <a:buNone/>
            </a:pPr>
            <a:r>
              <a:rPr lang="en-SG"/>
              <a:t>Economic Development Board Singapore, iPrice, SimilarWeb, </a:t>
            </a:r>
            <a:r>
              <a:rPr lang="en-SG" smtClean="0"/>
              <a:t>AppsFlyer:</a:t>
            </a:r>
          </a:p>
          <a:p>
            <a:pPr marL="0" indent="0">
              <a:buNone/>
            </a:pPr>
            <a:r>
              <a:rPr lang="en-SG">
                <a:hlinkClick r:id="rId4"/>
              </a:rPr>
              <a:t>https://www.edb.gov.sg/en/business-insights/insights/how-did-the-pandemic-affect-online-shopping-behaviour-in-2020.html</a:t>
            </a:r>
            <a:endParaRPr lang="en-SG"/>
          </a:p>
          <a:p>
            <a:pPr marL="0" indent="0">
              <a:buNone/>
            </a:pPr>
            <a:endParaRPr lang="en-SG" smtClean="0"/>
          </a:p>
          <a:p>
            <a:pPr marL="0" indent="0">
              <a:buNone/>
            </a:pPr>
            <a:r>
              <a:rPr lang="en-SG" smtClean="0"/>
              <a:t>Baymard Institute:</a:t>
            </a:r>
          </a:p>
          <a:p>
            <a:pPr marL="0" indent="0">
              <a:buNone/>
            </a:pPr>
            <a:r>
              <a:rPr lang="x-none">
                <a:hlinkClick r:id="rId5"/>
              </a:rPr>
              <a:t>https://baymard.com/lists/cart-abandonment-rate</a:t>
            </a:r>
            <a:endParaRPr lang="x-none"/>
          </a:p>
          <a:p>
            <a:pPr marL="0" indent="0">
              <a:buNone/>
            </a:pPr>
            <a:endParaRPr lang="en-SG" smtClean="0"/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endParaRPr lang="en-SG" smtClean="0"/>
          </a:p>
          <a:p>
            <a:pPr marL="0" indent="0">
              <a:buNone/>
            </a:pPr>
            <a:endParaRPr lang="x-none"/>
          </a:p>
          <a:p>
            <a:pPr marL="0" indent="0">
              <a:buNone/>
            </a:pPr>
            <a:endParaRPr lang="en-SG" smtClean="0"/>
          </a:p>
          <a:p>
            <a:pPr marL="0" indent="0">
              <a:buNone/>
            </a:pPr>
            <a:endParaRPr lang="en-SG" smtClean="0"/>
          </a:p>
        </p:txBody>
      </p:sp>
      <p:sp>
        <p:nvSpPr>
          <p:cNvPr id="14" name="Rectangle 13"/>
          <p:cNvSpPr/>
          <p:nvPr/>
        </p:nvSpPr>
        <p:spPr>
          <a:xfrm>
            <a:off x="-1" y="6449672"/>
            <a:ext cx="12192001" cy="408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0" y="6287974"/>
            <a:ext cx="12192000" cy="161698"/>
          </a:xfrm>
          <a:prstGeom prst="rect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7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>
                <a:latin typeface="+mn-lt"/>
              </a:rPr>
              <a:t>Agenda</a:t>
            </a:r>
            <a:endParaRPr lang="en-SG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mtClean="0"/>
              <a:t>Industry Context</a:t>
            </a:r>
          </a:p>
          <a:p>
            <a:r>
              <a:rPr lang="en-SG" smtClean="0"/>
              <a:t>The Problem</a:t>
            </a:r>
          </a:p>
          <a:p>
            <a:r>
              <a:rPr lang="en-SG" smtClean="0"/>
              <a:t>The Data</a:t>
            </a:r>
          </a:p>
          <a:p>
            <a:r>
              <a:rPr lang="en-SG"/>
              <a:t>Feature Engineering &amp; </a:t>
            </a:r>
            <a:r>
              <a:rPr lang="en-SG" smtClean="0"/>
              <a:t>Selection</a:t>
            </a:r>
          </a:p>
          <a:p>
            <a:r>
              <a:rPr lang="en-SG"/>
              <a:t>Key Performance </a:t>
            </a:r>
            <a:r>
              <a:rPr lang="en-SG" smtClean="0"/>
              <a:t>Indicators</a:t>
            </a:r>
          </a:p>
          <a:p>
            <a:r>
              <a:rPr lang="en-SG" smtClean="0"/>
              <a:t>Model Training &amp; Validation</a:t>
            </a:r>
          </a:p>
          <a:p>
            <a:r>
              <a:rPr lang="en-SG" smtClean="0"/>
              <a:t>Marketing Strategy</a:t>
            </a:r>
            <a:endParaRPr lang="en-SG"/>
          </a:p>
          <a:p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-1" y="6449672"/>
            <a:ext cx="12192001" cy="408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6287974"/>
            <a:ext cx="12192000" cy="161698"/>
          </a:xfrm>
          <a:prstGeom prst="rect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5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2" y="1315744"/>
            <a:ext cx="7160287" cy="47832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8261" y="193268"/>
            <a:ext cx="493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smtClean="0">
                <a:latin typeface="Bahnschrift SemiLight" panose="020B0502040204020203" pitchFamily="34" charset="0"/>
              </a:rPr>
              <a:t>USD 4.2 trillion</a:t>
            </a:r>
          </a:p>
          <a:p>
            <a:r>
              <a:rPr lang="en-SG" sz="2400" smtClean="0">
                <a:latin typeface="Bahnschrift SemiLight" panose="020B0502040204020203" pitchFamily="34" charset="0"/>
              </a:rPr>
              <a:t>2021 projected online sales</a:t>
            </a:r>
            <a:endParaRPr lang="en-SG" sz="2400">
              <a:latin typeface="Bahnschrift Semi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8261" y="1950313"/>
            <a:ext cx="493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smtClean="0">
                <a:latin typeface="Bahnschrift SemiLight" panose="020B0502040204020203" pitchFamily="34" charset="0"/>
              </a:rPr>
              <a:t>50% digital</a:t>
            </a:r>
          </a:p>
          <a:p>
            <a:r>
              <a:rPr lang="en-SG" sz="2400" smtClean="0">
                <a:latin typeface="Bahnschrift SemiLight" panose="020B0502040204020203" pitchFamily="34" charset="0"/>
              </a:rPr>
              <a:t>2020-2025 global retail growth</a:t>
            </a:r>
            <a:endParaRPr lang="en-SG" sz="2400">
              <a:latin typeface="Bahnschrift Semi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8260" y="3707358"/>
            <a:ext cx="493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smtClean="0">
                <a:latin typeface="Bahnschrift SemiLight" panose="020B0502040204020203" pitchFamily="34" charset="0"/>
              </a:rPr>
              <a:t>22 billion</a:t>
            </a:r>
          </a:p>
          <a:p>
            <a:r>
              <a:rPr lang="en-SG" sz="2400">
                <a:latin typeface="Bahnschrift SemiLight" panose="020B0502040204020203" pitchFamily="34" charset="0"/>
              </a:rPr>
              <a:t>June 2020 </a:t>
            </a:r>
            <a:r>
              <a:rPr lang="en-SG" sz="2400" smtClean="0">
                <a:latin typeface="Bahnschrift SemiLight" panose="020B0502040204020203" pitchFamily="34" charset="0"/>
              </a:rPr>
              <a:t>retail website visits</a:t>
            </a:r>
            <a:endParaRPr lang="en-SG" sz="2400">
              <a:latin typeface="Bahnschrift Semi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8260" y="5464403"/>
            <a:ext cx="493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smtClean="0">
                <a:solidFill>
                  <a:srgbClr val="FF0000"/>
                </a:solidFill>
                <a:latin typeface="Bahnschrift SemiLight" panose="020B0502040204020203" pitchFamily="34" charset="0"/>
              </a:rPr>
              <a:t>2.19%</a:t>
            </a:r>
          </a:p>
          <a:p>
            <a:r>
              <a:rPr lang="en-SG" sz="2400" smtClean="0">
                <a:solidFill>
                  <a:srgbClr val="FF0000"/>
                </a:solidFill>
                <a:latin typeface="Bahnschrift SemiLight" panose="020B0502040204020203" pitchFamily="34" charset="0"/>
              </a:rPr>
              <a:t>2020 shopper conversion rate</a:t>
            </a:r>
            <a:endParaRPr lang="en-SG" sz="2400">
              <a:solidFill>
                <a:srgbClr val="FF000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627" y="6295400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smtClean="0">
                <a:solidFill>
                  <a:schemeClr val="bg2">
                    <a:lumMod val="75000"/>
                  </a:schemeClr>
                </a:solidFill>
              </a:rPr>
              <a:t>Source: Forbes, Statista</a:t>
            </a:r>
            <a:endParaRPr lang="en-SG" i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337650"/>
            <a:ext cx="7231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smtClean="0"/>
              <a:t>The Industry</a:t>
            </a:r>
          </a:p>
        </p:txBody>
      </p:sp>
    </p:spTree>
    <p:extLst>
      <p:ext uri="{BB962C8B-B14F-4D97-AF65-F5344CB8AC3E}">
        <p14:creationId xmlns:p14="http://schemas.microsoft.com/office/powerpoint/2010/main" val="337837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5" y="516865"/>
            <a:ext cx="493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smtClean="0">
                <a:solidFill>
                  <a:srgbClr val="FF0000"/>
                </a:solidFill>
                <a:latin typeface="Bahnschrift SemiLight" panose="020B0502040204020203" pitchFamily="34" charset="0"/>
              </a:rPr>
              <a:t>2.19%</a:t>
            </a:r>
          </a:p>
          <a:p>
            <a:r>
              <a:rPr lang="en-SG" sz="2400" smtClean="0">
                <a:solidFill>
                  <a:srgbClr val="FF0000"/>
                </a:solidFill>
                <a:latin typeface="Bahnschrift SemiLight" panose="020B0502040204020203" pitchFamily="34" charset="0"/>
              </a:rPr>
              <a:t>2020 shopper conversion rate</a:t>
            </a:r>
            <a:endParaRPr lang="en-SG" sz="2400">
              <a:solidFill>
                <a:srgbClr val="FF000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0460" y="237465"/>
            <a:ext cx="5748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smtClean="0">
                <a:latin typeface="Bahnschrift SemiLight" panose="020B0502040204020203" pitchFamily="34" charset="0"/>
              </a:rPr>
              <a:t>What?</a:t>
            </a:r>
          </a:p>
          <a:p>
            <a:r>
              <a:rPr lang="en-SG" sz="2000">
                <a:latin typeface="Bahnschrift SemiLight" panose="020B0502040204020203" pitchFamily="34" charset="0"/>
              </a:rPr>
              <a:t>Ratio of </a:t>
            </a:r>
            <a:r>
              <a:rPr lang="en-SG" sz="2000" smtClean="0">
                <a:latin typeface="Bahnschrift SemiLight" panose="020B0502040204020203" pitchFamily="34" charset="0"/>
              </a:rPr>
              <a:t>purchases </a:t>
            </a:r>
            <a:r>
              <a:rPr lang="en-SG" sz="2000">
                <a:latin typeface="Bahnschrift SemiLight" panose="020B0502040204020203" pitchFamily="34" charset="0"/>
              </a:rPr>
              <a:t>to </a:t>
            </a:r>
            <a:r>
              <a:rPr lang="en-SG" sz="2000" smtClean="0">
                <a:latin typeface="Bahnschrift SemiLight" panose="020B0502040204020203" pitchFamily="34" charset="0"/>
              </a:rPr>
              <a:t>visits, </a:t>
            </a:r>
            <a:r>
              <a:rPr lang="en-SG" sz="2000">
                <a:latin typeface="Bahnschrift SemiLight" panose="020B0502040204020203" pitchFamily="34" charset="0"/>
              </a:rPr>
              <a:t>expressed as a </a:t>
            </a:r>
            <a:r>
              <a:rPr lang="en-SG" sz="2000" smtClean="0">
                <a:latin typeface="Bahnschrift SemiLight" panose="020B0502040204020203" pitchFamily="34" charset="0"/>
              </a:rPr>
              <a:t>percentage</a:t>
            </a:r>
            <a:endParaRPr lang="en-SG" sz="2000">
              <a:latin typeface="Bahnschrift Semi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0460" y="1980347"/>
            <a:ext cx="574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smtClean="0">
                <a:latin typeface="Bahnschrift SemiLight" panose="020B0502040204020203" pitchFamily="34" charset="0"/>
              </a:rPr>
              <a:t>So what?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49" y="2384150"/>
            <a:ext cx="1723441" cy="24487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3265262"/>
            <a:ext cx="2730500" cy="7154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627" y="6273225"/>
            <a:ext cx="5401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i="1" smtClean="0">
                <a:solidFill>
                  <a:schemeClr val="bg2">
                    <a:lumMod val="75000"/>
                  </a:schemeClr>
                </a:solidFill>
              </a:rPr>
              <a:t>Source: Economic Development Board Singapore, iPrice, SimilarWeb, AppsFlyer</a:t>
            </a:r>
            <a:endParaRPr lang="en-SG" sz="1600" i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0460" y="4338783"/>
            <a:ext cx="574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smtClean="0">
                <a:latin typeface="Bahnschrift SemiLight" panose="020B0502040204020203" pitchFamily="34" charset="0"/>
              </a:rPr>
              <a:t>Who cares?</a:t>
            </a:r>
            <a:endParaRPr lang="en-SG" sz="2000">
              <a:latin typeface="Bahnschrift SemiLight" panose="020B0502040204020203" pitchFamily="34" charset="0"/>
            </a:endParaRPr>
          </a:p>
        </p:txBody>
      </p:sp>
      <p:sp>
        <p:nvSpPr>
          <p:cNvPr id="13" name="Left Arrow 12"/>
          <p:cNvSpPr/>
          <p:nvPr/>
        </p:nvSpPr>
        <p:spPr>
          <a:xfrm rot="1901002">
            <a:off x="4752204" y="4319437"/>
            <a:ext cx="1104900" cy="788194"/>
          </a:xfrm>
          <a:prstGeom prst="leftArrow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100460" y="2657312"/>
            <a:ext cx="574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smtClean="0">
                <a:latin typeface="Bahnschrift SemiLight" panose="020B0502040204020203" pitchFamily="34" charset="0"/>
              </a:rPr>
              <a:t>418 million visits across 6 SEA nations in 2020</a:t>
            </a:r>
          </a:p>
          <a:p>
            <a:endParaRPr lang="en-SG" sz="2000" smtClean="0">
              <a:latin typeface="Bahnschrift SemiLight" panose="020B0502040204020203" pitchFamily="34" charset="0"/>
            </a:endParaRPr>
          </a:p>
          <a:p>
            <a:r>
              <a:rPr lang="en-SG" sz="2000" smtClean="0">
                <a:latin typeface="Bahnschrift SemiLight" panose="020B0502040204020203" pitchFamily="34" charset="0"/>
              </a:rPr>
              <a:t>0.1% conversion rate increase – USD $13.38 million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00460" y="5038276"/>
            <a:ext cx="574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smtClean="0">
                <a:latin typeface="Bahnschrift SemiLight" panose="020B0502040204020203" pitchFamily="34" charset="0"/>
              </a:rPr>
              <a:t>They do, so we have to</a:t>
            </a:r>
          </a:p>
          <a:p>
            <a:endParaRPr lang="en-SG" sz="2000" smtClean="0">
              <a:latin typeface="Bahnschrift SemiLight" panose="020B0502040204020203" pitchFamily="34" charset="0"/>
            </a:endParaRPr>
          </a:p>
          <a:p>
            <a:r>
              <a:rPr lang="en-SG" sz="2000" smtClean="0">
                <a:latin typeface="Bahnschrift SemiLight" panose="020B0502040204020203" pitchFamily="34" charset="0"/>
              </a:rPr>
              <a:t>Their 0.1%, our whole business - everyone is a stakeholder</a:t>
            </a:r>
            <a:endParaRPr lang="en-SG" sz="200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199" y="497824"/>
            <a:ext cx="7231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smtClean="0"/>
              <a:t>The Problem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559995"/>
            <a:ext cx="10515600" cy="4435249"/>
          </a:xfrm>
        </p:spPr>
        <p:txBody>
          <a:bodyPr>
            <a:normAutofit fontScale="85000" lnSpcReduction="10000"/>
          </a:bodyPr>
          <a:lstStyle/>
          <a:p>
            <a:r>
              <a:rPr lang="en-SG" smtClean="0"/>
              <a:t>Visit ≠ </a:t>
            </a:r>
            <a:r>
              <a:rPr lang="en-SG"/>
              <a:t>P</a:t>
            </a:r>
            <a:r>
              <a:rPr lang="en-SG" smtClean="0"/>
              <a:t>urchasing intent</a:t>
            </a:r>
          </a:p>
          <a:p>
            <a:pPr lvl="1"/>
            <a:r>
              <a:rPr lang="en-SG" smtClean="0"/>
              <a:t>Just browsing (Low intent)</a:t>
            </a:r>
          </a:p>
          <a:p>
            <a:r>
              <a:rPr lang="en-SG" smtClean="0"/>
              <a:t>Purchasing intent ≠ Purchase</a:t>
            </a:r>
          </a:p>
          <a:p>
            <a:pPr lvl="1"/>
            <a:r>
              <a:rPr lang="en-SG" smtClean="0"/>
              <a:t>Cheaper competitor (High intent, but alternative cheaper)</a:t>
            </a:r>
          </a:p>
          <a:p>
            <a:pPr lvl="1"/>
            <a:r>
              <a:rPr lang="en-SG" smtClean="0"/>
              <a:t>High checkout fees (High intent, but final price increased)</a:t>
            </a:r>
          </a:p>
          <a:p>
            <a:r>
              <a:rPr lang="en-SG" smtClean="0"/>
              <a:t>User feelings unknown, but user activity known</a:t>
            </a:r>
          </a:p>
          <a:p>
            <a:pPr marL="0" indent="0">
              <a:buNone/>
            </a:pPr>
            <a:endParaRPr lang="en-SG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i="1" smtClean="0">
                <a:solidFill>
                  <a:srgbClr val="FF0000"/>
                </a:solidFill>
              </a:rPr>
              <a:t>Business question: Can we identify users with purchasing intent from their user session activity to apply targeted marketing strategies and increase purchases? </a:t>
            </a:r>
          </a:p>
          <a:p>
            <a:pPr marL="0" indent="0">
              <a:buNone/>
            </a:pPr>
            <a:endParaRPr lang="en-SG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i="1" smtClean="0">
                <a:solidFill>
                  <a:srgbClr val="FF0000"/>
                </a:solidFill>
              </a:rPr>
              <a:t>Data question: What features and model best predict user purchasing intent from user session data?</a:t>
            </a:r>
            <a:endParaRPr lang="en-SG" b="1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449672"/>
            <a:ext cx="12192001" cy="408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0" y="6287974"/>
            <a:ext cx="12192000" cy="161698"/>
          </a:xfrm>
          <a:prstGeom prst="rect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1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199" y="497824"/>
            <a:ext cx="7231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smtClean="0"/>
              <a:t>The Data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741715"/>
            <a:ext cx="10515600" cy="41379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smtClean="0"/>
              <a:t>Oct 2020 event activity for Electronics e-Commerce store in Singapore (assumed)</a:t>
            </a:r>
          </a:p>
          <a:p>
            <a:pPr marL="0" indent="0">
              <a:buNone/>
            </a:pPr>
            <a:endParaRPr lang="en-SG">
              <a:solidFill>
                <a:srgbClr val="FF0000"/>
              </a:solidFill>
            </a:endParaRPr>
          </a:p>
          <a:p>
            <a:r>
              <a:rPr lang="en-SG" smtClean="0"/>
              <a:t>161,544 records, 9 variables</a:t>
            </a:r>
          </a:p>
          <a:p>
            <a:endParaRPr lang="en-SG" smtClean="0"/>
          </a:p>
          <a:p>
            <a:pPr marL="0" indent="0">
              <a:buNone/>
            </a:pPr>
            <a:endParaRPr lang="en-SG" smtClean="0">
              <a:solidFill>
                <a:srgbClr val="FF0000"/>
              </a:solidFill>
            </a:endParaRPr>
          </a:p>
          <a:p>
            <a:endParaRPr lang="en-SG" smtClean="0">
              <a:solidFill>
                <a:srgbClr val="FF0000"/>
              </a:solidFill>
            </a:endParaRPr>
          </a:p>
          <a:p>
            <a:endParaRPr lang="en-SG" smtClean="0">
              <a:solidFill>
                <a:srgbClr val="FF0000"/>
              </a:solidFill>
            </a:endParaRPr>
          </a:p>
          <a:p>
            <a:r>
              <a:rPr lang="en-SG" smtClean="0"/>
              <a:t>Event Types: view, cart, purchase</a:t>
            </a:r>
          </a:p>
          <a:p>
            <a:r>
              <a:rPr lang="en-SG" smtClean="0"/>
              <a:t>“User Session” can be open for days – unreliable</a:t>
            </a:r>
          </a:p>
          <a:p>
            <a:r>
              <a:rPr lang="en-SG" smtClean="0"/>
              <a:t>Daily user activity used as visits</a:t>
            </a:r>
          </a:p>
          <a:p>
            <a:pPr lvl="1"/>
            <a:r>
              <a:rPr lang="en-SG" smtClean="0"/>
              <a:t>92,277 visits – 3,983 purchases; 88,294 no purchases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" y="6449672"/>
            <a:ext cx="12192001" cy="408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0" y="6287974"/>
            <a:ext cx="12192000" cy="161698"/>
          </a:xfrm>
          <a:prstGeom prst="rect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92568"/>
              </p:ext>
            </p:extLst>
          </p:nvPr>
        </p:nvGraphicFramePr>
        <p:xfrm>
          <a:off x="529217" y="3112391"/>
          <a:ext cx="11133567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063"/>
                <a:gridCol w="896535"/>
                <a:gridCol w="934497"/>
                <a:gridCol w="1880157"/>
                <a:gridCol w="1452544"/>
                <a:gridCol w="1021582"/>
                <a:gridCol w="750280"/>
                <a:gridCol w="1723846"/>
                <a:gridCol w="123706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Event Time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Event Type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Product ID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Category ID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Category Code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Brand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Price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User ID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User Session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2020-10-01 00:33:34+00:00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smtClean="0">
                          <a:effectLst/>
                        </a:rPr>
                        <a:t>purchase</a:t>
                      </a:r>
                      <a:endParaRPr lang="en-SG" sz="1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1168166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2144415927049912542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electronics.video.tv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starwind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105.87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1515915625521281104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SJUH0TBLGD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8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29;p39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7" name="Google Shape;430;p39"/>
          <p:cNvSpPr/>
          <p:nvPr/>
        </p:nvSpPr>
        <p:spPr>
          <a:xfrm>
            <a:off x="0" y="344712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31;p39"/>
          <p:cNvSpPr/>
          <p:nvPr/>
        </p:nvSpPr>
        <p:spPr>
          <a:xfrm>
            <a:off x="0" y="344712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32;p39"/>
          <p:cNvSpPr/>
          <p:nvPr/>
        </p:nvSpPr>
        <p:spPr>
          <a:xfrm rot="8100000">
            <a:off x="2404213" y="2480372"/>
            <a:ext cx="586344" cy="5863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433;p39"/>
          <p:cNvSpPr/>
          <p:nvPr/>
        </p:nvSpPr>
        <p:spPr>
          <a:xfrm>
            <a:off x="2548195" y="2631307"/>
            <a:ext cx="286215" cy="28621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Google Shape;442;p39"/>
          <p:cNvSpPr/>
          <p:nvPr/>
        </p:nvSpPr>
        <p:spPr>
          <a:xfrm rot="-2700000">
            <a:off x="3805953" y="5168419"/>
            <a:ext cx="551732" cy="551732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443;p39"/>
          <p:cNvSpPr/>
          <p:nvPr/>
        </p:nvSpPr>
        <p:spPr>
          <a:xfrm flipH="1">
            <a:off x="3934449" y="5289086"/>
            <a:ext cx="283039" cy="28303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444;p39"/>
          <p:cNvSpPr txBox="1"/>
          <p:nvPr/>
        </p:nvSpPr>
        <p:spPr>
          <a:xfrm>
            <a:off x="1356527" y="1502200"/>
            <a:ext cx="2814692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1600" smtClean="0">
                <a:latin typeface="Lato"/>
                <a:ea typeface="Lato"/>
                <a:cs typeface="Lato"/>
                <a:sym typeface="Lato"/>
              </a:rPr>
              <a:t>Feature Engineering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445;p39"/>
          <p:cNvSpPr txBox="1"/>
          <p:nvPr/>
        </p:nvSpPr>
        <p:spPr>
          <a:xfrm>
            <a:off x="4324351" y="1502200"/>
            <a:ext cx="2145968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1600" smtClean="0">
                <a:latin typeface="Lato"/>
                <a:ea typeface="Lato"/>
                <a:cs typeface="Lato"/>
                <a:sym typeface="Lato"/>
              </a:rPr>
              <a:t>Train-Test Cross Validation &amp; Hyperparameter Tuning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446;p39"/>
          <p:cNvSpPr txBox="1"/>
          <p:nvPr/>
        </p:nvSpPr>
        <p:spPr>
          <a:xfrm>
            <a:off x="7248013" y="150220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1600" smtClean="0">
                <a:latin typeface="Lato"/>
                <a:ea typeface="Lato"/>
                <a:cs typeface="Lato"/>
                <a:sym typeface="Lato"/>
              </a:rPr>
              <a:t>Model Validation on Validation Dataset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447;p39"/>
          <p:cNvSpPr txBox="1"/>
          <p:nvPr/>
        </p:nvSpPr>
        <p:spPr>
          <a:xfrm>
            <a:off x="3224233" y="6016722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smtClean="0">
                <a:latin typeface="Lato"/>
                <a:ea typeface="Lato"/>
                <a:cs typeface="Lato"/>
                <a:sym typeface="Lato"/>
              </a:rPr>
              <a:t>80-20 Train-Test Validation Split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Google Shape;448;p39"/>
          <p:cNvSpPr txBox="1"/>
          <p:nvPr/>
        </p:nvSpPr>
        <p:spPr>
          <a:xfrm>
            <a:off x="5928340" y="6016722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smtClean="0">
                <a:latin typeface="Lato"/>
                <a:ea typeface="Lato"/>
                <a:cs typeface="Lato"/>
                <a:sym typeface="Lato"/>
              </a:rPr>
              <a:t>KPI Comparison &amp; </a:t>
            </a:r>
            <a:r>
              <a:rPr lang="en-SG" sz="1600" smtClean="0">
                <a:latin typeface="Lato"/>
                <a:ea typeface="Lato"/>
                <a:cs typeface="Lato"/>
                <a:sym typeface="Lato"/>
              </a:rPr>
              <a:t>Model </a:t>
            </a:r>
            <a:r>
              <a:rPr lang="en-SG" sz="160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SG" sz="1600" smtClean="0">
                <a:latin typeface="Lato"/>
                <a:ea typeface="Lato"/>
                <a:cs typeface="Lato"/>
                <a:sym typeface="Lato"/>
              </a:rPr>
              <a:t>election</a:t>
            </a:r>
            <a:endParaRPr lang="en-SG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449;p39"/>
          <p:cNvSpPr txBox="1"/>
          <p:nvPr/>
        </p:nvSpPr>
        <p:spPr>
          <a:xfrm>
            <a:off x="8632447" y="6016722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smtClean="0">
                <a:latin typeface="Lato"/>
                <a:ea typeface="Lato"/>
                <a:cs typeface="Lato"/>
                <a:sym typeface="Lato"/>
              </a:rPr>
              <a:t>Final Performance Evalulation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8199" y="497824"/>
            <a:ext cx="7231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smtClean="0"/>
              <a:t>Workflow</a:t>
            </a:r>
          </a:p>
        </p:txBody>
      </p:sp>
      <p:sp>
        <p:nvSpPr>
          <p:cNvPr id="32" name="Google Shape;432;p39"/>
          <p:cNvSpPr/>
          <p:nvPr/>
        </p:nvSpPr>
        <p:spPr>
          <a:xfrm rot="8100000">
            <a:off x="5121527" y="2480372"/>
            <a:ext cx="586344" cy="586344"/>
          </a:xfrm>
          <a:prstGeom prst="teardrop">
            <a:avLst>
              <a:gd name="adj" fmla="val 10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433;p39"/>
          <p:cNvSpPr/>
          <p:nvPr/>
        </p:nvSpPr>
        <p:spPr>
          <a:xfrm>
            <a:off x="5265509" y="2631307"/>
            <a:ext cx="286215" cy="28621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Google Shape;432;p39"/>
          <p:cNvSpPr/>
          <p:nvPr/>
        </p:nvSpPr>
        <p:spPr>
          <a:xfrm rot="8100000">
            <a:off x="7838841" y="2480372"/>
            <a:ext cx="586344" cy="586344"/>
          </a:xfrm>
          <a:prstGeom prst="teardrop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" name="Google Shape;433;p39"/>
          <p:cNvSpPr/>
          <p:nvPr/>
        </p:nvSpPr>
        <p:spPr>
          <a:xfrm>
            <a:off x="7982823" y="2631307"/>
            <a:ext cx="286215" cy="28621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" name="Google Shape;442;p39"/>
          <p:cNvSpPr/>
          <p:nvPr/>
        </p:nvSpPr>
        <p:spPr>
          <a:xfrm rot="-2700000">
            <a:off x="6532997" y="5168417"/>
            <a:ext cx="551732" cy="551732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" name="Google Shape;443;p39"/>
          <p:cNvSpPr/>
          <p:nvPr/>
        </p:nvSpPr>
        <p:spPr>
          <a:xfrm flipH="1">
            <a:off x="6661493" y="5289084"/>
            <a:ext cx="283039" cy="28303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SG" sz="14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" name="Google Shape;442;p39"/>
          <p:cNvSpPr/>
          <p:nvPr/>
        </p:nvSpPr>
        <p:spPr>
          <a:xfrm rot="-2700000">
            <a:off x="9260040" y="5168416"/>
            <a:ext cx="551732" cy="551732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Google Shape;443;p39"/>
          <p:cNvSpPr/>
          <p:nvPr/>
        </p:nvSpPr>
        <p:spPr>
          <a:xfrm flipH="1">
            <a:off x="9388536" y="5289083"/>
            <a:ext cx="283039" cy="28303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SG"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964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-1"/>
            <a:ext cx="12192001" cy="1316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013"/>
            <a:ext cx="10515600" cy="1325563"/>
          </a:xfrm>
        </p:spPr>
        <p:txBody>
          <a:bodyPr/>
          <a:lstStyle/>
          <a:p>
            <a:r>
              <a:rPr lang="en-SG" smtClean="0">
                <a:latin typeface="+mn-lt"/>
              </a:rPr>
              <a:t>Feature Engineering &amp; Selection</a:t>
            </a:r>
            <a:endParaRPr lang="en-SG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1032"/>
            <a:ext cx="10515600" cy="2348541"/>
          </a:xfrm>
        </p:spPr>
        <p:txBody>
          <a:bodyPr>
            <a:normAutofit/>
          </a:bodyPr>
          <a:lstStyle/>
          <a:p>
            <a:r>
              <a:rPr lang="en-SG" smtClean="0"/>
              <a:t>Most Recent and Historical Visit Activity metrics biased against new users</a:t>
            </a:r>
          </a:p>
          <a:p>
            <a:pPr lvl="1"/>
            <a:r>
              <a:rPr lang="en-SG" smtClean="0"/>
              <a:t>Feature engineering limited to Current Visit Activity</a:t>
            </a:r>
          </a:p>
          <a:p>
            <a:pPr lvl="1"/>
            <a:r>
              <a:rPr lang="en-SG" smtClean="0"/>
              <a:t>Past Visit Activity useful for other applications e.g. customer profiling, rewards program</a:t>
            </a:r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924448" y="1939332"/>
            <a:ext cx="3054699" cy="180870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smtClean="0">
                <a:solidFill>
                  <a:schemeClr val="tx1"/>
                </a:solidFill>
              </a:rPr>
              <a:t>Current Visit Activity</a:t>
            </a:r>
            <a:endParaRPr lang="en-SG" sz="32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68649" y="1939332"/>
            <a:ext cx="3054699" cy="180870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smtClean="0">
                <a:solidFill>
                  <a:schemeClr val="tx1"/>
                </a:solidFill>
              </a:rPr>
              <a:t>Most Recent Visit Activity</a:t>
            </a:r>
            <a:endParaRPr lang="en-SG" sz="32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12850" y="1939332"/>
            <a:ext cx="3054699" cy="180870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smtClean="0">
                <a:solidFill>
                  <a:schemeClr val="tx1"/>
                </a:solidFill>
              </a:rPr>
              <a:t>Historical Visit Activity</a:t>
            </a:r>
            <a:endParaRPr lang="en-SG" sz="3200">
              <a:solidFill>
                <a:schemeClr val="tx1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4652387" y="1935234"/>
            <a:ext cx="2970961" cy="18128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Multiply 9"/>
          <p:cNvSpPr/>
          <p:nvPr/>
        </p:nvSpPr>
        <p:spPr>
          <a:xfrm>
            <a:off x="8254718" y="1943233"/>
            <a:ext cx="2970961" cy="18128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369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"/>
            <a:ext cx="12192001" cy="1316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523" y="1684464"/>
            <a:ext cx="10515600" cy="14550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smtClean="0"/>
              <a:t>Feature engineering based on inferred interest</a:t>
            </a:r>
          </a:p>
          <a:p>
            <a:r>
              <a:rPr lang="en-SG" smtClean="0"/>
              <a:t>Time investment</a:t>
            </a:r>
          </a:p>
          <a:p>
            <a:r>
              <a:rPr lang="en-SG" smtClean="0"/>
              <a:t>Repeated product engagement (‘view’ and ‘cart’)</a:t>
            </a:r>
          </a:p>
          <a:p>
            <a:r>
              <a:rPr lang="en-SG" smtClean="0"/>
              <a:t>Pre-purchase action (‘cart’)</a:t>
            </a:r>
          </a:p>
          <a:p>
            <a:endParaRPr lang="en-SG" smtClean="0"/>
          </a:p>
          <a:p>
            <a:endParaRPr lang="en-SG" smtClean="0"/>
          </a:p>
          <a:p>
            <a:pPr marL="0" indent="0">
              <a:buNone/>
            </a:pPr>
            <a:endParaRPr lang="en-SG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340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mtClean="0">
                <a:latin typeface="+mn-lt"/>
              </a:rPr>
              <a:t>Feature Engineering &amp; Selection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92194"/>
              </p:ext>
            </p:extLst>
          </p:nvPr>
        </p:nvGraphicFramePr>
        <p:xfrm>
          <a:off x="529217" y="3549271"/>
          <a:ext cx="11133567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063"/>
                <a:gridCol w="896535"/>
                <a:gridCol w="934497"/>
                <a:gridCol w="1880157"/>
                <a:gridCol w="1452544"/>
                <a:gridCol w="1021582"/>
                <a:gridCol w="750280"/>
                <a:gridCol w="1723846"/>
                <a:gridCol w="123706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Event Time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Event Type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Product ID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Category ID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Category Code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Brand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Price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User ID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User Session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2020-10-01 00:33:34+00:00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smtClean="0">
                          <a:effectLst/>
                        </a:rPr>
                        <a:t>purchase</a:t>
                      </a:r>
                      <a:endParaRPr lang="en-SG" sz="120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1168166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2144415927049912542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electronics.video.tv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starwind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105.87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1515915625521281104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SJUH0TBLGD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46056"/>
              </p:ext>
            </p:extLst>
          </p:nvPr>
        </p:nvGraphicFramePr>
        <p:xfrm>
          <a:off x="463899" y="5419939"/>
          <a:ext cx="1126420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656"/>
                <a:gridCol w="1080436"/>
                <a:gridCol w="3392760"/>
                <a:gridCol w="1171674"/>
                <a:gridCol w="1436575"/>
                <a:gridCol w="1283747"/>
                <a:gridCol w="110035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Daily User Session (Index)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Duration in</a:t>
                      </a:r>
                      <a:r>
                        <a:rPr lang="en-SG" sz="1200" baseline="0" smtClean="0"/>
                        <a:t> Seconds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Count of ‘Views’ and ‘Carts’ for most frequently browsed Category</a:t>
                      </a:r>
                      <a:r>
                        <a:rPr lang="en-SG" sz="1200" baseline="0" smtClean="0"/>
                        <a:t> ID 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Cart</a:t>
                      </a:r>
                      <a:r>
                        <a:rPr lang="en-SG" sz="1200" baseline="0" smtClean="0"/>
                        <a:t> </a:t>
                      </a:r>
                      <a:r>
                        <a:rPr lang="en-SG" sz="1200" smtClean="0"/>
                        <a:t>Quantity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Purchased (Target)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Purchase Value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smtClean="0"/>
                        <a:t>Cart Value</a:t>
                      </a:r>
                      <a:endParaRPr lang="en-SG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smtClean="0">
                          <a:effectLst/>
                        </a:rPr>
                        <a:t>1515915625521281104</a:t>
                      </a:r>
                    </a:p>
                    <a:p>
                      <a:pPr algn="l" fontAlgn="ctr"/>
                      <a:r>
                        <a:rPr lang="en-SG" sz="1200" smtClean="0">
                          <a:effectLst/>
                        </a:rPr>
                        <a:t>_2020-10-01</a:t>
                      </a:r>
                      <a:endParaRPr lang="en-SG" sz="120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smtClean="0">
                          <a:effectLst/>
                        </a:rPr>
                        <a:t>1560</a:t>
                      </a:r>
                      <a:endParaRPr lang="en-SG" sz="1200"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smtClean="0">
                          <a:effectLst/>
                        </a:rPr>
                        <a:t>4</a:t>
                      </a:r>
                      <a:endParaRPr lang="en-SG" sz="1200"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smtClean="0">
                          <a:effectLst/>
                        </a:rPr>
                        <a:t>1</a:t>
                      </a:r>
                      <a:endParaRPr lang="en-SG" sz="1200"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smtClean="0">
                          <a:effectLst/>
                        </a:rPr>
                        <a:t>1</a:t>
                      </a:r>
                      <a:endParaRPr lang="en-SG" sz="1200">
                        <a:effectLst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smtClean="0">
                          <a:effectLst/>
                        </a:rPr>
                        <a:t>105.87</a:t>
                      </a:r>
                      <a:endParaRPr lang="en-SG" sz="120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smtClean="0">
                          <a:effectLst/>
                        </a:rPr>
                        <a:t>105.87</a:t>
                      </a:r>
                      <a:endParaRPr lang="en-SG" sz="1200">
                        <a:effectLst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5778506" y="4602199"/>
            <a:ext cx="602901" cy="5928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55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4967</TotalTime>
  <Words>1118</Words>
  <Application>Microsoft Office PowerPoint</Application>
  <PresentationFormat>Widescreen</PresentationFormat>
  <Paragraphs>298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Lato</vt:lpstr>
      <vt:lpstr>Arial</vt:lpstr>
      <vt:lpstr>Bahnschrift SemiLight</vt:lpstr>
      <vt:lpstr>Calibri</vt:lpstr>
      <vt:lpstr>Calibri Light</vt:lpstr>
      <vt:lpstr>Wingdings</vt:lpstr>
      <vt:lpstr>Office Theme</vt:lpstr>
      <vt:lpstr>Predicting Purchasing Intent from User Behaviour on e-Commerce Platform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 &amp;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Purchasing Intent from User Behaviour on eCommerce Platform</dc:title>
  <dc:creator>Zaki Lee</dc:creator>
  <cp:lastModifiedBy>Zaki Lee</cp:lastModifiedBy>
  <cp:revision>123</cp:revision>
  <dcterms:created xsi:type="dcterms:W3CDTF">2021-06-21T05:03:16Z</dcterms:created>
  <dcterms:modified xsi:type="dcterms:W3CDTF">2021-07-05T16:29:23Z</dcterms:modified>
</cp:coreProperties>
</file>