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GB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E1715191-E181-4191-81F1-D1B14131B111}" type="slidenum">
              <a:rPr lang="en-GB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8917560" y="770400"/>
            <a:ext cx="3011040" cy="2019960"/>
          </a:xfrm>
          <a:prstGeom prst="trapezoid">
            <a:avLst>
              <a:gd fmla="val 54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38" name="CustomShape 2"/>
          <p:cNvSpPr/>
          <p:nvPr/>
        </p:nvSpPr>
        <p:spPr>
          <a:xfrm>
            <a:off x="580680" y="3852360"/>
            <a:ext cx="2973240" cy="2020680"/>
          </a:xfrm>
          <a:prstGeom prst="trapezoid">
            <a:avLst>
              <a:gd fmla="val 54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39" name="TextShape 3"/>
          <p:cNvSpPr txBox="1"/>
          <p:nvPr/>
        </p:nvSpPr>
        <p:spPr>
          <a:xfrm>
            <a:off x="7407720" y="2317680"/>
            <a:ext cx="9442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Turbine</a:t>
            </a:r>
            <a:endParaRPr/>
          </a:p>
        </p:txBody>
      </p:sp>
      <p:sp>
        <p:nvSpPr>
          <p:cNvPr id="40" name="TextShape 4"/>
          <p:cNvSpPr txBox="1"/>
          <p:nvPr/>
        </p:nvSpPr>
        <p:spPr>
          <a:xfrm>
            <a:off x="864000" y="1764000"/>
            <a:ext cx="14227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Compressor</a:t>
            </a:r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3888000" y="576000"/>
            <a:ext cx="1584000" cy="79200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42" name="TextShape 6"/>
          <p:cNvSpPr txBox="1"/>
          <p:nvPr/>
        </p:nvSpPr>
        <p:spPr>
          <a:xfrm>
            <a:off x="4003200" y="720000"/>
            <a:ext cx="13968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Combustion</a:t>
            </a:r>
            <a:endParaRPr/>
          </a:p>
          <a:p>
            <a:pPr algn="ctr"/>
            <a:r>
              <a:rPr lang="en-GB"/>
              <a:t>Chamber</a:t>
            </a:r>
            <a:endParaRPr/>
          </a:p>
        </p:txBody>
      </p:sp>
      <p:sp>
        <p:nvSpPr>
          <p:cNvPr id="43" name="TextShape 7"/>
          <p:cNvSpPr txBox="1"/>
          <p:nvPr/>
        </p:nvSpPr>
        <p:spPr>
          <a:xfrm>
            <a:off x="4680000" y="49680"/>
            <a:ext cx="6307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Fuel</a:t>
            </a:r>
            <a:r>
              <a:rPr lang="en-GB"/>
              <a:t>	</a:t>
            </a:r>
            <a:endParaRPr/>
          </a:p>
        </p:txBody>
      </p:sp>
      <p:sp>
        <p:nvSpPr>
          <p:cNvPr id="44" name="TextShape 8"/>
          <p:cNvSpPr txBox="1"/>
          <p:nvPr/>
        </p:nvSpPr>
        <p:spPr>
          <a:xfrm>
            <a:off x="9432000" y="2065680"/>
            <a:ext cx="64800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W</a:t>
            </a:r>
            <a:r>
              <a:rPr lang="en-GB"/>
              <a:t>net</a:t>
            </a:r>
            <a:endParaRPr/>
          </a:p>
        </p:txBody>
      </p:sp>
      <p:sp>
        <p:nvSpPr>
          <p:cNvPr id="45" name="TextShape 9"/>
          <p:cNvSpPr txBox="1"/>
          <p:nvPr/>
        </p:nvSpPr>
        <p:spPr>
          <a:xfrm>
            <a:off x="4284000" y="1885680"/>
            <a:ext cx="67608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shaft</a:t>
            </a:r>
            <a:endParaRPr/>
          </a:p>
        </p:txBody>
      </p:sp>
      <p:sp>
        <p:nvSpPr>
          <p:cNvPr id="46" name="CustomShape 10"/>
          <p:cNvSpPr/>
          <p:nvPr/>
        </p:nvSpPr>
        <p:spPr>
          <a:xfrm>
            <a:off x="1368000" y="72000"/>
            <a:ext cx="1440000" cy="792000"/>
          </a:xfrm>
          <a:prstGeom prst="ellips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47" name="CustomShape 11"/>
          <p:cNvSpPr/>
          <p:nvPr/>
        </p:nvSpPr>
        <p:spPr>
          <a:xfrm>
            <a:off x="6660000" y="72000"/>
            <a:ext cx="1440000" cy="792000"/>
          </a:xfrm>
          <a:prstGeom prst="ellipse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48" name="TextShape 12"/>
          <p:cNvSpPr txBox="1"/>
          <p:nvPr/>
        </p:nvSpPr>
        <p:spPr>
          <a:xfrm>
            <a:off x="1844280" y="301680"/>
            <a:ext cx="45972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Air</a:t>
            </a:r>
            <a:endParaRPr/>
          </a:p>
        </p:txBody>
      </p:sp>
      <p:sp>
        <p:nvSpPr>
          <p:cNvPr id="49" name="CustomShape 13"/>
          <p:cNvSpPr/>
          <p:nvPr/>
        </p:nvSpPr>
        <p:spPr>
          <a:xfrm>
            <a:off x="4536000" y="72000"/>
            <a:ext cx="216000" cy="504000"/>
          </a:xfrm>
          <a:prstGeom prst="downArrow">
            <a:avLst>
              <a:gd fmla="val 162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50" name="TextShape 14"/>
          <p:cNvSpPr txBox="1"/>
          <p:nvPr/>
        </p:nvSpPr>
        <p:spPr>
          <a:xfrm>
            <a:off x="6703200" y="189720"/>
            <a:ext cx="1396800" cy="6022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Combustion</a:t>
            </a:r>
            <a:endParaRPr/>
          </a:p>
          <a:p>
            <a:pPr algn="ctr"/>
            <a:r>
              <a:rPr lang="en-GB"/>
              <a:t>Products</a:t>
            </a:r>
            <a:endParaRPr/>
          </a:p>
        </p:txBody>
      </p:sp>
      <p:sp>
        <p:nvSpPr>
          <p:cNvPr id="51" name="CustomShape 15"/>
          <p:cNvSpPr/>
          <p:nvPr/>
        </p:nvSpPr>
        <p:spPr>
          <a:xfrm>
            <a:off x="8917560" y="1836000"/>
            <a:ext cx="586440" cy="792000"/>
          </a:xfrm>
          <a:prstGeom prst="pie">
            <a:avLst>
              <a:gd fmla="val 13200" name="adj1"/>
              <a:gd fmla="val 6400" name="adj2"/>
              <a:gd fmla="val 0" name="adj3"/>
            </a:avLst>
          </a:prstGeom>
          <a:solidFill>
            <a:srgbClr val="ffcc99"/>
          </a:solidFill>
          <a:ln>
            <a:solidFill>
              <a:srgbClr val="808080"/>
            </a:solidFill>
          </a:ln>
        </p:spPr>
      </p:sp>
      <p:sp>
        <p:nvSpPr>
          <p:cNvPr id="52" name="CustomShape 16"/>
          <p:cNvSpPr/>
          <p:nvPr/>
        </p:nvSpPr>
        <p:spPr>
          <a:xfrm>
            <a:off x="580320" y="6929640"/>
            <a:ext cx="2973240" cy="2020680"/>
          </a:xfrm>
          <a:prstGeom prst="trapezoid">
            <a:avLst>
              <a:gd fmla="val 54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53" name="CustomShape 17"/>
          <p:cNvSpPr/>
          <p:nvPr/>
        </p:nvSpPr>
        <p:spPr>
          <a:xfrm>
            <a:off x="8917200" y="3880440"/>
            <a:ext cx="3011040" cy="2019960"/>
          </a:xfrm>
          <a:prstGeom prst="trapezoid">
            <a:avLst>
              <a:gd fmla="val 54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GB"/>
              <a:t> </a:t>
            </a:r>
            <a:endParaRPr/>
          </a:p>
        </p:txBody>
      </p:sp>
      <p:sp>
        <p:nvSpPr>
          <p:cNvPr id="54" name="TextShape 18"/>
          <p:cNvSpPr txBox="1"/>
          <p:nvPr/>
        </p:nvSpPr>
        <p:spPr>
          <a:xfrm>
            <a:off x="792000" y="4608000"/>
            <a:ext cx="1422720" cy="6022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GB"/>
              <a:t>Isentropic</a:t>
            </a:r>
            <a:endParaRPr/>
          </a:p>
          <a:p>
            <a:pPr algn="ctr"/>
            <a:r>
              <a:rPr lang="en-GB"/>
              <a:t>Compressor</a:t>
            </a:r>
            <a:endParaRPr/>
          </a:p>
        </p:txBody>
      </p:sp>
      <p:sp>
        <p:nvSpPr>
          <p:cNvPr id="55" name="TextShape 19"/>
          <p:cNvSpPr txBox="1"/>
          <p:nvPr/>
        </p:nvSpPr>
        <p:spPr>
          <a:xfrm>
            <a:off x="7524000" y="5364000"/>
            <a:ext cx="1169640" cy="6022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GB"/>
              <a:t>Isentropic</a:t>
            </a:r>
            <a:endParaRPr/>
          </a:p>
          <a:p>
            <a:pPr algn="ctr"/>
            <a:r>
              <a:rPr lang="en-GB"/>
              <a:t>Turbine</a:t>
            </a:r>
            <a:endParaRPr/>
          </a:p>
        </p:txBody>
      </p:sp>
      <p:sp>
        <p:nvSpPr>
          <p:cNvPr id="56" name="CustomShape 20"/>
          <p:cNvSpPr/>
          <p:nvPr/>
        </p:nvSpPr>
        <p:spPr>
          <a:xfrm>
            <a:off x="3888000" y="3348000"/>
            <a:ext cx="1584000" cy="72000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57" name="CustomShape 21"/>
          <p:cNvSpPr/>
          <p:nvPr/>
        </p:nvSpPr>
        <p:spPr>
          <a:xfrm>
            <a:off x="3924000" y="6876000"/>
            <a:ext cx="1511640" cy="611640"/>
          </a:xfrm>
          <a:prstGeom prst="roundRect">
            <a:avLst>
              <a:gd fmla="val 3600" name="adj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58" name="TextShape 22"/>
          <p:cNvSpPr txBox="1"/>
          <p:nvPr/>
        </p:nvSpPr>
        <p:spPr>
          <a:xfrm>
            <a:off x="4083840" y="6997680"/>
            <a:ext cx="11361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P = const</a:t>
            </a:r>
            <a:endParaRPr/>
          </a:p>
        </p:txBody>
      </p:sp>
      <p:sp>
        <p:nvSpPr>
          <p:cNvPr id="59" name="TextShape 23"/>
          <p:cNvSpPr txBox="1"/>
          <p:nvPr/>
        </p:nvSpPr>
        <p:spPr>
          <a:xfrm>
            <a:off x="4140000" y="3528000"/>
            <a:ext cx="113616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P = const</a:t>
            </a:r>
            <a:endParaRPr/>
          </a:p>
        </p:txBody>
      </p:sp>
      <p:sp>
        <p:nvSpPr>
          <p:cNvPr id="60" name="Line 24"/>
          <p:cNvSpPr/>
          <p:nvPr/>
        </p:nvSpPr>
        <p:spPr>
          <a:xfrm flipV="1">
            <a:off x="1656000" y="3672000"/>
            <a:ext cx="0" cy="720000"/>
          </a:xfrm>
          <a:prstGeom prst="line">
            <a:avLst/>
          </a:prstGeom>
          <a:ln w="72000">
            <a:solidFill>
              <a:srgbClr val="cfe7f5"/>
            </a:solidFill>
            <a:round/>
          </a:ln>
        </p:spPr>
      </p:sp>
      <p:sp>
        <p:nvSpPr>
          <p:cNvPr id="61" name="Line 25"/>
          <p:cNvSpPr/>
          <p:nvPr/>
        </p:nvSpPr>
        <p:spPr>
          <a:xfrm flipH="1">
            <a:off x="1656000" y="3672000"/>
            <a:ext cx="2232000" cy="0"/>
          </a:xfrm>
          <a:prstGeom prst="line">
            <a:avLst/>
          </a:prstGeom>
          <a:ln w="72000">
            <a:solidFill>
              <a:srgbClr val="cfe7f5"/>
            </a:solidFill>
            <a:round/>
            <a:headEnd len="med" type="triangle" w="med"/>
          </a:ln>
        </p:spPr>
      </p:sp>
      <p:sp>
        <p:nvSpPr>
          <p:cNvPr id="62" name="Line 26"/>
          <p:cNvSpPr/>
          <p:nvPr/>
        </p:nvSpPr>
        <p:spPr>
          <a:xfrm flipH="1">
            <a:off x="5471640" y="3671640"/>
            <a:ext cx="2232000" cy="0"/>
          </a:xfrm>
          <a:prstGeom prst="line">
            <a:avLst/>
          </a:prstGeom>
          <a:ln w="72000">
            <a:solidFill>
              <a:srgbClr val="cfe7f5"/>
            </a:solidFill>
            <a:round/>
          </a:ln>
        </p:spPr>
      </p:sp>
      <p:sp>
        <p:nvSpPr>
          <p:cNvPr id="63" name="Line 27"/>
          <p:cNvSpPr/>
          <p:nvPr/>
        </p:nvSpPr>
        <p:spPr>
          <a:xfrm flipV="1">
            <a:off x="7703640" y="3671640"/>
            <a:ext cx="0" cy="720000"/>
          </a:xfrm>
          <a:prstGeom prst="line">
            <a:avLst/>
          </a:prstGeom>
          <a:ln w="72000">
            <a:solidFill>
              <a:srgbClr val="cfe7f5"/>
            </a:solidFill>
            <a:round/>
            <a:headEnd len="med" type="triangle" w="med"/>
          </a:ln>
        </p:spPr>
      </p:sp>
      <p:sp>
        <p:nvSpPr>
          <p:cNvPr id="64" name="Line 28"/>
          <p:cNvSpPr/>
          <p:nvPr/>
        </p:nvSpPr>
        <p:spPr>
          <a:xfrm flipV="1">
            <a:off x="7703280" y="6443280"/>
            <a:ext cx="0" cy="720000"/>
          </a:xfrm>
          <a:prstGeom prst="line">
            <a:avLst/>
          </a:prstGeom>
          <a:ln w="72000">
            <a:solidFill>
              <a:srgbClr val="cfe7f5"/>
            </a:solidFill>
            <a:round/>
          </a:ln>
        </p:spPr>
      </p:sp>
      <p:sp>
        <p:nvSpPr>
          <p:cNvPr id="65" name="Line 29"/>
          <p:cNvSpPr/>
          <p:nvPr/>
        </p:nvSpPr>
        <p:spPr>
          <a:xfrm flipH="1">
            <a:off x="5435640" y="7163280"/>
            <a:ext cx="2268000" cy="0"/>
          </a:xfrm>
          <a:prstGeom prst="line">
            <a:avLst/>
          </a:prstGeom>
          <a:ln w="72000">
            <a:solidFill>
              <a:srgbClr val="cfe7f5"/>
            </a:solidFill>
            <a:round/>
            <a:tailEnd len="med" type="triangle" w="med"/>
          </a:ln>
        </p:spPr>
      </p:sp>
      <p:sp>
        <p:nvSpPr>
          <p:cNvPr id="66" name="Line 30"/>
          <p:cNvSpPr/>
          <p:nvPr/>
        </p:nvSpPr>
        <p:spPr>
          <a:xfrm flipV="1">
            <a:off x="1655640" y="6515640"/>
            <a:ext cx="0" cy="720000"/>
          </a:xfrm>
          <a:prstGeom prst="line">
            <a:avLst/>
          </a:prstGeom>
          <a:ln w="72000">
            <a:solidFill>
              <a:srgbClr val="cfe7f5"/>
            </a:solidFill>
            <a:round/>
            <a:tailEnd len="med" type="triangle" w="med"/>
          </a:ln>
        </p:spPr>
      </p:sp>
      <p:sp>
        <p:nvSpPr>
          <p:cNvPr id="67" name="Line 31"/>
          <p:cNvSpPr/>
          <p:nvPr/>
        </p:nvSpPr>
        <p:spPr>
          <a:xfrm flipH="1">
            <a:off x="1655640" y="7199640"/>
            <a:ext cx="2268360" cy="0"/>
          </a:xfrm>
          <a:prstGeom prst="line">
            <a:avLst/>
          </a:prstGeom>
          <a:ln w="72000">
            <a:solidFill>
              <a:srgbClr val="cfe7f5"/>
            </a:solidFill>
            <a:round/>
          </a:ln>
        </p:spPr>
      </p:sp>
      <p:sp>
        <p:nvSpPr>
          <p:cNvPr id="68" name="Line 32"/>
          <p:cNvSpPr/>
          <p:nvPr/>
        </p:nvSpPr>
        <p:spPr>
          <a:xfrm>
            <a:off x="1584000" y="2232000"/>
            <a:ext cx="7776000" cy="0"/>
          </a:xfrm>
          <a:prstGeom prst="line">
            <a:avLst/>
          </a:prstGeom>
          <a:ln w="72000">
            <a:solidFill>
              <a:srgbClr val="000000"/>
            </a:solidFill>
            <a:round/>
          </a:ln>
        </p:spPr>
      </p:sp>
      <p:sp>
        <p:nvSpPr>
          <p:cNvPr id="69" name="CustomShape 33"/>
          <p:cNvSpPr/>
          <p:nvPr/>
        </p:nvSpPr>
        <p:spPr>
          <a:xfrm>
            <a:off x="8917200" y="4931640"/>
            <a:ext cx="586440" cy="792000"/>
          </a:xfrm>
          <a:prstGeom prst="pie">
            <a:avLst>
              <a:gd fmla="val 12297" name="adj1"/>
              <a:gd fmla="val 7075" name="adj2"/>
              <a:gd fmla="val 0" name="adj3"/>
            </a:avLst>
          </a:prstGeom>
          <a:solidFill>
            <a:srgbClr val="ffcc99"/>
          </a:solidFill>
          <a:ln>
            <a:solidFill>
              <a:srgbClr val="808080"/>
            </a:solidFill>
          </a:ln>
        </p:spPr>
      </p:sp>
      <p:sp>
        <p:nvSpPr>
          <p:cNvPr id="70" name="Line 34"/>
          <p:cNvSpPr/>
          <p:nvPr/>
        </p:nvSpPr>
        <p:spPr>
          <a:xfrm>
            <a:off x="1512000" y="5328000"/>
            <a:ext cx="7848000" cy="0"/>
          </a:xfrm>
          <a:prstGeom prst="line">
            <a:avLst/>
          </a:prstGeom>
          <a:ln w="72000">
            <a:solidFill>
              <a:srgbClr val="000000"/>
            </a:solidFill>
            <a:round/>
          </a:ln>
        </p:spPr>
      </p:sp>
      <p:sp>
        <p:nvSpPr>
          <p:cNvPr id="71" name="TextShape 35"/>
          <p:cNvSpPr txBox="1"/>
          <p:nvPr/>
        </p:nvSpPr>
        <p:spPr>
          <a:xfrm>
            <a:off x="4716000" y="4428000"/>
            <a:ext cx="45504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Q</a:t>
            </a:r>
            <a:r>
              <a:rPr lang="en-GB"/>
              <a:t>H</a:t>
            </a:r>
            <a:endParaRPr/>
          </a:p>
        </p:txBody>
      </p:sp>
      <p:sp>
        <p:nvSpPr>
          <p:cNvPr id="72" name="TextShape 36"/>
          <p:cNvSpPr txBox="1"/>
          <p:nvPr/>
        </p:nvSpPr>
        <p:spPr>
          <a:xfrm>
            <a:off x="4764960" y="6228000"/>
            <a:ext cx="45504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Q</a:t>
            </a:r>
            <a:r>
              <a:rPr lang="en-GB"/>
              <a:t>C</a:t>
            </a:r>
            <a:endParaRPr/>
          </a:p>
        </p:txBody>
      </p:sp>
      <p:sp>
        <p:nvSpPr>
          <p:cNvPr id="73" name="CustomShape 37"/>
          <p:cNvSpPr/>
          <p:nvPr/>
        </p:nvSpPr>
        <p:spPr>
          <a:xfrm>
            <a:off x="4572000" y="4068000"/>
            <a:ext cx="216000" cy="612000"/>
          </a:xfrm>
          <a:prstGeom prst="up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74" name="CustomShape 38"/>
          <p:cNvSpPr/>
          <p:nvPr/>
        </p:nvSpPr>
        <p:spPr>
          <a:xfrm>
            <a:off x="4571640" y="6263640"/>
            <a:ext cx="216000" cy="612000"/>
          </a:xfrm>
          <a:prstGeom prst="upArrow">
            <a:avLst>
              <a:gd fmla="val 54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75" name="TextShape 39"/>
          <p:cNvSpPr txBox="1"/>
          <p:nvPr/>
        </p:nvSpPr>
        <p:spPr>
          <a:xfrm>
            <a:off x="9432000" y="5198040"/>
            <a:ext cx="648000" cy="4215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W</a:t>
            </a:r>
            <a:r>
              <a:rPr lang="en-GB"/>
              <a:t>net</a:t>
            </a:r>
            <a:endParaRPr/>
          </a:p>
        </p:txBody>
      </p:sp>
      <p:sp>
        <p:nvSpPr>
          <p:cNvPr id="76" name="Line 40"/>
          <p:cNvSpPr/>
          <p:nvPr/>
        </p:nvSpPr>
        <p:spPr>
          <a:xfrm flipH="1">
            <a:off x="864000" y="432000"/>
            <a:ext cx="504000" cy="0"/>
          </a:xfrm>
          <a:prstGeom prst="line">
            <a:avLst/>
          </a:prstGeom>
          <a:ln w="72000">
            <a:solidFill>
              <a:srgbClr val="cfe7f5"/>
            </a:solidFill>
            <a:round/>
          </a:ln>
        </p:spPr>
      </p:sp>
      <p:sp>
        <p:nvSpPr>
          <p:cNvPr id="77" name="Line 41"/>
          <p:cNvSpPr/>
          <p:nvPr/>
        </p:nvSpPr>
        <p:spPr>
          <a:xfrm>
            <a:off x="864000" y="432000"/>
            <a:ext cx="0" cy="576000"/>
          </a:xfrm>
          <a:prstGeom prst="line">
            <a:avLst/>
          </a:prstGeom>
          <a:ln w="72000">
            <a:solidFill>
              <a:srgbClr val="cfe7f5"/>
            </a:solidFill>
            <a:round/>
            <a:tailEnd len="med" type="triangle" w="med"/>
          </a:ln>
        </p:spPr>
      </p:sp>
      <p:sp>
        <p:nvSpPr>
          <p:cNvPr id="78" name="Line 42"/>
          <p:cNvSpPr/>
          <p:nvPr/>
        </p:nvSpPr>
        <p:spPr>
          <a:xfrm flipV="1">
            <a:off x="8568000" y="504000"/>
            <a:ext cx="0" cy="360000"/>
          </a:xfrm>
          <a:prstGeom prst="line">
            <a:avLst/>
          </a:prstGeom>
          <a:ln w="72000">
            <a:solidFill>
              <a:srgbClr val="cfe7f5"/>
            </a:solidFill>
            <a:round/>
          </a:ln>
        </p:spPr>
      </p:sp>
      <p:sp>
        <p:nvSpPr>
          <p:cNvPr id="79" name="Line 43"/>
          <p:cNvSpPr/>
          <p:nvPr/>
        </p:nvSpPr>
        <p:spPr>
          <a:xfrm>
            <a:off x="8100000" y="504000"/>
            <a:ext cx="468000" cy="0"/>
          </a:xfrm>
          <a:prstGeom prst="line">
            <a:avLst/>
          </a:prstGeom>
          <a:ln w="72000">
            <a:solidFill>
              <a:srgbClr val="cfe7f5"/>
            </a:solidFill>
            <a:round/>
            <a:headEnd len="med" type="triangle" w="med"/>
          </a:ln>
        </p:spPr>
      </p:sp>
      <p:sp>
        <p:nvSpPr>
          <p:cNvPr id="80" name="Line 44"/>
          <p:cNvSpPr/>
          <p:nvPr/>
        </p:nvSpPr>
        <p:spPr>
          <a:xfrm flipH="1">
            <a:off x="2088000" y="936000"/>
            <a:ext cx="1800000" cy="0"/>
          </a:xfrm>
          <a:prstGeom prst="line">
            <a:avLst/>
          </a:prstGeom>
          <a:ln w="72000">
            <a:solidFill>
              <a:srgbClr val="cfe7f5"/>
            </a:solidFill>
            <a:round/>
            <a:headEnd len="med" type="triangle" w="med"/>
          </a:ln>
        </p:spPr>
      </p:sp>
      <p:sp>
        <p:nvSpPr>
          <p:cNvPr id="81" name="Line 45"/>
          <p:cNvSpPr/>
          <p:nvPr/>
        </p:nvSpPr>
        <p:spPr>
          <a:xfrm>
            <a:off x="2088000" y="936000"/>
            <a:ext cx="0" cy="504000"/>
          </a:xfrm>
          <a:prstGeom prst="line">
            <a:avLst/>
          </a:prstGeom>
          <a:ln w="72000">
            <a:solidFill>
              <a:srgbClr val="cfe7f5"/>
            </a:solidFill>
            <a:round/>
          </a:ln>
        </p:spPr>
      </p:sp>
      <p:sp>
        <p:nvSpPr>
          <p:cNvPr id="82" name="Line 46"/>
          <p:cNvSpPr/>
          <p:nvPr/>
        </p:nvSpPr>
        <p:spPr>
          <a:xfrm flipH="1">
            <a:off x="5472000" y="954000"/>
            <a:ext cx="1800000" cy="0"/>
          </a:xfrm>
          <a:prstGeom prst="line">
            <a:avLst/>
          </a:prstGeom>
          <a:ln w="72000">
            <a:solidFill>
              <a:srgbClr val="cfe7f5"/>
            </a:solidFill>
            <a:round/>
          </a:ln>
        </p:spPr>
      </p:sp>
      <p:sp>
        <p:nvSpPr>
          <p:cNvPr id="83" name="Line 47"/>
          <p:cNvSpPr/>
          <p:nvPr/>
        </p:nvSpPr>
        <p:spPr>
          <a:xfrm>
            <a:off x="7236000" y="936000"/>
            <a:ext cx="0" cy="432000"/>
          </a:xfrm>
          <a:prstGeom prst="line">
            <a:avLst/>
          </a:prstGeom>
          <a:ln w="72000">
            <a:solidFill>
              <a:srgbClr val="cfe7f5"/>
            </a:solidFill>
            <a:round/>
            <a:tailEnd len="med" type="triangle" w="med"/>
          </a:ln>
        </p:spPr>
      </p:sp>
      <p:sp>
        <p:nvSpPr>
          <p:cNvPr id="84" name="TextShape 48"/>
          <p:cNvSpPr txBox="1"/>
          <p:nvPr/>
        </p:nvSpPr>
        <p:spPr>
          <a:xfrm>
            <a:off x="2952000" y="2484000"/>
            <a:ext cx="3601440" cy="382320"/>
          </a:xfrm>
          <a:prstGeom prst="rect">
            <a:avLst/>
          </a:prstGeom>
        </p:spPr>
        <p:txBody>
          <a:bodyPr bIns="63000" lIns="108000" rIns="108000" tIns="63000" wrap="none"/>
          <a:p>
            <a:r>
              <a:rPr lang="en-GB">
                <a:solidFill>
                  <a:srgbClr val="ff3366"/>
                </a:solidFill>
              </a:rPr>
              <a:t>Open Cycle Gas Turbine Engines</a:t>
            </a:r>
            <a:endParaRPr/>
          </a:p>
        </p:txBody>
      </p:sp>
      <p:sp>
        <p:nvSpPr>
          <p:cNvPr id="85" name="TextShape 49"/>
          <p:cNvSpPr txBox="1"/>
          <p:nvPr/>
        </p:nvSpPr>
        <p:spPr>
          <a:xfrm>
            <a:off x="2862000" y="5490000"/>
            <a:ext cx="3752280" cy="382320"/>
          </a:xfrm>
          <a:prstGeom prst="rect">
            <a:avLst/>
          </a:prstGeom>
        </p:spPr>
        <p:txBody>
          <a:bodyPr bIns="63000" lIns="108000" rIns="108000" tIns="63000" wrap="none"/>
          <a:p>
            <a:r>
              <a:rPr lang="en-GB">
                <a:solidFill>
                  <a:srgbClr val="ff3366"/>
                </a:solidFill>
              </a:rPr>
              <a:t>Closed Cycle Gas Turbine Engines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