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64" r:id="rId24"/>
    <p:sldId id="281" r:id="rId25"/>
    <p:sldId id="280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7" d="100"/>
          <a:sy n="67" d="100"/>
        </p:scale>
        <p:origin x="-25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3858F-BF1D-4B07-94D1-1BF8EAA69A3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5AD3F-BBC1-44F2-BE02-C33BEE51D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5AD3F-BBC1-44F2-BE02-C33BEE51DB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5AD3F-BBC1-44F2-BE02-C33BEE51DB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1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3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1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2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FD18-847A-4492-B1A8-28E67A833796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2DA6-088C-46C0-A2C4-B64287B8C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eat_equation" TargetMode="External"/><Relationship Id="rId13" Type="http://schemas.openxmlformats.org/officeDocument/2006/relationships/image" Target="../media/image54.png"/><Relationship Id="rId3" Type="http://schemas.openxmlformats.org/officeDocument/2006/relationships/hyperlink" Target="http://en.wikipedia.org/wiki/Engineering" TargetMode="External"/><Relationship Id="rId7" Type="http://schemas.openxmlformats.org/officeDocument/2006/relationships/hyperlink" Target="http://en.wikipedia.org/wiki/Conduction_(heat)" TargetMode="External"/><Relationship Id="rId12" Type="http://schemas.openxmlformats.org/officeDocument/2006/relationships/image" Target="../media/image16.png"/><Relationship Id="rId2" Type="http://schemas.openxmlformats.org/officeDocument/2006/relationships/hyperlink" Target="http://en.wikipedia.org/wiki/Phy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iffusion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://en.wikipedia.org/wiki/Dimensionless_number" TargetMode="External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hyperlink" Target="http://en.wikipedia.org/wiki/Joseph_Fourier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9.png"/><Relationship Id="rId4" Type="http://schemas.openxmlformats.org/officeDocument/2006/relationships/image" Target="../media/image62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0.png"/><Relationship Id="rId3" Type="http://schemas.openxmlformats.org/officeDocument/2006/relationships/image" Target="../media/image93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98.png"/><Relationship Id="rId5" Type="http://schemas.openxmlformats.org/officeDocument/2006/relationships/image" Target="../media/image94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97.png"/><Relationship Id="rId1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microsoft.com/office/2007/relationships/hdphoto" Target="../media/hdphoto5.wdp"/><Relationship Id="rId7" Type="http://schemas.microsoft.com/office/2007/relationships/hdphoto" Target="../media/hdphoto2.wdp"/><Relationship Id="rId12" Type="http://schemas.openxmlformats.org/officeDocument/2006/relationships/image" Target="../media/image10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5.png"/><Relationship Id="rId5" Type="http://schemas.microsoft.com/office/2007/relationships/hdphoto" Target="../media/hdphoto1.wdp"/><Relationship Id="rId10" Type="http://schemas.openxmlformats.org/officeDocument/2006/relationships/image" Target="../media/image103.png"/><Relationship Id="rId4" Type="http://schemas.openxmlformats.org/officeDocument/2006/relationships/image" Target="../media/image93.png"/><Relationship Id="rId9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microsoft.com/office/2007/relationships/hdphoto" Target="../media/hdphoto1.wdp"/><Relationship Id="rId7" Type="http://schemas.openxmlformats.org/officeDocument/2006/relationships/image" Target="../media/image10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microsoft.com/office/2007/relationships/hdphoto" Target="../media/hdphoto2.wdp"/><Relationship Id="rId10" Type="http://schemas.openxmlformats.org/officeDocument/2006/relationships/image" Target="../media/image108.png"/><Relationship Id="rId4" Type="http://schemas.openxmlformats.org/officeDocument/2006/relationships/image" Target="../media/image94.png"/><Relationship Id="rId9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://en.wikipedia.org/wiki/Jean_Baptiste_Biot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://en.wikipedia.org/wiki/Physicis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://en.wikipedia.org/wiki/Dimensionless_number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hyperlink" Target="http://en.wikipedia.org/wiki/Gradien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en-US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Unsteady State Heat Transfer</a:t>
            </a:r>
            <a:endParaRPr lang="en-US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762000"/>
          </a:xfrm>
        </p:spPr>
        <p:txBody>
          <a:bodyPr>
            <a:normAutofit/>
          </a:bodyPr>
          <a:lstStyle/>
          <a:p>
            <a:r>
              <a:rPr lang="en-US" sz="2000" b="1" i="1" dirty="0" smtClean="0">
                <a:solidFill>
                  <a:schemeClr val="tx1"/>
                </a:solidFill>
              </a:rPr>
              <a:t>HT3: Experimental </a:t>
            </a:r>
            <a:r>
              <a:rPr lang="en-US" sz="2000" b="1" i="1" dirty="0" smtClean="0">
                <a:solidFill>
                  <a:schemeClr val="tx1"/>
                </a:solidFill>
              </a:rPr>
              <a:t>Studies of Thermal Diffusivities and Heat Transfer Coefficients </a:t>
            </a: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3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06" y="-17385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Biot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53721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81099"/>
            <a:ext cx="30861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64165"/>
            <a:ext cx="301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10" y="1753117"/>
            <a:ext cx="54006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0999"/>
            <a:ext cx="69627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92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Fourier number</a:t>
            </a: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38100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j-lt"/>
              </a:rPr>
              <a:t>In </a:t>
            </a:r>
            <a:r>
              <a:rPr lang="en-US" sz="1600" dirty="0" smtClean="0">
                <a:latin typeface="+mj-lt"/>
                <a:hlinkClick r:id="rId2" tooltip="Physics"/>
              </a:rPr>
              <a:t>physics</a:t>
            </a:r>
            <a:r>
              <a:rPr lang="en-US" sz="1600" dirty="0" smtClean="0">
                <a:latin typeface="+mj-lt"/>
              </a:rPr>
              <a:t> and </a:t>
            </a:r>
            <a:r>
              <a:rPr lang="en-US" sz="1600" dirty="0" smtClean="0">
                <a:latin typeface="+mj-lt"/>
                <a:hlinkClick r:id="rId3" tooltip="Engineering"/>
              </a:rPr>
              <a:t>engineering</a:t>
            </a:r>
            <a:r>
              <a:rPr lang="en-US" sz="1600" dirty="0" smtClean="0">
                <a:latin typeface="+mj-lt"/>
              </a:rPr>
              <a:t>, the </a:t>
            </a:r>
            <a:r>
              <a:rPr lang="en-US" sz="1600" b="1" dirty="0" smtClean="0">
                <a:latin typeface="+mj-lt"/>
              </a:rPr>
              <a:t>Fourier number</a:t>
            </a:r>
            <a:r>
              <a:rPr lang="en-US" sz="1600" dirty="0" smtClean="0">
                <a:latin typeface="+mj-lt"/>
              </a:rPr>
              <a:t> (</a:t>
            </a:r>
            <a:r>
              <a:rPr lang="en-US" sz="1600" i="1" dirty="0" err="1" smtClean="0">
                <a:latin typeface="+mj-lt"/>
              </a:rPr>
              <a:t>Fo</a:t>
            </a:r>
            <a:r>
              <a:rPr lang="en-US" sz="1600" dirty="0" smtClean="0">
                <a:latin typeface="+mj-lt"/>
              </a:rPr>
              <a:t>) or </a:t>
            </a:r>
            <a:r>
              <a:rPr lang="en-US" sz="1600" b="1" dirty="0" smtClean="0">
                <a:latin typeface="+mj-lt"/>
              </a:rPr>
              <a:t>Fourier modulus</a:t>
            </a:r>
            <a:r>
              <a:rPr lang="en-US" sz="1600" dirty="0" smtClean="0">
                <a:latin typeface="+mj-lt"/>
              </a:rPr>
              <a:t>, named after </a:t>
            </a:r>
            <a:r>
              <a:rPr lang="en-US" sz="1600" dirty="0" smtClean="0">
                <a:latin typeface="+mj-lt"/>
                <a:hlinkClick r:id="rId4" tooltip="Joseph Fourier"/>
              </a:rPr>
              <a:t>Joseph Fourier</a:t>
            </a:r>
            <a:r>
              <a:rPr lang="en-US" sz="1600" dirty="0" smtClean="0">
                <a:latin typeface="+mj-lt"/>
              </a:rPr>
              <a:t>, is a </a:t>
            </a:r>
            <a:r>
              <a:rPr lang="en-US" sz="1600" dirty="0" smtClean="0">
                <a:latin typeface="+mj-lt"/>
                <a:hlinkClick r:id="rId5" tooltip="Dimensionless number"/>
              </a:rPr>
              <a:t>dimensionless number</a:t>
            </a:r>
            <a:r>
              <a:rPr lang="en-US" sz="1600" dirty="0" smtClean="0">
                <a:latin typeface="+mj-lt"/>
              </a:rPr>
              <a:t> that characterizes heat conduction. Conceptually, it is the ratio of </a:t>
            </a:r>
            <a:r>
              <a:rPr lang="en-US" sz="1600" dirty="0" smtClean="0">
                <a:latin typeface="+mj-lt"/>
                <a:hlinkClick r:id="rId6" tooltip="Diffusion"/>
              </a:rPr>
              <a:t>diffusive</a:t>
            </a:r>
            <a:r>
              <a:rPr lang="en-US" sz="1600" dirty="0" smtClean="0">
                <a:latin typeface="+mj-lt"/>
              </a:rPr>
              <a:t>/</a:t>
            </a:r>
            <a:r>
              <a:rPr lang="en-US" sz="1600" dirty="0" smtClean="0">
                <a:latin typeface="+mj-lt"/>
                <a:hlinkClick r:id="rId7" tooltip="Conduction (heat)"/>
              </a:rPr>
              <a:t>conductive</a:t>
            </a:r>
            <a:r>
              <a:rPr lang="en-US" sz="1600" dirty="0" smtClean="0">
                <a:latin typeface="+mj-lt"/>
              </a:rPr>
              <a:t> transport rate by the quantity storage rate and arises from non-</a:t>
            </a:r>
            <a:r>
              <a:rPr lang="en-US" sz="1600" dirty="0" err="1" smtClean="0">
                <a:latin typeface="+mj-lt"/>
              </a:rPr>
              <a:t>dimensionalization</a:t>
            </a:r>
            <a:r>
              <a:rPr lang="en-US" sz="1600" dirty="0" smtClean="0">
                <a:latin typeface="+mj-lt"/>
              </a:rPr>
              <a:t> of the </a:t>
            </a:r>
            <a:r>
              <a:rPr lang="en-US" sz="1600" dirty="0" smtClean="0">
                <a:latin typeface="+mj-lt"/>
                <a:hlinkClick r:id="rId8" tooltip="Heat equation"/>
              </a:rPr>
              <a:t>heat equation</a:t>
            </a:r>
            <a:r>
              <a:rPr lang="en-US" sz="1600" dirty="0" smtClean="0">
                <a:latin typeface="+mj-lt"/>
              </a:rPr>
              <a:t>. The general </a:t>
            </a:r>
            <a:r>
              <a:rPr lang="en-US" sz="1600" b="1" u="sng" dirty="0" smtClean="0">
                <a:latin typeface="+mj-lt"/>
              </a:rPr>
              <a:t>Fourier number </a:t>
            </a:r>
            <a:r>
              <a:rPr lang="en-US" sz="1600" dirty="0" smtClean="0">
                <a:latin typeface="+mj-lt"/>
              </a:rPr>
              <a:t>is defined as:</a:t>
            </a:r>
          </a:p>
          <a:p>
            <a:pPr marL="0" indent="0" algn="ctr">
              <a:buNone/>
            </a:pPr>
            <a:r>
              <a:rPr lang="en-US" sz="1600" b="1" dirty="0" err="1" smtClean="0">
                <a:latin typeface="+mj-lt"/>
              </a:rPr>
              <a:t>Fo</a:t>
            </a:r>
            <a:r>
              <a:rPr lang="en-US" sz="1600" b="1" dirty="0" smtClean="0">
                <a:latin typeface="+mj-lt"/>
              </a:rPr>
              <a:t> = Diffusive transport rate (</a:t>
            </a:r>
            <a:r>
              <a:rPr lang="en-US" sz="1600" b="1" dirty="0" smtClean="0">
                <a:latin typeface="Symbol" pitchFamily="18" charset="2"/>
              </a:rPr>
              <a:t>a</a:t>
            </a:r>
            <a:r>
              <a:rPr lang="en-US" sz="1600" b="1" dirty="0" smtClean="0">
                <a:latin typeface="+mj-lt"/>
              </a:rPr>
              <a:t>/L</a:t>
            </a:r>
            <a:r>
              <a:rPr lang="en-US" sz="1600" b="1" baseline="30000" dirty="0" smtClean="0">
                <a:latin typeface="+mj-lt"/>
              </a:rPr>
              <a:t>2</a:t>
            </a:r>
            <a:r>
              <a:rPr lang="en-US" sz="1600" b="1" dirty="0" smtClean="0">
                <a:latin typeface="+mj-lt"/>
              </a:rPr>
              <a:t>)/storage rate (1/t) </a:t>
            </a:r>
          </a:p>
          <a:p>
            <a:r>
              <a:rPr lang="en-US" sz="1600" dirty="0" smtClean="0">
                <a:latin typeface="+mj-lt"/>
              </a:rPr>
              <a:t>The thermal Fourier number is defined by the conduction rate to the rate of thermal energy storage: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Compare with non-dimensionless time parameter:</a:t>
            </a:r>
          </a:p>
          <a:p>
            <a:endParaRPr lang="en-US" sz="1600" dirty="0" smtClean="0">
              <a:latin typeface="+mj-lt"/>
            </a:endParaRPr>
          </a:p>
          <a:p>
            <a:endParaRPr lang="en-US" sz="1600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8600"/>
            <a:ext cx="10953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790542"/>
            <a:ext cx="1323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67" y="3505200"/>
            <a:ext cx="1038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045162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Fo</a:t>
            </a:r>
            <a:r>
              <a:rPr lang="en-US" dirty="0" smtClean="0"/>
              <a:t>=</a:t>
            </a:r>
            <a:r>
              <a:rPr lang="en-US" dirty="0" smtClean="0">
                <a:latin typeface="Symbol" pitchFamily="18" charset="2"/>
              </a:rPr>
              <a:t>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73" y="4086709"/>
            <a:ext cx="11144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76600" y="4414494"/>
            <a:ext cx="914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79707" y="4046971"/>
                <a:ext cx="1187569" cy="668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num>
                      <m:den>
                        <m:r>
                          <a:rPr lang="en-US" sz="2400" i="1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num>
                      <m:den>
                        <m:r>
                          <a:rPr lang="en-US" sz="240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𝐹𝑜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07" y="4046971"/>
                <a:ext cx="1187569" cy="668388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 b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28600" y="4800600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understand the physical significance of the </a:t>
            </a:r>
            <a:r>
              <a:rPr lang="en-US" sz="1400" i="1" dirty="0"/>
              <a:t>Fourier number </a:t>
            </a:r>
            <a:r>
              <a:rPr lang="en-US" sz="1400" dirty="0"/>
              <a:t>t, we </a:t>
            </a:r>
            <a:r>
              <a:rPr lang="en-US" sz="1400" dirty="0" smtClean="0"/>
              <a:t>may express it </a:t>
            </a:r>
            <a:r>
              <a:rPr lang="en-US" sz="1400" dirty="0"/>
              <a:t>as </a:t>
            </a:r>
            <a:endParaRPr lang="en-US" sz="1400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 smtClean="0"/>
          </a:p>
          <a:p>
            <a:r>
              <a:rPr lang="en-US" sz="1400" dirty="0" smtClean="0"/>
              <a:t>Therefore</a:t>
            </a:r>
            <a:r>
              <a:rPr lang="en-US" sz="1400" dirty="0"/>
              <a:t>, </a:t>
            </a:r>
            <a:r>
              <a:rPr lang="en-US" sz="1400" dirty="0" smtClean="0"/>
              <a:t>again the </a:t>
            </a:r>
            <a:r>
              <a:rPr lang="en-US" sz="1400" dirty="0"/>
              <a:t>Fourier number is a measure of </a:t>
            </a:r>
            <a:r>
              <a:rPr lang="en-US" sz="1400" i="1" dirty="0"/>
              <a:t>heat conducted </a:t>
            </a:r>
            <a:r>
              <a:rPr lang="en-US" sz="1400" dirty="0"/>
              <a:t>through a </a:t>
            </a:r>
            <a:r>
              <a:rPr lang="en-US" sz="1400" dirty="0" smtClean="0"/>
              <a:t>body relative </a:t>
            </a:r>
            <a:r>
              <a:rPr lang="en-US" sz="1400" dirty="0"/>
              <a:t>to </a:t>
            </a:r>
            <a:r>
              <a:rPr lang="en-US" sz="1400" i="1" dirty="0"/>
              <a:t>heat stored. </a:t>
            </a:r>
            <a:r>
              <a:rPr lang="en-US" sz="1400" dirty="0"/>
              <a:t>Thus, a large value of the Fourier number </a:t>
            </a:r>
            <a:r>
              <a:rPr lang="en-US" sz="1400" dirty="0" smtClean="0"/>
              <a:t>indicates faster </a:t>
            </a:r>
            <a:r>
              <a:rPr lang="en-US" sz="1400" dirty="0"/>
              <a:t>propagation of heat through a body.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52420"/>
            <a:ext cx="233756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18" y="5029200"/>
            <a:ext cx="4791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83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994" y="-2716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Lumped 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76973"/>
            <a:ext cx="8229600" cy="4191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 </a:t>
            </a:r>
            <a:r>
              <a:rPr lang="en-US" sz="1600" dirty="0"/>
              <a:t>heat transfer analysis, some bodies are observed to behave like a “lump</a:t>
            </a:r>
            <a:r>
              <a:rPr lang="en-US" sz="1600" dirty="0" smtClean="0"/>
              <a:t>” whose </a:t>
            </a:r>
            <a:r>
              <a:rPr lang="en-US" sz="1600" dirty="0"/>
              <a:t>interior temperature remains essentially uniform at all times during </a:t>
            </a:r>
            <a:r>
              <a:rPr lang="en-US" sz="1600" dirty="0" smtClean="0"/>
              <a:t>a heat </a:t>
            </a:r>
            <a:r>
              <a:rPr lang="en-US" sz="1600" dirty="0"/>
              <a:t>transfer process. The temperature of such bodies can be taken to be </a:t>
            </a:r>
            <a:r>
              <a:rPr lang="en-US" sz="1600" dirty="0" smtClean="0"/>
              <a:t>a function </a:t>
            </a:r>
            <a:r>
              <a:rPr lang="en-US" sz="1600" dirty="0"/>
              <a:t>of time </a:t>
            </a:r>
            <a:r>
              <a:rPr lang="en-US" sz="1600" dirty="0" smtClean="0"/>
              <a:t>only, T(t). </a:t>
            </a:r>
            <a:r>
              <a:rPr lang="en-US" sz="1600" dirty="0"/>
              <a:t>Heat transfer analysis that utilizes this </a:t>
            </a:r>
            <a:r>
              <a:rPr lang="en-US" sz="1600" dirty="0" smtClean="0"/>
              <a:t>idealization is </a:t>
            </a:r>
            <a:r>
              <a:rPr lang="en-US" sz="1600" dirty="0"/>
              <a:t>known as </a:t>
            </a:r>
            <a:r>
              <a:rPr lang="en-US" sz="1600" dirty="0" smtClean="0"/>
              <a:t>lumped </a:t>
            </a:r>
            <a:r>
              <a:rPr lang="en-US" sz="1600" dirty="0"/>
              <a:t>system </a:t>
            </a:r>
            <a:r>
              <a:rPr lang="en-US" sz="1600" dirty="0" smtClean="0"/>
              <a:t>analysis , </a:t>
            </a:r>
            <a:r>
              <a:rPr lang="en-US" sz="1600" dirty="0"/>
              <a:t>which provides great </a:t>
            </a:r>
            <a:r>
              <a:rPr lang="en-US" sz="1600" dirty="0" smtClean="0"/>
              <a:t>simplification in </a:t>
            </a:r>
            <a:r>
              <a:rPr lang="en-US" sz="1600" dirty="0"/>
              <a:t>certain classes of heat transfer problems without much sacrifice </a:t>
            </a:r>
            <a:r>
              <a:rPr lang="en-US" sz="1600" dirty="0" smtClean="0"/>
              <a:t>from accuracy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7848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if the internal temperature of a body remains relatively constant with respect to </a:t>
            </a:r>
            <a:r>
              <a:rPr lang="en-US" sz="1600" dirty="0" smtClean="0"/>
              <a:t> distance</a:t>
            </a:r>
            <a:endParaRPr lang="en-US" sz="1600" dirty="0"/>
          </a:p>
          <a:p>
            <a:r>
              <a:rPr lang="en-US" sz="1600" dirty="0"/>
              <a:t>– can be treated as a </a:t>
            </a:r>
            <a:r>
              <a:rPr lang="en-US" sz="1600" b="1" i="1" u="sng" dirty="0"/>
              <a:t>lumped system analysis</a:t>
            </a:r>
          </a:p>
          <a:p>
            <a:r>
              <a:rPr lang="en-US" sz="1600" dirty="0"/>
              <a:t>– heat transfer is a function of time only, T = T (t)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smtClean="0"/>
              <a:t>Typical </a:t>
            </a:r>
            <a:r>
              <a:rPr lang="en-US" sz="1600" dirty="0"/>
              <a:t>criteria for lumped system </a:t>
            </a:r>
            <a:r>
              <a:rPr lang="en-US" sz="1600" dirty="0" smtClean="0"/>
              <a:t>analysis is </a:t>
            </a:r>
            <a:r>
              <a:rPr lang="en-US" sz="2000" b="1" dirty="0" smtClean="0"/>
              <a:t>Bi&lt; 0.1</a:t>
            </a:r>
            <a:endParaRPr 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283852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67000" y="35052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 a small hot copper ball coming out of an </a:t>
            </a:r>
            <a:r>
              <a:rPr lang="en-US" sz="1600" dirty="0" smtClean="0"/>
              <a:t>oven. </a:t>
            </a:r>
            <a:r>
              <a:rPr lang="en-US" sz="1600" dirty="0"/>
              <a:t>Mea-</a:t>
            </a:r>
          </a:p>
          <a:p>
            <a:r>
              <a:rPr lang="en-US" sz="1600" dirty="0" err="1"/>
              <a:t>surements</a:t>
            </a:r>
            <a:r>
              <a:rPr lang="en-US" sz="1600" dirty="0"/>
              <a:t> indicate that the temperature of the copper ball changes with time</a:t>
            </a:r>
            <a:r>
              <a:rPr lang="en-US" sz="1600" dirty="0" smtClean="0"/>
              <a:t>, but </a:t>
            </a:r>
            <a:r>
              <a:rPr lang="en-US" sz="1600" dirty="0"/>
              <a:t>it does not change much with position at any given time. Thus the </a:t>
            </a:r>
            <a:r>
              <a:rPr lang="en-US" sz="1600" dirty="0" smtClean="0"/>
              <a:t>temperature </a:t>
            </a:r>
            <a:r>
              <a:rPr lang="en-US" sz="1600" dirty="0"/>
              <a:t>of the ball remains nearly uniform at all times, and we can talk about </a:t>
            </a:r>
            <a:r>
              <a:rPr lang="en-US" sz="1600" dirty="0" smtClean="0"/>
              <a:t>the temperature </a:t>
            </a:r>
            <a:r>
              <a:rPr lang="en-US" sz="1600" dirty="0"/>
              <a:t>of the ball with no reference to a specific location</a:t>
            </a:r>
            <a:r>
              <a:rPr lang="en-US" sz="1600" dirty="0" smtClean="0"/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26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Lumped 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Consider a body of arbitrary shape of mass </a:t>
            </a:r>
            <a:r>
              <a:rPr lang="en-US" sz="1400" i="1" dirty="0"/>
              <a:t>m</a:t>
            </a:r>
            <a:r>
              <a:rPr lang="en-US" sz="1400" dirty="0"/>
              <a:t>, volume </a:t>
            </a:r>
            <a:r>
              <a:rPr lang="en-US" sz="1400" i="1" dirty="0"/>
              <a:t>V</a:t>
            </a:r>
            <a:r>
              <a:rPr lang="en-US" sz="1400" dirty="0"/>
              <a:t>, surface area </a:t>
            </a:r>
            <a:r>
              <a:rPr lang="en-US" sz="1400" i="1" dirty="0"/>
              <a:t>As</a:t>
            </a:r>
            <a:r>
              <a:rPr lang="en-US" sz="1400" dirty="0" smtClean="0"/>
              <a:t>, density </a:t>
            </a:r>
            <a:r>
              <a:rPr lang="en-US" sz="1400" dirty="0">
                <a:latin typeface="Symbol" pitchFamily="18" charset="2"/>
              </a:rPr>
              <a:t>r</a:t>
            </a:r>
            <a:r>
              <a:rPr lang="en-US" sz="1400" dirty="0"/>
              <a:t>, and specific heat </a:t>
            </a:r>
            <a:r>
              <a:rPr lang="en-US" sz="1400" i="1" dirty="0" err="1"/>
              <a:t>c</a:t>
            </a:r>
            <a:r>
              <a:rPr lang="en-US" sz="1400" i="1" baseline="-25000" dirty="0" err="1"/>
              <a:t>p</a:t>
            </a:r>
            <a:r>
              <a:rPr lang="en-US" sz="1400" i="1" dirty="0"/>
              <a:t> </a:t>
            </a:r>
            <a:r>
              <a:rPr lang="en-US" sz="1400" dirty="0"/>
              <a:t>initially at a uniform temperature </a:t>
            </a:r>
            <a:r>
              <a:rPr lang="en-US" sz="1400" i="1" dirty="0"/>
              <a:t>T</a:t>
            </a:r>
            <a:r>
              <a:rPr lang="en-US" sz="1400" i="1" baseline="-25000" dirty="0"/>
              <a:t>i</a:t>
            </a:r>
            <a:r>
              <a:rPr lang="en-US" sz="1400" i="1" dirty="0"/>
              <a:t> </a:t>
            </a:r>
            <a:r>
              <a:rPr lang="en-US" sz="1400" dirty="0" smtClean="0"/>
              <a:t>. At </a:t>
            </a:r>
            <a:r>
              <a:rPr lang="en-US" sz="1400" dirty="0"/>
              <a:t>time </a:t>
            </a:r>
            <a:r>
              <a:rPr lang="en-US" sz="1400" i="1" dirty="0"/>
              <a:t>t </a:t>
            </a:r>
            <a:r>
              <a:rPr lang="en-US" sz="1400" i="1" dirty="0" smtClean="0"/>
              <a:t>=</a:t>
            </a:r>
            <a:r>
              <a:rPr lang="en-US" sz="1400" dirty="0" smtClean="0"/>
              <a:t> </a:t>
            </a:r>
            <a:r>
              <a:rPr lang="en-US" sz="1400" dirty="0"/>
              <a:t>0, the body is placed into a medium at temperature </a:t>
            </a:r>
            <a:r>
              <a:rPr lang="en-US" sz="1400" i="1" dirty="0" smtClean="0"/>
              <a:t>T</a:t>
            </a:r>
            <a:r>
              <a:rPr lang="en-US" sz="1400" i="1" baseline="-25000" dirty="0" smtClean="0"/>
              <a:t>∞</a:t>
            </a:r>
            <a:r>
              <a:rPr lang="en-US" sz="1400" baseline="-25000" dirty="0" smtClean="0"/>
              <a:t>,</a:t>
            </a:r>
            <a:r>
              <a:rPr lang="en-US" sz="1400" dirty="0" smtClean="0"/>
              <a:t> </a:t>
            </a:r>
            <a:r>
              <a:rPr lang="en-US" sz="1400" dirty="0"/>
              <a:t>and </a:t>
            </a:r>
            <a:r>
              <a:rPr lang="en-US" sz="1400" dirty="0" smtClean="0"/>
              <a:t>heat transfer </a:t>
            </a:r>
            <a:r>
              <a:rPr lang="en-US" sz="1400" dirty="0"/>
              <a:t>takes place between the body and its environment, with a heat </a:t>
            </a:r>
            <a:r>
              <a:rPr lang="en-US" sz="1400" dirty="0" smtClean="0"/>
              <a:t>transfer coefficient </a:t>
            </a:r>
            <a:r>
              <a:rPr lang="en-US" sz="1400" i="1" dirty="0"/>
              <a:t>h. </a:t>
            </a:r>
            <a:r>
              <a:rPr lang="en-US" sz="1400" dirty="0"/>
              <a:t>For the sake of discussion, we assume that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 smtClean="0"/>
              <a:t>&gt;</a:t>
            </a:r>
            <a:r>
              <a:rPr lang="en-US" sz="1400" i="1" dirty="0" smtClean="0"/>
              <a:t>T</a:t>
            </a:r>
            <a:r>
              <a:rPr lang="en-US" sz="1400" i="1" baseline="-25000" dirty="0" smtClean="0"/>
              <a:t>i</a:t>
            </a:r>
            <a:r>
              <a:rPr lang="en-US" sz="1400" dirty="0"/>
              <a:t>, but </a:t>
            </a:r>
            <a:r>
              <a:rPr lang="en-US" sz="1400" dirty="0" smtClean="0"/>
              <a:t>the analysis </a:t>
            </a:r>
            <a:r>
              <a:rPr lang="en-US" sz="1400" dirty="0"/>
              <a:t>is equally valid for the opposite case. We assume lumped </a:t>
            </a:r>
            <a:r>
              <a:rPr lang="en-US" sz="1400" dirty="0" smtClean="0"/>
              <a:t>system analysis </a:t>
            </a:r>
            <a:r>
              <a:rPr lang="en-US" sz="1400" dirty="0"/>
              <a:t>to be applicable, so that the temperature remains uniform within </a:t>
            </a:r>
            <a:r>
              <a:rPr lang="en-US" sz="1400" dirty="0" smtClean="0"/>
              <a:t>the body </a:t>
            </a:r>
            <a:r>
              <a:rPr lang="en-US" sz="1400" dirty="0"/>
              <a:t>at all times and changes with time only, </a:t>
            </a:r>
            <a:r>
              <a:rPr lang="en-US" sz="1400" i="1" dirty="0" smtClean="0"/>
              <a:t>T=</a:t>
            </a:r>
            <a:r>
              <a:rPr lang="en-US" sz="1400" dirty="0" smtClean="0"/>
              <a:t> </a:t>
            </a:r>
            <a:r>
              <a:rPr lang="en-US" sz="1400" i="1" dirty="0"/>
              <a:t>T</a:t>
            </a:r>
            <a:r>
              <a:rPr lang="en-US" sz="1400" dirty="0"/>
              <a:t>(</a:t>
            </a:r>
            <a:r>
              <a:rPr lang="en-US" sz="1400" i="1" dirty="0"/>
              <a:t>t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/>
              <a:t>During a differential time interval </a:t>
            </a:r>
            <a:r>
              <a:rPr lang="en-US" sz="1400" i="1" dirty="0" err="1"/>
              <a:t>dt</a:t>
            </a:r>
            <a:r>
              <a:rPr lang="en-US" sz="1400" dirty="0"/>
              <a:t>, the temperature of the body rises by </a:t>
            </a:r>
            <a:r>
              <a:rPr lang="en-US" sz="1400" dirty="0" smtClean="0"/>
              <a:t>a differential </a:t>
            </a:r>
            <a:r>
              <a:rPr lang="en-US" sz="1400" dirty="0"/>
              <a:t>amount </a:t>
            </a:r>
            <a:r>
              <a:rPr lang="en-US" sz="1400" i="1" dirty="0" err="1"/>
              <a:t>dT.</a:t>
            </a:r>
            <a:r>
              <a:rPr lang="en-US" sz="1400" i="1" dirty="0"/>
              <a:t> </a:t>
            </a:r>
            <a:r>
              <a:rPr lang="en-US" sz="1400" i="1" dirty="0" smtClean="0"/>
              <a:t> </a:t>
            </a:r>
            <a:r>
              <a:rPr lang="en-US" sz="1400" dirty="0" smtClean="0"/>
              <a:t>An </a:t>
            </a:r>
            <a:r>
              <a:rPr lang="en-US" sz="1400" dirty="0"/>
              <a:t>energy balance of the solid for the time interval </a:t>
            </a:r>
            <a:r>
              <a:rPr lang="en-US" sz="1400" i="1" dirty="0" err="1" smtClean="0"/>
              <a:t>dt</a:t>
            </a:r>
            <a:r>
              <a:rPr lang="en-US" sz="1400" i="1" dirty="0" smtClean="0"/>
              <a:t> </a:t>
            </a:r>
            <a:r>
              <a:rPr lang="en-US" sz="1400" dirty="0" smtClean="0"/>
              <a:t>can </a:t>
            </a:r>
            <a:r>
              <a:rPr lang="en-US" sz="1400" dirty="0"/>
              <a:t>be expressed </a:t>
            </a:r>
            <a:r>
              <a:rPr lang="en-US" sz="1400" dirty="0" smtClean="0"/>
              <a:t>as: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934200" y="381000"/>
            <a:ext cx="106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If </a:t>
            </a:r>
            <a:r>
              <a:rPr lang="en-US" sz="2000" b="1" dirty="0" smtClean="0"/>
              <a:t>Bi&lt; 0.1</a:t>
            </a:r>
            <a:endParaRPr 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4" y="2638603"/>
            <a:ext cx="229203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08" y="2705100"/>
            <a:ext cx="27163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96" y="2618338"/>
            <a:ext cx="202969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5457" y="2764423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422992" y="3191847"/>
            <a:ext cx="539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Integrating from </a:t>
            </a:r>
            <a:r>
              <a:rPr lang="en-US" sz="1400" i="1" dirty="0" smtClean="0"/>
              <a:t>t=</a:t>
            </a:r>
            <a:r>
              <a:rPr lang="en-US" sz="1400" dirty="0" smtClean="0"/>
              <a:t>0</a:t>
            </a:r>
            <a:r>
              <a:rPr lang="en-US" sz="1400" dirty="0"/>
              <a:t>, at which </a:t>
            </a:r>
            <a:r>
              <a:rPr lang="en-US" sz="1400" i="1" dirty="0"/>
              <a:t>T </a:t>
            </a:r>
            <a:r>
              <a:rPr lang="en-US" sz="1400" dirty="0" smtClean="0"/>
              <a:t>=</a:t>
            </a:r>
            <a:r>
              <a:rPr lang="en-US" sz="1400" i="1" dirty="0" smtClean="0"/>
              <a:t>Ti</a:t>
            </a:r>
            <a:r>
              <a:rPr lang="en-US" sz="1400" dirty="0"/>
              <a:t>, to any time </a:t>
            </a:r>
            <a:r>
              <a:rPr lang="en-US" sz="1400" i="1" dirty="0"/>
              <a:t>t</a:t>
            </a:r>
            <a:r>
              <a:rPr lang="en-US" sz="1400" dirty="0"/>
              <a:t>, at which </a:t>
            </a:r>
            <a:r>
              <a:rPr lang="en-US" sz="1400" i="1" dirty="0" smtClean="0"/>
              <a:t>T=T</a:t>
            </a:r>
            <a:r>
              <a:rPr lang="en-US" sz="1400" dirty="0" smtClean="0"/>
              <a:t>(</a:t>
            </a:r>
            <a:r>
              <a:rPr lang="en-US" sz="1400" i="1" dirty="0" smtClean="0"/>
              <a:t>t</a:t>
            </a:r>
            <a:r>
              <a:rPr lang="en-US" sz="1400" dirty="0"/>
              <a:t>), gives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08" y="3702111"/>
            <a:ext cx="215246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06" y="3660279"/>
            <a:ext cx="1667741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14800" y="3833902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</a:t>
            </a:r>
            <a:endParaRPr lang="en-US" sz="1600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74" y="3683139"/>
            <a:ext cx="1118212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499" y="4368939"/>
            <a:ext cx="258665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89886" y="3642009"/>
            <a:ext cx="1632755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The reciprocal of </a:t>
            </a:r>
            <a:r>
              <a:rPr lang="en-US" sz="1200" b="1" i="1" dirty="0"/>
              <a:t>b</a:t>
            </a:r>
            <a:r>
              <a:rPr lang="en-US" sz="1200" i="1" dirty="0"/>
              <a:t> </a:t>
            </a:r>
            <a:r>
              <a:rPr lang="en-US" sz="1200" dirty="0" smtClean="0"/>
              <a:t>has </a:t>
            </a:r>
          </a:p>
          <a:p>
            <a:r>
              <a:rPr lang="en-US" sz="1200" dirty="0" smtClean="0"/>
              <a:t>time unit, and </a:t>
            </a:r>
            <a:r>
              <a:rPr lang="en-US" sz="1200" dirty="0"/>
              <a:t>is </a:t>
            </a:r>
            <a:r>
              <a:rPr lang="en-US" sz="1200" dirty="0" smtClean="0"/>
              <a:t>called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the </a:t>
            </a:r>
            <a:r>
              <a:rPr lang="en-US" sz="1200" b="1" dirty="0"/>
              <a:t>time constant</a:t>
            </a:r>
            <a:r>
              <a:rPr lang="en-US" sz="12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379" y="4648200"/>
            <a:ext cx="5590120" cy="209288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temperature of a body approaches the ambient temperature </a:t>
            </a:r>
            <a:r>
              <a:rPr lang="en-US" sz="1400" i="1" dirty="0"/>
              <a:t>T</a:t>
            </a:r>
            <a:endParaRPr lang="en-US" sz="1400" dirty="0"/>
          </a:p>
          <a:p>
            <a:r>
              <a:rPr lang="en-US" sz="1400" dirty="0"/>
              <a:t>exponentially. The temperature of the body changes rapidly at the</a:t>
            </a:r>
          </a:p>
          <a:p>
            <a:r>
              <a:rPr lang="en-US" sz="1400" dirty="0"/>
              <a:t>beginning, but rather slowly later on. A large value of </a:t>
            </a:r>
            <a:r>
              <a:rPr lang="en-US" sz="1400" b="1" i="1" dirty="0"/>
              <a:t>b</a:t>
            </a:r>
            <a:r>
              <a:rPr lang="en-US" sz="1400" i="1" dirty="0"/>
              <a:t> </a:t>
            </a:r>
            <a:r>
              <a:rPr lang="en-US" sz="1400" dirty="0"/>
              <a:t>indicates that the</a:t>
            </a:r>
          </a:p>
          <a:p>
            <a:r>
              <a:rPr lang="en-US" sz="1400" dirty="0"/>
              <a:t>body approaches the environment temperature in a short time. The larger</a:t>
            </a:r>
          </a:p>
          <a:p>
            <a:r>
              <a:rPr lang="en-US" sz="1400" dirty="0"/>
              <a:t>the value of the exponent </a:t>
            </a:r>
            <a:r>
              <a:rPr lang="en-US" sz="1400" i="1" dirty="0"/>
              <a:t>b</a:t>
            </a:r>
            <a:r>
              <a:rPr lang="en-US" sz="1400" dirty="0"/>
              <a:t>, the higher the rate of decay in temperature.</a:t>
            </a:r>
          </a:p>
          <a:p>
            <a:r>
              <a:rPr lang="en-US" sz="1400" dirty="0"/>
              <a:t>Note that </a:t>
            </a:r>
            <a:r>
              <a:rPr lang="en-US" sz="1400" i="1" dirty="0"/>
              <a:t>b </a:t>
            </a:r>
            <a:r>
              <a:rPr lang="en-US" sz="1400" dirty="0"/>
              <a:t>is proportional to the surface area, but inversely proportional</a:t>
            </a:r>
          </a:p>
          <a:p>
            <a:r>
              <a:rPr lang="en-US" sz="1400" dirty="0"/>
              <a:t>to the mass and the specific heat of the body. This is not surprising since</a:t>
            </a:r>
          </a:p>
          <a:p>
            <a:r>
              <a:rPr lang="en-US" sz="1400" dirty="0"/>
              <a:t>it takes longer to heat or cool a larger mass, especially when it has a</a:t>
            </a:r>
          </a:p>
          <a:p>
            <a:r>
              <a:rPr lang="en-US" sz="1400" dirty="0"/>
              <a:t>large specific heat.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88191" y="2651427"/>
                <a:ext cx="1836144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𝑙𝑛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=-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Bi∙F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91" y="2651427"/>
                <a:ext cx="1836144" cy="541174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r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867108" y="2795455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149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Lumped System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381000"/>
            <a:ext cx="106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If </a:t>
            </a:r>
            <a:r>
              <a:rPr lang="en-US" sz="2000" b="1" dirty="0" smtClean="0"/>
              <a:t>Bi&lt; 0.1</a:t>
            </a:r>
            <a:endParaRPr 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6" y="581055"/>
            <a:ext cx="229203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62" y="990600"/>
            <a:ext cx="1667741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06" y="1013460"/>
            <a:ext cx="1118212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13460"/>
            <a:ext cx="258665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1" y="2557024"/>
            <a:ext cx="5486400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Once the temperature </a:t>
            </a:r>
            <a:r>
              <a:rPr lang="en-US" sz="1400" i="1" dirty="0"/>
              <a:t>T</a:t>
            </a:r>
            <a:r>
              <a:rPr lang="en-US" sz="1400" dirty="0"/>
              <a:t>(</a:t>
            </a:r>
            <a:r>
              <a:rPr lang="en-US" sz="1400" i="1" dirty="0"/>
              <a:t>t</a:t>
            </a:r>
            <a:r>
              <a:rPr lang="en-US" sz="1400" dirty="0"/>
              <a:t>) at time </a:t>
            </a:r>
            <a:r>
              <a:rPr lang="en-US" sz="1400" i="1" dirty="0"/>
              <a:t>t </a:t>
            </a:r>
            <a:r>
              <a:rPr lang="en-US" sz="1400" dirty="0"/>
              <a:t>is </a:t>
            </a:r>
            <a:r>
              <a:rPr lang="en-US" sz="1400" dirty="0" smtClean="0"/>
              <a:t>available, </a:t>
            </a:r>
            <a:r>
              <a:rPr lang="en-US" sz="1400" dirty="0"/>
              <a:t>the </a:t>
            </a:r>
            <a:r>
              <a:rPr lang="en-US" sz="1400" b="1" i="1" dirty="0"/>
              <a:t>rate </a:t>
            </a:r>
            <a:r>
              <a:rPr lang="en-US" sz="1400" b="1" dirty="0"/>
              <a:t>of </a:t>
            </a:r>
            <a:r>
              <a:rPr lang="en-US" sz="1400" b="1" dirty="0" smtClean="0"/>
              <a:t>convection heat </a:t>
            </a:r>
            <a:r>
              <a:rPr lang="en-US" sz="1400" b="1" dirty="0"/>
              <a:t>transfer</a:t>
            </a:r>
            <a:r>
              <a:rPr lang="en-US" sz="1400" dirty="0"/>
              <a:t> between the body and its environment at that time can be</a:t>
            </a:r>
          </a:p>
          <a:p>
            <a:r>
              <a:rPr lang="en-US" sz="1400" dirty="0"/>
              <a:t>determined from Newton’s law of cooling </a:t>
            </a:r>
            <a:r>
              <a:rPr lang="en-US" sz="1400" dirty="0" smtClean="0"/>
              <a:t>as:</a:t>
            </a:r>
            <a:endParaRPr lang="en-US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12" y="3429000"/>
            <a:ext cx="2705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601" y="3829050"/>
            <a:ext cx="8591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i="1" dirty="0"/>
              <a:t>total amount </a:t>
            </a:r>
            <a:r>
              <a:rPr lang="en-US" sz="1600" dirty="0"/>
              <a:t>of heat transfer between the body and the </a:t>
            </a:r>
            <a:r>
              <a:rPr lang="en-US" sz="1600" dirty="0" smtClean="0"/>
              <a:t>surrounding medium </a:t>
            </a:r>
            <a:r>
              <a:rPr lang="en-US" sz="1600" dirty="0"/>
              <a:t>over the time interval </a:t>
            </a:r>
            <a:r>
              <a:rPr lang="en-US" sz="1600" i="1" dirty="0"/>
              <a:t>t </a:t>
            </a:r>
            <a:r>
              <a:rPr lang="en-US" sz="1600" dirty="0"/>
              <a:t> 0 to </a:t>
            </a:r>
            <a:r>
              <a:rPr lang="en-US" sz="1600" i="1" dirty="0"/>
              <a:t>t </a:t>
            </a:r>
            <a:r>
              <a:rPr lang="en-US" sz="1600" dirty="0"/>
              <a:t>is simply the change in the </a:t>
            </a:r>
            <a:r>
              <a:rPr lang="en-US" sz="1600" dirty="0" smtClean="0"/>
              <a:t>energy content </a:t>
            </a:r>
            <a:r>
              <a:rPr lang="en-US" sz="1600" dirty="0"/>
              <a:t>of the body: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08" y="4429669"/>
            <a:ext cx="26289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601" y="4935531"/>
            <a:ext cx="814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amount of heat transfer reaches its upper limit when the body reaches </a:t>
            </a:r>
            <a:r>
              <a:rPr lang="en-US" sz="1600" dirty="0" smtClean="0"/>
              <a:t>the surrounding </a:t>
            </a:r>
            <a:r>
              <a:rPr lang="en-US" sz="1600" dirty="0"/>
              <a:t>temperature </a:t>
            </a:r>
            <a:r>
              <a:rPr lang="en-US" sz="1600" i="1" dirty="0"/>
              <a:t>T</a:t>
            </a:r>
            <a:r>
              <a:rPr lang="en-US" sz="1600" dirty="0"/>
              <a:t>. Therefore, the </a:t>
            </a:r>
            <a:r>
              <a:rPr lang="en-US" sz="1600" i="1" dirty="0"/>
              <a:t>maximum </a:t>
            </a:r>
            <a:r>
              <a:rPr lang="en-US" sz="1600" dirty="0"/>
              <a:t>heat transfer </a:t>
            </a:r>
            <a:r>
              <a:rPr lang="en-US" sz="1600" dirty="0" smtClean="0"/>
              <a:t>between the </a:t>
            </a:r>
            <a:r>
              <a:rPr lang="en-US" sz="1600" dirty="0"/>
              <a:t>body and its surroundings is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5" y="5520306"/>
            <a:ext cx="2447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9773" y="5939739"/>
                <a:ext cx="7598827" cy="5941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We could also obtain this equation by substituting the </a:t>
                </a:r>
                <a:r>
                  <a:rPr lang="en-US" sz="1600" i="1" dirty="0"/>
                  <a:t>T</a:t>
                </a:r>
                <a:r>
                  <a:rPr lang="en-US" sz="1600" dirty="0"/>
                  <a:t>(</a:t>
                </a:r>
                <a:r>
                  <a:rPr lang="en-US" sz="1600" i="1" dirty="0"/>
                  <a:t>t</a:t>
                </a:r>
                <a:r>
                  <a:rPr lang="en-US" sz="1600" dirty="0"/>
                  <a:t>) relation </a:t>
                </a:r>
                <a:r>
                  <a:rPr lang="en-US" sz="1600" dirty="0" smtClean="0"/>
                  <a:t>from Eq</a:t>
                </a:r>
                <a:r>
                  <a:rPr lang="en-US" sz="1600" dirty="0"/>
                  <a:t>. </a:t>
                </a:r>
                <a:r>
                  <a:rPr lang="en-US" sz="1600" dirty="0" smtClean="0"/>
                  <a:t>A </a:t>
                </a:r>
                <a:r>
                  <a:rPr lang="en-US" sz="1600" dirty="0"/>
                  <a:t>into </a:t>
                </a:r>
                <a:r>
                  <a:rPr lang="en-US" sz="1600" dirty="0" smtClean="0"/>
                  <a:t>the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𝑄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endParaRPr lang="en-US" sz="1600" i="1" dirty="0"/>
              </a:p>
              <a:p>
                <a:r>
                  <a:rPr lang="en-US" sz="1600" dirty="0" smtClean="0"/>
                  <a:t>relation </a:t>
                </a:r>
                <a:r>
                  <a:rPr lang="en-US" sz="1600" dirty="0"/>
                  <a:t>in Eq. </a:t>
                </a:r>
                <a:r>
                  <a:rPr lang="en-US" sz="1600" dirty="0" smtClean="0"/>
                  <a:t>B </a:t>
                </a:r>
                <a:r>
                  <a:rPr lang="en-US" sz="1600" dirty="0"/>
                  <a:t>and integrating it from </a:t>
                </a:r>
                <a:r>
                  <a:rPr lang="en-US" sz="1600" i="1" dirty="0"/>
                  <a:t>t </a:t>
                </a:r>
                <a:r>
                  <a:rPr lang="en-US" sz="1600" dirty="0" smtClean="0"/>
                  <a:t>=0 </a:t>
                </a:r>
                <a:r>
                  <a:rPr lang="en-US" sz="1600" dirty="0"/>
                  <a:t>to </a:t>
                </a:r>
                <a:r>
                  <a:rPr lang="en-US" sz="1600" i="1" dirty="0"/>
                  <a:t>t </a:t>
                </a:r>
                <a:r>
                  <a:rPr lang="en-US" sz="1600" dirty="0" smtClean="0"/>
                  <a:t>→ ∞.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3" y="5939739"/>
                <a:ext cx="7598827" cy="594137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l="-400" b="-11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184124" y="117961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9682" y="3429000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058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Exact Solution of One-Dimensional Transient </a:t>
            </a:r>
            <a:r>
              <a:rPr lang="en-US" sz="3200" b="1" dirty="0" smtClean="0"/>
              <a:t>Conduction Problem</a:t>
            </a:r>
            <a:endParaRPr lang="en-US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1587"/>
            <a:ext cx="79057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836" y="1752600"/>
            <a:ext cx="86045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The non-</a:t>
            </a:r>
            <a:r>
              <a:rPr lang="en-US" sz="1400" dirty="0" err="1"/>
              <a:t>dimensionalized</a:t>
            </a:r>
            <a:r>
              <a:rPr lang="en-US" sz="1400" dirty="0"/>
              <a:t> partial differential equation </a:t>
            </a:r>
            <a:r>
              <a:rPr lang="en-US" sz="1400" dirty="0" smtClean="0"/>
              <a:t>formulated above together with </a:t>
            </a:r>
            <a:r>
              <a:rPr lang="en-US" sz="1400" dirty="0"/>
              <a:t>its boundary </a:t>
            </a:r>
            <a:r>
              <a:rPr lang="en-US" sz="1400" dirty="0" smtClean="0"/>
              <a:t>and</a:t>
            </a:r>
          </a:p>
          <a:p>
            <a:r>
              <a:rPr lang="en-US" sz="1400" dirty="0" smtClean="0"/>
              <a:t>initial </a:t>
            </a:r>
            <a:r>
              <a:rPr lang="en-US" sz="1400" dirty="0"/>
              <a:t>conditions can be solved using several </a:t>
            </a:r>
            <a:r>
              <a:rPr lang="en-US" sz="1400" i="1" dirty="0" smtClean="0"/>
              <a:t>analytical and </a:t>
            </a:r>
            <a:r>
              <a:rPr lang="en-US" sz="1400" i="1" dirty="0"/>
              <a:t>numerical techniques</a:t>
            </a:r>
            <a:r>
              <a:rPr lang="en-US" sz="1400" dirty="0"/>
              <a:t>, including the Laplace or other </a:t>
            </a:r>
            <a:r>
              <a:rPr lang="en-US" sz="1400" dirty="0" smtClean="0"/>
              <a:t>transform methods</a:t>
            </a:r>
            <a:r>
              <a:rPr lang="en-US" sz="1400" dirty="0"/>
              <a:t>, the method of </a:t>
            </a:r>
            <a:r>
              <a:rPr lang="en-US" sz="1400" b="1" i="1" u="sng" dirty="0"/>
              <a:t>separation of variables</a:t>
            </a:r>
            <a:r>
              <a:rPr lang="en-US" sz="1400" dirty="0"/>
              <a:t>, the finite difference method</a:t>
            </a:r>
            <a:r>
              <a:rPr lang="en-US" sz="1400" dirty="0" smtClean="0"/>
              <a:t>, and </a:t>
            </a:r>
            <a:r>
              <a:rPr lang="en-US" sz="1400" dirty="0"/>
              <a:t>the finite-element method. </a:t>
            </a:r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Here </a:t>
            </a:r>
            <a:r>
              <a:rPr lang="en-US" sz="1400" dirty="0"/>
              <a:t>we </a:t>
            </a:r>
            <a:r>
              <a:rPr lang="en-US" sz="1400" dirty="0" smtClean="0"/>
              <a:t>discuss </a:t>
            </a:r>
            <a:r>
              <a:rPr lang="en-US" sz="1400" dirty="0"/>
              <a:t>the method of </a:t>
            </a:r>
            <a:r>
              <a:rPr lang="en-US" sz="1400" b="1" dirty="0"/>
              <a:t>separation of </a:t>
            </a:r>
            <a:r>
              <a:rPr lang="en-US" sz="1400" b="1" dirty="0" smtClean="0"/>
              <a:t>variables </a:t>
            </a:r>
            <a:r>
              <a:rPr lang="en-US" sz="1400" dirty="0" smtClean="0"/>
              <a:t>developed </a:t>
            </a:r>
            <a:r>
              <a:rPr lang="en-US" sz="1400" dirty="0"/>
              <a:t>by J. Fourier in 1820s and is based </a:t>
            </a:r>
            <a:r>
              <a:rPr lang="en-US" sz="1400" dirty="0" smtClean="0"/>
              <a:t>on</a:t>
            </a:r>
          </a:p>
          <a:p>
            <a:r>
              <a:rPr lang="en-US" sz="1400" dirty="0" smtClean="0"/>
              <a:t>expanding </a:t>
            </a:r>
            <a:r>
              <a:rPr lang="en-US" sz="1400" dirty="0"/>
              <a:t>an </a:t>
            </a:r>
            <a:r>
              <a:rPr lang="en-US" sz="1400" dirty="0" smtClean="0"/>
              <a:t>arbitrary function </a:t>
            </a:r>
            <a:r>
              <a:rPr lang="en-US" sz="1400" dirty="0"/>
              <a:t>(including a constant) in terms of Fourier series. The method is applied</a:t>
            </a:r>
          </a:p>
          <a:p>
            <a:r>
              <a:rPr lang="en-US" sz="1400" dirty="0"/>
              <a:t>by assuming the dependent variable to be a product of a number of functions</a:t>
            </a:r>
            <a:r>
              <a:rPr lang="en-US" sz="1400" dirty="0" smtClean="0"/>
              <a:t>, each </a:t>
            </a:r>
            <a:r>
              <a:rPr lang="en-US" sz="1400" dirty="0"/>
              <a:t>being a function of a single independent variable. This reduces </a:t>
            </a:r>
            <a:r>
              <a:rPr lang="en-US" sz="1400" dirty="0" smtClean="0"/>
              <a:t>the partial </a:t>
            </a:r>
            <a:r>
              <a:rPr lang="en-US" sz="1400" dirty="0"/>
              <a:t>differential equation to a system of ordinary differential equations</a:t>
            </a:r>
            <a:r>
              <a:rPr lang="en-US" sz="1400" dirty="0" smtClean="0"/>
              <a:t>, each </a:t>
            </a:r>
            <a:r>
              <a:rPr lang="en-US" sz="1400" dirty="0"/>
              <a:t>being a function of a single independent variable. </a:t>
            </a:r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 </a:t>
            </a:r>
            <a:r>
              <a:rPr lang="en-US" sz="1400" dirty="0"/>
              <a:t>the case of </a:t>
            </a:r>
            <a:r>
              <a:rPr lang="en-US" sz="1400" dirty="0" smtClean="0"/>
              <a:t>transient conduction </a:t>
            </a:r>
            <a:r>
              <a:rPr lang="en-US" sz="1400" dirty="0"/>
              <a:t>in a </a:t>
            </a:r>
            <a:r>
              <a:rPr lang="en-US" sz="1400" b="1" u="sng" dirty="0"/>
              <a:t>plain wall</a:t>
            </a:r>
            <a:r>
              <a:rPr lang="en-US" sz="1400" dirty="0"/>
              <a:t>, for example, the dependent variable is the </a:t>
            </a:r>
            <a:r>
              <a:rPr lang="en-US" sz="1400" dirty="0" smtClean="0"/>
              <a:t>solution</a:t>
            </a:r>
          </a:p>
          <a:p>
            <a:r>
              <a:rPr lang="en-US" sz="1400" dirty="0" smtClean="0"/>
              <a:t>function </a:t>
            </a:r>
            <a:r>
              <a:rPr lang="en-US" sz="1400" dirty="0"/>
              <a:t>u(</a:t>
            </a:r>
            <a:r>
              <a:rPr lang="en-US" sz="1400" i="1" dirty="0"/>
              <a:t>X</a:t>
            </a:r>
            <a:r>
              <a:rPr lang="en-US" sz="1400" dirty="0"/>
              <a:t>, t), which is expressed as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u(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(t), </a:t>
            </a:r>
            <a:r>
              <a:rPr lang="en-US" sz="1400" dirty="0"/>
              <a:t>and the </a:t>
            </a:r>
            <a:r>
              <a:rPr lang="en-US" sz="1400" dirty="0" smtClean="0"/>
              <a:t>application of </a:t>
            </a:r>
            <a:r>
              <a:rPr lang="en-US" sz="1400" dirty="0"/>
              <a:t>the method results in two ordinary differential equation, one in </a:t>
            </a:r>
            <a:r>
              <a:rPr lang="en-US" sz="1400" i="1" dirty="0"/>
              <a:t>X </a:t>
            </a:r>
            <a:r>
              <a:rPr lang="en-US" sz="1400" dirty="0" smtClean="0"/>
              <a:t>and the </a:t>
            </a:r>
            <a:r>
              <a:rPr lang="en-US" sz="1400" dirty="0"/>
              <a:t>other in t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The method is </a:t>
            </a:r>
            <a:r>
              <a:rPr lang="en-US" sz="1400" b="1" dirty="0"/>
              <a:t>applicable if </a:t>
            </a:r>
            <a:r>
              <a:rPr lang="en-US" sz="1400" dirty="0"/>
              <a:t>(1) </a:t>
            </a:r>
            <a:r>
              <a:rPr lang="en-US" sz="1400" i="1" u="sng" dirty="0"/>
              <a:t>the geometry is simple and finite </a:t>
            </a:r>
            <a:r>
              <a:rPr lang="en-US" sz="1400" dirty="0"/>
              <a:t>(such as </a:t>
            </a:r>
            <a:r>
              <a:rPr lang="en-US" sz="1400" dirty="0" smtClean="0"/>
              <a:t>a rectangular </a:t>
            </a:r>
            <a:r>
              <a:rPr lang="en-US" sz="1400" dirty="0"/>
              <a:t>block, a cylinder, or </a:t>
            </a:r>
            <a:r>
              <a:rPr lang="en-US" sz="1400" dirty="0" smtClean="0"/>
              <a:t>a</a:t>
            </a:r>
          </a:p>
          <a:p>
            <a:r>
              <a:rPr lang="en-US" sz="1400" dirty="0" smtClean="0"/>
              <a:t>sphere</a:t>
            </a:r>
            <a:r>
              <a:rPr lang="en-US" sz="1400" dirty="0"/>
              <a:t>) so that the boundary surfaces can </a:t>
            </a:r>
            <a:r>
              <a:rPr lang="en-US" sz="1400" dirty="0" smtClean="0"/>
              <a:t>be described </a:t>
            </a:r>
            <a:r>
              <a:rPr lang="en-US" sz="1400" dirty="0"/>
              <a:t>by simple mathematical functions, and (2) the </a:t>
            </a:r>
            <a:r>
              <a:rPr lang="en-US" sz="1400" dirty="0" smtClean="0"/>
              <a:t>differential equation and </a:t>
            </a:r>
            <a:r>
              <a:rPr lang="en-US" sz="1400" dirty="0"/>
              <a:t>the boundary and initial conditions in their most simplified form </a:t>
            </a:r>
            <a:r>
              <a:rPr lang="en-US" sz="1400" u="sng" dirty="0"/>
              <a:t>are </a:t>
            </a:r>
            <a:r>
              <a:rPr lang="en-US" sz="1400" u="sng" dirty="0" smtClean="0"/>
              <a:t>linear </a:t>
            </a:r>
            <a:r>
              <a:rPr lang="en-US" sz="1400" dirty="0" smtClean="0"/>
              <a:t>(</a:t>
            </a:r>
            <a:r>
              <a:rPr lang="en-US" sz="1400" dirty="0"/>
              <a:t>no terms that involve products of the dependent variable or its derivatives</a:t>
            </a:r>
            <a:r>
              <a:rPr lang="en-US" sz="1400" dirty="0" smtClean="0"/>
              <a:t>) and </a:t>
            </a:r>
            <a:r>
              <a:rPr lang="en-US" sz="1400" dirty="0"/>
              <a:t>involve only one nonhomogeneous term (a term without the </a:t>
            </a:r>
            <a:r>
              <a:rPr lang="en-US" sz="1400" dirty="0" smtClean="0"/>
              <a:t>dependent variable </a:t>
            </a:r>
            <a:r>
              <a:rPr lang="en-US" sz="1400" dirty="0"/>
              <a:t>or its derivatives).</a:t>
            </a:r>
          </a:p>
        </p:txBody>
      </p:sp>
    </p:spTree>
    <p:extLst>
      <p:ext uri="{BB962C8B-B14F-4D97-AF65-F5344CB8AC3E}">
        <p14:creationId xmlns:p14="http://schemas.microsoft.com/office/powerpoint/2010/main" val="69273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1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eparation of Variables</a:t>
            </a:r>
            <a:endParaRPr lang="en-US" sz="32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5" y="685800"/>
            <a:ext cx="8229600" cy="4525963"/>
          </a:xfrm>
        </p:spPr>
        <p:txBody>
          <a:bodyPr/>
          <a:lstStyle/>
          <a:p>
            <a:r>
              <a:rPr lang="en-US" sz="1600" dirty="0" smtClean="0"/>
              <a:t>Let us consider the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Slab/Convection </a:t>
            </a:r>
            <a:r>
              <a:rPr lang="en-US" sz="1600" dirty="0" smtClean="0"/>
              <a:t>experiment. Recall that in this case we have: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4" y="1009650"/>
            <a:ext cx="3495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4" y="1524000"/>
            <a:ext cx="57626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6" y="2219325"/>
            <a:ext cx="35623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79" y="2520541"/>
            <a:ext cx="58769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580" y="4495800"/>
            <a:ext cx="8262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heat conduction equation in cylindrical or spherical coordinates can </a:t>
            </a:r>
            <a:r>
              <a:rPr lang="en-US" sz="1600" dirty="0" smtClean="0"/>
              <a:t>be </a:t>
            </a:r>
            <a:r>
              <a:rPr lang="en-US" sz="1600" dirty="0" err="1" smtClean="0"/>
              <a:t>nondimensionalized</a:t>
            </a:r>
            <a:r>
              <a:rPr lang="en-US" sz="1600" dirty="0" smtClean="0"/>
              <a:t> </a:t>
            </a:r>
            <a:r>
              <a:rPr lang="en-US" sz="1600" dirty="0"/>
              <a:t>in a similar way. Note that </a:t>
            </a:r>
            <a:r>
              <a:rPr lang="en-US" sz="1600" dirty="0" err="1" smtClean="0"/>
              <a:t>nondimensionalization</a:t>
            </a:r>
            <a:r>
              <a:rPr lang="en-US" sz="1600" dirty="0" smtClean="0"/>
              <a:t> </a:t>
            </a:r>
            <a:r>
              <a:rPr lang="en-US" sz="1600" dirty="0"/>
              <a:t>reduces the number of independent variables and parameters from 8 to </a:t>
            </a:r>
            <a:r>
              <a:rPr lang="en-US" sz="1600" dirty="0" smtClean="0"/>
              <a:t>3—from </a:t>
            </a:r>
            <a:r>
              <a:rPr lang="en-US" sz="1600" i="1" dirty="0"/>
              <a:t>x, L, t, k, </a:t>
            </a:r>
            <a:r>
              <a:rPr lang="en-US" sz="1600" dirty="0"/>
              <a:t>a</a:t>
            </a:r>
            <a:r>
              <a:rPr lang="en-US" sz="1600" i="1" dirty="0"/>
              <a:t>, h</a:t>
            </a:r>
            <a:r>
              <a:rPr lang="en-US" sz="1600" i="1" dirty="0" smtClean="0"/>
              <a:t>, T</a:t>
            </a:r>
            <a:r>
              <a:rPr lang="en-US" sz="1600" i="1" baseline="-25000" dirty="0" smtClean="0"/>
              <a:t>i</a:t>
            </a:r>
            <a:r>
              <a:rPr lang="en-US" sz="1600" dirty="0"/>
              <a:t>, and </a:t>
            </a:r>
            <a:r>
              <a:rPr lang="en-US" sz="1600" i="1" dirty="0"/>
              <a:t>T</a:t>
            </a:r>
            <a:r>
              <a:rPr lang="en-US" sz="1600" dirty="0"/>
              <a:t> to </a:t>
            </a:r>
            <a:r>
              <a:rPr lang="en-US" sz="1600" i="1" dirty="0"/>
              <a:t>X</a:t>
            </a:r>
            <a:r>
              <a:rPr lang="en-US" sz="1600" dirty="0"/>
              <a:t>, Bi, and </a:t>
            </a:r>
            <a:r>
              <a:rPr lang="en-US" sz="1600" dirty="0" err="1" smtClean="0"/>
              <a:t>Fo</a:t>
            </a:r>
            <a:r>
              <a:rPr lang="en-US" sz="1600" dirty="0" smtClean="0"/>
              <a:t>. </a:t>
            </a:r>
            <a:r>
              <a:rPr lang="en-US" sz="1600" dirty="0"/>
              <a:t>That is</a:t>
            </a:r>
            <a:r>
              <a:rPr lang="en-US" sz="1600" dirty="0" smtClean="0"/>
              <a:t>,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This makes it very practical to conduct parametric studies and to </a:t>
            </a:r>
            <a:r>
              <a:rPr lang="en-US" sz="1600" dirty="0" smtClean="0"/>
              <a:t>present results </a:t>
            </a:r>
            <a:r>
              <a:rPr lang="en-US" sz="1600" dirty="0"/>
              <a:t>in graphical form. Recall that in the case of lumped system analysis</a:t>
            </a:r>
            <a:r>
              <a:rPr lang="en-US" sz="1600" dirty="0" smtClean="0"/>
              <a:t>, we </a:t>
            </a:r>
            <a:r>
              <a:rPr lang="en-US" sz="1600" dirty="0"/>
              <a:t>had u  </a:t>
            </a:r>
            <a:r>
              <a:rPr lang="en-US" sz="1600" i="1" dirty="0"/>
              <a:t>f</a:t>
            </a:r>
            <a:r>
              <a:rPr lang="en-US" sz="1600" dirty="0"/>
              <a:t>(Bi, </a:t>
            </a:r>
            <a:r>
              <a:rPr lang="en-US" sz="1600" dirty="0" err="1"/>
              <a:t>Fo</a:t>
            </a:r>
            <a:r>
              <a:rPr lang="en-US" sz="1600" dirty="0"/>
              <a:t>) with no space variable.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23" y="5398034"/>
            <a:ext cx="13430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59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1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eparation of Variables</a:t>
            </a:r>
            <a:endParaRPr lang="en-US" sz="32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5" y="685800"/>
            <a:ext cx="8229600" cy="5562600"/>
          </a:xfrm>
        </p:spPr>
        <p:txBody>
          <a:bodyPr>
            <a:normAutofit/>
          </a:bodyPr>
          <a:lstStyle/>
          <a:p>
            <a:r>
              <a:rPr lang="en-US" sz="1600" dirty="0"/>
              <a:t>First, we express the dimensionless temperature function u(</a:t>
            </a:r>
            <a:r>
              <a:rPr lang="en-US" sz="1600" i="1" dirty="0"/>
              <a:t>X</a:t>
            </a:r>
            <a:r>
              <a:rPr lang="en-US" sz="1600" dirty="0"/>
              <a:t>, t) </a:t>
            </a:r>
            <a:r>
              <a:rPr lang="en-US" sz="1600" dirty="0" smtClean="0"/>
              <a:t>as a </a:t>
            </a:r>
            <a:r>
              <a:rPr lang="en-US" sz="1600" dirty="0"/>
              <a:t>product of a function of </a:t>
            </a:r>
            <a:r>
              <a:rPr lang="en-US" sz="1600" i="1" dirty="0"/>
              <a:t>X </a:t>
            </a:r>
            <a:r>
              <a:rPr lang="en-US" sz="1600" dirty="0"/>
              <a:t>only and a function of t only </a:t>
            </a:r>
            <a:r>
              <a:rPr lang="en-US" sz="1600" dirty="0" smtClean="0"/>
              <a:t>as:</a:t>
            </a:r>
          </a:p>
          <a:p>
            <a:endParaRPr lang="en-US" sz="1600" dirty="0"/>
          </a:p>
          <a:p>
            <a:r>
              <a:rPr lang="en-US" sz="1600" dirty="0" smtClean="0"/>
              <a:t>Substituting to: 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all the terms that depend on </a:t>
            </a:r>
            <a:r>
              <a:rPr lang="en-US" sz="1600" i="1" dirty="0" smtClean="0"/>
              <a:t>X </a:t>
            </a:r>
            <a:r>
              <a:rPr lang="en-US" sz="1600" dirty="0" smtClean="0"/>
              <a:t>are on the left-hand side of the equation and all the terms that depend on t are on the r the terms that are function of different variables are </a:t>
            </a:r>
            <a:r>
              <a:rPr lang="en-US" sz="1600" i="1" dirty="0" smtClean="0"/>
              <a:t>separated </a:t>
            </a:r>
            <a:r>
              <a:rPr lang="en-US" sz="1600" dirty="0" smtClean="0"/>
              <a:t>(and thus the name </a:t>
            </a:r>
            <a:r>
              <a:rPr lang="en-US" sz="1600" i="1" dirty="0" smtClean="0"/>
              <a:t>separation of variables</a:t>
            </a:r>
            <a:r>
              <a:rPr lang="en-US" sz="1600" dirty="0" smtClean="0"/>
              <a:t>). Considering </a:t>
            </a:r>
            <a:r>
              <a:rPr lang="en-US" sz="1600" dirty="0"/>
              <a:t>that </a:t>
            </a:r>
            <a:r>
              <a:rPr lang="en-US" sz="1600" dirty="0" smtClean="0"/>
              <a:t>both </a:t>
            </a:r>
            <a:r>
              <a:rPr lang="en-US" sz="1600" i="1" dirty="0" smtClean="0"/>
              <a:t>X </a:t>
            </a:r>
            <a:r>
              <a:rPr lang="en-US" sz="1600" dirty="0"/>
              <a:t>and t can be varied independently, the equality in Eq. </a:t>
            </a:r>
            <a:r>
              <a:rPr lang="en-US" sz="1600" dirty="0" smtClean="0"/>
              <a:t>C </a:t>
            </a:r>
            <a:r>
              <a:rPr lang="en-US" sz="1600" dirty="0"/>
              <a:t>can hold for </a:t>
            </a:r>
            <a:r>
              <a:rPr lang="en-US" sz="1600" dirty="0" smtClean="0"/>
              <a:t>any value </a:t>
            </a:r>
            <a:r>
              <a:rPr lang="en-US" sz="1600" dirty="0"/>
              <a:t>of </a:t>
            </a:r>
            <a:r>
              <a:rPr lang="en-US" sz="1600" i="1" dirty="0"/>
              <a:t>X </a:t>
            </a:r>
            <a:r>
              <a:rPr lang="en-US" sz="1600" dirty="0"/>
              <a:t>and t only if </a:t>
            </a:r>
            <a:r>
              <a:rPr lang="en-US" sz="1600" dirty="0" smtClean="0"/>
              <a:t>it </a:t>
            </a:r>
            <a:r>
              <a:rPr lang="en-US" sz="1600" b="1" i="1" dirty="0" smtClean="0"/>
              <a:t>is </a:t>
            </a:r>
            <a:r>
              <a:rPr lang="en-US" sz="1600" b="1" i="1" dirty="0"/>
              <a:t>equal to a constant.</a:t>
            </a:r>
            <a:r>
              <a:rPr lang="en-US" sz="1600" dirty="0"/>
              <a:t> Further, it must be </a:t>
            </a:r>
            <a:r>
              <a:rPr lang="en-US" sz="1600" dirty="0" smtClean="0"/>
              <a:t>a </a:t>
            </a:r>
            <a:r>
              <a:rPr lang="en-US" sz="1600" i="1" dirty="0" smtClean="0"/>
              <a:t>negative </a:t>
            </a:r>
            <a:r>
              <a:rPr lang="en-US" sz="1600" dirty="0"/>
              <a:t>constant that we will indicate by </a:t>
            </a:r>
            <a:r>
              <a:rPr lang="en-US" sz="1600" dirty="0" smtClean="0"/>
              <a:t>-</a:t>
            </a:r>
            <a:r>
              <a:rPr lang="en-US" sz="1600" dirty="0" smtClean="0">
                <a:latin typeface="Symbol" pitchFamily="18" charset="2"/>
              </a:rPr>
              <a:t>l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/>
              <a:t>since a positive constant </a:t>
            </a:r>
            <a:r>
              <a:rPr lang="en-US" sz="1600" dirty="0" smtClean="0"/>
              <a:t>will cause </a:t>
            </a:r>
            <a:r>
              <a:rPr lang="en-US" sz="1600" dirty="0"/>
              <a:t>the function </a:t>
            </a:r>
            <a:r>
              <a:rPr lang="en-US" sz="1600" i="1" dirty="0"/>
              <a:t>G</a:t>
            </a:r>
            <a:r>
              <a:rPr lang="en-US" sz="1600" dirty="0"/>
              <a:t>(t) to increase indefinitely with time (to be infinite</a:t>
            </a:r>
            <a:r>
              <a:rPr lang="en-US" sz="1600" dirty="0" smtClean="0"/>
              <a:t>), which </a:t>
            </a:r>
            <a:r>
              <a:rPr lang="en-US" sz="1600" dirty="0"/>
              <a:t>is unphysical, and a value of zero for the constant means no time dependence</a:t>
            </a:r>
            <a:r>
              <a:rPr lang="en-US" sz="1600" dirty="0" smtClean="0"/>
              <a:t>, which </a:t>
            </a:r>
            <a:r>
              <a:rPr lang="en-US" sz="1600" dirty="0"/>
              <a:t>is again inconsistent with the physical problem. </a:t>
            </a:r>
            <a:r>
              <a:rPr lang="en-US" sz="1600" dirty="0" smtClean="0"/>
              <a:t>Setting Eq</a:t>
            </a:r>
            <a:r>
              <a:rPr lang="en-US" sz="1600" dirty="0"/>
              <a:t>. </a:t>
            </a:r>
            <a:r>
              <a:rPr lang="en-US" sz="1600" dirty="0" smtClean="0"/>
              <a:t>C </a:t>
            </a:r>
            <a:r>
              <a:rPr lang="en-US" sz="1600" dirty="0"/>
              <a:t>equal to </a:t>
            </a:r>
            <a:r>
              <a:rPr lang="en-US" sz="1600" dirty="0" smtClean="0"/>
              <a:t>-</a:t>
            </a:r>
            <a:r>
              <a:rPr lang="en-US" sz="1600" dirty="0" smtClean="0">
                <a:latin typeface="Symbol" pitchFamily="18" charset="2"/>
              </a:rPr>
              <a:t>l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gives: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whose general solutions </a:t>
            </a:r>
            <a:r>
              <a:rPr lang="en-US" sz="1600" dirty="0" smtClean="0"/>
              <a:t>are:</a:t>
            </a:r>
          </a:p>
          <a:p>
            <a:endParaRPr lang="en-US" sz="1600" dirty="0"/>
          </a:p>
          <a:p>
            <a:r>
              <a:rPr lang="en-US" sz="1600" dirty="0" smtClean="0"/>
              <a:t>and</a:t>
            </a:r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69" y="1808241"/>
            <a:ext cx="3495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75" y="1295400"/>
            <a:ext cx="1666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08087"/>
            <a:ext cx="1247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8209" y="1882952"/>
            <a:ext cx="8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dirty="0" smtClean="0"/>
              <a:t>e have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334000" y="1676400"/>
            <a:ext cx="1247775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1800" y="180826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(C)</a:t>
            </a:r>
            <a:endParaRPr lang="en-US" sz="14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734" y="4495800"/>
            <a:ext cx="3028950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81" y="5638800"/>
            <a:ext cx="3590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71" y="6172200"/>
            <a:ext cx="5476875" cy="323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866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1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eparation of Variables</a:t>
            </a:r>
            <a:endParaRPr lang="en-US" sz="32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31" y="777864"/>
            <a:ext cx="80263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Then it follows that there are an infinite number </a:t>
            </a:r>
            <a:r>
              <a:rPr lang="en-US" sz="1600" dirty="0" smtClean="0"/>
              <a:t>of solutions </a:t>
            </a:r>
            <a:r>
              <a:rPr lang="en-US" sz="1600" dirty="0"/>
              <a:t>of the form , and the solution of this linear heat </a:t>
            </a:r>
            <a:r>
              <a:rPr lang="en-US" sz="1600" dirty="0" smtClean="0"/>
              <a:t>conduction problem </a:t>
            </a:r>
            <a:r>
              <a:rPr lang="en-US" sz="1600" dirty="0"/>
              <a:t>is a linear combination of them</a:t>
            </a:r>
            <a:r>
              <a:rPr lang="en-US" sz="1600" dirty="0" smtClean="0"/>
              <a:t>,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constants </a:t>
            </a:r>
            <a:r>
              <a:rPr lang="en-US" sz="1600" i="1" dirty="0"/>
              <a:t>A</a:t>
            </a:r>
            <a:r>
              <a:rPr lang="en-US" sz="1600" i="1" baseline="-25000" dirty="0"/>
              <a:t>n</a:t>
            </a:r>
            <a:r>
              <a:rPr lang="en-US" sz="1600" i="1" dirty="0"/>
              <a:t> </a:t>
            </a:r>
            <a:r>
              <a:rPr lang="en-US" sz="1600" dirty="0"/>
              <a:t>are determined from the initial </a:t>
            </a:r>
            <a:r>
              <a:rPr lang="en-US" sz="1600" dirty="0" smtClean="0"/>
              <a:t>condition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This is a </a:t>
            </a:r>
            <a:r>
              <a:rPr lang="en-US" sz="1600" b="1" i="1" dirty="0"/>
              <a:t>Fourier series expansion </a:t>
            </a:r>
            <a:r>
              <a:rPr lang="en-US" sz="1600" dirty="0"/>
              <a:t>that expresses a constant in terms of an </a:t>
            </a:r>
            <a:r>
              <a:rPr lang="en-US" sz="1600" dirty="0" smtClean="0"/>
              <a:t>infinite series </a:t>
            </a:r>
            <a:r>
              <a:rPr lang="en-US" sz="1600" dirty="0"/>
              <a:t>of </a:t>
            </a:r>
            <a:r>
              <a:rPr lang="en-US" sz="1600" i="1" dirty="0"/>
              <a:t>cosine</a:t>
            </a:r>
            <a:r>
              <a:rPr lang="en-US" sz="1600" dirty="0"/>
              <a:t> functions. Now we multiply both sides of </a:t>
            </a:r>
            <a:r>
              <a:rPr lang="en-US" sz="1600" dirty="0" smtClean="0"/>
              <a:t>last eq. by </a:t>
            </a:r>
            <a:r>
              <a:rPr lang="en-US" sz="1600" dirty="0" err="1" smtClean="0"/>
              <a:t>cos</a:t>
            </a:r>
            <a:r>
              <a:rPr lang="en-US" sz="1600" dirty="0" smtClean="0"/>
              <a:t>(</a:t>
            </a:r>
            <a:r>
              <a:rPr lang="en-US" sz="1600" dirty="0" err="1" smtClean="0">
                <a:latin typeface="Symbol" pitchFamily="18" charset="2"/>
              </a:rPr>
              <a:t>l</a:t>
            </a:r>
            <a:r>
              <a:rPr lang="en-US" sz="1600" i="1" baseline="-25000" dirty="0" err="1" smtClean="0"/>
              <a:t>m</a:t>
            </a:r>
            <a:r>
              <a:rPr lang="en-US" sz="1600" i="1" dirty="0" err="1" smtClean="0"/>
              <a:t>X</a:t>
            </a:r>
            <a:r>
              <a:rPr lang="en-US" sz="1600" dirty="0"/>
              <a:t>), and integrate from </a:t>
            </a:r>
            <a:r>
              <a:rPr lang="en-US" sz="1600" i="1" dirty="0" smtClean="0"/>
              <a:t>X=</a:t>
            </a:r>
            <a:r>
              <a:rPr lang="en-US" sz="1600" dirty="0" smtClean="0"/>
              <a:t>0 </a:t>
            </a:r>
            <a:r>
              <a:rPr lang="en-US" sz="1600" dirty="0"/>
              <a:t>to </a:t>
            </a:r>
            <a:r>
              <a:rPr lang="en-US" sz="1600" i="1" dirty="0" smtClean="0"/>
              <a:t>X=</a:t>
            </a:r>
            <a:r>
              <a:rPr lang="en-US" sz="1600" dirty="0" smtClean="0"/>
              <a:t>1</a:t>
            </a:r>
            <a:r>
              <a:rPr lang="en-US" sz="1600" dirty="0"/>
              <a:t>. The right-hand side involves </a:t>
            </a:r>
            <a:r>
              <a:rPr lang="en-US" sz="1600" dirty="0" smtClean="0"/>
              <a:t>an infinite </a:t>
            </a:r>
            <a:r>
              <a:rPr lang="en-US" sz="1600" dirty="0"/>
              <a:t>number of integrals of the </a:t>
            </a:r>
            <a:r>
              <a:rPr lang="en-US" sz="1600" dirty="0" smtClean="0"/>
              <a:t>form:</a:t>
            </a:r>
          </a:p>
          <a:p>
            <a:endParaRPr lang="en-US" sz="1600" dirty="0"/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It </a:t>
            </a:r>
            <a:r>
              <a:rPr lang="en-US" sz="1600" dirty="0"/>
              <a:t>can </a:t>
            </a:r>
            <a:r>
              <a:rPr lang="en-US" sz="1600" dirty="0" smtClean="0"/>
              <a:t>be shown </a:t>
            </a:r>
            <a:r>
              <a:rPr lang="en-US" sz="1600" dirty="0"/>
              <a:t>that all of these integrals vanish except when </a:t>
            </a:r>
            <a:r>
              <a:rPr lang="en-US" sz="1600" i="1" dirty="0"/>
              <a:t>n </a:t>
            </a:r>
            <a:r>
              <a:rPr lang="en-US" sz="1600" dirty="0"/>
              <a:t> </a:t>
            </a:r>
            <a:r>
              <a:rPr lang="en-US" sz="1600" i="1" dirty="0"/>
              <a:t>m</a:t>
            </a:r>
            <a:r>
              <a:rPr lang="en-US" sz="1600" dirty="0"/>
              <a:t>, and the </a:t>
            </a:r>
            <a:r>
              <a:rPr lang="en-US" sz="1600" dirty="0" smtClean="0"/>
              <a:t>coefficient </a:t>
            </a:r>
            <a:r>
              <a:rPr lang="en-US" sz="1600" i="1" dirty="0" smtClean="0"/>
              <a:t>An </a:t>
            </a:r>
            <a:r>
              <a:rPr lang="en-US" sz="1600" dirty="0" smtClean="0"/>
              <a:t>becomes: 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83" y="1355913"/>
            <a:ext cx="244928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43" y="2286000"/>
            <a:ext cx="30575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42" y="3814762"/>
            <a:ext cx="18383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48006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082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371600"/>
            <a:ext cx="2895601" cy="167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1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eparation of Variables</a:t>
            </a:r>
            <a:endParaRPr lang="en-US" sz="32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0" y="1447800"/>
            <a:ext cx="244928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35" y="2233188"/>
            <a:ext cx="16287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832804"/>
            <a:ext cx="4857939" cy="28007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completes the analysis for the solution of one-dimensional </a:t>
            </a:r>
            <a:r>
              <a:rPr lang="en-US" sz="1600" dirty="0" smtClean="0"/>
              <a:t>transient heat </a:t>
            </a:r>
            <a:r>
              <a:rPr lang="en-US" sz="1600" dirty="0"/>
              <a:t>conduction problem in a plane wall. Solutions in other geometries </a:t>
            </a:r>
            <a:r>
              <a:rPr lang="en-US" sz="1600" dirty="0" smtClean="0"/>
              <a:t>such as </a:t>
            </a:r>
            <a:r>
              <a:rPr lang="en-US" sz="1600" dirty="0"/>
              <a:t>a long cylinder and a sphere can be determined using the same approach</a:t>
            </a:r>
            <a:r>
              <a:rPr lang="en-US" sz="1600" dirty="0" smtClean="0"/>
              <a:t>. The </a:t>
            </a:r>
            <a:r>
              <a:rPr lang="en-US" sz="1600" dirty="0"/>
              <a:t>results for all three geometries are summarized in </a:t>
            </a:r>
            <a:r>
              <a:rPr lang="en-US" sz="1600" dirty="0" smtClean="0"/>
              <a:t>Table. </a:t>
            </a:r>
          </a:p>
          <a:p>
            <a:r>
              <a:rPr lang="en-US" sz="1600" dirty="0" smtClean="0"/>
              <a:t>Note that the solution for </a:t>
            </a:r>
            <a:r>
              <a:rPr lang="en-US" sz="1600" dirty="0"/>
              <a:t>the plane wall is also applicable for a plane wall of thickness </a:t>
            </a:r>
            <a:r>
              <a:rPr lang="en-US" sz="1600" i="1" dirty="0"/>
              <a:t>L </a:t>
            </a:r>
            <a:r>
              <a:rPr lang="en-US" sz="1600" dirty="0"/>
              <a:t>whose </a:t>
            </a:r>
            <a:r>
              <a:rPr lang="en-US" sz="1600" dirty="0" smtClean="0"/>
              <a:t>left surface </a:t>
            </a:r>
            <a:r>
              <a:rPr lang="en-US" sz="1600" dirty="0"/>
              <a:t>at </a:t>
            </a:r>
            <a:r>
              <a:rPr lang="en-US" sz="1600" i="1" dirty="0"/>
              <a:t>x </a:t>
            </a:r>
            <a:r>
              <a:rPr lang="en-US" sz="1600" i="1" dirty="0" smtClean="0"/>
              <a:t>=</a:t>
            </a:r>
            <a:r>
              <a:rPr lang="en-US" sz="1600" dirty="0" smtClean="0"/>
              <a:t>0 </a:t>
            </a:r>
            <a:r>
              <a:rPr lang="en-US" sz="1600" dirty="0"/>
              <a:t>is insulated and the right surface at </a:t>
            </a:r>
            <a:r>
              <a:rPr lang="en-US" sz="1600" dirty="0" smtClean="0"/>
              <a:t> </a:t>
            </a:r>
            <a:r>
              <a:rPr lang="en-US" sz="1600" i="1" dirty="0" smtClean="0"/>
              <a:t>x=L </a:t>
            </a:r>
            <a:r>
              <a:rPr lang="en-US" sz="1600" dirty="0"/>
              <a:t>is subjected to </a:t>
            </a:r>
            <a:r>
              <a:rPr lang="en-US" sz="1600" dirty="0" smtClean="0"/>
              <a:t>convection since </a:t>
            </a:r>
            <a:r>
              <a:rPr lang="en-US" sz="1600" dirty="0"/>
              <a:t>this is precisely the mathematical problem we solved.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0" y="3733800"/>
            <a:ext cx="72771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35" y="6400800"/>
            <a:ext cx="67151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6562725"/>
            <a:ext cx="1447800" cy="161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Transient Heat Conduction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Many heat conduction problems encountered in </a:t>
            </a:r>
            <a:r>
              <a:rPr lang="en-US" sz="2000" b="1" u="sng" dirty="0"/>
              <a:t>engineering </a:t>
            </a:r>
            <a:r>
              <a:rPr lang="en-US" sz="2000" b="1" u="sng" dirty="0" smtClean="0"/>
              <a:t>applications</a:t>
            </a:r>
          </a:p>
          <a:p>
            <a:pPr marL="0" indent="0">
              <a:buNone/>
            </a:pPr>
            <a:r>
              <a:rPr lang="en-US" sz="2000" dirty="0" smtClean="0"/>
              <a:t>involve </a:t>
            </a:r>
            <a:r>
              <a:rPr lang="en-US" sz="2000" dirty="0"/>
              <a:t>time as </a:t>
            </a:r>
            <a:r>
              <a:rPr lang="en-US" sz="2000" dirty="0" smtClean="0"/>
              <a:t>in independent </a:t>
            </a:r>
            <a:r>
              <a:rPr lang="en-US" sz="2000" dirty="0"/>
              <a:t>variable. The goal of analysis is to determine the variation of the </a:t>
            </a:r>
            <a:r>
              <a:rPr lang="en-US" sz="2000" dirty="0" smtClean="0"/>
              <a:t>temperature as </a:t>
            </a:r>
            <a:r>
              <a:rPr lang="en-US" sz="2000" dirty="0"/>
              <a:t>a function of time and position T (x, t) within the heat conducting body. In general</a:t>
            </a:r>
            <a:r>
              <a:rPr lang="en-US" sz="2000" dirty="0" smtClean="0"/>
              <a:t>, we </a:t>
            </a:r>
            <a:r>
              <a:rPr lang="en-US" sz="2000" dirty="0"/>
              <a:t>deal with conducting bodies in a three dimensional Euclidean space in a suitable set </a:t>
            </a:r>
            <a:r>
              <a:rPr lang="en-US" sz="2000" dirty="0" smtClean="0"/>
              <a:t>of coordinates </a:t>
            </a:r>
            <a:r>
              <a:rPr lang="en-US" sz="2000" dirty="0"/>
              <a:t>(x ∈ R</a:t>
            </a:r>
            <a:r>
              <a:rPr lang="en-US" sz="2000" baseline="30000" dirty="0"/>
              <a:t>3</a:t>
            </a:r>
            <a:r>
              <a:rPr lang="en-US" sz="2000" dirty="0"/>
              <a:t>) and the goal is to predict the evolution of the temperature field </a:t>
            </a:r>
            <a:r>
              <a:rPr lang="en-US" sz="2000" dirty="0" smtClean="0"/>
              <a:t>for future </a:t>
            </a:r>
            <a:r>
              <a:rPr lang="en-US" sz="2000" dirty="0"/>
              <a:t>times (t &gt; 0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Here we investigate </a:t>
            </a:r>
            <a:r>
              <a:rPr lang="en-US" sz="2000" dirty="0" smtClean="0"/>
              <a:t>solutions </a:t>
            </a:r>
            <a:r>
              <a:rPr lang="en-US" sz="2000" dirty="0"/>
              <a:t>to </a:t>
            </a:r>
            <a:r>
              <a:rPr lang="en-US" sz="2000" u="sng" dirty="0"/>
              <a:t>selected special cases </a:t>
            </a:r>
            <a:r>
              <a:rPr lang="en-US" sz="2000" dirty="0"/>
              <a:t>of the following </a:t>
            </a:r>
            <a:r>
              <a:rPr lang="en-US" sz="2000" dirty="0" smtClean="0"/>
              <a:t>form of </a:t>
            </a:r>
            <a:r>
              <a:rPr lang="en-US" sz="2000" dirty="0"/>
              <a:t>the heat </a:t>
            </a:r>
            <a:r>
              <a:rPr lang="en-US" sz="2000" dirty="0" smtClean="0"/>
              <a:t>equation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Solutions to the above equation must be obtained that also satisfy suitable initial and </a:t>
            </a:r>
            <a:r>
              <a:rPr lang="en-US" sz="2000" dirty="0" smtClean="0"/>
              <a:t>boundary conditions.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38600"/>
            <a:ext cx="2743200" cy="59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4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Approximate Analytical 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The analytical solutions of transient conduction problems typically </a:t>
            </a:r>
            <a:r>
              <a:rPr lang="en-US" sz="1400" dirty="0" smtClean="0"/>
              <a:t>involve infinite </a:t>
            </a:r>
            <a:r>
              <a:rPr lang="en-US" sz="1400" dirty="0"/>
              <a:t>series, and thus the evaluation of an infinite number of terms to </a:t>
            </a:r>
            <a:r>
              <a:rPr lang="en-US" sz="1400" dirty="0" smtClean="0"/>
              <a:t>determine the </a:t>
            </a:r>
            <a:r>
              <a:rPr lang="en-US" sz="1400" dirty="0"/>
              <a:t>temperature at a specified location and time</a:t>
            </a:r>
            <a:r>
              <a:rPr lang="en-US" sz="1400" dirty="0" smtClean="0"/>
              <a:t>. However, as </a:t>
            </a:r>
            <a:r>
              <a:rPr lang="en-US" sz="1400" dirty="0"/>
              <a:t>demonstrated in </a:t>
            </a:r>
            <a:r>
              <a:rPr lang="en-US" sz="1400" dirty="0" smtClean="0"/>
              <a:t>Table, the terms </a:t>
            </a:r>
            <a:r>
              <a:rPr lang="en-US" sz="1400" dirty="0"/>
              <a:t>in the summation decline rapidly as </a:t>
            </a:r>
            <a:r>
              <a:rPr lang="en-US" sz="1400" i="1" dirty="0"/>
              <a:t>n </a:t>
            </a:r>
            <a:r>
              <a:rPr lang="en-US" sz="1400" dirty="0"/>
              <a:t>and thus </a:t>
            </a:r>
            <a:r>
              <a:rPr lang="en-US" sz="1400" dirty="0" err="1">
                <a:latin typeface="Symbol" pitchFamily="18" charset="2"/>
              </a:rPr>
              <a:t>l</a:t>
            </a:r>
            <a:r>
              <a:rPr lang="en-US" sz="1400" i="1" baseline="-25000" dirty="0" err="1"/>
              <a:t>n</a:t>
            </a:r>
            <a:r>
              <a:rPr lang="en-US" sz="1400" i="1" baseline="-25000" dirty="0"/>
              <a:t> </a:t>
            </a:r>
            <a:r>
              <a:rPr lang="en-US" sz="1400" dirty="0"/>
              <a:t>increases because </a:t>
            </a:r>
            <a:r>
              <a:rPr lang="en-US" sz="1400" dirty="0" smtClean="0"/>
              <a:t>of the </a:t>
            </a:r>
            <a:r>
              <a:rPr lang="en-US" sz="1400" dirty="0"/>
              <a:t>exponential decay function . This is especially the case when the </a:t>
            </a:r>
            <a:r>
              <a:rPr lang="en-US" sz="1400" dirty="0" smtClean="0"/>
              <a:t>dimensionless time </a:t>
            </a:r>
            <a:r>
              <a:rPr lang="en-US" sz="1400" dirty="0">
                <a:latin typeface="Symbol" pitchFamily="18" charset="2"/>
              </a:rPr>
              <a:t>t</a:t>
            </a:r>
            <a:r>
              <a:rPr lang="en-US" sz="1400" dirty="0"/>
              <a:t> is large. Therefore, the evaluation of the first few terms </a:t>
            </a:r>
            <a:r>
              <a:rPr lang="en-US" sz="1400" dirty="0" smtClean="0"/>
              <a:t>of the </a:t>
            </a:r>
            <a:r>
              <a:rPr lang="en-US" sz="1400" dirty="0"/>
              <a:t>infinite series (in this case just the </a:t>
            </a:r>
            <a:r>
              <a:rPr lang="en-US" sz="1400" b="1" u="sng" dirty="0"/>
              <a:t>first term</a:t>
            </a:r>
            <a:r>
              <a:rPr lang="en-US" sz="1400" dirty="0"/>
              <a:t>) is usually adequate to </a:t>
            </a:r>
            <a:r>
              <a:rPr lang="en-US" sz="1400" dirty="0" smtClean="0"/>
              <a:t>determine the </a:t>
            </a:r>
            <a:r>
              <a:rPr lang="en-US" sz="1400" dirty="0"/>
              <a:t>dimensionless temperature </a:t>
            </a:r>
            <a:r>
              <a:rPr lang="en-US" sz="1400" dirty="0" smtClean="0">
                <a:latin typeface="Symbol" pitchFamily="18" charset="2"/>
              </a:rPr>
              <a:t>q</a:t>
            </a:r>
            <a:r>
              <a:rPr lang="en-US" sz="1400" dirty="0" smtClean="0"/>
              <a:t>. For example, for </a:t>
            </a:r>
            <a:r>
              <a:rPr lang="en-US" sz="1400" dirty="0" smtClean="0">
                <a:latin typeface="Symbol" pitchFamily="18" charset="2"/>
              </a:rPr>
              <a:t>t&gt;</a:t>
            </a:r>
            <a:r>
              <a:rPr lang="en-US" sz="1400" dirty="0" smtClean="0"/>
              <a:t> </a:t>
            </a:r>
            <a:r>
              <a:rPr lang="en-US" sz="1400" dirty="0"/>
              <a:t>0.2, keeping the first term </a:t>
            </a:r>
            <a:r>
              <a:rPr lang="en-US" sz="1400" dirty="0" smtClean="0"/>
              <a:t>and neglecting </a:t>
            </a:r>
            <a:r>
              <a:rPr lang="en-US" sz="1400" dirty="0"/>
              <a:t>all the remaining terms in the series results in an error under 2 percent.</a:t>
            </a:r>
          </a:p>
          <a:p>
            <a:pPr algn="just"/>
            <a:r>
              <a:rPr lang="en-US" sz="1400" dirty="0"/>
              <a:t>We are usually interested in the solution for times with </a:t>
            </a:r>
            <a:r>
              <a:rPr lang="en-US" sz="1400" dirty="0" smtClean="0">
                <a:latin typeface="Symbol" pitchFamily="18" charset="2"/>
              </a:rPr>
              <a:t>t&gt;</a:t>
            </a:r>
            <a:r>
              <a:rPr lang="en-US" sz="1400" dirty="0" smtClean="0"/>
              <a:t> </a:t>
            </a:r>
            <a:r>
              <a:rPr lang="en-US" sz="1400" dirty="0"/>
              <a:t>0.2, and </a:t>
            </a:r>
            <a:r>
              <a:rPr lang="en-US" sz="1400" dirty="0" smtClean="0"/>
              <a:t>thus it </a:t>
            </a:r>
            <a:r>
              <a:rPr lang="en-US" sz="1400" dirty="0"/>
              <a:t>is very convenient to express the solution using this </a:t>
            </a:r>
            <a:r>
              <a:rPr lang="en-US" sz="1400" b="1" dirty="0"/>
              <a:t>one-term approximation</a:t>
            </a:r>
            <a:r>
              <a:rPr lang="en-US" sz="1400" dirty="0" smtClean="0"/>
              <a:t>, given as:</a:t>
            </a:r>
          </a:p>
          <a:p>
            <a:pPr algn="just"/>
            <a:endParaRPr lang="en-US" sz="1400" dirty="0"/>
          </a:p>
          <a:p>
            <a:pPr algn="just"/>
            <a:endParaRPr lang="en-US" sz="1400" dirty="0" smtClean="0"/>
          </a:p>
          <a:p>
            <a:pPr algn="just"/>
            <a:endParaRPr lang="en-US" sz="1400" dirty="0"/>
          </a:p>
          <a:p>
            <a:pPr algn="just"/>
            <a:endParaRPr lang="en-US" sz="1400" dirty="0" smtClean="0"/>
          </a:p>
          <a:p>
            <a:pPr algn="just"/>
            <a:endParaRPr lang="en-US" sz="1400" dirty="0"/>
          </a:p>
          <a:p>
            <a:pPr algn="just"/>
            <a:endParaRPr lang="en-US" sz="1400" dirty="0" smtClean="0"/>
          </a:p>
          <a:p>
            <a:pPr algn="just"/>
            <a:endParaRPr lang="en-US" sz="1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69" y="2972006"/>
            <a:ext cx="52578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953000"/>
            <a:ext cx="76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where the constants </a:t>
            </a:r>
            <a:r>
              <a:rPr lang="en-US" sz="1400" i="1" dirty="0"/>
              <a:t>A</a:t>
            </a:r>
            <a:r>
              <a:rPr lang="en-US" sz="1400" baseline="-25000" dirty="0"/>
              <a:t>1</a:t>
            </a:r>
            <a:r>
              <a:rPr lang="en-US" sz="1400" dirty="0"/>
              <a:t> and </a:t>
            </a:r>
            <a:r>
              <a:rPr lang="en-US" sz="1400" dirty="0">
                <a:latin typeface="Symbol" pitchFamily="18" charset="2"/>
              </a:rPr>
              <a:t>l</a:t>
            </a:r>
            <a:r>
              <a:rPr lang="en-US" sz="1400" baseline="-25000" dirty="0"/>
              <a:t>1</a:t>
            </a:r>
            <a:r>
              <a:rPr lang="en-US" sz="1400" dirty="0"/>
              <a:t> are functions of the Bi number only, and </a:t>
            </a:r>
            <a:r>
              <a:rPr lang="en-US" sz="1400" dirty="0" smtClean="0"/>
              <a:t>their values </a:t>
            </a:r>
            <a:r>
              <a:rPr lang="en-US" sz="1400" dirty="0"/>
              <a:t>are listed in Table </a:t>
            </a:r>
            <a:r>
              <a:rPr lang="en-US" sz="1400" dirty="0" smtClean="0"/>
              <a:t>(see next slide) against </a:t>
            </a:r>
            <a:r>
              <a:rPr lang="en-US" sz="1400" dirty="0"/>
              <a:t>the Bi number for all three geometries</a:t>
            </a:r>
            <a:r>
              <a:rPr lang="en-US" sz="1400" dirty="0" smtClean="0"/>
              <a:t>. The </a:t>
            </a:r>
            <a:r>
              <a:rPr lang="en-US" sz="1400" dirty="0"/>
              <a:t>function </a:t>
            </a:r>
            <a:r>
              <a:rPr lang="en-US" sz="1400" i="1" dirty="0"/>
              <a:t>J</a:t>
            </a:r>
            <a:r>
              <a:rPr lang="en-US" sz="1400" baseline="-25000" dirty="0"/>
              <a:t>0</a:t>
            </a:r>
            <a:r>
              <a:rPr lang="en-US" sz="1400" dirty="0"/>
              <a:t> is the </a:t>
            </a:r>
            <a:r>
              <a:rPr lang="en-US" sz="1400" dirty="0" err="1"/>
              <a:t>zeroth</a:t>
            </a:r>
            <a:r>
              <a:rPr lang="en-US" sz="1400" dirty="0"/>
              <a:t>-order Bessel function of the first </a:t>
            </a:r>
            <a:r>
              <a:rPr lang="en-US" sz="1400" dirty="0" smtClean="0"/>
              <a:t>kind (see next slide).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678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321" y="0"/>
            <a:ext cx="8229600" cy="1143000"/>
          </a:xfrm>
        </p:spPr>
        <p:txBody>
          <a:bodyPr/>
          <a:lstStyle/>
          <a:p>
            <a:r>
              <a:rPr lang="en-US" dirty="0" smtClean="0"/>
              <a:t>Useful Tables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32" y="1219200"/>
            <a:ext cx="602615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2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63232"/>
            <a:ext cx="417610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897"/>
            <a:ext cx="8229600" cy="1143000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Approximate Analytical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/>
          </a:bodyPr>
          <a:lstStyle/>
          <a:p>
            <a:r>
              <a:rPr lang="en-US" sz="1600" dirty="0"/>
              <a:t>Noting that </a:t>
            </a:r>
            <a:r>
              <a:rPr lang="en-US" sz="1600" dirty="0" err="1"/>
              <a:t>cos</a:t>
            </a:r>
            <a:r>
              <a:rPr lang="en-US" sz="1600" dirty="0"/>
              <a:t> (0</a:t>
            </a:r>
            <a:r>
              <a:rPr lang="en-US" sz="1600" dirty="0" smtClean="0"/>
              <a:t>)= </a:t>
            </a:r>
            <a:r>
              <a:rPr lang="en-US" sz="1600" i="1" dirty="0"/>
              <a:t>J</a:t>
            </a:r>
            <a:r>
              <a:rPr lang="en-US" sz="1600" baseline="-25000" dirty="0"/>
              <a:t>0</a:t>
            </a:r>
            <a:r>
              <a:rPr lang="en-US" sz="1600" dirty="0"/>
              <a:t>(0</a:t>
            </a:r>
            <a:r>
              <a:rPr lang="en-US" sz="1600" dirty="0" smtClean="0"/>
              <a:t>)= </a:t>
            </a:r>
            <a:r>
              <a:rPr lang="en-US" sz="1600" dirty="0"/>
              <a:t>1 </a:t>
            </a:r>
            <a:r>
              <a:rPr lang="en-US" sz="1600" dirty="0" smtClean="0"/>
              <a:t>and the </a:t>
            </a:r>
            <a:r>
              <a:rPr lang="en-US" sz="1600" dirty="0"/>
              <a:t>limit of (sin </a:t>
            </a:r>
            <a:r>
              <a:rPr lang="en-US" sz="1600" i="1" dirty="0"/>
              <a:t>x</a:t>
            </a:r>
            <a:r>
              <a:rPr lang="en-US" sz="1600" dirty="0"/>
              <a:t>)/</a:t>
            </a:r>
            <a:r>
              <a:rPr lang="en-US" sz="1600" i="1" dirty="0"/>
              <a:t>x </a:t>
            </a:r>
            <a:r>
              <a:rPr lang="en-US" sz="1600" dirty="0"/>
              <a:t>is also 1, these relations simplify to the next ones at </a:t>
            </a:r>
            <a:r>
              <a:rPr lang="en-US" sz="1600" dirty="0" smtClean="0"/>
              <a:t>the center </a:t>
            </a:r>
            <a:r>
              <a:rPr lang="en-US" sz="1600" dirty="0"/>
              <a:t>of a plane wall, cylinder, or sphere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Comparing </a:t>
            </a:r>
            <a:r>
              <a:rPr lang="en-US" sz="1600" dirty="0"/>
              <a:t>the </a:t>
            </a:r>
            <a:r>
              <a:rPr lang="en-US" sz="1600" dirty="0" smtClean="0"/>
              <a:t>sets </a:t>
            </a:r>
            <a:r>
              <a:rPr lang="en-US" sz="1600" dirty="0"/>
              <a:t>of equations </a:t>
            </a:r>
            <a:r>
              <a:rPr lang="en-US" sz="1600" dirty="0" smtClean="0"/>
              <a:t>above with approximate solution we notice </a:t>
            </a:r>
            <a:r>
              <a:rPr lang="en-US" sz="1600" dirty="0"/>
              <a:t>that the </a:t>
            </a:r>
            <a:r>
              <a:rPr lang="en-US" sz="1600" dirty="0" smtClean="0"/>
              <a:t>dimensionless temperatures </a:t>
            </a:r>
            <a:r>
              <a:rPr lang="en-US" sz="1600" dirty="0"/>
              <a:t>anywhere in a plane wall, cylinder, and sphere are related to </a:t>
            </a:r>
            <a:r>
              <a:rPr lang="en-US" sz="1600" dirty="0" smtClean="0"/>
              <a:t>the center </a:t>
            </a:r>
            <a:r>
              <a:rPr lang="en-US" sz="1600" dirty="0"/>
              <a:t>temperature </a:t>
            </a:r>
            <a:r>
              <a:rPr lang="en-US" sz="1600" dirty="0" smtClean="0"/>
              <a:t>by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which </a:t>
            </a:r>
            <a:r>
              <a:rPr lang="en-US" sz="1600" dirty="0"/>
              <a:t>shows that time dependence of dimensionless temperature within </a:t>
            </a:r>
            <a:r>
              <a:rPr lang="en-US" sz="1600" dirty="0" smtClean="0"/>
              <a:t>a given </a:t>
            </a:r>
            <a:r>
              <a:rPr lang="en-US" sz="1600" dirty="0"/>
              <a:t>geometry is the same throughout. That is, if the dimensionless </a:t>
            </a:r>
            <a:r>
              <a:rPr lang="en-US" sz="1600" dirty="0" smtClean="0"/>
              <a:t>center temperature </a:t>
            </a:r>
            <a:r>
              <a:rPr lang="en-US" sz="1600" dirty="0" smtClean="0">
                <a:latin typeface="Symbol" pitchFamily="18" charset="2"/>
              </a:rPr>
              <a:t>q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drops by 20 percent at a specified time, so does the </a:t>
            </a:r>
            <a:r>
              <a:rPr lang="en-US" sz="1600" dirty="0" smtClean="0"/>
              <a:t>dimensionless temperature </a:t>
            </a:r>
            <a:r>
              <a:rPr lang="en-US" sz="1600" dirty="0" smtClean="0">
                <a:latin typeface="Symbol" pitchFamily="18" charset="2"/>
              </a:rPr>
              <a:t>q</a:t>
            </a:r>
            <a:r>
              <a:rPr lang="en-US" sz="1600" baseline="-25000" dirty="0" smtClean="0"/>
              <a:t>0 </a:t>
            </a:r>
            <a:r>
              <a:rPr lang="en-US" sz="1600" dirty="0"/>
              <a:t>anywhere else in the medium at the same time</a:t>
            </a:r>
            <a:r>
              <a:rPr lang="en-US" sz="1600" dirty="0" smtClean="0"/>
              <a:t>. Once </a:t>
            </a:r>
            <a:r>
              <a:rPr lang="en-US" sz="1600" dirty="0"/>
              <a:t>the </a:t>
            </a:r>
            <a:r>
              <a:rPr lang="en-US" sz="1600" b="1" i="1" dirty="0"/>
              <a:t>Bi number is known</a:t>
            </a:r>
            <a:r>
              <a:rPr lang="en-US" sz="1600" dirty="0"/>
              <a:t>, these relations can be used to determine the</a:t>
            </a:r>
          </a:p>
          <a:p>
            <a:r>
              <a:rPr lang="en-US" sz="1600" dirty="0"/>
              <a:t>temperature anywhere in the medium.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901" y="1563232"/>
            <a:ext cx="398485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4191000"/>
            <a:ext cx="49434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47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679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Solutions :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Heisler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610600" cy="495300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The solutions obtained for 1D non homogeneous problems with Neumann boundary </a:t>
            </a:r>
            <a:r>
              <a:rPr lang="en-US" sz="1600" dirty="0" smtClean="0">
                <a:solidFill>
                  <a:schemeClr val="tx1"/>
                </a:solidFill>
              </a:rPr>
              <a:t>conditions in </a:t>
            </a:r>
            <a:r>
              <a:rPr lang="en-US" sz="1600" dirty="0">
                <a:solidFill>
                  <a:schemeClr val="tx1"/>
                </a:solidFill>
              </a:rPr>
              <a:t>Cartesian coordinate systems using the method of separation of variables </a:t>
            </a:r>
            <a:r>
              <a:rPr lang="en-US" sz="1600" dirty="0" smtClean="0">
                <a:solidFill>
                  <a:schemeClr val="tx1"/>
                </a:solidFill>
              </a:rPr>
              <a:t>have been </a:t>
            </a:r>
            <a:r>
              <a:rPr lang="en-US" sz="1600" dirty="0">
                <a:solidFill>
                  <a:schemeClr val="tx1"/>
                </a:solidFill>
              </a:rPr>
              <a:t>collected and assembled in the form of transient temperature </a:t>
            </a:r>
            <a:r>
              <a:rPr lang="en-US" sz="1600" dirty="0" err="1">
                <a:solidFill>
                  <a:schemeClr val="tx1"/>
                </a:solidFill>
              </a:rPr>
              <a:t>nomographs</a:t>
            </a:r>
            <a:r>
              <a:rPr lang="en-US" sz="1600" dirty="0">
                <a:solidFill>
                  <a:schemeClr val="tx1"/>
                </a:solidFill>
              </a:rPr>
              <a:t> by </a:t>
            </a:r>
            <a:r>
              <a:rPr lang="en-US" sz="1600" dirty="0" err="1">
                <a:solidFill>
                  <a:schemeClr val="tx1"/>
                </a:solidFill>
              </a:rPr>
              <a:t>Heisler</a:t>
            </a:r>
            <a:r>
              <a:rPr lang="en-US" sz="1600" dirty="0" smtClean="0">
                <a:solidFill>
                  <a:schemeClr val="tx1"/>
                </a:solidFill>
              </a:rPr>
              <a:t>. The </a:t>
            </a:r>
            <a:r>
              <a:rPr lang="en-US" sz="1600" dirty="0">
                <a:solidFill>
                  <a:schemeClr val="tx1"/>
                </a:solidFill>
              </a:rPr>
              <a:t>given charts are a very useful baseline </a:t>
            </a:r>
            <a:r>
              <a:rPr lang="en-US" sz="1600" dirty="0" smtClean="0">
                <a:solidFill>
                  <a:schemeClr val="tx1"/>
                </a:solidFill>
              </a:rPr>
              <a:t>against, </a:t>
            </a:r>
            <a:r>
              <a:rPr lang="en-US" sz="1600" dirty="0">
                <a:solidFill>
                  <a:schemeClr val="tx1"/>
                </a:solidFill>
              </a:rPr>
              <a:t>which to validate one’s own analytical </a:t>
            </a:r>
            <a:r>
              <a:rPr lang="en-US" sz="1600" dirty="0" smtClean="0">
                <a:solidFill>
                  <a:schemeClr val="tx1"/>
                </a:solidFill>
              </a:rPr>
              <a:t>or numerical </a:t>
            </a:r>
            <a:r>
              <a:rPr lang="en-US" sz="1600" dirty="0">
                <a:solidFill>
                  <a:schemeClr val="tx1"/>
                </a:solidFill>
              </a:rPr>
              <a:t>computations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Indeed, the </a:t>
            </a:r>
            <a:r>
              <a:rPr lang="en-US" sz="1600" dirty="0">
                <a:solidFill>
                  <a:schemeClr val="tx1"/>
                </a:solidFill>
              </a:rPr>
              <a:t>determination of the constants </a:t>
            </a:r>
            <a:r>
              <a:rPr lang="en-US" sz="1600" i="1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dirty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 usually requires interpolation. For those who prefer reading charts </a:t>
            </a:r>
            <a:r>
              <a:rPr lang="en-US" sz="1600" dirty="0" smtClean="0">
                <a:solidFill>
                  <a:schemeClr val="tx1"/>
                </a:solidFill>
              </a:rPr>
              <a:t>to interpolating</a:t>
            </a:r>
            <a:r>
              <a:rPr lang="en-US" sz="1600" dirty="0">
                <a:solidFill>
                  <a:schemeClr val="tx1"/>
                </a:solidFill>
              </a:rPr>
              <a:t>, these relations are plotted and the one-term approximation </a:t>
            </a:r>
            <a:r>
              <a:rPr lang="en-US" sz="1600" dirty="0" smtClean="0">
                <a:solidFill>
                  <a:schemeClr val="tx1"/>
                </a:solidFill>
              </a:rPr>
              <a:t>solutions are </a:t>
            </a:r>
            <a:r>
              <a:rPr lang="en-US" sz="1600" dirty="0">
                <a:solidFill>
                  <a:schemeClr val="tx1"/>
                </a:solidFill>
              </a:rPr>
              <a:t>presented in graphical form, known as the </a:t>
            </a:r>
            <a:r>
              <a:rPr lang="en-US" sz="1600" i="1" dirty="0">
                <a:solidFill>
                  <a:schemeClr val="tx1"/>
                </a:solidFill>
              </a:rPr>
              <a:t>transient </a:t>
            </a:r>
            <a:r>
              <a:rPr lang="en-US" sz="1600" i="1" dirty="0" smtClean="0">
                <a:solidFill>
                  <a:schemeClr val="tx1"/>
                </a:solidFill>
              </a:rPr>
              <a:t>temperature charts.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transient temperature charts </a:t>
            </a:r>
            <a:r>
              <a:rPr lang="en-US" sz="1600" dirty="0" smtClean="0">
                <a:solidFill>
                  <a:schemeClr val="tx1"/>
                </a:solidFill>
              </a:rPr>
              <a:t>shown in next slides for 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smtClean="0">
                <a:solidFill>
                  <a:schemeClr val="tx1"/>
                </a:solidFill>
              </a:rPr>
              <a:t>large plane </a:t>
            </a:r>
            <a:r>
              <a:rPr lang="en-US" sz="1600" dirty="0">
                <a:solidFill>
                  <a:schemeClr val="tx1"/>
                </a:solidFill>
              </a:rPr>
              <a:t>wall, long cylinder, and sphere were presented by M. P. </a:t>
            </a:r>
            <a:r>
              <a:rPr lang="en-US" sz="1600" dirty="0" err="1">
                <a:solidFill>
                  <a:schemeClr val="tx1"/>
                </a:solidFill>
              </a:rPr>
              <a:t>Heisler</a:t>
            </a:r>
            <a:r>
              <a:rPr lang="en-US" sz="1600" dirty="0">
                <a:solidFill>
                  <a:schemeClr val="tx1"/>
                </a:solidFill>
              </a:rPr>
              <a:t> in </a:t>
            </a:r>
            <a:r>
              <a:rPr lang="en-US" sz="1600" dirty="0" smtClean="0">
                <a:solidFill>
                  <a:schemeClr val="tx1"/>
                </a:solidFill>
              </a:rPr>
              <a:t>1947 and </a:t>
            </a:r>
            <a:r>
              <a:rPr lang="en-US" sz="1600" dirty="0">
                <a:solidFill>
                  <a:schemeClr val="tx1"/>
                </a:solidFill>
              </a:rPr>
              <a:t>are called </a:t>
            </a:r>
            <a:r>
              <a:rPr lang="en-US" sz="1600" b="1" dirty="0" err="1">
                <a:solidFill>
                  <a:schemeClr val="tx1"/>
                </a:solidFill>
              </a:rPr>
              <a:t>Heisler</a:t>
            </a:r>
            <a:r>
              <a:rPr lang="en-US" sz="1600" b="1" dirty="0">
                <a:solidFill>
                  <a:schemeClr val="tx1"/>
                </a:solidFill>
              </a:rPr>
              <a:t> charts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There are </a:t>
            </a:r>
            <a:r>
              <a:rPr lang="en-US" sz="1600" i="1" dirty="0" smtClean="0">
                <a:solidFill>
                  <a:schemeClr val="tx1"/>
                </a:solidFill>
              </a:rPr>
              <a:t>three </a:t>
            </a:r>
            <a:r>
              <a:rPr lang="en-US" sz="1600" dirty="0" smtClean="0">
                <a:solidFill>
                  <a:schemeClr val="tx1"/>
                </a:solidFill>
              </a:rPr>
              <a:t>charts associated with each geometry: the first chart is to determine the temperature </a:t>
            </a:r>
            <a:r>
              <a:rPr lang="en-US" sz="1600" i="1" dirty="0" smtClean="0">
                <a:solidFill>
                  <a:schemeClr val="tx1"/>
                </a:solidFill>
              </a:rPr>
              <a:t>T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r>
              <a:rPr lang="en-US" sz="1600" dirty="0" smtClean="0">
                <a:solidFill>
                  <a:schemeClr val="tx1"/>
                </a:solidFill>
              </a:rPr>
              <a:t> at the </a:t>
            </a:r>
            <a:r>
              <a:rPr lang="en-US" sz="1600" i="1" dirty="0" smtClean="0">
                <a:solidFill>
                  <a:schemeClr val="tx1"/>
                </a:solidFill>
              </a:rPr>
              <a:t>center </a:t>
            </a:r>
            <a:r>
              <a:rPr lang="en-US" sz="1600" dirty="0" smtClean="0">
                <a:solidFill>
                  <a:schemeClr val="tx1"/>
                </a:solidFill>
              </a:rPr>
              <a:t>of the geometry </a:t>
            </a:r>
            <a:r>
              <a:rPr lang="en-US" sz="1600" dirty="0">
                <a:solidFill>
                  <a:schemeClr val="tx1"/>
                </a:solidFill>
              </a:rPr>
              <a:t>at a given time </a:t>
            </a:r>
            <a:r>
              <a:rPr lang="en-US" sz="1600" i="1" dirty="0">
                <a:solidFill>
                  <a:schemeClr val="tx1"/>
                </a:solidFill>
              </a:rPr>
              <a:t>t. </a:t>
            </a:r>
            <a:r>
              <a:rPr lang="en-US" sz="1600" dirty="0">
                <a:solidFill>
                  <a:schemeClr val="tx1"/>
                </a:solidFill>
              </a:rPr>
              <a:t>The second chart is to determine the </a:t>
            </a:r>
            <a:r>
              <a:rPr lang="en-US" sz="1600" dirty="0" smtClean="0">
                <a:solidFill>
                  <a:schemeClr val="tx1"/>
                </a:solidFill>
              </a:rPr>
              <a:t>temperature at </a:t>
            </a:r>
            <a:r>
              <a:rPr lang="en-US" sz="1600" i="1" dirty="0">
                <a:solidFill>
                  <a:schemeClr val="tx1"/>
                </a:solidFill>
              </a:rPr>
              <a:t>other locations </a:t>
            </a:r>
            <a:r>
              <a:rPr lang="en-US" sz="1600" dirty="0">
                <a:solidFill>
                  <a:schemeClr val="tx1"/>
                </a:solidFill>
              </a:rPr>
              <a:t>at the same time in terms of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0. The third chart is to determine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      the </a:t>
            </a:r>
            <a:r>
              <a:rPr lang="en-US" sz="1600" dirty="0">
                <a:solidFill>
                  <a:schemeClr val="tx1"/>
                </a:solidFill>
              </a:rPr>
              <a:t>total amount of </a:t>
            </a:r>
            <a:r>
              <a:rPr lang="en-US" sz="1600" i="1" dirty="0">
                <a:solidFill>
                  <a:schemeClr val="tx1"/>
                </a:solidFill>
              </a:rPr>
              <a:t>heat transfer </a:t>
            </a:r>
            <a:r>
              <a:rPr lang="en-US" sz="1600" dirty="0">
                <a:solidFill>
                  <a:schemeClr val="tx1"/>
                </a:solidFill>
              </a:rPr>
              <a:t>up to the time </a:t>
            </a:r>
            <a:r>
              <a:rPr lang="en-US" sz="1600" i="1" dirty="0">
                <a:solidFill>
                  <a:schemeClr val="tx1"/>
                </a:solidFill>
              </a:rPr>
              <a:t>t. </a:t>
            </a:r>
            <a:r>
              <a:rPr lang="en-US" sz="1600" b="1" dirty="0">
                <a:solidFill>
                  <a:schemeClr val="tx1"/>
                </a:solidFill>
              </a:rPr>
              <a:t>These plots are </a:t>
            </a:r>
            <a:r>
              <a:rPr lang="en-US" sz="1600" b="1" dirty="0" smtClean="0">
                <a:solidFill>
                  <a:schemeClr val="tx1"/>
                </a:solidFill>
              </a:rPr>
              <a:t>valid for </a:t>
            </a:r>
            <a:r>
              <a:rPr lang="en-US" sz="1600" b="1" dirty="0">
                <a:solidFill>
                  <a:schemeClr val="tx1"/>
                </a:solidFill>
                <a:latin typeface="Symbol" pitchFamily="18" charset="2"/>
              </a:rPr>
              <a:t>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&gt; </a:t>
            </a:r>
            <a:r>
              <a:rPr lang="en-US" sz="1600" b="1" dirty="0">
                <a:solidFill>
                  <a:schemeClr val="tx1"/>
                </a:solidFill>
              </a:rPr>
              <a:t>0.2.</a:t>
            </a:r>
          </a:p>
        </p:txBody>
      </p:sp>
    </p:spTree>
    <p:extLst>
      <p:ext uri="{BB962C8B-B14F-4D97-AF65-F5344CB8AC3E}">
        <p14:creationId xmlns:p14="http://schemas.microsoft.com/office/powerpoint/2010/main" val="182206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400800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215551" y="2540186"/>
            <a:ext cx="952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592696"/>
            <a:ext cx="628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46" y="4930007"/>
            <a:ext cx="4857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859" y="86753"/>
            <a:ext cx="8488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Transient temperature and heat transfer charts for a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 of thickness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</a:t>
            </a:r>
            <a:r>
              <a:rPr lang="en-US" sz="1600" dirty="0" smtClean="0"/>
              <a:t>initially </a:t>
            </a:r>
            <a:r>
              <a:rPr lang="en-US" sz="1600" dirty="0"/>
              <a:t>at a </a:t>
            </a:r>
            <a:r>
              <a:rPr lang="en-US" sz="1600" dirty="0" smtClean="0"/>
              <a:t>uniform </a:t>
            </a:r>
          </a:p>
          <a:p>
            <a:pPr algn="ctr"/>
            <a:r>
              <a:rPr lang="en-US" sz="1600" dirty="0" smtClean="0"/>
              <a:t>temperature </a:t>
            </a:r>
            <a:r>
              <a:rPr lang="en-US" sz="1600" i="1" dirty="0" smtClean="0"/>
              <a:t>T</a:t>
            </a:r>
            <a:r>
              <a:rPr lang="en-US" sz="1600" i="1" baseline="-25000" dirty="0" smtClean="0"/>
              <a:t>i</a:t>
            </a:r>
            <a:r>
              <a:rPr lang="en-US" sz="1600" i="1" dirty="0" smtClean="0"/>
              <a:t> </a:t>
            </a:r>
            <a:r>
              <a:rPr lang="en-US" sz="1600" dirty="0" smtClean="0"/>
              <a:t>subjected </a:t>
            </a:r>
            <a:r>
              <a:rPr lang="en-US" sz="1600" dirty="0"/>
              <a:t>to convection from all sides to an environment at temperature </a:t>
            </a:r>
            <a:r>
              <a:rPr lang="en-US" sz="1600" i="1" dirty="0" smtClean="0"/>
              <a:t>T</a:t>
            </a:r>
            <a:r>
              <a:rPr lang="en-US" sz="1600" i="1" baseline="-25000" dirty="0" smtClean="0"/>
              <a:t>∞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with </a:t>
            </a:r>
            <a:r>
              <a:rPr lang="en-US" sz="1600" dirty="0"/>
              <a:t>a convection coefficient of </a:t>
            </a:r>
            <a:r>
              <a:rPr lang="en-US" sz="1600" i="1" dirty="0"/>
              <a:t>h.</a:t>
            </a:r>
            <a:endParaRPr lang="en-US" sz="1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16" y="1801668"/>
            <a:ext cx="17335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1" y="917750"/>
            <a:ext cx="6400800" cy="302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0" y="3868922"/>
            <a:ext cx="2654198" cy="256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186286" y="5073553"/>
            <a:ext cx="914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58" y="4087997"/>
            <a:ext cx="4889334" cy="256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247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5" y="901263"/>
            <a:ext cx="6400800" cy="336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186758" y="2540186"/>
            <a:ext cx="952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95" y="3868922"/>
            <a:ext cx="628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65" y="4261853"/>
            <a:ext cx="2220686" cy="256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96" y="4282978"/>
            <a:ext cx="4890053" cy="256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71" y="5273578"/>
            <a:ext cx="4857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220" y="1506723"/>
            <a:ext cx="1562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49" y="86753"/>
            <a:ext cx="8350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Transient temperature and heat transfer charts for a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cylinder </a:t>
            </a:r>
            <a:r>
              <a:rPr lang="en-US" sz="1600" dirty="0"/>
              <a:t>of radius 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o</a:t>
            </a:r>
            <a:r>
              <a:rPr lang="en-US" sz="1600" i="1" dirty="0"/>
              <a:t> </a:t>
            </a:r>
            <a:r>
              <a:rPr lang="en-US" sz="1600" dirty="0"/>
              <a:t>initially at a </a:t>
            </a:r>
            <a:r>
              <a:rPr lang="en-US" sz="1600" dirty="0" smtClean="0"/>
              <a:t>uniform </a:t>
            </a:r>
          </a:p>
          <a:p>
            <a:pPr algn="ctr"/>
            <a:r>
              <a:rPr lang="en-US" sz="1600" dirty="0" smtClean="0"/>
              <a:t>temperature </a:t>
            </a:r>
            <a:r>
              <a:rPr lang="en-US" sz="1600" i="1" dirty="0" smtClean="0"/>
              <a:t>T</a:t>
            </a:r>
            <a:r>
              <a:rPr lang="en-US" sz="1600" i="1" baseline="-25000" dirty="0" smtClean="0"/>
              <a:t>i</a:t>
            </a:r>
            <a:r>
              <a:rPr lang="en-US" sz="1600" i="1" dirty="0" smtClean="0"/>
              <a:t> </a:t>
            </a:r>
            <a:r>
              <a:rPr lang="en-US" sz="1600" dirty="0" smtClean="0"/>
              <a:t>subjected </a:t>
            </a:r>
            <a:r>
              <a:rPr lang="en-US" sz="1600" dirty="0"/>
              <a:t>to convection from all sides to an environment at temperature </a:t>
            </a:r>
            <a:r>
              <a:rPr lang="en-US" sz="1600" i="1" dirty="0" smtClean="0"/>
              <a:t>T</a:t>
            </a:r>
            <a:r>
              <a:rPr lang="en-US" sz="1600" i="1" baseline="-25000" dirty="0" smtClean="0"/>
              <a:t>∞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with </a:t>
            </a:r>
            <a:r>
              <a:rPr lang="en-US" sz="1600" dirty="0"/>
              <a:t>a convection coefficient of </a:t>
            </a:r>
            <a:r>
              <a:rPr lang="en-US" sz="1600" i="1" dirty="0"/>
              <a:t>h.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7515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186758" y="2540186"/>
            <a:ext cx="952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70" y="3745265"/>
            <a:ext cx="628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73" y="5124450"/>
            <a:ext cx="4857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2472" y="86753"/>
            <a:ext cx="7945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Transient temperature and heat transfer charts for a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sphere of radius 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1600" b="1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/>
              <a:t>initially at a </a:t>
            </a:r>
            <a:r>
              <a:rPr lang="en-US" sz="1600" dirty="0" smtClean="0"/>
              <a:t>uniform </a:t>
            </a:r>
          </a:p>
          <a:p>
            <a:pPr algn="ctr"/>
            <a:r>
              <a:rPr lang="en-US" sz="1600" dirty="0" smtClean="0"/>
              <a:t>temperature </a:t>
            </a:r>
            <a:r>
              <a:rPr lang="en-US" sz="1600" i="1" dirty="0" smtClean="0"/>
              <a:t>T</a:t>
            </a:r>
            <a:r>
              <a:rPr lang="en-US" sz="1600" i="1" baseline="-25000" dirty="0" smtClean="0"/>
              <a:t>i</a:t>
            </a:r>
            <a:r>
              <a:rPr lang="en-US" sz="1600" i="1" dirty="0" smtClean="0"/>
              <a:t> </a:t>
            </a:r>
            <a:r>
              <a:rPr lang="en-US" sz="1600" dirty="0" smtClean="0"/>
              <a:t>subjected </a:t>
            </a:r>
            <a:r>
              <a:rPr lang="en-US" sz="1600" dirty="0"/>
              <a:t>to convection from all sides to an environment at temperature </a:t>
            </a:r>
            <a:r>
              <a:rPr lang="en-US" sz="1600" i="1" dirty="0" smtClean="0"/>
              <a:t>T</a:t>
            </a:r>
            <a:r>
              <a:rPr lang="en-US" sz="1600" i="1" baseline="-25000" dirty="0" smtClean="0"/>
              <a:t>∞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with </a:t>
            </a:r>
            <a:r>
              <a:rPr lang="en-US" sz="1600" dirty="0"/>
              <a:t>a convection coefficient of </a:t>
            </a:r>
            <a:r>
              <a:rPr lang="en-US" sz="1600" i="1" dirty="0"/>
              <a:t>h.</a:t>
            </a:r>
            <a:endParaRPr lang="en-US" sz="1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05000"/>
            <a:ext cx="22288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2" y="1002813"/>
            <a:ext cx="6400800" cy="307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0" y="4136961"/>
            <a:ext cx="2322151" cy="256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93354" y="4914900"/>
            <a:ext cx="952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42" y="4212493"/>
            <a:ext cx="4780844" cy="256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580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43706"/>
            <a:ext cx="35623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2133600"/>
            <a:ext cx="38004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71600"/>
            <a:ext cx="20764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Useful Relationship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34400" cy="6096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Again the </a:t>
            </a:r>
            <a:r>
              <a:rPr lang="en-US" sz="1600" dirty="0"/>
              <a:t>temperature of the body changes from the initial temperature </a:t>
            </a:r>
            <a:r>
              <a:rPr lang="en-US" sz="1600" i="1" dirty="0"/>
              <a:t>T</a:t>
            </a:r>
            <a:r>
              <a:rPr lang="en-US" sz="1600" i="1" baseline="-25000" dirty="0"/>
              <a:t>i </a:t>
            </a:r>
            <a:r>
              <a:rPr lang="en-US" sz="1600" dirty="0"/>
              <a:t>to </a:t>
            </a:r>
            <a:r>
              <a:rPr lang="en-US" sz="1600" dirty="0" smtClean="0"/>
              <a:t>the temperature </a:t>
            </a:r>
            <a:r>
              <a:rPr lang="en-US" sz="1600" dirty="0"/>
              <a:t>of the surroundings </a:t>
            </a:r>
            <a:r>
              <a:rPr lang="en-US" sz="1600" i="1" dirty="0" smtClean="0"/>
              <a:t>T</a:t>
            </a:r>
            <a:r>
              <a:rPr lang="en-US" sz="1600" i="1" baseline="-25000" dirty="0" smtClean="0"/>
              <a:t>∞</a:t>
            </a:r>
            <a:r>
              <a:rPr lang="en-US" sz="1600" dirty="0" smtClean="0"/>
              <a:t> </a:t>
            </a:r>
            <a:r>
              <a:rPr lang="en-US" sz="1600" dirty="0"/>
              <a:t>at the end of the transient heat </a:t>
            </a:r>
            <a:r>
              <a:rPr lang="en-US" sz="1600" dirty="0" smtClean="0"/>
              <a:t>conduction process and the </a:t>
            </a:r>
            <a:r>
              <a:rPr lang="en-US" sz="1600" i="1" dirty="0"/>
              <a:t>maximum </a:t>
            </a:r>
            <a:r>
              <a:rPr lang="en-US" sz="1600" dirty="0"/>
              <a:t>amount of heat that a body can gain (or </a:t>
            </a:r>
            <a:r>
              <a:rPr lang="en-US" sz="1600" dirty="0" smtClean="0"/>
              <a:t>lose) </a:t>
            </a:r>
            <a:r>
              <a:rPr lang="en-US" sz="1600" dirty="0"/>
              <a:t>is simply the </a:t>
            </a:r>
            <a:r>
              <a:rPr lang="en-US" sz="1600" i="1" dirty="0"/>
              <a:t>change </a:t>
            </a:r>
            <a:r>
              <a:rPr lang="en-US" sz="1600" dirty="0"/>
              <a:t>in the </a:t>
            </a:r>
            <a:r>
              <a:rPr lang="en-US" sz="1600" i="1" dirty="0"/>
              <a:t>energy content </a:t>
            </a:r>
            <a:r>
              <a:rPr lang="en-US" sz="1600" dirty="0"/>
              <a:t>of the </a:t>
            </a:r>
            <a:r>
              <a:rPr lang="en-US" sz="1600" dirty="0" smtClean="0"/>
              <a:t>body:</a:t>
            </a:r>
          </a:p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amount of heat transfer </a:t>
            </a:r>
            <a:r>
              <a:rPr lang="en-US" sz="1600" i="1" dirty="0"/>
              <a:t>Q </a:t>
            </a:r>
            <a:r>
              <a:rPr lang="en-US" sz="1600" dirty="0"/>
              <a:t>at a finite time </a:t>
            </a:r>
            <a:r>
              <a:rPr lang="en-US" sz="1600" i="1" dirty="0"/>
              <a:t>t </a:t>
            </a:r>
            <a:r>
              <a:rPr lang="en-US" sz="1600" dirty="0" smtClean="0"/>
              <a:t>is</a:t>
            </a:r>
          </a:p>
          <a:p>
            <a:endParaRPr lang="en-US" sz="1600" dirty="0"/>
          </a:p>
          <a:p>
            <a:r>
              <a:rPr lang="en-US" sz="1600" dirty="0" smtClean="0"/>
              <a:t>Assuming constant </a:t>
            </a:r>
            <a:r>
              <a:rPr lang="en-US" sz="1600" dirty="0"/>
              <a:t>properties, the ratio of </a:t>
            </a:r>
            <a:r>
              <a:rPr lang="en-US" sz="1600" i="1" dirty="0"/>
              <a:t>Q/</a:t>
            </a:r>
            <a:r>
              <a:rPr lang="en-US" sz="1600" i="1" dirty="0" err="1"/>
              <a:t>Qmax</a:t>
            </a:r>
            <a:r>
              <a:rPr lang="en-US" sz="1600" i="1" dirty="0"/>
              <a:t> </a:t>
            </a:r>
            <a:r>
              <a:rPr lang="en-US" sz="1600" dirty="0" smtClean="0"/>
              <a:t>becomes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Using </a:t>
            </a:r>
            <a:r>
              <a:rPr lang="en-US" sz="1600" dirty="0"/>
              <a:t>the appropriate </a:t>
            </a:r>
            <a:r>
              <a:rPr lang="en-US" sz="1600" dirty="0" smtClean="0"/>
              <a:t>non-dimensional </a:t>
            </a:r>
            <a:r>
              <a:rPr lang="en-US" sz="1600" dirty="0"/>
              <a:t>temperature relations based on the </a:t>
            </a:r>
            <a:r>
              <a:rPr lang="en-US" sz="1600" dirty="0" smtClean="0"/>
              <a:t>one term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approximation for the plane wall, cylinder, and sphere, and </a:t>
            </a:r>
            <a:r>
              <a:rPr lang="en-US" sz="1600" dirty="0" smtClean="0"/>
              <a:t>performing the </a:t>
            </a:r>
            <a:r>
              <a:rPr lang="en-US" sz="1600" dirty="0"/>
              <a:t>indicated integrations, we obtain the following relations for the fraction </a:t>
            </a:r>
            <a:r>
              <a:rPr lang="en-US" sz="1600" dirty="0" smtClean="0"/>
              <a:t>of heat </a:t>
            </a:r>
            <a:r>
              <a:rPr lang="en-US" sz="1600" dirty="0"/>
              <a:t>transfer in those geometries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These </a:t>
            </a:r>
            <a:r>
              <a:rPr lang="en-US" sz="1600" i="1" dirty="0"/>
              <a:t>Q/</a:t>
            </a:r>
            <a:r>
              <a:rPr lang="en-US" sz="1600" i="1" dirty="0" err="1"/>
              <a:t>Q</a:t>
            </a:r>
            <a:r>
              <a:rPr lang="en-US" sz="1600" dirty="0" err="1"/>
              <a:t>max</a:t>
            </a:r>
            <a:r>
              <a:rPr lang="en-US" sz="1600" dirty="0"/>
              <a:t> ratio relations based on the one-term approximation are </a:t>
            </a:r>
            <a:r>
              <a:rPr lang="en-US" sz="1600" dirty="0" smtClean="0"/>
              <a:t>also plotted </a:t>
            </a:r>
            <a:r>
              <a:rPr lang="en-US" sz="1600" dirty="0"/>
              <a:t>in </a:t>
            </a:r>
            <a:r>
              <a:rPr lang="en-US" sz="1600" b="1" dirty="0" err="1" smtClean="0">
                <a:solidFill>
                  <a:schemeClr val="tx1"/>
                </a:solidFill>
              </a:rPr>
              <a:t>Heisler</a:t>
            </a:r>
            <a:r>
              <a:rPr lang="en-US" sz="1600" b="1" dirty="0" smtClean="0">
                <a:solidFill>
                  <a:schemeClr val="tx1"/>
                </a:solidFill>
              </a:rPr>
              <a:t> charts</a:t>
            </a:r>
            <a:r>
              <a:rPr lang="en-US" sz="1600" dirty="0" smtClean="0"/>
              <a:t>, </a:t>
            </a:r>
            <a:r>
              <a:rPr lang="en-US" sz="1600" dirty="0"/>
              <a:t>against the variables Bi </a:t>
            </a:r>
            <a:r>
              <a:rPr lang="en-US" sz="1600" dirty="0" smtClean="0"/>
              <a:t>and </a:t>
            </a:r>
            <a:r>
              <a:rPr lang="en-US" sz="1600" i="1" dirty="0" smtClean="0"/>
              <a:t>h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a</a:t>
            </a:r>
            <a:r>
              <a:rPr lang="en-US" sz="1600" i="1" dirty="0" smtClean="0"/>
              <a:t>t/k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/>
              <a:t>for the large plane wall, long cylinder, and sphere, respectively. </a:t>
            </a:r>
            <a:r>
              <a:rPr lang="en-US" sz="1600" dirty="0" smtClean="0"/>
              <a:t>Note that </a:t>
            </a:r>
            <a:r>
              <a:rPr lang="en-US" sz="1600" dirty="0"/>
              <a:t>once the </a:t>
            </a:r>
            <a:r>
              <a:rPr lang="en-US" sz="1600" i="1" dirty="0"/>
              <a:t>fraction </a:t>
            </a:r>
            <a:r>
              <a:rPr lang="en-US" sz="1600" dirty="0"/>
              <a:t>of heat transfer </a:t>
            </a:r>
            <a:r>
              <a:rPr lang="en-US" sz="1600" i="1" dirty="0"/>
              <a:t>Q/</a:t>
            </a:r>
            <a:r>
              <a:rPr lang="en-US" sz="1600" i="1" dirty="0" err="1"/>
              <a:t>Q</a:t>
            </a:r>
            <a:r>
              <a:rPr lang="en-US" sz="1600" dirty="0" err="1"/>
              <a:t>max</a:t>
            </a:r>
            <a:r>
              <a:rPr lang="en-US" sz="1600" dirty="0"/>
              <a:t> has been determined from </a:t>
            </a:r>
            <a:r>
              <a:rPr lang="en-US" sz="1600" dirty="0" smtClean="0"/>
              <a:t>these  charts or equations for the given </a:t>
            </a:r>
            <a:r>
              <a:rPr lang="en-US" sz="1600" i="1" dirty="0" smtClean="0"/>
              <a:t>t</a:t>
            </a:r>
            <a:r>
              <a:rPr lang="en-US" sz="1600" dirty="0" smtClean="0"/>
              <a:t>, the actual amount of heat transfer by that time </a:t>
            </a:r>
            <a:r>
              <a:rPr lang="en-US" sz="1600" dirty="0"/>
              <a:t>can be evaluated by multiplying this fraction by </a:t>
            </a:r>
            <a:r>
              <a:rPr lang="en-US" sz="1600" i="1" dirty="0" err="1"/>
              <a:t>Q</a:t>
            </a:r>
            <a:r>
              <a:rPr lang="en-US" sz="1600" dirty="0" err="1"/>
              <a:t>max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85" y="3962400"/>
            <a:ext cx="425036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85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8745"/>
            <a:ext cx="220620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3310314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Example: Point Thermal Explosion</a:t>
            </a:r>
            <a:endParaRPr 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33534"/>
                <a:ext cx="8458200" cy="59958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 smtClean="0"/>
                  <a:t>Let a fixed amount of energy H</a:t>
                </a:r>
                <a:r>
                  <a:rPr lang="en-US" sz="1600" baseline="-25000" dirty="0" smtClean="0"/>
                  <a:t>0</a:t>
                </a:r>
                <a:r>
                  <a:rPr lang="en-US" sz="1600" dirty="0" smtClean="0"/>
                  <a:t>(J</a:t>
                </a:r>
                <a:r>
                  <a:rPr lang="en-US" sz="1600" dirty="0"/>
                  <a:t>) be instantaneously released (thermal explosion) </a:t>
                </a:r>
                <a:r>
                  <a:rPr lang="en-US" sz="1600" dirty="0" smtClean="0"/>
                  <a:t>at time </a:t>
                </a:r>
                <a:r>
                  <a:rPr lang="en-US" sz="1600" dirty="0"/>
                  <a:t>t = </a:t>
                </a:r>
                <a:r>
                  <a:rPr lang="en-US" sz="1600" dirty="0" smtClean="0"/>
                  <a:t>0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at </a:t>
                </a:r>
                <a:r>
                  <a:rPr lang="en-US" sz="1600" dirty="0"/>
                  <a:t>the origin of a three dimensional system of coordinates inside a solid body of </a:t>
                </a:r>
                <a:r>
                  <a:rPr lang="en-US" sz="1600" dirty="0" smtClean="0"/>
                  <a:t>infinite extent </a:t>
                </a:r>
                <a:r>
                  <a:rPr lang="en-US" sz="1600" dirty="0"/>
                  <a:t>initially at T </a:t>
                </a:r>
                <a:r>
                  <a:rPr lang="en-US" sz="1600" dirty="0" smtClean="0"/>
                  <a:t>(</a:t>
                </a:r>
                <a:r>
                  <a:rPr lang="en-US" sz="1600" b="1" dirty="0" smtClean="0"/>
                  <a:t>X</a:t>
                </a:r>
                <a:r>
                  <a:rPr lang="en-US" sz="1600" dirty="0" smtClean="0"/>
                  <a:t>, </a:t>
                </a:r>
                <a:r>
                  <a:rPr lang="en-US" sz="1600" dirty="0"/>
                  <a:t>0) = T (r, 0) = 0 everywhere, </a:t>
                </a:r>
                <a:r>
                  <a:rPr lang="en-US" sz="1600" dirty="0" smtClean="0"/>
                  <a:t>where, 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𝐗</m:t>
                    </m:r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r</m:t>
                    </m:r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 smtClean="0"/>
                  <a:t>. No other </a:t>
                </a:r>
                <a:r>
                  <a:rPr lang="en-US" sz="1600" dirty="0"/>
                  <a:t>thermal energy input exists subsequent to the initial instantaneous release. </a:t>
                </a:r>
                <a:r>
                  <a:rPr lang="en-US" sz="1600" dirty="0" smtClean="0"/>
                  <a:t>Assuming constant </a:t>
                </a:r>
                <a:r>
                  <a:rPr lang="en-US" sz="1600" dirty="0"/>
                  <a:t>thermal properties </a:t>
                </a:r>
                <a:r>
                  <a:rPr lang="en-US" sz="1600" dirty="0" smtClean="0"/>
                  <a:t>k (thermal conductivity),  </a:t>
                </a:r>
                <a:r>
                  <a:rPr lang="en-US" sz="1600" dirty="0" smtClean="0">
                    <a:latin typeface="Symbol" pitchFamily="18" charset="2"/>
                  </a:rPr>
                  <a:t>r </a:t>
                </a: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(density)</a:t>
                </a:r>
                <a:r>
                  <a:rPr lang="en-US" sz="1600" dirty="0" smtClean="0">
                    <a:latin typeface="+mj-lt"/>
                  </a:rPr>
                  <a:t> </a:t>
                </a:r>
                <a:r>
                  <a:rPr lang="en-US" sz="1600" dirty="0" smtClean="0"/>
                  <a:t>and </a:t>
                </a:r>
                <a:r>
                  <a:rPr lang="en-US" sz="1600" dirty="0" err="1" smtClean="0"/>
                  <a:t>C</a:t>
                </a:r>
                <a:r>
                  <a:rPr lang="en-US" sz="1600" baseline="-25000" dirty="0" err="1" smtClean="0"/>
                  <a:t>p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(heat capacity), </a:t>
                </a:r>
                <a:r>
                  <a:rPr lang="en-US" sz="1600" dirty="0"/>
                  <a:t>the heat equation </a:t>
                </a:r>
                <a:r>
                  <a:rPr lang="en-US" sz="1600" dirty="0" smtClean="0"/>
                  <a:t>is: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where  </a:t>
                </a:r>
                <a:r>
                  <a:rPr lang="en-US" sz="1400" dirty="0" smtClean="0">
                    <a:latin typeface="Symbol" pitchFamily="18" charset="2"/>
                  </a:rPr>
                  <a:t>a </a:t>
                </a:r>
                <a:r>
                  <a:rPr lang="en-US" sz="1400" dirty="0" smtClean="0"/>
                  <a:t>= </a:t>
                </a:r>
                <a:r>
                  <a:rPr lang="en-US" sz="1400" dirty="0" smtClean="0">
                    <a:latin typeface="Symbol" pitchFamily="18" charset="2"/>
                  </a:rPr>
                  <a:t>k/</a:t>
                </a:r>
                <a:r>
                  <a:rPr lang="en-US" sz="1400" dirty="0" err="1" smtClean="0">
                    <a:latin typeface="Symbol" pitchFamily="18" charset="2"/>
                  </a:rPr>
                  <a:t>r</a:t>
                </a:r>
                <a:r>
                  <a:rPr lang="en-US" sz="1400" dirty="0" err="1" smtClean="0">
                    <a:latin typeface="+mj-lt"/>
                  </a:rPr>
                  <a:t>C</a:t>
                </a:r>
                <a:r>
                  <a:rPr lang="en-US" sz="1400" baseline="-25000" dirty="0" err="1" smtClean="0">
                    <a:latin typeface="+mj-lt"/>
                  </a:rPr>
                  <a:t>p</a:t>
                </a:r>
                <a:r>
                  <a:rPr lang="en-US" sz="1400" dirty="0" smtClean="0"/>
                  <a:t> is thermal diffusivity [m</a:t>
                </a:r>
                <a:r>
                  <a:rPr lang="en-US" sz="1400" baseline="30000" dirty="0" smtClean="0"/>
                  <a:t>2</a:t>
                </a:r>
                <a:r>
                  <a:rPr lang="en-US" sz="1400" dirty="0" smtClean="0"/>
                  <a:t>/s]. 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r>
                  <a:rPr lang="en-US" sz="1600" dirty="0"/>
                  <a:t>This must be solved subject to the initial </a:t>
                </a:r>
                <a:r>
                  <a:rPr lang="en-US" sz="1600" dirty="0" smtClean="0"/>
                  <a:t>condition T </a:t>
                </a:r>
                <a:r>
                  <a:rPr lang="en-US" sz="1600" dirty="0"/>
                  <a:t>(r, 0) = </a:t>
                </a:r>
                <a:r>
                  <a:rPr lang="en-US" sz="1600" dirty="0" smtClean="0"/>
                  <a:t>0 for </a:t>
                </a:r>
                <a:r>
                  <a:rPr lang="en-US" sz="1600" dirty="0"/>
                  <a:t>all r &gt; 0 plus the </a:t>
                </a:r>
                <a:r>
                  <a:rPr lang="en-US" sz="1600" dirty="0" smtClean="0"/>
                  <a:t>statement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expressing </a:t>
                </a:r>
                <a:r>
                  <a:rPr lang="en-US" sz="1600" dirty="0"/>
                  <a:t>the instantaneous release of energy at t = 0 </a:t>
                </a:r>
                <a:r>
                  <a:rPr lang="en-US" sz="1600" dirty="0" smtClean="0"/>
                  <a:t>at the </a:t>
                </a:r>
                <a:r>
                  <a:rPr lang="en-US" sz="1600" dirty="0"/>
                  <a:t>origin. Since the body is infinitely large, the far field temperature never changes and </a:t>
                </a:r>
                <a:r>
                  <a:rPr lang="en-US" sz="1600" dirty="0" smtClean="0"/>
                  <a:t>all the </a:t>
                </a:r>
                <a:r>
                  <a:rPr lang="en-US" sz="1600" dirty="0"/>
                  <a:t>released energy must dissipate within the body itself</a:t>
                </a:r>
                <a:r>
                  <a:rPr lang="en-US" sz="1600" dirty="0" smtClean="0"/>
                  <a:t>. </a:t>
                </a:r>
                <a:r>
                  <a:rPr lang="en-US" sz="1600" dirty="0"/>
                  <a:t>The </a:t>
                </a:r>
                <a:r>
                  <a:rPr lang="en-US" sz="1600" b="1" u="sng" dirty="0"/>
                  <a:t>fundamental solution </a:t>
                </a:r>
                <a:r>
                  <a:rPr lang="en-US" sz="1600" dirty="0"/>
                  <a:t>of this problem is given </a:t>
                </a:r>
                <a:r>
                  <a:rPr lang="en-US" sz="1600" dirty="0" smtClean="0"/>
                  <a:t>by: 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ea typeface="Cambria Math"/>
                  </a:rPr>
                  <a:t>						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1600" dirty="0" smtClean="0"/>
                  <a:t> - characteristic time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where </a:t>
                </a:r>
                <a:r>
                  <a:rPr lang="en-US" sz="1400" dirty="0" smtClean="0">
                    <a:latin typeface="Symbol" pitchFamily="18" charset="2"/>
                  </a:rPr>
                  <a:t>H</a:t>
                </a:r>
                <a:r>
                  <a:rPr lang="en-US" sz="1400" baseline="-25000" dirty="0" smtClean="0">
                    <a:latin typeface="Symbol" pitchFamily="18" charset="2"/>
                  </a:rPr>
                  <a:t>0</a:t>
                </a:r>
                <a:r>
                  <a:rPr lang="en-US" sz="1400" dirty="0" smtClean="0">
                    <a:latin typeface="Symbol" pitchFamily="18" charset="2"/>
                  </a:rPr>
                  <a:t>/</a:t>
                </a:r>
                <a:r>
                  <a:rPr lang="en-US" sz="1400" dirty="0" err="1" smtClean="0">
                    <a:latin typeface="Symbol" pitchFamily="18" charset="2"/>
                  </a:rPr>
                  <a:t>r</a:t>
                </a:r>
                <a:r>
                  <a:rPr lang="en-US" sz="1400" dirty="0" err="1" smtClean="0"/>
                  <a:t>C</a:t>
                </a:r>
                <a:r>
                  <a:rPr lang="en-US" sz="1400" baseline="-25000" dirty="0" err="1" smtClean="0"/>
                  <a:t>p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is the amount of energy released per unit energy required to raise the </a:t>
                </a:r>
                <a:r>
                  <a:rPr lang="en-US" sz="1400" dirty="0" smtClean="0"/>
                  <a:t>temperature  of </a:t>
                </a:r>
                <a:r>
                  <a:rPr lang="en-US" sz="1400" dirty="0"/>
                  <a:t>a unit volume of material by one degree</a:t>
                </a:r>
                <a:r>
                  <a:rPr lang="en-US" sz="1400" dirty="0" smtClean="0"/>
                  <a:t>. 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algn="just"/>
                <a:r>
                  <a:rPr lang="en-US" sz="1600" dirty="0" smtClean="0"/>
                  <a:t>This </a:t>
                </a:r>
                <a:r>
                  <a:rPr lang="en-US" sz="1600" dirty="0"/>
                  <a:t>solution may be useful in the study of thermal explosions where a buried </a:t>
                </a:r>
                <a:r>
                  <a:rPr lang="en-US" sz="1600" dirty="0" smtClean="0"/>
                  <a:t>explosive load located </a:t>
                </a:r>
                <a:r>
                  <a:rPr lang="en-US" sz="1600" dirty="0"/>
                  <a:t>at r = 0 is suddenly released at t = 0 and the subsequent distribution </a:t>
                </a:r>
                <a:r>
                  <a:rPr lang="en-US" sz="1600" dirty="0" smtClean="0"/>
                  <a:t>of temperature </a:t>
                </a:r>
                <a:r>
                  <a:rPr lang="en-US" sz="1600" dirty="0"/>
                  <a:t>at various distances from the explosion is measured as a function of </a:t>
                </a:r>
                <a:r>
                  <a:rPr lang="en-US" sz="1600" dirty="0" smtClean="0"/>
                  <a:t>time. </a:t>
                </a:r>
                <a:r>
                  <a:rPr lang="en-US" sz="1600" b="1" i="1" dirty="0" smtClean="0"/>
                  <a:t>A </a:t>
                </a:r>
                <a:r>
                  <a:rPr lang="en-US" sz="1600" b="1" i="1" dirty="0"/>
                  <a:t>slight modification of the solution </a:t>
                </a:r>
                <a:r>
                  <a:rPr lang="en-US" sz="1600" b="1" i="1" dirty="0" smtClean="0"/>
                  <a:t>leads to </a:t>
                </a:r>
                <a:r>
                  <a:rPr lang="en-US" sz="1600" b="1" i="1" dirty="0"/>
                  <a:t>the problem of surface heating of bulk samples by short duration pulses </a:t>
                </a:r>
                <a:r>
                  <a:rPr lang="en-US" sz="1600" b="1" i="1" dirty="0" smtClean="0"/>
                  <a:t>of finely </a:t>
                </a:r>
                <a:r>
                  <a:rPr lang="en-US" sz="1600" b="1" i="1" dirty="0"/>
                  <a:t>focused high energy beams.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33534"/>
                <a:ext cx="8458200" cy="5995866"/>
              </a:xfrm>
              <a:blipFill rotWithShape="1">
                <a:blip r:embed="rId4" cstate="print"/>
                <a:stretch>
                  <a:fillRect l="-216" t="-508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7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One-Dimensional 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Imposed Boundary Temperature in Cartesian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Coordinates: </a:t>
            </a:r>
            <a:r>
              <a:rPr lang="en-US" sz="1400" dirty="0" smtClean="0"/>
              <a:t>A </a:t>
            </a:r>
            <a:r>
              <a:rPr lang="en-US" sz="1400" dirty="0"/>
              <a:t>simple but important conduction </a:t>
            </a:r>
            <a:r>
              <a:rPr lang="en-US" sz="1400" dirty="0" smtClean="0"/>
              <a:t>heat</a:t>
            </a:r>
          </a:p>
          <a:p>
            <a:pPr marL="0" indent="0" algn="just">
              <a:buNone/>
            </a:pPr>
            <a:r>
              <a:rPr lang="en-US" sz="1400" dirty="0" smtClean="0"/>
              <a:t>transfer </a:t>
            </a:r>
            <a:r>
              <a:rPr lang="en-US" sz="1400" dirty="0"/>
              <a:t>problem consists of determining the </a:t>
            </a:r>
            <a:r>
              <a:rPr lang="en-US" sz="1400" dirty="0" smtClean="0"/>
              <a:t>temperature history </a:t>
            </a:r>
            <a:r>
              <a:rPr lang="en-US" sz="1400" dirty="0"/>
              <a:t>inside </a:t>
            </a:r>
            <a:r>
              <a:rPr lang="en-US" sz="1400" b="1" u="sng" dirty="0">
                <a:solidFill>
                  <a:srgbClr val="FF0000"/>
                </a:solidFill>
              </a:rPr>
              <a:t>a solid flat wall </a:t>
            </a:r>
            <a:r>
              <a:rPr lang="en-US" sz="1400" dirty="0"/>
              <a:t>which is </a:t>
            </a:r>
            <a:r>
              <a:rPr lang="en-US" sz="1400" b="1" u="sng" dirty="0"/>
              <a:t>quenched </a:t>
            </a:r>
            <a:r>
              <a:rPr lang="en-US" sz="1400" dirty="0"/>
              <a:t>from a high temperature. </a:t>
            </a:r>
            <a:r>
              <a:rPr lang="en-US" sz="1400" dirty="0" smtClean="0"/>
              <a:t>More specifically</a:t>
            </a:r>
            <a:r>
              <a:rPr lang="en-US" sz="1400" dirty="0"/>
              <a:t>, consider the homogeneous problem of finding the one-dimensional </a:t>
            </a:r>
            <a:r>
              <a:rPr lang="en-US" sz="1400" dirty="0" smtClean="0"/>
              <a:t>temperature distribution </a:t>
            </a:r>
            <a:r>
              <a:rPr lang="en-US" sz="1400" dirty="0"/>
              <a:t>inside a slab of thickness L and thermal diffusivity 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Symbol" pitchFamily="18" charset="2"/>
              </a:rPr>
              <a:t>a</a:t>
            </a:r>
            <a:r>
              <a:rPr lang="en-US" sz="1400" dirty="0" smtClean="0"/>
              <a:t>, </a:t>
            </a:r>
            <a:r>
              <a:rPr lang="en-US" sz="1400" dirty="0"/>
              <a:t>initially at some </a:t>
            </a:r>
            <a:r>
              <a:rPr lang="en-US" sz="1400" dirty="0" smtClean="0"/>
              <a:t>specified temperature </a:t>
            </a:r>
            <a:r>
              <a:rPr lang="en-US" sz="1400" dirty="0"/>
              <a:t>T (x, 0) = f(x) and exposed to heat extraction at its boundaries x = 0 </a:t>
            </a:r>
            <a:r>
              <a:rPr lang="en-US" sz="1400" dirty="0" smtClean="0"/>
              <a:t>and x </a:t>
            </a:r>
            <a:r>
              <a:rPr lang="en-US" sz="1400" dirty="0"/>
              <a:t>= L such that T (0, t) = T (L, t) = 0 (</a:t>
            </a:r>
            <a:r>
              <a:rPr lang="en-US" sz="1400" dirty="0" err="1"/>
              <a:t>Dirichlet</a:t>
            </a:r>
            <a:r>
              <a:rPr lang="en-US" sz="1400" dirty="0"/>
              <a:t> homogeneous conditions), for t &gt; 0. </a:t>
            </a:r>
            <a:r>
              <a:rPr lang="en-US" sz="1400" b="1" u="sng" dirty="0" smtClean="0"/>
              <a:t>The thermal </a:t>
            </a:r>
            <a:r>
              <a:rPr lang="en-US" sz="1400" b="1" u="sng" dirty="0"/>
              <a:t>properties are assumed constant</a:t>
            </a:r>
            <a:r>
              <a:rPr lang="en-US" sz="1400" b="1" u="sng" dirty="0" smtClean="0"/>
              <a:t>.</a:t>
            </a:r>
          </a:p>
          <a:p>
            <a:pPr marL="0" indent="0" algn="just">
              <a:buNone/>
            </a:pPr>
            <a:endParaRPr lang="en-US" sz="1400" b="1" u="sng" dirty="0" smtClean="0"/>
          </a:p>
          <a:p>
            <a:pPr algn="just"/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Convection at the Boundary in Cartesian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Coordinates</a:t>
            </a:r>
            <a:r>
              <a:rPr lang="en-US" sz="1400" dirty="0" smtClean="0"/>
              <a:t>: </a:t>
            </a:r>
            <a:r>
              <a:rPr lang="en-US" sz="1400" b="1" u="sng" dirty="0" smtClean="0">
                <a:solidFill>
                  <a:schemeClr val="accent2"/>
                </a:solidFill>
              </a:rPr>
              <a:t>Same geometry </a:t>
            </a:r>
            <a:r>
              <a:rPr lang="en-US" sz="1400" dirty="0" smtClean="0"/>
              <a:t>BUT </a:t>
            </a:r>
            <a:r>
              <a:rPr lang="en-US" sz="1400" b="1" u="sng" dirty="0" smtClean="0"/>
              <a:t>the </a:t>
            </a:r>
            <a:r>
              <a:rPr lang="en-US" sz="1400" b="1" u="sng" dirty="0"/>
              <a:t>boundary </a:t>
            </a:r>
            <a:r>
              <a:rPr lang="en-US" sz="1400" b="1" u="sng" dirty="0" smtClean="0"/>
              <a:t>conditions</a:t>
            </a:r>
          </a:p>
          <a:p>
            <a:pPr marL="0" indent="0" algn="just">
              <a:buNone/>
            </a:pPr>
            <a:r>
              <a:rPr lang="en-US" sz="1400" b="1" u="sng" dirty="0" smtClean="0"/>
              <a:t>specify </a:t>
            </a:r>
            <a:r>
              <a:rPr lang="en-US" sz="1400" dirty="0" smtClean="0"/>
              <a:t>values </a:t>
            </a:r>
            <a:r>
              <a:rPr lang="en-US" sz="1400" dirty="0"/>
              <a:t>of the normal derivative of the </a:t>
            </a:r>
            <a:r>
              <a:rPr lang="en-US" sz="1400" dirty="0" smtClean="0"/>
              <a:t>temperature or </a:t>
            </a:r>
            <a:r>
              <a:rPr lang="en-US" sz="1400" dirty="0"/>
              <a:t>when </a:t>
            </a:r>
            <a:r>
              <a:rPr lang="en-US" sz="1400" dirty="0" smtClean="0"/>
              <a:t>linear combinations </a:t>
            </a:r>
            <a:r>
              <a:rPr lang="en-US" sz="1400" dirty="0"/>
              <a:t>of the normal derivative and the temperature itself are </a:t>
            </a:r>
            <a:r>
              <a:rPr lang="en-US" sz="1400" dirty="0" smtClean="0"/>
              <a:t>used. </a:t>
            </a:r>
            <a:r>
              <a:rPr lang="en-US" sz="1400" dirty="0"/>
              <a:t>Consider the homogeneous problem of </a:t>
            </a:r>
            <a:r>
              <a:rPr lang="en-US" sz="1400" dirty="0" smtClean="0"/>
              <a:t>transient heat </a:t>
            </a:r>
            <a:r>
              <a:rPr lang="en-US" sz="1400" dirty="0"/>
              <a:t>conduction in a slab initially at a temperature T = f(x) and subject to </a:t>
            </a:r>
            <a:r>
              <a:rPr lang="en-US" sz="1400" dirty="0" smtClean="0"/>
              <a:t>convection losses </a:t>
            </a:r>
            <a:r>
              <a:rPr lang="en-US" sz="1400" dirty="0"/>
              <a:t>into a medium at T = 0 at x = 0 and x = L. </a:t>
            </a:r>
            <a:r>
              <a:rPr lang="en-US" sz="1400" b="1" i="1" u="sng" dirty="0"/>
              <a:t>Convection heat transfer coefficients </a:t>
            </a:r>
            <a:r>
              <a:rPr lang="en-US" sz="1400" dirty="0" smtClean="0"/>
              <a:t>at x </a:t>
            </a:r>
            <a:r>
              <a:rPr lang="en-US" sz="1400" dirty="0"/>
              <a:t>= 0 and x = L are, respectively </a:t>
            </a:r>
            <a:r>
              <a:rPr lang="en-US" sz="1400" b="1" dirty="0"/>
              <a:t>h</a:t>
            </a:r>
            <a:r>
              <a:rPr lang="en-US" sz="1400" b="1" baseline="-25000" dirty="0"/>
              <a:t>1</a:t>
            </a:r>
            <a:r>
              <a:rPr lang="en-US" sz="1400" b="1" dirty="0"/>
              <a:t> </a:t>
            </a:r>
            <a:r>
              <a:rPr lang="en-US" sz="1400" dirty="0"/>
              <a:t>and </a:t>
            </a:r>
            <a:r>
              <a:rPr lang="en-US" sz="1400" b="1" dirty="0"/>
              <a:t>h</a:t>
            </a:r>
            <a:r>
              <a:rPr lang="en-US" sz="1400" b="1" baseline="-25000" dirty="0"/>
              <a:t>2</a:t>
            </a:r>
            <a:r>
              <a:rPr lang="en-US" sz="1400" dirty="0"/>
              <a:t>. </a:t>
            </a:r>
            <a:r>
              <a:rPr lang="en-US" sz="1400" b="1" u="sng" dirty="0"/>
              <a:t>Assume the thermal conductivity of the </a:t>
            </a:r>
            <a:r>
              <a:rPr lang="en-US" sz="1400" b="1" u="sng" dirty="0" smtClean="0"/>
              <a:t>slab k </a:t>
            </a:r>
            <a:r>
              <a:rPr lang="en-US" sz="1400" b="1" u="sng" dirty="0"/>
              <a:t>is constant</a:t>
            </a:r>
            <a:r>
              <a:rPr lang="en-US" sz="1400" b="1" u="sng" dirty="0" smtClean="0"/>
              <a:t>.</a:t>
            </a:r>
          </a:p>
          <a:p>
            <a:pPr marL="0" indent="0" algn="just">
              <a:buNone/>
            </a:pPr>
            <a:endParaRPr lang="en-US" sz="1400" b="1" u="sng" dirty="0" smtClean="0"/>
          </a:p>
          <a:p>
            <a:pPr algn="just"/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Imposed Boundary Temperature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Convection at the Boundary </a:t>
            </a:r>
            <a:r>
              <a:rPr lang="en-US" sz="1400" dirty="0" smtClean="0"/>
              <a:t>in </a:t>
            </a:r>
            <a:r>
              <a:rPr lang="en-US" sz="1400" b="1" u="sng" dirty="0">
                <a:solidFill>
                  <a:srgbClr val="FF0000"/>
                </a:solidFill>
              </a:rPr>
              <a:t>Cylindrical </a:t>
            </a:r>
            <a:r>
              <a:rPr lang="en-US" sz="1400" b="1" u="sng" dirty="0" smtClean="0">
                <a:solidFill>
                  <a:srgbClr val="FF0000"/>
                </a:solidFill>
              </a:rPr>
              <a:t>Coordinates:</a:t>
            </a:r>
            <a:endParaRPr lang="en-US" sz="1400" u="sng" dirty="0" smtClean="0"/>
          </a:p>
          <a:p>
            <a:pPr marL="400050" indent="-400050">
              <a:buAutoNum type="romanLcParenBoth"/>
            </a:pPr>
            <a:r>
              <a:rPr lang="en-US" sz="1400" dirty="0" smtClean="0"/>
              <a:t>a </a:t>
            </a:r>
            <a:r>
              <a:rPr lang="en-US" sz="1400" dirty="0"/>
              <a:t>long cylinder (radius r = b) initially at T = f(r</a:t>
            </a:r>
            <a:r>
              <a:rPr lang="en-US" sz="1400" dirty="0" smtClean="0"/>
              <a:t>) whose </a:t>
            </a:r>
            <a:r>
              <a:rPr lang="en-US" sz="1400" dirty="0"/>
              <a:t>surface temperature is made equal to zero for t &gt; 0.</a:t>
            </a:r>
            <a:r>
              <a:rPr lang="en-US" sz="1400" u="sng" dirty="0" smtClean="0"/>
              <a:t> </a:t>
            </a:r>
          </a:p>
          <a:p>
            <a:pPr marL="400050" indent="-400050">
              <a:buAutoNum type="romanLcParenBoth" startAt="2"/>
            </a:pPr>
            <a:r>
              <a:rPr lang="en-US" sz="1400" dirty="0" smtClean="0"/>
              <a:t>A long </a:t>
            </a:r>
            <a:r>
              <a:rPr lang="en-US" sz="1400" dirty="0"/>
              <a:t>cylinder (radius r = b) initially at T = f(r) is exposed to a cooling medium </a:t>
            </a:r>
            <a:r>
              <a:rPr lang="en-US" sz="1400" dirty="0" smtClean="0"/>
              <a:t>which </a:t>
            </a:r>
            <a:r>
              <a:rPr lang="en-US" sz="1400" dirty="0"/>
              <a:t>extracts heat uniformly from its surface</a:t>
            </a:r>
            <a:r>
              <a:rPr lang="en-US" sz="1400" dirty="0" smtClean="0"/>
              <a:t>.</a:t>
            </a:r>
          </a:p>
          <a:p>
            <a:pPr marL="400050" indent="-400050">
              <a:buAutoNum type="romanLcParenBoth" startAt="2"/>
            </a:pPr>
            <a:endParaRPr lang="en-US" sz="1400" dirty="0" smtClean="0"/>
          </a:p>
          <a:p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Imposed Boundary Temperature and  Convection at the Boundary </a:t>
            </a:r>
            <a:r>
              <a:rPr lang="en-US" sz="1400" dirty="0" smtClean="0"/>
              <a:t>in </a:t>
            </a:r>
            <a:r>
              <a:rPr lang="en-US" sz="1400" b="1" u="sng" dirty="0" smtClean="0">
                <a:solidFill>
                  <a:srgbClr val="FF0000"/>
                </a:solidFill>
              </a:rPr>
              <a:t>Spherical Coordinates:</a:t>
            </a:r>
            <a:endParaRPr lang="en-US" sz="1400" u="sng" dirty="0" smtClean="0"/>
          </a:p>
          <a:p>
            <a:pPr marL="400050" indent="-400050">
              <a:buAutoNum type="romanLcParenBoth"/>
            </a:pPr>
            <a:r>
              <a:rPr lang="en-US" sz="1400" dirty="0" smtClean="0"/>
              <a:t>quenching </a:t>
            </a:r>
            <a:r>
              <a:rPr lang="en-US" sz="1400" dirty="0"/>
              <a:t>problem where a sphere (radius r = b) initially at T = f(r) </a:t>
            </a:r>
            <a:r>
              <a:rPr lang="en-US" sz="1400" dirty="0" smtClean="0"/>
              <a:t>whose surface </a:t>
            </a:r>
            <a:r>
              <a:rPr lang="en-US" sz="1400" dirty="0"/>
              <a:t>temperature is made equal to zero for t &gt; 0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Consider a sphere with initial temperature T (r, 0) = </a:t>
            </a:r>
            <a:r>
              <a:rPr lang="en-US" sz="1400" dirty="0" smtClean="0"/>
              <a:t>f(r</a:t>
            </a:r>
            <a:r>
              <a:rPr lang="en-US" sz="1400" dirty="0"/>
              <a:t>) and dissipating heat by </a:t>
            </a:r>
            <a:r>
              <a:rPr lang="en-US" sz="1400" dirty="0" smtClean="0"/>
              <a:t>convection into </a:t>
            </a:r>
            <a:r>
              <a:rPr lang="en-US" sz="1400" dirty="0"/>
              <a:t>a medium </a:t>
            </a:r>
            <a:r>
              <a:rPr lang="en-US" sz="1400" dirty="0" smtClean="0"/>
              <a:t>at </a:t>
            </a:r>
            <a:r>
              <a:rPr lang="en-US" sz="1400" dirty="0"/>
              <a:t>its surface r = b.</a:t>
            </a:r>
            <a:endParaRPr lang="en-US" sz="1400" dirty="0" smtClean="0"/>
          </a:p>
          <a:p>
            <a:pPr marL="400050" indent="-400050">
              <a:buAutoNum type="romanLcParenBoth" startAt="2"/>
            </a:pPr>
            <a:endParaRPr lang="en-US" sz="1400" dirty="0" smtClean="0"/>
          </a:p>
          <a:p>
            <a:pPr marL="400050" indent="-400050">
              <a:buAutoNum type="romanLcParenBoth" startAt="2"/>
            </a:pPr>
            <a:endParaRPr lang="en-US" sz="1400" u="sng" dirty="0"/>
          </a:p>
          <a:p>
            <a:pPr marL="0" indent="0">
              <a:buNone/>
            </a:pP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41149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 Length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" y="1676400"/>
            <a:ext cx="90963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31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Problem: Slab/Convection 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9363"/>
            <a:ext cx="86106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The first problem is the 1D transient homogeneous heat conduction in a plate of </a:t>
            </a:r>
            <a:r>
              <a:rPr lang="en-US" sz="1600" dirty="0" smtClean="0"/>
              <a:t>span L from</a:t>
            </a:r>
          </a:p>
          <a:p>
            <a:pPr marL="0" indent="0">
              <a:buNone/>
            </a:pPr>
            <a:r>
              <a:rPr lang="en-US" sz="1600" dirty="0" smtClean="0"/>
              <a:t>an </a:t>
            </a:r>
            <a:r>
              <a:rPr lang="en-US" sz="1600" dirty="0"/>
              <a:t>initial temperature T</a:t>
            </a:r>
            <a:r>
              <a:rPr lang="en-US" sz="1600" baseline="-25000" dirty="0"/>
              <a:t>i</a:t>
            </a:r>
            <a:r>
              <a:rPr lang="en-US" sz="1600" dirty="0"/>
              <a:t> and with one boundary insulated and the other </a:t>
            </a:r>
            <a:r>
              <a:rPr lang="en-US" sz="1600" dirty="0" smtClean="0"/>
              <a:t>subjected to </a:t>
            </a:r>
            <a:r>
              <a:rPr lang="en-US" sz="1600" dirty="0"/>
              <a:t>a convective heat flux condition into a surrounding environment at T</a:t>
            </a:r>
            <a:r>
              <a:rPr lang="en-US" sz="1600" baseline="-25000" dirty="0"/>
              <a:t>∞</a:t>
            </a:r>
            <a:r>
              <a:rPr lang="en-US" sz="1600" dirty="0"/>
              <a:t>. </a:t>
            </a:r>
            <a:r>
              <a:rPr lang="en-US" sz="1600" dirty="0" smtClean="0"/>
              <a:t>This problem is </a:t>
            </a:r>
            <a:r>
              <a:rPr lang="en-US" sz="1600" dirty="0"/>
              <a:t>equivalent to the </a:t>
            </a:r>
            <a:r>
              <a:rPr lang="en-US" sz="1600" dirty="0" smtClean="0"/>
              <a:t>quenching </a:t>
            </a:r>
            <a:r>
              <a:rPr lang="en-US" sz="1600" dirty="0"/>
              <a:t>of a slab of span 2L with identical heat convection at </a:t>
            </a:r>
            <a:r>
              <a:rPr lang="en-US" sz="1600" dirty="0" smtClean="0"/>
              <a:t>the external </a:t>
            </a:r>
            <a:r>
              <a:rPr lang="en-US" sz="1600" dirty="0"/>
              <a:t>boundaries x = −L and x = L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dirty="0" smtClean="0"/>
              <a:t>mathematical </a:t>
            </a:r>
            <a:r>
              <a:rPr lang="en-US" sz="1600" dirty="0"/>
              <a:t>formulation of the problem is to find T (x, t) such </a:t>
            </a:r>
            <a:r>
              <a:rPr lang="en-US" sz="1600" dirty="0" smtClean="0"/>
              <a:t>that:</a:t>
            </a:r>
            <a:endParaRPr 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9" y="2274871"/>
            <a:ext cx="24193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99" y="2425286"/>
            <a:ext cx="13620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896" y="2408690"/>
            <a:ext cx="8763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51232"/>
            <a:ext cx="15716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2289418"/>
            <a:ext cx="2419350" cy="723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86861" y="2263357"/>
                <a:ext cx="1971117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+ h(T-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)=0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61" y="2263357"/>
                <a:ext cx="1971117" cy="49956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r="-2160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479825" y="2122616"/>
            <a:ext cx="2006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Boundary conditions: </a:t>
            </a:r>
            <a:endParaRPr 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532755" y="2779884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Initial conditions: </a:t>
            </a:r>
            <a:endParaRPr lang="en-US" sz="1600" u="sn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3608711"/>
            <a:ext cx="8410543" cy="0"/>
          </a:xfrm>
          <a:prstGeom prst="line">
            <a:avLst/>
          </a:prstGeom>
          <a:ln w="190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32755" y="3113467"/>
            <a:ext cx="1820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for </a:t>
            </a:r>
            <a:r>
              <a:rPr lang="en-US" sz="1600" dirty="0"/>
              <a:t>all x when t = </a:t>
            </a:r>
            <a:r>
              <a:rPr lang="en-US" sz="1600" dirty="0" smtClean="0"/>
              <a:t>0,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2061" y="3733800"/>
            <a:ext cx="8519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Introduction of the following non dimensional parameters simplifies the </a:t>
            </a:r>
            <a:r>
              <a:rPr lang="en-US" sz="1600" dirty="0" smtClean="0"/>
              <a:t>mathematical formulation </a:t>
            </a:r>
            <a:r>
              <a:rPr lang="en-US" sz="1600" dirty="0"/>
              <a:t>of the problem. </a:t>
            </a:r>
            <a:r>
              <a:rPr lang="en-US" sz="1600" dirty="0" smtClean="0"/>
              <a:t>The </a:t>
            </a:r>
            <a:r>
              <a:rPr lang="en-US" sz="1600" b="1" u="sng" dirty="0"/>
              <a:t>dimensionless </a:t>
            </a:r>
            <a:r>
              <a:rPr lang="en-US" sz="1600" b="1" u="sng" dirty="0" smtClean="0"/>
              <a:t>distance (X), time </a:t>
            </a:r>
            <a:r>
              <a:rPr lang="en-US" sz="1600" b="1" u="sng" dirty="0" smtClean="0">
                <a:latin typeface="Symbol" pitchFamily="18" charset="2"/>
              </a:rPr>
              <a:t>(t) </a:t>
            </a:r>
            <a:r>
              <a:rPr lang="en-US" sz="1600" b="1" u="sng" dirty="0" smtClean="0">
                <a:latin typeface="+mj-lt"/>
              </a:rPr>
              <a:t>and temperature </a:t>
            </a:r>
            <a:r>
              <a:rPr lang="en-US" sz="1600" b="1" u="sng" dirty="0" smtClean="0">
                <a:latin typeface="Symbol" pitchFamily="18" charset="2"/>
              </a:rPr>
              <a:t>(q)</a:t>
            </a:r>
            <a:r>
              <a:rPr lang="en-US" sz="1600" dirty="0" smtClean="0">
                <a:latin typeface="Symbol" pitchFamily="18" charset="2"/>
              </a:rPr>
              <a:t>: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75" y="4318575"/>
            <a:ext cx="8229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28" y="432759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95" y="4318575"/>
            <a:ext cx="16067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2061" y="4908208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nd a </a:t>
            </a:r>
            <a:r>
              <a:rPr lang="en-US" sz="1600" b="1" u="sng" dirty="0" err="1" smtClean="0"/>
              <a:t>Biot</a:t>
            </a:r>
            <a:r>
              <a:rPr lang="en-US" sz="1600" b="1" u="sng" dirty="0" smtClean="0"/>
              <a:t> number</a:t>
            </a:r>
            <a:r>
              <a:rPr lang="en-US" sz="1600" dirty="0" smtClean="0"/>
              <a:t>: </a:t>
            </a:r>
            <a:endParaRPr lang="en-US" sz="16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71" y="4748872"/>
            <a:ext cx="10953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2061" y="5389168"/>
            <a:ext cx="8243282" cy="132343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err="1" smtClean="0"/>
              <a:t>Biot</a:t>
            </a:r>
            <a:r>
              <a:rPr lang="en-US" sz="1600" dirty="0" smtClean="0"/>
              <a:t> number (Bi) is a </a:t>
            </a:r>
            <a:r>
              <a:rPr lang="en-US" sz="1600" dirty="0" smtClean="0">
                <a:hlinkClick r:id="rId11" tooltip="Dimensionless number"/>
              </a:rPr>
              <a:t>dimensionless number</a:t>
            </a:r>
            <a:r>
              <a:rPr lang="en-US" sz="1600" dirty="0" smtClean="0"/>
              <a:t> used in heat transfer calculations. </a:t>
            </a:r>
          </a:p>
          <a:p>
            <a:r>
              <a:rPr lang="en-US" sz="1600" dirty="0" smtClean="0"/>
              <a:t>It is named after the French </a:t>
            </a:r>
            <a:r>
              <a:rPr lang="en-US" sz="1600" dirty="0" smtClean="0">
                <a:hlinkClick r:id="rId12" tooltip="Physicist"/>
              </a:rPr>
              <a:t>physicist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13" tooltip="Jean Baptiste Biot"/>
              </a:rPr>
              <a:t>Jean-Baptiste </a:t>
            </a:r>
            <a:r>
              <a:rPr lang="en-US" sz="1600" dirty="0" err="1" smtClean="0">
                <a:hlinkClick r:id="rId13" tooltip="Jean Baptiste Biot"/>
              </a:rPr>
              <a:t>Biot</a:t>
            </a:r>
            <a:r>
              <a:rPr lang="en-US" sz="1600" dirty="0" smtClean="0"/>
              <a:t> (1774–1862), and gives a simple index </a:t>
            </a:r>
          </a:p>
          <a:p>
            <a:r>
              <a:rPr lang="en-US" sz="1600" dirty="0" smtClean="0"/>
              <a:t>of the ratio of the heat transfer resistances </a:t>
            </a:r>
            <a:r>
              <a:rPr lang="en-US" sz="1600" i="1" dirty="0" smtClean="0"/>
              <a:t>inside (1/k) of</a:t>
            </a:r>
            <a:r>
              <a:rPr lang="en-US" sz="1600" dirty="0" smtClean="0"/>
              <a:t> and </a:t>
            </a:r>
            <a:r>
              <a:rPr lang="en-US" sz="1600" i="1" dirty="0" smtClean="0"/>
              <a:t>at the surface of</a:t>
            </a:r>
            <a:r>
              <a:rPr lang="en-US" sz="1600" dirty="0" smtClean="0"/>
              <a:t> a body (1/</a:t>
            </a:r>
            <a:r>
              <a:rPr lang="en-US" sz="1600" dirty="0" err="1" smtClean="0"/>
              <a:t>hL</a:t>
            </a:r>
            <a:r>
              <a:rPr lang="en-US" sz="1600" dirty="0" smtClean="0"/>
              <a:t>).</a:t>
            </a:r>
          </a:p>
          <a:p>
            <a:r>
              <a:rPr lang="en-US" sz="1600" dirty="0" err="1" smtClean="0"/>
              <a:t>Biot</a:t>
            </a:r>
            <a:r>
              <a:rPr lang="en-US" sz="1600" dirty="0" smtClean="0"/>
              <a:t> number smaller than 0.1 imply that the heat conduction inside the body is much faster than </a:t>
            </a:r>
          </a:p>
          <a:p>
            <a:r>
              <a:rPr lang="en-US" sz="1600" dirty="0" smtClean="0"/>
              <a:t>the heat convection away from its surface, and temperature </a:t>
            </a:r>
            <a:r>
              <a:rPr lang="en-US" sz="1600" dirty="0" smtClean="0">
                <a:hlinkClick r:id="rId14" tooltip="Gradient"/>
              </a:rPr>
              <a:t>gradients</a:t>
            </a:r>
            <a:r>
              <a:rPr lang="en-US" sz="1600" dirty="0" smtClean="0"/>
              <a:t> are negligible inside of 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54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Problem Formulation: Slab/Convection 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4" y="761855"/>
            <a:ext cx="24193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14" y="912270"/>
            <a:ext cx="13620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11" y="895674"/>
            <a:ext cx="8763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815" y="1538216"/>
            <a:ext cx="15716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5415" y="776402"/>
            <a:ext cx="2419350" cy="723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0276" y="750341"/>
                <a:ext cx="1971117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+ h(T-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)=0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76" y="750341"/>
                <a:ext cx="1971117" cy="49956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r="-2160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413240" y="609600"/>
            <a:ext cx="2006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Boundary conditions: </a:t>
            </a:r>
            <a:endParaRPr 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466170" y="1266868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Initial conditions: </a:t>
            </a:r>
            <a:endParaRPr lang="en-US" sz="1600" u="sng" dirty="0"/>
          </a:p>
        </p:txBody>
      </p:sp>
      <p:sp>
        <p:nvSpPr>
          <p:cNvPr id="10" name="Rectangle 9"/>
          <p:cNvSpPr/>
          <p:nvPr/>
        </p:nvSpPr>
        <p:spPr>
          <a:xfrm>
            <a:off x="3466170" y="1600451"/>
            <a:ext cx="1820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for </a:t>
            </a:r>
            <a:r>
              <a:rPr lang="en-US" sz="1600" dirty="0"/>
              <a:t>all x when t = </a:t>
            </a:r>
            <a:r>
              <a:rPr lang="en-US" sz="1600" dirty="0" smtClean="0"/>
              <a:t>0,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33932" y="2057400"/>
            <a:ext cx="8519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Introduction of the following non dimensional parameters simplifies the </a:t>
            </a:r>
            <a:r>
              <a:rPr lang="en-US" sz="1600" dirty="0" smtClean="0"/>
              <a:t>mathematical formulation </a:t>
            </a:r>
            <a:r>
              <a:rPr lang="en-US" sz="1600" dirty="0"/>
              <a:t>of the problem. </a:t>
            </a:r>
            <a:r>
              <a:rPr lang="en-US" sz="1600" dirty="0" smtClean="0"/>
              <a:t>The </a:t>
            </a:r>
            <a:r>
              <a:rPr lang="en-US" sz="1600" b="1" u="sng" dirty="0"/>
              <a:t>dimensionless </a:t>
            </a:r>
            <a:r>
              <a:rPr lang="en-US" sz="1600" b="1" u="sng" dirty="0" smtClean="0"/>
              <a:t>distance (X), time </a:t>
            </a:r>
            <a:r>
              <a:rPr lang="en-US" sz="1600" b="1" u="sng" dirty="0" smtClean="0">
                <a:latin typeface="Symbol" pitchFamily="18" charset="2"/>
              </a:rPr>
              <a:t>(t) </a:t>
            </a:r>
            <a:r>
              <a:rPr lang="en-US" sz="1600" b="1" u="sng" dirty="0" smtClean="0">
                <a:latin typeface="+mj-lt"/>
              </a:rPr>
              <a:t>and temperature </a:t>
            </a:r>
            <a:r>
              <a:rPr lang="en-US" sz="1600" b="1" u="sng" dirty="0" smtClean="0">
                <a:latin typeface="Symbol" pitchFamily="18" charset="2"/>
              </a:rPr>
              <a:t>(q) </a:t>
            </a:r>
            <a:r>
              <a:rPr lang="en-US" sz="1600" b="1" u="sng" dirty="0" smtClean="0">
                <a:latin typeface="+mj-lt"/>
              </a:rPr>
              <a:t>and a </a:t>
            </a:r>
            <a:r>
              <a:rPr lang="en-US" sz="1600" b="1" u="sng" dirty="0" err="1" smtClean="0">
                <a:latin typeface="+mj-lt"/>
              </a:rPr>
              <a:t>Biot</a:t>
            </a:r>
            <a:r>
              <a:rPr lang="en-US" sz="1600" b="1" u="sng" dirty="0" smtClean="0">
                <a:latin typeface="+mj-lt"/>
              </a:rPr>
              <a:t> number</a:t>
            </a:r>
            <a:r>
              <a:rPr lang="en-US" sz="1600" dirty="0" smtClean="0">
                <a:latin typeface="Symbol" pitchFamily="18" charset="2"/>
              </a:rPr>
              <a:t>: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72" y="2788280"/>
            <a:ext cx="8229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70" y="278828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01" y="2770433"/>
            <a:ext cx="16067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73" y="2743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40772" y="2743200"/>
            <a:ext cx="5093701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147" y="3134618"/>
            <a:ext cx="850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With </a:t>
            </a:r>
            <a:r>
              <a:rPr lang="en-US" sz="1600" dirty="0"/>
              <a:t>the new variables, the mathematical formulation of the heat conduction </a:t>
            </a:r>
            <a:r>
              <a:rPr lang="en-US" sz="1600" dirty="0" smtClean="0"/>
              <a:t>problem becomes: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60" y="4408494"/>
            <a:ext cx="11144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30" y="4037019"/>
            <a:ext cx="9715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00" y="4370394"/>
            <a:ext cx="1028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12" y="4779969"/>
            <a:ext cx="16383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43" y="4918081"/>
            <a:ext cx="9715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97599" y="45201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87" y="4878045"/>
            <a:ext cx="8191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20" y="4232281"/>
            <a:ext cx="23241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10060" y="4089287"/>
            <a:ext cx="7696200" cy="1386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08" y="3818059"/>
            <a:ext cx="25336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07" y="-6337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Problem Formulation: Solid Cylinder/Convection 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4913" y="2076965"/>
            <a:ext cx="2419350" cy="723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79774" y="2050904"/>
                <a:ext cx="1971117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+ h(T-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)=0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774" y="2050904"/>
                <a:ext cx="1971117" cy="49956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216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72738" y="1910163"/>
            <a:ext cx="2006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Boundary conditions: </a:t>
            </a:r>
            <a:endParaRPr lang="en-US" sz="16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22544" y="3200400"/>
            <a:ext cx="8519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Introduction of the following non dimensional parameters simplifies the </a:t>
            </a:r>
            <a:r>
              <a:rPr lang="en-US" sz="1600" dirty="0" smtClean="0"/>
              <a:t>mathematical formulation </a:t>
            </a:r>
            <a:r>
              <a:rPr lang="en-US" sz="1600" dirty="0"/>
              <a:t>of the problem. </a:t>
            </a:r>
            <a:r>
              <a:rPr lang="en-US" sz="1600" dirty="0" smtClean="0"/>
              <a:t>The </a:t>
            </a:r>
            <a:r>
              <a:rPr lang="en-US" sz="1600" b="1" u="sng" dirty="0"/>
              <a:t>dimensionless </a:t>
            </a:r>
            <a:r>
              <a:rPr lang="en-US" sz="1600" b="1" u="sng" dirty="0" smtClean="0"/>
              <a:t>distance (X), time </a:t>
            </a:r>
            <a:r>
              <a:rPr lang="en-US" sz="1600" b="1" u="sng" dirty="0" smtClean="0">
                <a:latin typeface="Symbol" pitchFamily="18" charset="2"/>
              </a:rPr>
              <a:t>(t) </a:t>
            </a:r>
            <a:r>
              <a:rPr lang="en-US" sz="1600" b="1" u="sng" dirty="0" smtClean="0">
                <a:latin typeface="+mj-lt"/>
              </a:rPr>
              <a:t>and temperature </a:t>
            </a:r>
            <a:r>
              <a:rPr lang="en-US" sz="1600" b="1" u="sng" dirty="0" smtClean="0">
                <a:latin typeface="Symbol" pitchFamily="18" charset="2"/>
              </a:rPr>
              <a:t>(q) </a:t>
            </a:r>
            <a:r>
              <a:rPr lang="en-US" sz="1600" b="1" u="sng" dirty="0" smtClean="0">
                <a:latin typeface="+mj-lt"/>
              </a:rPr>
              <a:t>and a </a:t>
            </a:r>
            <a:r>
              <a:rPr lang="en-US" sz="1600" b="1" u="sng" dirty="0" err="1" smtClean="0">
                <a:latin typeface="+mj-lt"/>
              </a:rPr>
              <a:t>Biot</a:t>
            </a:r>
            <a:r>
              <a:rPr lang="en-US" sz="1600" b="1" u="sng" dirty="0" smtClean="0">
                <a:latin typeface="+mj-lt"/>
              </a:rPr>
              <a:t> number</a:t>
            </a:r>
            <a:r>
              <a:rPr lang="en-US" sz="1600" dirty="0" smtClean="0">
                <a:latin typeface="Symbol" pitchFamily="18" charset="2"/>
              </a:rPr>
              <a:t>: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0653" y="4506032"/>
            <a:ext cx="850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With </a:t>
            </a:r>
            <a:r>
              <a:rPr lang="en-US" sz="1600" dirty="0"/>
              <a:t>the new variables, the mathematical formulation of the heat conduction </a:t>
            </a:r>
            <a:r>
              <a:rPr lang="en-US" sz="1600" dirty="0" smtClean="0"/>
              <a:t>problem becomes: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13903" y="5058356"/>
            <a:ext cx="7696200" cy="1386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7557" y="1066800"/>
            <a:ext cx="7182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1D </a:t>
            </a:r>
            <a:r>
              <a:rPr lang="en-US" sz="1600" dirty="0"/>
              <a:t>transient homogeneous heat conduction in a solid </a:t>
            </a:r>
            <a:r>
              <a:rPr lang="en-US" sz="1600" dirty="0" smtClean="0"/>
              <a:t>cylinder of </a:t>
            </a:r>
            <a:r>
              <a:rPr lang="en-US" sz="1600" dirty="0"/>
              <a:t>radius </a:t>
            </a:r>
            <a:r>
              <a:rPr lang="en-US" sz="1600" b="1" dirty="0"/>
              <a:t>b</a:t>
            </a:r>
            <a:r>
              <a:rPr lang="en-US" sz="1600" dirty="0"/>
              <a:t> from an </a:t>
            </a:r>
            <a:endParaRPr lang="en-US" sz="1600" dirty="0" smtClean="0"/>
          </a:p>
          <a:p>
            <a:r>
              <a:rPr lang="en-US" sz="1600" dirty="0" smtClean="0"/>
              <a:t>initial </a:t>
            </a:r>
            <a:r>
              <a:rPr lang="en-US" sz="1600" dirty="0"/>
              <a:t>temperature T</a:t>
            </a:r>
            <a:r>
              <a:rPr lang="en-US" sz="1600" baseline="-25000" dirty="0"/>
              <a:t>i</a:t>
            </a:r>
            <a:r>
              <a:rPr lang="en-US" sz="1600" dirty="0"/>
              <a:t> and with one boundary insulated and the </a:t>
            </a:r>
            <a:r>
              <a:rPr lang="en-US" sz="1600" dirty="0" smtClean="0"/>
              <a:t>other subjected </a:t>
            </a:r>
            <a:r>
              <a:rPr lang="en-US" sz="1600" dirty="0"/>
              <a:t>to a </a:t>
            </a:r>
            <a:endParaRPr lang="en-US" sz="1600" dirty="0" smtClean="0"/>
          </a:p>
          <a:p>
            <a:r>
              <a:rPr lang="en-US" sz="1600" dirty="0" smtClean="0"/>
              <a:t>convective </a:t>
            </a:r>
            <a:r>
              <a:rPr lang="en-US" sz="1600" dirty="0"/>
              <a:t>heat flux condition into a surrounding environment at T∞.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1" y="2118616"/>
            <a:ext cx="1805353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28" y="2248717"/>
            <a:ext cx="5524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18" y="2587562"/>
            <a:ext cx="942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95" y="2806637"/>
            <a:ext cx="6191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42" y="3894435"/>
            <a:ext cx="9620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43" y="3894435"/>
            <a:ext cx="1038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318" y="3864836"/>
            <a:ext cx="10477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23" y="5398934"/>
            <a:ext cx="20097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03" y="5077217"/>
            <a:ext cx="9715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63" y="5213196"/>
            <a:ext cx="11334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5" y="5595233"/>
            <a:ext cx="16954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55" y="5880134"/>
            <a:ext cx="6953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49" y="5676195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18" y="5122990"/>
            <a:ext cx="2409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010400" y="5475415"/>
            <a:ext cx="0" cy="297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132" idx="3"/>
          </p:cNvCxnSpPr>
          <p:nvPr/>
        </p:nvCxnSpPr>
        <p:spPr>
          <a:xfrm>
            <a:off x="4207738" y="5398934"/>
            <a:ext cx="439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61684" y="6075870"/>
            <a:ext cx="265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7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19" y="-25425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Problem Formulation: Sphere/Convection 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04640" y="1256347"/>
            <a:ext cx="2419350" cy="723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5933" y="3551402"/>
            <a:ext cx="8519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Introduction of the following non dimensional parameters simplifies the </a:t>
            </a:r>
            <a:r>
              <a:rPr lang="en-US" sz="1600" dirty="0" smtClean="0"/>
              <a:t>mathematical formulation </a:t>
            </a:r>
            <a:r>
              <a:rPr lang="en-US" sz="1600" dirty="0"/>
              <a:t>of the problem. </a:t>
            </a:r>
            <a:r>
              <a:rPr lang="en-US" sz="1600" dirty="0" smtClean="0"/>
              <a:t>The </a:t>
            </a:r>
            <a:r>
              <a:rPr lang="en-US" sz="1600" b="1" u="sng" dirty="0"/>
              <a:t>dimensionless </a:t>
            </a:r>
            <a:r>
              <a:rPr lang="en-US" sz="1600" b="1" u="sng" dirty="0" smtClean="0"/>
              <a:t>distance (X), time </a:t>
            </a:r>
            <a:r>
              <a:rPr lang="en-US" sz="1600" b="1" u="sng" dirty="0" smtClean="0">
                <a:latin typeface="Symbol" pitchFamily="18" charset="2"/>
              </a:rPr>
              <a:t>(t) </a:t>
            </a:r>
            <a:r>
              <a:rPr lang="en-US" sz="1600" b="1" u="sng" dirty="0" smtClean="0">
                <a:latin typeface="+mj-lt"/>
              </a:rPr>
              <a:t>and temperature </a:t>
            </a:r>
            <a:r>
              <a:rPr lang="en-US" sz="1600" b="1" u="sng" dirty="0" smtClean="0">
                <a:latin typeface="Symbol" pitchFamily="18" charset="2"/>
              </a:rPr>
              <a:t>(q) </a:t>
            </a:r>
            <a:r>
              <a:rPr lang="en-US" sz="1600" b="1" u="sng" dirty="0" smtClean="0">
                <a:latin typeface="+mj-lt"/>
              </a:rPr>
              <a:t>and a </a:t>
            </a:r>
            <a:r>
              <a:rPr lang="en-US" sz="1600" b="1" u="sng" dirty="0" err="1" smtClean="0">
                <a:latin typeface="+mj-lt"/>
              </a:rPr>
              <a:t>Biot</a:t>
            </a:r>
            <a:r>
              <a:rPr lang="en-US" sz="1600" b="1" u="sng" dirty="0" smtClean="0">
                <a:latin typeface="+mj-lt"/>
              </a:rPr>
              <a:t> number</a:t>
            </a:r>
            <a:r>
              <a:rPr lang="en-US" sz="1600" dirty="0" smtClean="0">
                <a:latin typeface="Symbol" pitchFamily="18" charset="2"/>
              </a:rPr>
              <a:t>: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0653" y="4541164"/>
            <a:ext cx="850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With </a:t>
            </a:r>
            <a:r>
              <a:rPr lang="en-US" sz="1600" dirty="0"/>
              <a:t>the new variables, the mathematical formulation of the heat conduction </a:t>
            </a:r>
            <a:r>
              <a:rPr lang="en-US" sz="1600" dirty="0" smtClean="0"/>
              <a:t>problem becomes: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13903" y="5058356"/>
            <a:ext cx="7696200" cy="1386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8084" y="615474"/>
            <a:ext cx="85359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Cooling </a:t>
            </a:r>
            <a:r>
              <a:rPr lang="en-US" sz="1600" dirty="0"/>
              <a:t>of a sphere (0 ≤ r ≤ b) initially at a </a:t>
            </a:r>
            <a:r>
              <a:rPr lang="en-US" sz="1600" dirty="0" smtClean="0"/>
              <a:t>uniform temperature </a:t>
            </a:r>
            <a:r>
              <a:rPr lang="en-US" sz="1600" dirty="0"/>
              <a:t>T</a:t>
            </a:r>
            <a:r>
              <a:rPr lang="en-US" sz="1600" baseline="-25000" dirty="0"/>
              <a:t>i </a:t>
            </a:r>
            <a:r>
              <a:rPr lang="en-US" sz="1600" dirty="0"/>
              <a:t>and subjected to a uniform </a:t>
            </a:r>
            <a:endParaRPr lang="en-US" sz="1600" dirty="0" smtClean="0"/>
          </a:p>
          <a:p>
            <a:r>
              <a:rPr lang="en-US" sz="1600" dirty="0" smtClean="0"/>
              <a:t>convective </a:t>
            </a:r>
            <a:r>
              <a:rPr lang="en-US" sz="1600" dirty="0"/>
              <a:t>heat flux at its surface into a </a:t>
            </a:r>
            <a:r>
              <a:rPr lang="en-US" sz="1600" dirty="0" smtClean="0"/>
              <a:t>medium at </a:t>
            </a:r>
            <a:r>
              <a:rPr lang="en-US" sz="1600" dirty="0"/>
              <a:t>T</a:t>
            </a:r>
            <a:r>
              <a:rPr lang="en-US" sz="1600" baseline="-25000" dirty="0"/>
              <a:t>∞</a:t>
            </a:r>
            <a:r>
              <a:rPr lang="en-US" sz="1600" dirty="0"/>
              <a:t> with heat transfer coefficient h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In terms of the new variable U(r, t) = </a:t>
            </a:r>
            <a:r>
              <a:rPr lang="en-US" sz="1600" dirty="0" err="1"/>
              <a:t>rT</a:t>
            </a:r>
            <a:r>
              <a:rPr lang="en-US" sz="1600" dirty="0"/>
              <a:t> (r, t) the mathematical formulation of </a:t>
            </a:r>
            <a:r>
              <a:rPr lang="en-US" sz="1600" dirty="0" smtClean="0"/>
              <a:t>the problem is:</a:t>
            </a:r>
            <a:endParaRPr lang="en-US" sz="1600" dirty="0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23" y="5398934"/>
            <a:ext cx="20097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03" y="5077217"/>
            <a:ext cx="9715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63" y="5213196"/>
            <a:ext cx="11334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5" y="5676195"/>
            <a:ext cx="16954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55" y="5880134"/>
            <a:ext cx="6953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49" y="5676195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18" y="5122990"/>
            <a:ext cx="2409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010400" y="5475415"/>
            <a:ext cx="0" cy="297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132" idx="3"/>
          </p:cNvCxnSpPr>
          <p:nvPr/>
        </p:nvCxnSpPr>
        <p:spPr>
          <a:xfrm>
            <a:off x="4207738" y="5398934"/>
            <a:ext cx="439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61684" y="6075870"/>
            <a:ext cx="265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950" y="1327134"/>
            <a:ext cx="2031187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1356"/>
            <a:ext cx="16383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69" y="2540893"/>
            <a:ext cx="2343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13" y="2519043"/>
            <a:ext cx="2971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30" y="3064768"/>
            <a:ext cx="2533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2431356"/>
            <a:ext cx="7548103" cy="1073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41" y="4116195"/>
            <a:ext cx="8572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88" y="4144770"/>
            <a:ext cx="1076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71" y="4144770"/>
            <a:ext cx="28384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21" y="4164386"/>
            <a:ext cx="11811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73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3890</Words>
  <Application>Microsoft Office PowerPoint</Application>
  <PresentationFormat>On-screen Show (4:3)</PresentationFormat>
  <Paragraphs>248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Unsteady State Heat Transfer</vt:lpstr>
      <vt:lpstr>Transient Heat Conduction</vt:lpstr>
      <vt:lpstr>Example: Point Thermal Explosion</vt:lpstr>
      <vt:lpstr>One-Dimensional Problems</vt:lpstr>
      <vt:lpstr>Characteristic Length</vt:lpstr>
      <vt:lpstr>First Problem: Slab/Convection </vt:lpstr>
      <vt:lpstr>First Problem Formulation: Slab/Convection </vt:lpstr>
      <vt:lpstr>Second Problem Formulation: Solid Cylinder/Convection </vt:lpstr>
      <vt:lpstr>Third Problem Formulation: Sphere/Convection </vt:lpstr>
      <vt:lpstr>Biot number</vt:lpstr>
      <vt:lpstr>Fourier number</vt:lpstr>
      <vt:lpstr>Lumped System Analysis</vt:lpstr>
      <vt:lpstr>Lumped System Analysis</vt:lpstr>
      <vt:lpstr>Lumped System Analysis</vt:lpstr>
      <vt:lpstr>Exact Solution of One-Dimensional Transient Conduction Problem</vt:lpstr>
      <vt:lpstr>Separation of Variables</vt:lpstr>
      <vt:lpstr>Separation of Variables</vt:lpstr>
      <vt:lpstr>Separation of Variables</vt:lpstr>
      <vt:lpstr>Separation of Variables</vt:lpstr>
      <vt:lpstr>Approximate Analytical Solutions</vt:lpstr>
      <vt:lpstr>Useful Tables</vt:lpstr>
      <vt:lpstr>Approximate Analytical Solutions</vt:lpstr>
      <vt:lpstr>Graphical Solutions : Heisler Charts</vt:lpstr>
      <vt:lpstr>PowerPoint Presentation</vt:lpstr>
      <vt:lpstr>PowerPoint Presentation</vt:lpstr>
      <vt:lpstr>PowerPoint Presentation</vt:lpstr>
      <vt:lpstr>Useful Relationship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Unsteady State Heat Transfer</dc:title>
  <dc:creator>Owner</dc:creator>
  <cp:lastModifiedBy>Owner</cp:lastModifiedBy>
  <cp:revision>95</cp:revision>
  <dcterms:created xsi:type="dcterms:W3CDTF">2013-12-28T14:16:44Z</dcterms:created>
  <dcterms:modified xsi:type="dcterms:W3CDTF">2014-01-17T12:53:22Z</dcterms:modified>
</cp:coreProperties>
</file>