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47"/>
  </p:notesMasterIdLst>
  <p:handoutMasterIdLst>
    <p:handoutMasterId r:id="rId48"/>
  </p:handoutMasterIdLst>
  <p:sldIdLst>
    <p:sldId id="262" r:id="rId4"/>
    <p:sldId id="267" r:id="rId5"/>
    <p:sldId id="279" r:id="rId6"/>
    <p:sldId id="256" r:id="rId7"/>
    <p:sldId id="301" r:id="rId8"/>
    <p:sldId id="306" r:id="rId9"/>
    <p:sldId id="281" r:id="rId10"/>
    <p:sldId id="282" r:id="rId11"/>
    <p:sldId id="257" r:id="rId12"/>
    <p:sldId id="263" r:id="rId13"/>
    <p:sldId id="319" r:id="rId14"/>
    <p:sldId id="307" r:id="rId15"/>
    <p:sldId id="324" r:id="rId16"/>
    <p:sldId id="328" r:id="rId17"/>
    <p:sldId id="325" r:id="rId18"/>
    <p:sldId id="326" r:id="rId19"/>
    <p:sldId id="327" r:id="rId20"/>
    <p:sldId id="308" r:id="rId21"/>
    <p:sldId id="309" r:id="rId22"/>
    <p:sldId id="310" r:id="rId23"/>
    <p:sldId id="304" r:id="rId24"/>
    <p:sldId id="305" r:id="rId25"/>
    <p:sldId id="283" r:id="rId26"/>
    <p:sldId id="297" r:id="rId27"/>
    <p:sldId id="302" r:id="rId28"/>
    <p:sldId id="298" r:id="rId29"/>
    <p:sldId id="299" r:id="rId30"/>
    <p:sldId id="271" r:id="rId31"/>
    <p:sldId id="300" r:id="rId32"/>
    <p:sldId id="290" r:id="rId33"/>
    <p:sldId id="292" r:id="rId34"/>
    <p:sldId id="303" r:id="rId35"/>
    <p:sldId id="293" r:id="rId36"/>
    <p:sldId id="273" r:id="rId37"/>
    <p:sldId id="294" r:id="rId38"/>
    <p:sldId id="295" r:id="rId39"/>
    <p:sldId id="296" r:id="rId40"/>
    <p:sldId id="275" r:id="rId41"/>
    <p:sldId id="291" r:id="rId42"/>
    <p:sldId id="284" r:id="rId43"/>
    <p:sldId id="287" r:id="rId44"/>
    <p:sldId id="272" r:id="rId45"/>
    <p:sldId id="277" r:id="rId4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0" autoAdjust="0"/>
  </p:normalViewPr>
  <p:slideViewPr>
    <p:cSldViewPr showGuides="1">
      <p:cViewPr varScale="1">
        <p:scale>
          <a:sx n="102" d="100"/>
          <a:sy n="102" d="100"/>
        </p:scale>
        <p:origin x="-1164" y="-96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B4F4D80-D526-4BCB-A39D-73D3F7DB0EA2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C94CF10-6092-48AB-BF71-F1218966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6982001-2DC6-4C95-A3F7-D37CBAD15C30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D56C4A-F8D8-4653-AEF9-A23CA0857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77EE3-A302-4915-9503-F1C7D3D3DF11}" type="slidenum">
              <a:rPr lang="en-GB"/>
              <a:pPr/>
              <a:t>10</a:t>
            </a:fld>
            <a:endParaRPr lang="en-GB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42844" y="6448032"/>
            <a:ext cx="6522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286520"/>
            <a:ext cx="9144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714356"/>
            <a:ext cx="9144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9CB4B-5393-440E-9D25-F44468E8E1D7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98A8-A669-4F6D-A7D2-AB66CA17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D041-EB14-4791-A103-2E1B048A812A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CB383-B17E-4E55-92CD-528916EE1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06E2-822D-4360-8672-604D6ADA2623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C2C4-D532-486A-9FB1-1BA977D6C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upload.wikimedia.org/wikipedia/commons/e/e2/182619562_00d6f703b6_b.jpg" TargetMode="Externa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c/c3/Coke_burning.jpg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upload.wikimedia.org/wikipedia/en/8/83/UCG_process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upload.wikimedia.org/wikipedia/en/2/27/Tiangong_Kaiwu_Coal_Mining.gif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771" name="Picture 3" descr="coal04"/>
          <p:cNvPicPr>
            <a:picLocks noChangeAspect="1" noChangeArrowheads="1"/>
          </p:cNvPicPr>
          <p:nvPr/>
        </p:nvPicPr>
        <p:blipFill>
          <a:blip r:embed="rId2" cstate="print"/>
          <a:srcRect b="5205"/>
          <a:stretch>
            <a:fillRect/>
          </a:stretch>
        </p:blipFill>
        <p:spPr bwMode="auto">
          <a:xfrm>
            <a:off x="3841750" y="2454275"/>
            <a:ext cx="5302250" cy="3756025"/>
          </a:xfrm>
          <a:prstGeom prst="rect">
            <a:avLst/>
          </a:prstGeom>
          <a:noFill/>
        </p:spPr>
      </p:pic>
      <p:pic>
        <p:nvPicPr>
          <p:cNvPr id="800772" name="Picture 4" descr="coalmine"/>
          <p:cNvPicPr>
            <a:picLocks noChangeAspect="1" noChangeArrowheads="1"/>
          </p:cNvPicPr>
          <p:nvPr/>
        </p:nvPicPr>
        <p:blipFill>
          <a:blip r:embed="rId3" cstate="print"/>
          <a:srcRect t="11484" r="3139" b="25371"/>
          <a:stretch>
            <a:fillRect/>
          </a:stretch>
        </p:blipFill>
        <p:spPr bwMode="auto">
          <a:xfrm>
            <a:off x="4316413" y="658813"/>
            <a:ext cx="4827587" cy="2573337"/>
          </a:xfrm>
          <a:prstGeom prst="rect">
            <a:avLst/>
          </a:prstGeom>
          <a:noFill/>
        </p:spPr>
      </p:pic>
      <p:pic>
        <p:nvPicPr>
          <p:cNvPr id="800773" name="Picture 5" descr="Coal%20Train"/>
          <p:cNvPicPr>
            <a:picLocks noChangeAspect="1" noChangeArrowheads="1"/>
          </p:cNvPicPr>
          <p:nvPr/>
        </p:nvPicPr>
        <p:blipFill>
          <a:blip r:embed="rId4" cstate="print"/>
          <a:srcRect t="4980" b="15475"/>
          <a:stretch>
            <a:fillRect/>
          </a:stretch>
        </p:blipFill>
        <p:spPr bwMode="auto">
          <a:xfrm>
            <a:off x="0" y="658813"/>
            <a:ext cx="4648200" cy="5540375"/>
          </a:xfrm>
          <a:prstGeom prst="rect">
            <a:avLst/>
          </a:prstGeom>
          <a:noFill/>
        </p:spPr>
      </p:pic>
      <p:sp>
        <p:nvSpPr>
          <p:cNvPr id="800774" name="Line 6"/>
          <p:cNvSpPr>
            <a:spLocks noChangeShapeType="1"/>
          </p:cNvSpPr>
          <p:nvPr/>
        </p:nvSpPr>
        <p:spPr bwMode="auto">
          <a:xfrm>
            <a:off x="4643438" y="661988"/>
            <a:ext cx="0" cy="55657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0775" name="Line 7"/>
          <p:cNvSpPr>
            <a:spLocks noChangeShapeType="1"/>
          </p:cNvSpPr>
          <p:nvPr/>
        </p:nvSpPr>
        <p:spPr bwMode="auto">
          <a:xfrm flipV="1">
            <a:off x="4643438" y="3228975"/>
            <a:ext cx="4505325" cy="1111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0776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sp>
        <p:nvSpPr>
          <p:cNvPr id="800777" name="Line 9"/>
          <p:cNvSpPr>
            <a:spLocks noChangeShapeType="1"/>
          </p:cNvSpPr>
          <p:nvPr/>
        </p:nvSpPr>
        <p:spPr bwMode="auto">
          <a:xfrm>
            <a:off x="0" y="6215063"/>
            <a:ext cx="9144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0778" name="Line 10"/>
          <p:cNvSpPr>
            <a:spLocks noChangeShapeType="1"/>
          </p:cNvSpPr>
          <p:nvPr/>
        </p:nvSpPr>
        <p:spPr bwMode="auto">
          <a:xfrm>
            <a:off x="0" y="660400"/>
            <a:ext cx="9144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755576" y="692696"/>
            <a:ext cx="7237412" cy="55446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4988" indent="-534988" algn="l">
              <a:lnSpc>
                <a:spcPct val="115000"/>
              </a:lnSpc>
              <a:spcBef>
                <a:spcPct val="80000"/>
              </a:spcBef>
              <a:buClr>
                <a:srgbClr val="009999"/>
              </a:buClr>
              <a:buSzPct val="90000"/>
              <a:buBlip>
                <a:blip r:embed="rId3"/>
              </a:buBlip>
              <a:tabLst>
                <a:tab pos="1074738" algn="l"/>
              </a:tabLst>
            </a:pPr>
            <a:r>
              <a:rPr lang="en-GB" sz="2200" dirty="0"/>
              <a:t>Two major uses for coal:</a:t>
            </a:r>
          </a:p>
          <a:p>
            <a:pPr marL="1074738" lvl="1" indent="-360363" algn="l">
              <a:lnSpc>
                <a:spcPct val="115000"/>
              </a:lnSpc>
              <a:spcBef>
                <a:spcPct val="80000"/>
              </a:spcBef>
              <a:buClr>
                <a:srgbClr val="009999"/>
              </a:buClr>
              <a:buSzPct val="90000"/>
              <a:buBlip>
                <a:blip r:embed="rId3"/>
              </a:buBlip>
              <a:tabLst>
                <a:tab pos="1074738" algn="l"/>
              </a:tabLst>
            </a:pPr>
            <a:r>
              <a:rPr lang="en-GB" sz="2200" b="0" dirty="0"/>
              <a:t>Electricity generation </a:t>
            </a:r>
            <a:r>
              <a:rPr lang="en-GB" sz="2200" b="0" dirty="0" smtClean="0"/>
              <a:t>(7100 </a:t>
            </a:r>
            <a:r>
              <a:rPr lang="en-GB" sz="2200" b="0" dirty="0" err="1"/>
              <a:t>Mtce</a:t>
            </a:r>
            <a:r>
              <a:rPr lang="en-GB" sz="2200" b="0" dirty="0"/>
              <a:t> in </a:t>
            </a:r>
            <a:r>
              <a:rPr lang="en-GB" sz="2200" b="0" dirty="0" smtClean="0"/>
              <a:t>2010</a:t>
            </a:r>
            <a:r>
              <a:rPr lang="en-GB" sz="2200" b="0" dirty="0"/>
              <a:t>)</a:t>
            </a:r>
          </a:p>
          <a:p>
            <a:pPr marL="1074738" lvl="1" indent="-360363" algn="l">
              <a:lnSpc>
                <a:spcPct val="115000"/>
              </a:lnSpc>
              <a:spcBef>
                <a:spcPct val="80000"/>
              </a:spcBef>
              <a:buClr>
                <a:srgbClr val="009999"/>
              </a:buClr>
              <a:buSzPct val="90000"/>
              <a:buBlip>
                <a:blip r:embed="rId3"/>
              </a:buBlip>
              <a:tabLst>
                <a:tab pos="1074738" algn="l"/>
              </a:tabLst>
            </a:pPr>
            <a:r>
              <a:rPr lang="en-GB" sz="2200" b="0" dirty="0"/>
              <a:t>Steel production </a:t>
            </a:r>
            <a:r>
              <a:rPr lang="en-GB" sz="2200" b="0" dirty="0" smtClean="0"/>
              <a:t>(721 </a:t>
            </a:r>
            <a:r>
              <a:rPr lang="en-GB" sz="2200" b="0" dirty="0" err="1"/>
              <a:t>Mtce</a:t>
            </a:r>
            <a:r>
              <a:rPr lang="en-GB" sz="2200" b="0" dirty="0"/>
              <a:t> in </a:t>
            </a:r>
            <a:r>
              <a:rPr lang="en-GB" sz="2200" b="0" dirty="0" smtClean="0"/>
              <a:t>2010</a:t>
            </a:r>
            <a:r>
              <a:rPr lang="en-GB" sz="2200" b="0" dirty="0"/>
              <a:t>)</a:t>
            </a:r>
          </a:p>
          <a:p>
            <a:pPr marL="534988" indent="-534988" algn="l">
              <a:lnSpc>
                <a:spcPct val="115000"/>
              </a:lnSpc>
              <a:spcBef>
                <a:spcPct val="80000"/>
              </a:spcBef>
              <a:buClr>
                <a:srgbClr val="009999"/>
              </a:buClr>
              <a:buSzPct val="90000"/>
              <a:buBlip>
                <a:blip r:embed="rId3"/>
              </a:buBlip>
              <a:tabLst>
                <a:tab pos="1074738" algn="l"/>
              </a:tabLst>
            </a:pPr>
            <a:r>
              <a:rPr lang="en-GB" sz="2200" dirty="0"/>
              <a:t>Coal provided in </a:t>
            </a:r>
            <a:r>
              <a:rPr lang="en-GB" sz="2200" dirty="0" smtClean="0"/>
              <a:t>2010:</a:t>
            </a:r>
            <a:endParaRPr lang="en-GB" sz="2200" dirty="0"/>
          </a:p>
          <a:p>
            <a:pPr marL="1074738" lvl="1" indent="-360363" algn="l">
              <a:lnSpc>
                <a:spcPct val="115000"/>
              </a:lnSpc>
              <a:spcBef>
                <a:spcPct val="80000"/>
              </a:spcBef>
              <a:buClr>
                <a:srgbClr val="009999"/>
              </a:buClr>
              <a:buSzPct val="90000"/>
              <a:buBlip>
                <a:blip r:embed="rId3"/>
              </a:buBlip>
              <a:tabLst>
                <a:tab pos="1074738" algn="l"/>
              </a:tabLst>
            </a:pPr>
            <a:r>
              <a:rPr lang="en-GB" sz="2200" b="0" dirty="0"/>
              <a:t>23% of total global primary energy demand</a:t>
            </a:r>
          </a:p>
          <a:p>
            <a:pPr marL="1074738" lvl="1" indent="-360363" algn="l">
              <a:lnSpc>
                <a:spcPct val="115000"/>
              </a:lnSpc>
              <a:spcBef>
                <a:spcPct val="80000"/>
              </a:spcBef>
              <a:buClr>
                <a:srgbClr val="009999"/>
              </a:buClr>
              <a:buSzPct val="90000"/>
              <a:buBlip>
                <a:blip r:embed="rId3"/>
              </a:buBlip>
              <a:tabLst>
                <a:tab pos="1074738" algn="l"/>
              </a:tabLst>
            </a:pPr>
            <a:r>
              <a:rPr lang="en-GB" sz="2200" b="0" dirty="0" smtClean="0"/>
              <a:t>40% </a:t>
            </a:r>
            <a:r>
              <a:rPr lang="en-GB" sz="2200" b="0" dirty="0"/>
              <a:t>of the world’s electricity production</a:t>
            </a:r>
          </a:p>
          <a:p>
            <a:pPr marL="1074738" lvl="1" indent="-360363" algn="l">
              <a:lnSpc>
                <a:spcPct val="115000"/>
              </a:lnSpc>
              <a:spcBef>
                <a:spcPct val="80000"/>
              </a:spcBef>
              <a:buClr>
                <a:srgbClr val="009999"/>
              </a:buClr>
              <a:buSzPct val="90000"/>
              <a:buBlip>
                <a:blip r:embed="rId3"/>
              </a:buBlip>
              <a:tabLst>
                <a:tab pos="1074738" algn="l"/>
              </a:tabLst>
            </a:pPr>
            <a:r>
              <a:rPr lang="en-GB" sz="2200" b="0" dirty="0"/>
              <a:t>70% of the world steel </a:t>
            </a:r>
            <a:r>
              <a:rPr lang="en-GB" sz="2200" b="0" dirty="0" smtClean="0"/>
              <a:t>production</a:t>
            </a:r>
          </a:p>
          <a:p>
            <a:pPr marL="541338" lvl="1" indent="-541338" algn="l">
              <a:lnSpc>
                <a:spcPct val="115000"/>
              </a:lnSpc>
              <a:spcBef>
                <a:spcPct val="80000"/>
              </a:spcBef>
              <a:buClr>
                <a:srgbClr val="009999"/>
              </a:buClr>
              <a:buSzPct val="90000"/>
              <a:buBlip>
                <a:blip r:embed="rId3"/>
              </a:buBlip>
              <a:tabLst>
                <a:tab pos="541338" algn="l"/>
              </a:tabLst>
            </a:pPr>
            <a:r>
              <a:rPr lang="en-GB" sz="2200" b="0" dirty="0" smtClean="0"/>
              <a:t>Five largest users: China, USA, India, Russia, Japan account for 77% of global consumption</a:t>
            </a:r>
            <a:endParaRPr lang="en-GB" sz="2200" b="0" dirty="0"/>
          </a:p>
        </p:txBody>
      </p:sp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142852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Uses</a:t>
            </a:r>
            <a:endParaRPr lang="en-US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8605" y="539388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Importance of Coal in Electricity Generation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9638" y="1340450"/>
          <a:ext cx="8438826" cy="410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082"/>
                <a:gridCol w="1008112"/>
                <a:gridCol w="2304256"/>
                <a:gridCol w="936104"/>
                <a:gridCol w="1440160"/>
                <a:gridCol w="1008112"/>
              </a:tblGrid>
              <a:tr h="513362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Country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%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Country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%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Country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%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</a:tr>
              <a:tr h="897853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S Africa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93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Poland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92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China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79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</a:tr>
              <a:tr h="897853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Australia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77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r>
                        <a:rPr lang="en-GB" sz="2500" dirty="0" err="1" smtClean="0"/>
                        <a:t>Kazakstan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70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India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69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</a:tr>
              <a:tr h="897853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Israel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63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Czech Republic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60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Morocco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55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</a:tr>
              <a:tr h="897853"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Greece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52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USA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49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r>
                        <a:rPr lang="en-GB" sz="2500" dirty="0" smtClean="0"/>
                        <a:t>Germany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/>
                        <a:t>46</a:t>
                      </a:r>
                      <a:endParaRPr lang="en-GB" sz="2500" dirty="0"/>
                    </a:p>
                  </a:txBody>
                  <a:tcPr marL="126582" marR="126582" marT="63291" marB="63291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>
                <a:latin typeface="Arial" pitchFamily="34" charset="0"/>
                <a:cs typeface="Arial" pitchFamily="34" charset="0"/>
              </a:rPr>
              <a:t>Coal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142852"/>
            <a:ext cx="290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Reserves - Production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5576" y="1484784"/>
          <a:ext cx="727280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448272"/>
                <a:gridCol w="2592288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World coal reserves</a:t>
                      </a:r>
                    </a:p>
                    <a:p>
                      <a:pPr algn="ctr"/>
                      <a:r>
                        <a:rPr lang="en-GB" sz="1800" b="1" dirty="0" smtClean="0"/>
                        <a:t>(745,000 </a:t>
                      </a:r>
                      <a:r>
                        <a:rPr lang="en-GB" sz="1800" b="1" dirty="0" err="1" smtClean="0"/>
                        <a:t>mtce</a:t>
                      </a:r>
                      <a:r>
                        <a:rPr lang="en-GB" sz="1800" b="1" dirty="0" smtClean="0"/>
                        <a:t> in 2000)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World coal production</a:t>
                      </a:r>
                    </a:p>
                    <a:p>
                      <a:pPr algn="ctr"/>
                      <a:r>
                        <a:rPr lang="en-GB" sz="1800" b="1" dirty="0" smtClean="0"/>
                        <a:t>(3210 </a:t>
                      </a:r>
                      <a:r>
                        <a:rPr lang="en-GB" sz="1800" b="1" dirty="0" err="1" smtClean="0"/>
                        <a:t>mtce</a:t>
                      </a:r>
                      <a:r>
                        <a:rPr lang="en-GB" sz="1800" b="1" dirty="0" smtClean="0"/>
                        <a:t> in 2000)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North America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25%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29%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Europe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11%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11%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Former Soviet Union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22%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9%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Australasia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9%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7%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Africa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6%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 &amp; Central America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2%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Asia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23%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/>
                        <a:t>36%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655" y="914400"/>
            <a:ext cx="7965496" cy="476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643965" y="2022016"/>
            <a:ext cx="346249" cy="35403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050" b="0" dirty="0" smtClean="0">
                <a:latin typeface="Arial" pitchFamily="34" charset="0"/>
                <a:cs typeface="Arial" pitchFamily="34" charset="0"/>
              </a:rPr>
              <a:t>Source: BP Statistical Review of World Energy June 2009</a:t>
            </a:r>
            <a:endParaRPr lang="en-US" sz="105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159023"/>
            <a:ext cx="425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latin typeface="Arial" pitchFamily="34" charset="0"/>
                <a:cs typeface="Arial" pitchFamily="34" charset="0"/>
              </a:rPr>
              <a:t>Proved coal reserves 2008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904" y="5657850"/>
            <a:ext cx="5915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Thousand million tonnes (anthracite &amp; bituminous coal in brackets)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5636" y="4474259"/>
            <a:ext cx="400110" cy="7575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b="0" dirty="0" smtClean="0"/>
              <a:t>1.4 (1.4)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465569" y="4374873"/>
            <a:ext cx="400110" cy="8569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b="0" dirty="0" smtClean="0"/>
              <a:t>15.0 (7.0)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01" y="4275487"/>
            <a:ext cx="400110" cy="95635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b="0" dirty="0" smtClean="0"/>
              <a:t>32.0 (31.8)</a:t>
            </a:r>
            <a:endParaRPr 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3740777" y="4088320"/>
            <a:ext cx="400110" cy="114178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b="0" dirty="0" smtClean="0"/>
              <a:t>246.1 (113.3)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555115" y="4076715"/>
            <a:ext cx="400110" cy="11551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b="0" dirty="0" smtClean="0"/>
              <a:t>259.3 (155.8)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7355340" y="4076715"/>
            <a:ext cx="400110" cy="11551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b="0" dirty="0" smtClean="0"/>
              <a:t>272.2 (102.0)</a:t>
            </a:r>
            <a:endParaRPr lang="en-US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548680"/>
            <a:ext cx="2308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Coal Reserves</a:t>
            </a:r>
          </a:p>
          <a:p>
            <a:pPr algn="ctr"/>
            <a:r>
              <a:rPr lang="en-GB" sz="2400" b="1" dirty="0" err="1" smtClean="0">
                <a:latin typeface="Arial" pitchFamily="34" charset="0"/>
                <a:cs typeface="Arial" pitchFamily="34" charset="0"/>
              </a:rPr>
              <a:t>Mtonnes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28755" y="116632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Arial" pitchFamily="34" charset="0"/>
                <a:cs typeface="Arial" pitchFamily="34" charset="0"/>
              </a:rPr>
              <a:t>Coal</a:t>
            </a:r>
            <a:endParaRPr lang="en-GB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28" y="1628800"/>
          <a:ext cx="8496948" cy="461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8"/>
                <a:gridCol w="1896212"/>
                <a:gridCol w="1656184"/>
                <a:gridCol w="1440160"/>
                <a:gridCol w="1224136"/>
                <a:gridCol w="864098"/>
              </a:tblGrid>
              <a:tr h="165967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itchFamily="34" charset="0"/>
                          <a:cs typeface="Arial" pitchFamily="34" charset="0"/>
                        </a:rPr>
                        <a:t>Region</a:t>
                      </a:r>
                      <a:endParaRPr lang="en-GB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Anthracite</a:t>
                      </a:r>
                      <a:r>
                        <a:rPr lang="en-GB" baseline="0" dirty="0" smtClean="0">
                          <a:latin typeface="Arial" pitchFamily="34" charset="0"/>
                          <a:cs typeface="Arial" pitchFamily="34" charset="0"/>
                        </a:rPr>
                        <a:t> and Bituminous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Sub-Bituminous</a:t>
                      </a:r>
                      <a:r>
                        <a:rPr lang="en-GB" baseline="0" dirty="0" smtClean="0">
                          <a:latin typeface="Arial" pitchFamily="34" charset="0"/>
                          <a:cs typeface="Arial" pitchFamily="34" charset="0"/>
                        </a:rPr>
                        <a:t> &amp; Lignite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Share</a:t>
                      </a:r>
                    </a:p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(%)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R/P</a:t>
                      </a:r>
                    </a:p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(y)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1776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N America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112835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132253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245088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28.5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228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1776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S&amp;C America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6890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5618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12508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124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1776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Europe &amp; Eurasia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92990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211614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304604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35.4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242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1776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Middle East &amp; Asia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159326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106517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265843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30.9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53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1776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World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404762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456176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860938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lang="en-GB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24328" y="6309320"/>
            <a:ext cx="1342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Source: BP 2012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3808" y="188640"/>
            <a:ext cx="605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latin typeface="Arial" pitchFamily="34" charset="0"/>
                <a:cs typeface="Arial" pitchFamily="34" charset="0"/>
              </a:rPr>
              <a:t>Coal reserves-to-production ratios 2011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5834892" y="6033300"/>
            <a:ext cx="3044359" cy="360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BP Statistical Review of World Energy 2012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BP 2012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Content Placeholder 6" descr="COALA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6544" y="781050"/>
            <a:ext cx="7348871" cy="52068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4156655" y="297973"/>
            <a:ext cx="4807833" cy="46673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Coal production/consumption by region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5872992" y="6052350"/>
            <a:ext cx="3044359" cy="360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BP Statistical Review of World Energy 2012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BP 2012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Content Placeholder 6" descr="COAL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324" y="788542"/>
            <a:ext cx="7743825" cy="522795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779912" y="120150"/>
            <a:ext cx="5127823" cy="5561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Coal consumption per capita 2011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5825367" y="6052350"/>
            <a:ext cx="3044359" cy="360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BP Statistical Review of World Energy 2012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BP 2012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4" name="Content Placeholder 7" descr="COAL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400" y="847725"/>
            <a:ext cx="8122383" cy="512895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4403" y="642918"/>
            <a:ext cx="54635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000" b="1" dirty="0"/>
              <a:t>Coal Reserves at End </a:t>
            </a:r>
            <a:r>
              <a:rPr lang="en-GB" sz="2000" b="1" dirty="0" smtClean="0"/>
              <a:t>2008 </a:t>
            </a:r>
            <a:r>
              <a:rPr lang="en-GB" sz="2000" b="1" dirty="0"/>
              <a:t>(Million Tonnes)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528" y="1124744"/>
          <a:ext cx="8640961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37402"/>
                <a:gridCol w="1754856"/>
                <a:gridCol w="1196493"/>
                <a:gridCol w="1196493"/>
                <a:gridCol w="1515557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Bituminous &amp; Anthracite</a:t>
                      </a:r>
                      <a:endParaRPr lang="en-US" dirty="0" smtClean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Sub-Bituminous &amp; lignite</a:t>
                      </a:r>
                      <a:endParaRPr lang="en-US" dirty="0" smtClean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Lignite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Total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Share (%)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108,501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98,618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30,176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237,295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22.6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Russia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49,088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97,472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10,450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157,010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14.4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62,200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33,700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18,600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114,500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12.6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56,100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60,600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7.0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Australia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37,100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2,100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37,200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76,500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8.9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40,600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40,699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4.7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Ukraine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15,351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16,577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1,945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33,873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3.9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Kazakhstan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12,100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3.9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30,156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30,156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404,762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260,789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195,387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860,938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39790" y="642918"/>
            <a:ext cx="4160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000" b="1" dirty="0"/>
              <a:t>Coal Production (Million Tonnes)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1988840"/>
          <a:ext cx="842493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26114"/>
                <a:gridCol w="1053117"/>
                <a:gridCol w="1053117"/>
                <a:gridCol w="1053117"/>
                <a:gridCol w="1053117"/>
                <a:gridCol w="882098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Reserve Life (y)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1834.9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2349.5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2691.6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2973.0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972.3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1026.5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1040.2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975.2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992.8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239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375.4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428.4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478.4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588.5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637.2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607.4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592.3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538.4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576.1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97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350.4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375.4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392.7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413.2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276.7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298.3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301.3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333.5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471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237.9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244.4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247.7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250.6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255.1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5301.3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6035.3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6573.3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6880.8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7695.34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112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857232"/>
            <a:ext cx="7000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readily </a:t>
            </a:r>
            <a:r>
              <a:rPr lang="en-GB" dirty="0" err="1" smtClean="0"/>
              <a:t>combustable</a:t>
            </a:r>
            <a:r>
              <a:rPr lang="en-GB" dirty="0" smtClean="0"/>
              <a:t> black or brownish-black sedimentary rock normally occurring in rock strata in layers of veins know as coal beds.</a:t>
            </a:r>
          </a:p>
          <a:p>
            <a:endParaRPr lang="en-GB" dirty="0" smtClean="0"/>
          </a:p>
          <a:p>
            <a:r>
              <a:rPr lang="en-GB" dirty="0" smtClean="0"/>
              <a:t>Formed from annual plant remains protected from biodegradation by acidic waters then later mud deposits mainly during the carboniferous period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57158" y="3357562"/>
            <a:ext cx="7946142" cy="2726786"/>
            <a:chOff x="357158" y="3357562"/>
            <a:chExt cx="7946142" cy="2726786"/>
          </a:xfrm>
        </p:grpSpPr>
        <p:grpSp>
          <p:nvGrpSpPr>
            <p:cNvPr id="10" name="Group 9"/>
            <p:cNvGrpSpPr/>
            <p:nvPr/>
          </p:nvGrpSpPr>
          <p:grpSpPr>
            <a:xfrm>
              <a:off x="5786446" y="3357562"/>
              <a:ext cx="2516854" cy="2726786"/>
              <a:chOff x="4912646" y="3429000"/>
              <a:chExt cx="2516854" cy="2726786"/>
            </a:xfrm>
          </p:grpSpPr>
          <p:pic>
            <p:nvPicPr>
              <p:cNvPr id="1026" name="Picture 2" descr="http://www.appaltree.net/aba/images/coal/coal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12646" y="3429000"/>
                <a:ext cx="2516854" cy="2357453"/>
              </a:xfrm>
              <a:prstGeom prst="rect">
                <a:avLst/>
              </a:prstGeom>
              <a:noFill/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4912646" y="5786454"/>
                <a:ext cx="230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Vein bituminous coal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7158" y="3357562"/>
              <a:ext cx="2933700" cy="2726786"/>
              <a:chOff x="1638300" y="3429000"/>
              <a:chExt cx="2933700" cy="2726786"/>
            </a:xfrm>
          </p:grpSpPr>
          <p:pic>
            <p:nvPicPr>
              <p:cNvPr id="1028" name="Picture 4" descr="http://www.minersmuseum.com/images/historic_tour/coal_formation/coal_face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38300" y="3429000"/>
                <a:ext cx="2933700" cy="2371725"/>
              </a:xfrm>
              <a:prstGeom prst="rect">
                <a:avLst/>
              </a:prstGeom>
              <a:noFill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638300" y="5786454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Coal seam</a:t>
                </a:r>
                <a:endParaRPr lang="en-US" dirty="0"/>
              </a:p>
            </p:txBody>
          </p:sp>
        </p:grpSp>
        <p:pic>
          <p:nvPicPr>
            <p:cNvPr id="14" name="Picture 2" descr="http://www.spectroscopynow.com/FCKeditor/UserFiles/Image/spectroscopyNOW_ezines_2005/SN/SN5a/SN5a_NMR_coal_structure(1)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7554" y="3523185"/>
              <a:ext cx="2395541" cy="239554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512" y="1268760"/>
          <a:ext cx="8424936" cy="497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006"/>
                <a:gridCol w="1340331"/>
                <a:gridCol w="1340331"/>
                <a:gridCol w="1436069"/>
                <a:gridCol w="1308868"/>
                <a:gridCol w="1340331"/>
              </a:tblGrid>
              <a:tr h="29200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1980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1990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2000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2010</a:t>
                      </a:r>
                      <a:endParaRPr lang="en-GB" dirty="0"/>
                    </a:p>
                  </a:txBody>
                  <a:tcPr/>
                </a:tc>
              </a:tr>
              <a:tr h="292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162.9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304.9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507.1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709.6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1676.2</a:t>
                      </a:r>
                      <a:endParaRPr lang="en-GB" b="0" dirty="0" smtClean="0"/>
                    </a:p>
                  </a:txBody>
                  <a:tcPr/>
                </a:tc>
              </a:tr>
              <a:tr h="292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309.1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388.6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483.1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569.0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526.1</a:t>
                      </a:r>
                      <a:endParaRPr lang="en-GB" b="0" dirty="0" smtClean="0"/>
                    </a:p>
                  </a:txBody>
                  <a:tcPr/>
                </a:tc>
              </a:tr>
              <a:tr h="292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37.6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56.7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95.5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144.2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207.1</a:t>
                      </a:r>
                      <a:endParaRPr lang="en-GB" b="0" dirty="0" smtClean="0"/>
                    </a:p>
                  </a:txBody>
                  <a:tcPr/>
                </a:tc>
              </a:tr>
              <a:tr h="5040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Russia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180.6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105.2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90.2</a:t>
                      </a:r>
                      <a:endParaRPr lang="en-GB" b="0" dirty="0" smtClean="0"/>
                    </a:p>
                  </a:txBody>
                  <a:tcPr/>
                </a:tc>
              </a:tr>
              <a:tr h="5040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Japan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60.2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57.6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76.0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98.9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123.7</a:t>
                      </a:r>
                      <a:endParaRPr lang="en-GB" b="0" dirty="0" smtClean="0"/>
                    </a:p>
                  </a:txBody>
                  <a:tcPr/>
                </a:tc>
              </a:tr>
              <a:tr h="5040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27.4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42.7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66.4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74.6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91.3</a:t>
                      </a:r>
                      <a:endParaRPr lang="en-GB" b="0" dirty="0" smtClean="0"/>
                    </a:p>
                  </a:txBody>
                  <a:tcPr/>
                </a:tc>
              </a:tr>
              <a:tr h="5040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151.7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139.5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129.6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84.9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76.7</a:t>
                      </a:r>
                      <a:endParaRPr lang="en-GB" b="0" dirty="0" smtClean="0"/>
                    </a:p>
                  </a:txBody>
                  <a:tcPr/>
                </a:tc>
              </a:tr>
              <a:tr h="292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71.1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64.9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31.0</a:t>
                      </a:r>
                      <a:endParaRPr lang="en-GB" b="0" dirty="0" smtClean="0"/>
                    </a:p>
                  </a:txBody>
                  <a:tcPr/>
                </a:tc>
              </a:tr>
              <a:tr h="860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World</a:t>
                      </a:r>
                    </a:p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1499.3</a:t>
                      </a:r>
                      <a:endParaRPr lang="en-GB" b="1" dirty="0" smtClean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1804.0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2207.0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2372.2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3532.0</a:t>
                      </a:r>
                      <a:endParaRPr lang="en-GB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 rot="16200000">
            <a:off x="7587601" y="4095671"/>
            <a:ext cx="256352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 dirty="0"/>
              <a:t>Source: BP Annual Energy Statistics </a:t>
            </a:r>
            <a:r>
              <a:rPr lang="en-GB" sz="1000" dirty="0" smtClean="0"/>
              <a:t>2010</a:t>
            </a:r>
            <a:endParaRPr lang="en-GB" sz="1000" dirty="0"/>
          </a:p>
        </p:txBody>
      </p:sp>
      <p:sp>
        <p:nvSpPr>
          <p:cNvPr id="4" name="Text Box 71"/>
          <p:cNvSpPr txBox="1">
            <a:spLocks noChangeArrowheads="1"/>
          </p:cNvSpPr>
          <p:nvPr/>
        </p:nvSpPr>
        <p:spPr bwMode="auto">
          <a:xfrm>
            <a:off x="857224" y="642918"/>
            <a:ext cx="330411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000" b="1" dirty="0"/>
              <a:t>Coal Consumption </a:t>
            </a:r>
            <a:r>
              <a:rPr lang="en-GB" sz="2000" b="1" dirty="0" smtClean="0"/>
              <a:t>(</a:t>
            </a:r>
            <a:r>
              <a:rPr lang="en-GB" sz="2000" b="1" dirty="0" err="1" smtClean="0"/>
              <a:t>Mtoe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1" y="1985248"/>
          <a:ext cx="672040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111"/>
                <a:gridCol w="1290052"/>
                <a:gridCol w="1344082"/>
                <a:gridCol w="1344082"/>
                <a:gridCol w="134408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Country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Share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Australia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255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278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27%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Indonesia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192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26.1%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Russia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103.4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115.4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10.1%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6.9%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Columbia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68.3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6.3%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South Africa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75.8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68.2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Canada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31.2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36.5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Kazakhstan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47.6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7224" y="642918"/>
            <a:ext cx="286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 smtClean="0"/>
              <a:t>Major Coal Exporters</a:t>
            </a:r>
          </a:p>
          <a:p>
            <a:pPr algn="ctr"/>
            <a:r>
              <a:rPr lang="en-GB" sz="2000" b="1" dirty="0" smtClean="0"/>
              <a:t>(Million Short Tonnes)</a:t>
            </a:r>
            <a:endParaRPr lang="en-US" sz="2000" b="1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42918"/>
            <a:ext cx="286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 smtClean="0"/>
              <a:t>Major Coal Importers</a:t>
            </a:r>
          </a:p>
          <a:p>
            <a:pPr algn="ctr"/>
            <a:r>
              <a:rPr lang="en-GB" sz="2000" b="1" dirty="0" smtClean="0"/>
              <a:t>(Million Short Tonnes)</a:t>
            </a:r>
            <a:endParaRPr lang="en-US" sz="2000" b="1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06084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Country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Share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17.5%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44.5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16.6%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S. Korea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10.7%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India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8.6%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Taiwan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6.0%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4.7%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2.5%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311" y="142852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Coal Mining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6791026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Coal is mined by two methods:</a:t>
            </a:r>
          </a:p>
          <a:p>
            <a:pPr marL="725488" lvl="1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Surface or “opencast” mining</a:t>
            </a:r>
          </a:p>
          <a:p>
            <a:pPr marL="725488" lvl="1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Underground or “deep” mining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Method largely determined by geology of the coal deposit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Underground mining accounts for ~60% world coal production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Surface mining accounts for 80% in Australia and 67% in USA</a:t>
            </a:r>
            <a:endParaRPr lang="en-US" dirty="0"/>
          </a:p>
        </p:txBody>
      </p:sp>
      <p:pic>
        <p:nvPicPr>
          <p:cNvPr id="4" name="Picture 6" descr="http://staffwww.fullcoll.edu/tmorris/elements_of_ecology/images/coal_min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6842" y="3462348"/>
            <a:ext cx="3810000" cy="2790825"/>
          </a:xfrm>
          <a:prstGeom prst="rect">
            <a:avLst/>
          </a:prstGeom>
          <a:noFill/>
        </p:spPr>
      </p:pic>
      <p:pic>
        <p:nvPicPr>
          <p:cNvPr id="5" name="Picture 8" descr="http://planetsave.com/files/2007/11/coal_mine_wyom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372" y="3429000"/>
            <a:ext cx="4286280" cy="28575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42852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Surface Mining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638116"/>
            <a:ext cx="6929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buBlip>
                <a:blip r:embed="rId2"/>
              </a:buBlip>
            </a:pPr>
            <a:r>
              <a:rPr lang="en-GB" dirty="0" smtClean="0"/>
              <a:t>Only economic when coal seam near surface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/>
              <a:t>Recovers higher proportion of coal deposit than underground mining ~90%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/>
              <a:t>Large opencast mines can cover an area of several square kilometres &amp; use large equipment</a:t>
            </a:r>
          </a:p>
          <a:p>
            <a:pPr marL="725488" lvl="1" indent="-268288">
              <a:buBlip>
                <a:blip r:embed="rId2"/>
              </a:buBlip>
            </a:pPr>
            <a:r>
              <a:rPr lang="en-GB" dirty="0" smtClean="0"/>
              <a:t>Draglines to remove the overburden</a:t>
            </a:r>
          </a:p>
          <a:p>
            <a:pPr marL="725488" lvl="1" indent="-268288">
              <a:buBlip>
                <a:blip r:embed="rId2"/>
              </a:buBlip>
            </a:pPr>
            <a:r>
              <a:rPr lang="en-GB" dirty="0" smtClean="0"/>
              <a:t>Power shovel</a:t>
            </a:r>
          </a:p>
          <a:p>
            <a:pPr marL="725488" lvl="1" indent="-268288">
              <a:buBlip>
                <a:blip r:embed="rId2"/>
              </a:buBlip>
            </a:pPr>
            <a:r>
              <a:rPr lang="en-GB" dirty="0" smtClean="0"/>
              <a:t>Large trucks to transport the coal</a:t>
            </a:r>
          </a:p>
          <a:p>
            <a:pPr marL="725488" lvl="1" indent="-268288">
              <a:buBlip>
                <a:blip r:embed="rId2"/>
              </a:buBlip>
            </a:pPr>
            <a:r>
              <a:rPr lang="en-GB" dirty="0" smtClean="0"/>
              <a:t>Bucket wheel excavators</a:t>
            </a:r>
          </a:p>
          <a:p>
            <a:pPr marL="725488" lvl="1" indent="-268288">
              <a:buBlip>
                <a:blip r:embed="rId2"/>
              </a:buBlip>
            </a:pPr>
            <a:r>
              <a:rPr lang="en-GB" dirty="0" smtClean="0"/>
              <a:t>Conveyors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3782801"/>
            <a:ext cx="791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buBlip>
                <a:blip r:embed="rId2"/>
              </a:buBlip>
            </a:pPr>
            <a:r>
              <a:rPr lang="en-GB" dirty="0" smtClean="0"/>
              <a:t>Overburden of soil and rock broken up with explosives &amp; removed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/>
              <a:t>Exposed coal seam is drilled, fractured and systematically mined in strips</a:t>
            </a:r>
            <a:endParaRPr lang="en-US" dirty="0"/>
          </a:p>
        </p:txBody>
      </p:sp>
      <p:pic>
        <p:nvPicPr>
          <p:cNvPr id="5" name="Picture 6" descr="http://www.hgr.net.au/images/A_view_of_the_hunter_valley_open_cast_coal_%20mi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2832" y="4443531"/>
            <a:ext cx="2381245" cy="1904997"/>
          </a:xfrm>
          <a:prstGeom prst="rect">
            <a:avLst/>
          </a:prstGeom>
          <a:noFill/>
        </p:spPr>
      </p:pic>
      <p:pic>
        <p:nvPicPr>
          <p:cNvPr id="6" name="Picture 8" descr="http://www.ohiocitizen.org/campaigns/coal/mountain_to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2071678"/>
            <a:ext cx="2434354" cy="1772210"/>
          </a:xfrm>
          <a:prstGeom prst="rect">
            <a:avLst/>
          </a:prstGeom>
          <a:noFill/>
        </p:spPr>
      </p:pic>
      <p:pic>
        <p:nvPicPr>
          <p:cNvPr id="7" name="Picture 2" descr="http://www.bbc.co.uk/blogs/thereporters/markmardell/mining2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443528"/>
            <a:ext cx="1933575" cy="1905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pic>
        <p:nvPicPr>
          <p:cNvPr id="10" name="Picture 2" descr="File:182619562 00d6f703b6 b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36579" y="4437111"/>
            <a:ext cx="3232841" cy="191141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worldcoal.org/media/jpg/585/074647section2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57" y="642918"/>
            <a:ext cx="5572125" cy="56673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57224" y="142852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Surface Mining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75" y="142852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Underground Mining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2911" y="714356"/>
            <a:ext cx="4145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Two main methods: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Room-and-pillar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err="1" smtClean="0"/>
              <a:t>Longwall</a:t>
            </a:r>
            <a:r>
              <a:rPr lang="en-GB" dirty="0" smtClean="0"/>
              <a:t> – 50% of underground mining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143116"/>
            <a:ext cx="771530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Room &amp; Pillar</a:t>
            </a:r>
          </a:p>
          <a:p>
            <a:pPr marL="263525" indent="-26352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Coal deposits are mined by cutting a network of “rooms” into the coal seam and leaving behind “pillars” of coal to support the roof of the mine</a:t>
            </a:r>
          </a:p>
          <a:p>
            <a:pPr marL="263525" indent="-26352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Pillars account for ~40% of the coal seam</a:t>
            </a:r>
            <a:endParaRPr lang="en-US" dirty="0"/>
          </a:p>
        </p:txBody>
      </p:sp>
      <p:pic>
        <p:nvPicPr>
          <p:cNvPr id="6" name="Picture 10" descr="http://www.perryopolis.com/coalpix/coalshotfir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4" y="3786190"/>
            <a:ext cx="3600450" cy="2581275"/>
          </a:xfrm>
          <a:prstGeom prst="rect">
            <a:avLst/>
          </a:prstGeom>
          <a:noFill/>
        </p:spPr>
      </p:pic>
      <p:pic>
        <p:nvPicPr>
          <p:cNvPr id="7" name="Picture 10" descr="http://www.carbon-utgenweb.com/photos/fig0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642918"/>
            <a:ext cx="3733800" cy="1866900"/>
          </a:xfrm>
          <a:prstGeom prst="rect">
            <a:avLst/>
          </a:prstGeom>
          <a:noFill/>
        </p:spPr>
      </p:pic>
      <p:pic>
        <p:nvPicPr>
          <p:cNvPr id="8" name="Picture 8" descr="http://www.kshs.org/publicat/khq/1971/graphics/71_4_osage_co_coal_min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786191"/>
            <a:ext cx="4433885" cy="258276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75" y="99932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Underground Mining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584184"/>
            <a:ext cx="821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err="1" smtClean="0"/>
              <a:t>Longwall</a:t>
            </a:r>
            <a:r>
              <a:rPr lang="en-GB" b="1" dirty="0" smtClean="0"/>
              <a:t> mining</a:t>
            </a:r>
          </a:p>
          <a:p>
            <a:pPr marL="263525" indent="-26352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Involves full extraction of coal from a section of seam or face using mechanical shears</a:t>
            </a:r>
          </a:p>
          <a:p>
            <a:pPr marL="263525" indent="-26352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Coal face 100 – 350 m</a:t>
            </a:r>
          </a:p>
          <a:p>
            <a:pPr marL="263525" indent="-26352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Self-advancing hydraulically-powered supports temporarily hold up the roof while coal is extracted</a:t>
            </a:r>
          </a:p>
          <a:p>
            <a:pPr marL="263525" indent="-26352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When coal extracted roof allowed to collapse</a:t>
            </a:r>
          </a:p>
          <a:p>
            <a:pPr marL="263525" indent="-26352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&gt;75% of coal in seam can be extracted</a:t>
            </a:r>
            <a:endParaRPr lang="en-US" dirty="0"/>
          </a:p>
        </p:txBody>
      </p:sp>
      <p:pic>
        <p:nvPicPr>
          <p:cNvPr id="4" name="Picture 2" descr="http://www.energy-daily.com/images/underground-longwall-coal-mining-b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3012" y="4095759"/>
            <a:ext cx="2440785" cy="1952628"/>
          </a:xfrm>
          <a:prstGeom prst="rect">
            <a:avLst/>
          </a:prstGeom>
          <a:noFill/>
        </p:spPr>
      </p:pic>
      <p:pic>
        <p:nvPicPr>
          <p:cNvPr id="5" name="Picture 4" descr="http://webzoom.freewebs.com/aussiemarie/Longwall%20Min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56" y="3929066"/>
            <a:ext cx="2895619" cy="2286015"/>
          </a:xfrm>
          <a:prstGeom prst="rect">
            <a:avLst/>
          </a:prstGeom>
          <a:noFill/>
        </p:spPr>
      </p:pic>
      <p:pic>
        <p:nvPicPr>
          <p:cNvPr id="6" name="Picture 6" descr="http://www.jadcomfg.com/images/mining_dri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4095761"/>
            <a:ext cx="3333750" cy="195262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5399" y="142852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Coking and use of coke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785794"/>
            <a:ext cx="642942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Coke</a:t>
            </a:r>
            <a:r>
              <a:rPr lang="en-GB" dirty="0" smtClean="0"/>
              <a:t> – a solid carboniferous residue derived from low-ash, low-sulphur bituminous coal from which volatile constituents driven off by baking in an oven without oxygen at 1,000</a:t>
            </a:r>
            <a:r>
              <a:rPr lang="en-GB" baseline="30000" dirty="0" smtClean="0"/>
              <a:t>o</a:t>
            </a:r>
            <a:r>
              <a:rPr lang="en-GB" dirty="0" smtClean="0"/>
              <a:t>C so that fixed carbon and residual ash fused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4277727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Metallurgical coke is used as a fuel and as a reducing agent in smelting iron ore in a blast furnace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636912"/>
            <a:ext cx="546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Coke from coal is grey, hard, porous and 29.6 GJ/t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457319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By-products include coal tar, ammonia, light oils and coal gas</a:t>
            </a:r>
            <a:endParaRPr lang="en-US" dirty="0"/>
          </a:p>
        </p:txBody>
      </p:sp>
      <p:pic>
        <p:nvPicPr>
          <p:cNvPr id="14338" name="Picture 2" descr="http://www.thepotteries.org/shelton/coke_pu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571612"/>
            <a:ext cx="1714500" cy="348615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pic>
        <p:nvPicPr>
          <p:cNvPr id="11" name="Picture 4" descr="File:Coke burning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869160"/>
            <a:ext cx="3318545" cy="155912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5399" y="142852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Coking and use of coke</a:t>
            </a:r>
            <a:endParaRPr lang="en-US" sz="2000" b="1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49292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Coal to coke transformation</a:t>
            </a:r>
          </a:p>
          <a:p>
            <a:endParaRPr lang="en-GB" b="1" dirty="0" smtClean="0"/>
          </a:p>
          <a:p>
            <a:pPr marL="268288" indent="-268288">
              <a:buBlip>
                <a:blip r:embed="rId2"/>
              </a:buBlip>
            </a:pPr>
            <a:r>
              <a:rPr lang="en-GB" dirty="0" smtClean="0"/>
              <a:t>Heat is transferred from heated brick walls into coal charge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/>
              <a:t>375-475</a:t>
            </a:r>
            <a:r>
              <a:rPr lang="en-GB" baseline="30000" dirty="0" smtClean="0"/>
              <a:t>o</a:t>
            </a:r>
            <a:r>
              <a:rPr lang="en-GB" dirty="0" smtClean="0"/>
              <a:t>C coal decomposes to form plastic layers near each wall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/>
              <a:t>475-600</a:t>
            </a:r>
            <a:r>
              <a:rPr lang="en-GB" baseline="30000" dirty="0" smtClean="0"/>
              <a:t>o</a:t>
            </a:r>
            <a:r>
              <a:rPr lang="en-GB" dirty="0" smtClean="0"/>
              <a:t>C marked evolution of tar and aromatic hydrocarbons and </a:t>
            </a:r>
            <a:r>
              <a:rPr lang="en-GB" dirty="0" err="1" smtClean="0"/>
              <a:t>resolidification</a:t>
            </a:r>
            <a:r>
              <a:rPr lang="en-GB" dirty="0" smtClean="0"/>
              <a:t> of the plastic mass into semi-coke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/>
              <a:t>600-1100</a:t>
            </a:r>
            <a:r>
              <a:rPr lang="en-GB" baseline="30000" dirty="0" smtClean="0"/>
              <a:t>o</a:t>
            </a:r>
            <a:r>
              <a:rPr lang="en-GB" dirty="0" smtClean="0"/>
              <a:t>C coke stabilization phase begins – contraction of coke mass, structural development of coke and hydrogen evolution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/>
              <a:t>Once the plastic layers have met at the centre of the oven the entire mass has been carbonised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/>
              <a:t>Incandescent coke mass pushed from oven and quenched prior to shipment to blast furnace</a:t>
            </a:r>
            <a:endParaRPr lang="en-US" dirty="0"/>
          </a:p>
        </p:txBody>
      </p:sp>
      <p:pic>
        <p:nvPicPr>
          <p:cNvPr id="1026" name="Picture 2" descr="http://www.thepotteries.org/shelton/furnace_zo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81" y="1285860"/>
            <a:ext cx="3838575" cy="31623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31637" y="4500570"/>
            <a:ext cx="350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Blast Furnace Operating Zones and Coke </a:t>
            </a:r>
            <a:r>
              <a:rPr lang="en-US" sz="1600" dirty="0" err="1" smtClean="0"/>
              <a:t>Behaviour</a:t>
            </a:r>
            <a:endParaRPr 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42852"/>
            <a:ext cx="1803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Types of coal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000108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Peat</a:t>
            </a:r>
            <a:r>
              <a:rPr lang="en-GB" dirty="0" smtClean="0"/>
              <a:t> – a precursor of coal used in Ireland, Finland, Russia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485114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Lignite</a:t>
            </a:r>
            <a:r>
              <a:rPr lang="en-GB" dirty="0" smtClean="0"/>
              <a:t> (brown coal) – lowest rank of coal used for electric power generation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970120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Sub-bituminous coal </a:t>
            </a:r>
            <a:r>
              <a:rPr lang="en-GB" dirty="0" smtClean="0"/>
              <a:t>– properties range from lignite to bituminous coal used for</a:t>
            </a:r>
          </a:p>
          <a:p>
            <a:pPr marL="263525" indent="-263525">
              <a:buBlip>
                <a:blip r:embed="rId2"/>
              </a:buBlip>
            </a:pPr>
            <a:r>
              <a:rPr lang="en-GB" dirty="0" smtClean="0"/>
              <a:t>Electric power generation</a:t>
            </a:r>
          </a:p>
          <a:p>
            <a:pPr marL="263525" indent="-263525">
              <a:buBlip>
                <a:blip r:embed="rId2"/>
              </a:buBlip>
            </a:pPr>
            <a:r>
              <a:rPr lang="en-GB" dirty="0" smtClean="0"/>
              <a:t>Source of light aromatic hydrocarbons for the chemical synthesis industry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3286123"/>
            <a:ext cx="4480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Bituminous coal </a:t>
            </a:r>
            <a:r>
              <a:rPr lang="en-GB" dirty="0" smtClean="0"/>
              <a:t>– dense and black used</a:t>
            </a:r>
          </a:p>
          <a:p>
            <a:pPr indent="263525">
              <a:buBlip>
                <a:blip r:embed="rId2"/>
              </a:buBlip>
            </a:pPr>
            <a:r>
              <a:rPr lang="en-GB" dirty="0" smtClean="0"/>
              <a:t>Primarily electric power generation</a:t>
            </a:r>
          </a:p>
          <a:p>
            <a:pPr indent="263525">
              <a:buBlip>
                <a:blip r:embed="rId2"/>
              </a:buBlip>
            </a:pPr>
            <a:r>
              <a:rPr lang="en-GB" dirty="0" smtClean="0"/>
              <a:t>Heat and power in manufacturing</a:t>
            </a:r>
          </a:p>
          <a:p>
            <a:pPr indent="263525">
              <a:buBlip>
                <a:blip r:embed="rId2"/>
              </a:buBlip>
            </a:pPr>
            <a:r>
              <a:rPr lang="en-GB" dirty="0" smtClean="0"/>
              <a:t>Making coke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508713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Anthracite</a:t>
            </a:r>
            <a:r>
              <a:rPr lang="en-GB" dirty="0" smtClean="0"/>
              <a:t> – highest rank used for residential and commercial space heating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5572140"/>
            <a:ext cx="796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Graphite</a:t>
            </a:r>
            <a:r>
              <a:rPr lang="en-GB" dirty="0" smtClean="0"/>
              <a:t> – highest rank but not used for fuel but pencils and, when powdered as a lubricant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5786" y="4602126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Steam coal </a:t>
            </a:r>
            <a:r>
              <a:rPr lang="en-GB" dirty="0" smtClean="0"/>
              <a:t>– used for steam locomotives &amp; domestic heating</a:t>
            </a:r>
            <a:endParaRPr lang="en-GB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42852"/>
            <a:ext cx="470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Underground coal gasification (UCG)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7143800" cy="443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An industrial process that enables coal to be converted into product gas </a:t>
            </a:r>
            <a:r>
              <a:rPr lang="en-GB" i="1" dirty="0" smtClean="0"/>
              <a:t>in situ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Carried out in non-mined coal seams using injection of oxidants and bringing the product gas to the surface through production wells drilled from the surface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Product gas used as feedstock or fuel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Used on otherwise not economic coal reserves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Less environmental impact than coal mining and gasification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42852"/>
            <a:ext cx="388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Underground coal gasification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865500"/>
            <a:ext cx="77867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First suggested in 1868 by Sir William Siemens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Idea developed by Dmitri Mendeleyev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First experimental work in Durham in 1912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No further development until after WWII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Significant development in Russia in 1960s with 14 plants in operation but discontinued with discovery of natural gas in Uzbekistan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Picked up again in Europe in 1980s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Successful demonstration in Queensland (1999-2003) has resulted in surge of interest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42852"/>
            <a:ext cx="388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Underground coal gasification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1285860"/>
            <a:ext cx="598304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b="1" dirty="0" smtClean="0"/>
              <a:t>Criteria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Seam lies underground at depth of 100 – 600 metres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Seam thickness no more that 5 metres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Ash content of coal &lt;60%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Seam has minimal discontinuities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No nearby aquifers (to avoid polluting drinking water)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le:UCG proces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3000372"/>
            <a:ext cx="4552929" cy="343909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71806" y="142852"/>
            <a:ext cx="470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Underground coal gasification (UCG)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916528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Technology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85860"/>
            <a:ext cx="75009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lnSpc>
                <a:spcPct val="150000"/>
              </a:lnSpc>
              <a:buBlip>
                <a:blip r:embed="rId4"/>
              </a:buBlip>
            </a:pPr>
            <a:r>
              <a:rPr lang="en-GB" dirty="0" smtClean="0"/>
              <a:t>One production well drilled into the un-mined coal-seam for injection of oxidants</a:t>
            </a:r>
          </a:p>
          <a:p>
            <a:pPr marL="268288" indent="-268288">
              <a:lnSpc>
                <a:spcPct val="150000"/>
              </a:lnSpc>
              <a:buBlip>
                <a:blip r:embed="rId4"/>
              </a:buBlip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production well drilled to bring product gas to the surface</a:t>
            </a:r>
          </a:p>
          <a:p>
            <a:pPr marL="268288" indent="-268288">
              <a:lnSpc>
                <a:spcPct val="150000"/>
              </a:lnSpc>
              <a:buBlip>
                <a:blip r:embed="rId4"/>
              </a:buBlip>
            </a:pPr>
            <a:r>
              <a:rPr lang="en-GB" dirty="0" smtClean="0"/>
              <a:t>Coal seam ignited and burns at 700 - 1500</a:t>
            </a:r>
            <a:r>
              <a:rPr lang="en-GB" baseline="30000" dirty="0" smtClean="0"/>
              <a:t>o</a:t>
            </a:r>
            <a:r>
              <a:rPr lang="en-GB" dirty="0" smtClean="0"/>
              <a:t>C</a:t>
            </a:r>
          </a:p>
          <a:p>
            <a:pPr marL="268288" indent="-268288">
              <a:lnSpc>
                <a:spcPct val="150000"/>
              </a:lnSpc>
              <a:buBlip>
                <a:blip r:embed="rId4"/>
              </a:buBlip>
            </a:pPr>
            <a:r>
              <a:rPr lang="en-GB" dirty="0" smtClean="0"/>
              <a:t>Generates: </a:t>
            </a:r>
          </a:p>
          <a:p>
            <a:pPr marL="725488" lvl="1" indent="-268288">
              <a:lnSpc>
                <a:spcPct val="150000"/>
              </a:lnSpc>
              <a:buBlip>
                <a:blip r:embed="rId4"/>
              </a:buBlip>
            </a:pPr>
            <a:r>
              <a:rPr lang="en-GB" dirty="0" smtClean="0"/>
              <a:t>CO</a:t>
            </a:r>
            <a:r>
              <a:rPr lang="en-GB" baseline="-25000" dirty="0" smtClean="0"/>
              <a:t>2</a:t>
            </a:r>
          </a:p>
          <a:p>
            <a:pPr marL="725488" lvl="1" indent="-268288">
              <a:lnSpc>
                <a:spcPct val="150000"/>
              </a:lnSpc>
              <a:buBlip>
                <a:blip r:embed="rId4"/>
              </a:buBlip>
            </a:pPr>
            <a:r>
              <a:rPr lang="en-GB" dirty="0" smtClean="0"/>
              <a:t>Hydrogen</a:t>
            </a:r>
          </a:p>
          <a:p>
            <a:pPr marL="725488" lvl="1" indent="-268288">
              <a:lnSpc>
                <a:spcPct val="150000"/>
              </a:lnSpc>
              <a:buBlip>
                <a:blip r:embed="rId4"/>
              </a:buBlip>
            </a:pPr>
            <a:r>
              <a:rPr lang="en-GB" dirty="0" smtClean="0"/>
              <a:t>CO</a:t>
            </a:r>
          </a:p>
          <a:p>
            <a:pPr marL="725488" lvl="1" indent="-268288">
              <a:lnSpc>
                <a:spcPct val="150000"/>
              </a:lnSpc>
              <a:buBlip>
                <a:blip r:embed="rId4"/>
              </a:buBlip>
            </a:pPr>
            <a:r>
              <a:rPr lang="en-GB" dirty="0" smtClean="0"/>
              <a:t>CH</a:t>
            </a:r>
            <a:r>
              <a:rPr lang="en-GB" baseline="-25000" dirty="0" smtClean="0"/>
              <a:t>4</a:t>
            </a:r>
          </a:p>
          <a:p>
            <a:pPr marL="725488" lvl="1" indent="-268288">
              <a:lnSpc>
                <a:spcPct val="150000"/>
              </a:lnSpc>
              <a:buBlip>
                <a:blip r:embed="rId4"/>
              </a:buBlip>
            </a:pPr>
            <a:r>
              <a:rPr lang="en-GB" dirty="0" smtClean="0"/>
              <a:t>H</a:t>
            </a:r>
            <a:r>
              <a:rPr lang="en-GB" baseline="-25000" dirty="0" smtClean="0"/>
              <a:t>2</a:t>
            </a:r>
            <a:r>
              <a:rPr lang="en-GB" dirty="0" smtClean="0"/>
              <a:t>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4285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Gasification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114298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Coal gasification used to produce </a:t>
            </a:r>
            <a:r>
              <a:rPr lang="en-GB" dirty="0" err="1" smtClean="0"/>
              <a:t>syngas</a:t>
            </a:r>
            <a:r>
              <a:rPr lang="en-GB" dirty="0" smtClean="0"/>
              <a:t> (CO &amp; H</a:t>
            </a:r>
            <a:r>
              <a:rPr lang="en-GB" baseline="-25000" dirty="0" smtClean="0"/>
              <a:t>2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000240"/>
            <a:ext cx="748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Syngas</a:t>
            </a:r>
            <a:r>
              <a:rPr lang="en-GB" dirty="0" smtClean="0"/>
              <a:t> converted through Fischer-</a:t>
            </a:r>
            <a:r>
              <a:rPr lang="en-GB" dirty="0" err="1" smtClean="0"/>
              <a:t>Tropsch</a:t>
            </a:r>
            <a:r>
              <a:rPr lang="en-GB" dirty="0" smtClean="0"/>
              <a:t> process to gasoline &amp; diesel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2714620"/>
            <a:ext cx="746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Used by Sasol in South Africa to make gasoline from coal &amp; natural gas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28860" y="3429000"/>
            <a:ext cx="4045875" cy="369332"/>
            <a:chOff x="2428860" y="3429000"/>
            <a:chExt cx="404587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2428860" y="3429000"/>
              <a:ext cx="1944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Coal + O</a:t>
              </a:r>
              <a:r>
                <a:rPr lang="en-GB" baseline="-25000" dirty="0" smtClean="0"/>
                <a:t>2</a:t>
              </a:r>
              <a:r>
                <a:rPr lang="en-GB" dirty="0" smtClean="0"/>
                <a:t> +H</a:t>
              </a:r>
              <a:r>
                <a:rPr lang="en-GB" baseline="-25000" dirty="0" smtClean="0"/>
                <a:t>2</a:t>
              </a:r>
              <a:r>
                <a:rPr lang="en-GB" dirty="0" smtClean="0"/>
                <a:t>O  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541095" y="3612872"/>
              <a:ext cx="500066" cy="158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29256" y="3429000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H</a:t>
              </a:r>
              <a:r>
                <a:rPr lang="en-GB" baseline="-25000" dirty="0" smtClean="0"/>
                <a:t>2</a:t>
              </a:r>
              <a:r>
                <a:rPr lang="en-GB" dirty="0" smtClean="0"/>
                <a:t> + CO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1538" y="4357694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Can also use water shift reaction to produce more hydrogen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76737" y="4988494"/>
            <a:ext cx="3921956" cy="369332"/>
            <a:chOff x="2578870" y="4857760"/>
            <a:chExt cx="392195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2578870" y="485776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 + H</a:t>
              </a:r>
              <a:r>
                <a:rPr lang="en-GB" baseline="-25000" dirty="0" smtClean="0"/>
                <a:t>2</a:t>
              </a:r>
              <a:r>
                <a:rPr lang="en-GB" dirty="0" smtClean="0"/>
                <a:t>O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70388" y="4857760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</a:t>
              </a:r>
              <a:r>
                <a:rPr lang="en-GB" baseline="-25000" dirty="0" smtClean="0"/>
                <a:t>2</a:t>
              </a:r>
              <a:r>
                <a:rPr lang="en-GB" dirty="0" smtClean="0"/>
                <a:t> + H</a:t>
              </a:r>
              <a:r>
                <a:rPr lang="en-GB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352872" y="5041632"/>
              <a:ext cx="500066" cy="158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42852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Coalbed</a:t>
            </a:r>
            <a:r>
              <a:rPr lang="en-GB" sz="2000" b="1" dirty="0" smtClean="0"/>
              <a:t> Methane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714356"/>
            <a:ext cx="7970772" cy="294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err="1" smtClean="0"/>
              <a:t>Coalbed</a:t>
            </a:r>
            <a:r>
              <a:rPr lang="en-GB" dirty="0" smtClean="0"/>
              <a:t> Methane (CBM) – a form of natural gas extracted from coal beds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Important source of energy in USA &amp; Canada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Refers to methane adsorbed into the solid matrix of coal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Known as a “sweet gas” because there is no H</a:t>
            </a:r>
            <a:r>
              <a:rPr lang="en-GB" baseline="-25000" dirty="0" smtClean="0"/>
              <a:t>2</a:t>
            </a:r>
            <a:r>
              <a:rPr lang="en-GB" dirty="0" smtClean="0"/>
              <a:t>S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Methane is in a near-liquid state, lining the inside of pores within the coal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Open fractures in coal (cleats) can also contain free gas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Gas mainly methane with trace quantities of ethane, nitrogen and CO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929066"/>
            <a:ext cx="550855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Factors affecting production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Permeability of the reservoir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Porosity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Adsorption capacity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Thickness of formation &amp; initial reservoir pressure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ttp://www.otcjournal.com/news_images/coaldri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3269466"/>
            <a:ext cx="3571868" cy="329802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57224" y="142852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Coalbed</a:t>
            </a:r>
            <a:r>
              <a:rPr lang="en-GB" sz="2000" b="1" dirty="0" smtClean="0"/>
              <a:t> Methane - Extraction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4347" y="642918"/>
            <a:ext cx="749628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Steel-encased hole drilled into coal seam (100-1500m below ground)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Gas escapes to surface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Gas compressed and sent to pipeline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7" y="1953413"/>
            <a:ext cx="75724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CBM wells produce at lower rates than conventional reservoirs (8,500m</a:t>
            </a:r>
            <a:r>
              <a:rPr lang="en-GB" baseline="30000" dirty="0" smtClean="0"/>
              <a:t>3</a:t>
            </a:r>
            <a:r>
              <a:rPr lang="en-GB" dirty="0" smtClean="0"/>
              <a:t>/day)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Methane desorption follows a curve (gas content </a:t>
            </a:r>
            <a:r>
              <a:rPr lang="en-GB" i="1" dirty="0" err="1" smtClean="0"/>
              <a:t>vs</a:t>
            </a:r>
            <a:r>
              <a:rPr lang="en-GB" dirty="0" smtClean="0"/>
              <a:t> reservoir pressure – a Langmuir isotherm)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Varies with coal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47" y="4143380"/>
            <a:ext cx="5559855" cy="2118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Potential a function of: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Cleat density/intensity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High cleat density required for profitable operation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err="1" smtClean="0"/>
              <a:t>Maceral</a:t>
            </a:r>
            <a:r>
              <a:rPr lang="en-GB" dirty="0" smtClean="0"/>
              <a:t> composition important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High </a:t>
            </a:r>
            <a:r>
              <a:rPr lang="en-GB" dirty="0" err="1" smtClean="0"/>
              <a:t>vitrinite</a:t>
            </a:r>
            <a:r>
              <a:rPr lang="en-GB" dirty="0" smtClean="0"/>
              <a:t> composition is ideal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42852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Coal Mine Methane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008376"/>
            <a:ext cx="8286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After an underground coal mine has been abandoned methane released from the remaining coal accumulates in the voids and is diluted by air to methane concentrations of 25 – 75%</a:t>
            </a:r>
          </a:p>
          <a:p>
            <a:pPr marL="263525" indent="-263525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Can be recovered commercially as coal mine methane (CMM) from operating mines or abandoned mine methane from abandoned mines (AMM)</a:t>
            </a:r>
          </a:p>
          <a:p>
            <a:pPr marL="263525" indent="-263525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Number of operations in UK </a:t>
            </a:r>
          </a:p>
          <a:p>
            <a:pPr marL="263525" indent="-263525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Production in 2005 was 69 Mm</a:t>
            </a:r>
            <a:r>
              <a:rPr lang="en-GB" baseline="30000" dirty="0" smtClean="0"/>
              <a:t>3</a:t>
            </a:r>
          </a:p>
          <a:p>
            <a:pPr marL="263525" indent="-263525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Methane used in gas engines to generate electricity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42852"/>
            <a:ext cx="286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Environmental effects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851017"/>
            <a:ext cx="7643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Release of carbon dioxide – a GHG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Generation of waste products including fly ash, bottom ash, flue gas desulphurisation sludge containing mercury, uranium, thorium, arsenic, and other heavy metals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Acid rain from high sulphur coal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Interference with groundwater and water table levels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Contamination of land and waterways with fly ash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Subsidence above tunnels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Coal-fired power plants without effective fly ash capture are one of the largest sources of human-caused background radiation exposure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Coal-fired power plant releases emission including mercury, selenium and arsenic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072" y="142852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Clean Coal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928670"/>
            <a:ext cx="692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Umbrella term describing technologies being developed that aim to reduce the environmental impact of coal electricity generation. They include:</a:t>
            </a:r>
          </a:p>
          <a:p>
            <a:pPr marL="358775" indent="-35877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Chemical washing minerals and impurities from the coal</a:t>
            </a:r>
          </a:p>
          <a:p>
            <a:pPr marL="358775" indent="-35877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Gasification (IGCC)</a:t>
            </a:r>
          </a:p>
          <a:p>
            <a:pPr marL="358775" indent="-35877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Treating flue gases with steam to remove SO</a:t>
            </a:r>
            <a:r>
              <a:rPr lang="en-GB" baseline="-25000" dirty="0" smtClean="0"/>
              <a:t>2</a:t>
            </a:r>
          </a:p>
          <a:p>
            <a:pPr marL="358775" indent="-35877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Carbon capture and storage technologies to capture the CO</a:t>
            </a:r>
            <a:r>
              <a:rPr lang="en-GB" baseline="-25000" dirty="0" smtClean="0"/>
              <a:t>2</a:t>
            </a:r>
            <a:r>
              <a:rPr lang="en-GB" dirty="0" smtClean="0"/>
              <a:t> from flue gas</a:t>
            </a:r>
          </a:p>
          <a:p>
            <a:pPr marL="358775" indent="-35877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Dewatering brown coals to improve calorific value</a:t>
            </a:r>
          </a:p>
          <a:p>
            <a:pPr marL="358775" indent="-358775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/>
              <a:t>But what about the mercury (5000 t global) and radio-nuclides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5572140"/>
            <a:ext cx="717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Some say that “clean coal” is an oxymoron! And not achievable</a:t>
            </a:r>
            <a:endParaRPr lang="en-US" b="1" i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2910" y="1285860"/>
            <a:ext cx="3429024" cy="4929222"/>
            <a:chOff x="642910" y="1357298"/>
            <a:chExt cx="3429024" cy="4929222"/>
          </a:xfrm>
        </p:grpSpPr>
        <p:sp>
          <p:nvSpPr>
            <p:cNvPr id="4" name="Rectangle 3"/>
            <p:cNvSpPr/>
            <p:nvPr/>
          </p:nvSpPr>
          <p:spPr>
            <a:xfrm>
              <a:off x="642910" y="1357298"/>
              <a:ext cx="1714512" cy="10715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Brown Coals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57422" y="1357298"/>
              <a:ext cx="1714512" cy="10715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Lignite</a:t>
              </a:r>
            </a:p>
            <a:p>
              <a:endParaRPr lang="en-GB" sz="16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Sub-bituminous coal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2910" y="2428868"/>
              <a:ext cx="1714512" cy="38576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Arial" pitchFamily="34" charset="0"/>
                  <a:cs typeface="Arial" pitchFamily="34" charset="0"/>
                </a:rPr>
                <a:t>Hard coals or black 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coals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7422" y="2428868"/>
              <a:ext cx="1714512" cy="3857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High volatile bituminous coal</a:t>
              </a:r>
            </a:p>
            <a:p>
              <a:pPr algn="ctr"/>
              <a:endParaRPr lang="en-GB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Medium volatile bituminous coal</a:t>
              </a:r>
            </a:p>
            <a:p>
              <a:pPr algn="ctr"/>
              <a:endParaRPr lang="en-GB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Low volatile bituminous coal</a:t>
              </a:r>
            </a:p>
            <a:p>
              <a:pPr algn="ctr"/>
              <a:endParaRPr lang="en-GB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Semi-anthracite</a:t>
              </a:r>
            </a:p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Anthracite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2000" y="1285860"/>
            <a:ext cx="1071570" cy="4857784"/>
            <a:chOff x="4572000" y="1285860"/>
            <a:chExt cx="1071570" cy="4857784"/>
          </a:xfrm>
        </p:grpSpPr>
        <p:sp>
          <p:nvSpPr>
            <p:cNvPr id="10" name="TextBox 9"/>
            <p:cNvSpPr txBox="1"/>
            <p:nvPr/>
          </p:nvSpPr>
          <p:spPr>
            <a:xfrm>
              <a:off x="4572000" y="1285860"/>
              <a:ext cx="107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Calorific value increases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000628" y="2214554"/>
              <a:ext cx="214314" cy="3929090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00760" y="1285860"/>
            <a:ext cx="1071570" cy="4857784"/>
            <a:chOff x="6000760" y="1285860"/>
            <a:chExt cx="1071570" cy="4857784"/>
          </a:xfrm>
        </p:grpSpPr>
        <p:sp>
          <p:nvSpPr>
            <p:cNvPr id="11" name="TextBox 10"/>
            <p:cNvSpPr txBox="1"/>
            <p:nvPr/>
          </p:nvSpPr>
          <p:spPr>
            <a:xfrm>
              <a:off x="6000760" y="1285860"/>
              <a:ext cx="107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Carbon content increases</a:t>
              </a:r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6429388" y="2214554"/>
              <a:ext cx="214314" cy="3929090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29520" y="1285860"/>
            <a:ext cx="1071570" cy="4857784"/>
            <a:chOff x="7429520" y="1285860"/>
            <a:chExt cx="1071570" cy="4857784"/>
          </a:xfrm>
        </p:grpSpPr>
        <p:sp>
          <p:nvSpPr>
            <p:cNvPr id="12" name="TextBox 11"/>
            <p:cNvSpPr txBox="1"/>
            <p:nvPr/>
          </p:nvSpPr>
          <p:spPr>
            <a:xfrm>
              <a:off x="7429520" y="1285860"/>
              <a:ext cx="107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Volatile matter increases</a:t>
              </a:r>
              <a:endParaRPr lang="en-US" dirty="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7858148" y="2214554"/>
              <a:ext cx="214314" cy="3929090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0594" y="142852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Coal Classification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160" y="142852"/>
            <a:ext cx="5040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Integrated Gasification Combined Cycle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285860"/>
            <a:ext cx="79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A power plant using synthesis gas produced from coal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Gas used to power a gas turbine whose waste heat is passed to a steam turbine (Combined Cycle Gas Turbine)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Removes impurities from the coal before it is combusted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Gives lower emissions of SO</a:t>
            </a:r>
            <a:r>
              <a:rPr lang="en-GB" baseline="-25000" dirty="0" smtClean="0"/>
              <a:t>2</a:t>
            </a:r>
            <a:r>
              <a:rPr lang="en-GB" dirty="0" smtClean="0"/>
              <a:t>, particulates &amp; mercury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Gives greater efficiency of power generation</a:t>
            </a:r>
          </a:p>
          <a:p>
            <a:pPr marL="268288" indent="-268288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/>
              <a:t>But very expensive and reliability issues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pic>
        <p:nvPicPr>
          <p:cNvPr id="31746" name="Picture 2" descr="http://www.syngasrefiner.com/IGCC/images/IGCC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424" y="785813"/>
            <a:ext cx="7620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89160" y="142852"/>
            <a:ext cx="5040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Integrated Gasification Combined Cycle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28596" y="5143512"/>
            <a:ext cx="7786742" cy="100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pic>
        <p:nvPicPr>
          <p:cNvPr id="47106" name="Picture 2" descr="http://www.me.ncu.edu.tw/granflow/images/igc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946792"/>
            <a:ext cx="8235537" cy="49111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7158" y="5643578"/>
            <a:ext cx="850112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9160" y="142852"/>
            <a:ext cx="5040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Integrated Gasification Combined Cycle</a:t>
            </a:r>
            <a:endParaRPr lang="en-US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142852"/>
            <a:ext cx="3406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Carbon Capture &amp; Storage</a:t>
            </a:r>
            <a:endParaRPr lang="en-US" sz="2000" b="1" dirty="0"/>
          </a:p>
        </p:txBody>
      </p:sp>
      <p:pic>
        <p:nvPicPr>
          <p:cNvPr id="6" name="Picture 2" descr="http://www.worldcoal.org/media/jpg/585/140448stor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142984"/>
            <a:ext cx="5572125" cy="423862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310553" y="48260"/>
            <a:ext cx="25827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 smtClean="0"/>
              <a:t>Ranks of Coal</a:t>
            </a:r>
            <a:endParaRPr lang="en-GB" sz="2800" b="1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5112854" y="3176178"/>
            <a:ext cx="4680520" cy="158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6890120" y="299230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Increasing Carbon</a:t>
            </a:r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39752" y="836712"/>
            <a:ext cx="4386949" cy="4752528"/>
            <a:chOff x="2339752" y="836712"/>
            <a:chExt cx="4386949" cy="4752528"/>
          </a:xfrm>
        </p:grpSpPr>
        <p:grpSp>
          <p:nvGrpSpPr>
            <p:cNvPr id="28" name="Group 27"/>
            <p:cNvGrpSpPr/>
            <p:nvPr/>
          </p:nvGrpSpPr>
          <p:grpSpPr>
            <a:xfrm>
              <a:off x="2339752" y="836712"/>
              <a:ext cx="4386949" cy="4752528"/>
              <a:chOff x="2339752" y="836712"/>
              <a:chExt cx="4386949" cy="4752528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2339752" y="836712"/>
                <a:ext cx="4386949" cy="4752528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87619" y="5157192"/>
                <a:ext cx="691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Lignite</a:t>
                </a:r>
                <a:endParaRPr lang="en-GB" sz="1200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705331" y="836712"/>
              <a:ext cx="3655791" cy="3960440"/>
              <a:chOff x="2699792" y="836712"/>
              <a:chExt cx="3655791" cy="3960440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2699792" y="836712"/>
                <a:ext cx="3655791" cy="3960440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39838" y="4437112"/>
                <a:ext cx="13756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Sub-Bituminous</a:t>
                </a:r>
                <a:endParaRPr lang="en-GB" sz="1200" b="1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203848" y="836712"/>
              <a:ext cx="2658757" cy="2880320"/>
              <a:chOff x="3203848" y="836712"/>
              <a:chExt cx="2658757" cy="288032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3203848" y="836712"/>
                <a:ext cx="2658757" cy="288032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16899" y="3429000"/>
                <a:ext cx="10326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>
                    <a:solidFill>
                      <a:schemeClr val="bg1"/>
                    </a:solidFill>
                  </a:rPr>
                  <a:t>Bituminous</a:t>
                </a:r>
                <a:endParaRPr lang="en-GB" sz="1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076026" y="2492896"/>
                <a:ext cx="914400" cy="914400"/>
                <a:chOff x="899592" y="2348880"/>
                <a:chExt cx="914400" cy="914400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899592" y="2348880"/>
                  <a:ext cx="914400" cy="9144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008058" y="2667581"/>
                  <a:ext cx="69746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/>
                    <a:t>Coking</a:t>
                  </a:r>
                  <a:endParaRPr lang="en-GB" sz="1200" dirty="0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4060982" y="836712"/>
              <a:ext cx="944489" cy="975419"/>
              <a:chOff x="2791187" y="836712"/>
              <a:chExt cx="944489" cy="975419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2831383" y="836712"/>
                <a:ext cx="864096" cy="936104"/>
              </a:xfrm>
              <a:prstGeom prst="triangl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791187" y="1535132"/>
                <a:ext cx="9444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>
                    <a:solidFill>
                      <a:schemeClr val="bg1"/>
                    </a:solidFill>
                  </a:rPr>
                  <a:t>Anthracite</a:t>
                </a:r>
                <a:endParaRPr lang="en-GB" sz="12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99592" y="2060952"/>
          <a:ext cx="7128792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2"/>
                <a:gridCol w="1152128"/>
                <a:gridCol w="936104"/>
                <a:gridCol w="936106"/>
                <a:gridCol w="792088"/>
                <a:gridCol w="864096"/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Volatiles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(%)</a:t>
                      </a:r>
                      <a:endParaRPr lang="en-US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 %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H%</a:t>
                      </a:r>
                      <a:endParaRPr lang="en-US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O%</a:t>
                      </a:r>
                      <a:endParaRPr lang="en-US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S%</a:t>
                      </a:r>
                      <a:endParaRPr lang="en-US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Energy Content</a:t>
                      </a:r>
                    </a:p>
                    <a:p>
                      <a:r>
                        <a:rPr lang="en-GB" dirty="0" smtClean="0"/>
                        <a:t>(GJ/t)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Lignite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45-65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60-75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6.0-5.8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34-17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0.5-3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28.47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Anthracite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7 - 12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&gt;91.5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&lt;3.75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&lt;2.5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~1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35.3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7224" y="142852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Characteristics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42852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History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1643050"/>
            <a:ext cx="731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Outcrop coal used in Britain during Bronze Age (2000-3000 years BC)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64874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Carved in Neolithic times in China (4000 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3654430"/>
            <a:ext cx="437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Used as fuel in Han Dynasty 206-220 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660120"/>
            <a:ext cx="743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Romans exploiting coal from all major coalfields in E&amp;W by 2</a:t>
            </a:r>
            <a:r>
              <a:rPr lang="en-GB" baseline="30000" dirty="0" smtClean="0"/>
              <a:t>nd</a:t>
            </a:r>
            <a:r>
              <a:rPr lang="en-GB" dirty="0" smtClean="0"/>
              <a:t> Century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7116" y="5665808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 developed on large scale until industrial revolution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  <p:pic>
        <p:nvPicPr>
          <p:cNvPr id="10" name="Picture 2" descr="File:Tiangong Kaiwu Coal Mining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1132" y="1988840"/>
            <a:ext cx="1731268" cy="269489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42852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Coal Combustion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285860"/>
            <a:ext cx="6596678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300 BC		Greeks record use of coal combustion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1700s		First steam engines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1820s		Stoker boiler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1881		First steam electric plant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1920s		Pulverised coal boiler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1920-present	Atmospheric fluidized bed combustor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		Pulverised coal boiler to 38% efficiency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		Supercritical boilers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		Cyclone combustors (1950s)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		Pressurised fluidised bed combustor (1980s)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		Environmental controls for </a:t>
            </a:r>
            <a:r>
              <a:rPr lang="en-GB" dirty="0" err="1" smtClean="0"/>
              <a:t>No</a:t>
            </a:r>
            <a:r>
              <a:rPr lang="en-GB" baseline="-25000" dirty="0" err="1" smtClean="0"/>
              <a:t>x</a:t>
            </a:r>
            <a:r>
              <a:rPr lang="en-GB" dirty="0" smtClean="0"/>
              <a:t> and SO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2910" y="1285860"/>
            <a:ext cx="3429024" cy="4929222"/>
            <a:chOff x="642910" y="1357298"/>
            <a:chExt cx="3429024" cy="4929222"/>
          </a:xfrm>
        </p:grpSpPr>
        <p:sp>
          <p:nvSpPr>
            <p:cNvPr id="3" name="Rectangle 2"/>
            <p:cNvSpPr/>
            <p:nvPr/>
          </p:nvSpPr>
          <p:spPr>
            <a:xfrm>
              <a:off x="642910" y="1357298"/>
              <a:ext cx="1714512" cy="10715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Brown Coals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57422" y="1357298"/>
              <a:ext cx="1714512" cy="10715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Lignite</a:t>
              </a:r>
            </a:p>
            <a:p>
              <a:endParaRPr lang="en-GB" sz="16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Sub-bituminous coal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2910" y="2428868"/>
              <a:ext cx="1714512" cy="38576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Arial" pitchFamily="34" charset="0"/>
                  <a:cs typeface="Arial" pitchFamily="34" charset="0"/>
                </a:rPr>
                <a:t>Hard coals or black 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coals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57422" y="2428868"/>
              <a:ext cx="1714512" cy="3857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High volatile bituminous coal</a:t>
              </a:r>
            </a:p>
            <a:p>
              <a:pPr algn="ctr"/>
              <a:endParaRPr lang="en-GB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Medium volatile bituminous coal</a:t>
              </a:r>
            </a:p>
            <a:p>
              <a:pPr algn="ctr"/>
              <a:endParaRPr lang="en-GB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Low volatile bituminous coal</a:t>
              </a:r>
            </a:p>
            <a:p>
              <a:pPr algn="ctr"/>
              <a:endParaRPr lang="en-GB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Semi-anthracite</a:t>
              </a:r>
            </a:p>
            <a:p>
              <a:pPr algn="ctr"/>
              <a:endParaRPr lang="en-GB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Anthracite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57224" y="142852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Coal uses, by coal type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0958" y="1214422"/>
            <a:ext cx="128588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Power generation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0958" y="2000240"/>
            <a:ext cx="135732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Power generation &amp; industrial uses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00958" y="4214818"/>
            <a:ext cx="100013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Steel industry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00958" y="5286388"/>
            <a:ext cx="1285884" cy="928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Domestic &amp; industrial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93471" y="2500306"/>
            <a:ext cx="92869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Steam coal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29190" y="4214818"/>
            <a:ext cx="92869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Coking coal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500562" y="1357298"/>
            <a:ext cx="2928958" cy="3571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H="1">
            <a:off x="2357422" y="1785927"/>
            <a:ext cx="1714512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500562" y="1928802"/>
            <a:ext cx="2928958" cy="3571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000760" y="2643182"/>
            <a:ext cx="1428760" cy="3571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10800000" flipH="1">
            <a:off x="2357422" y="4929198"/>
            <a:ext cx="1714512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6000760" y="4357694"/>
            <a:ext cx="1428760" cy="3571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 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4500562" y="5429264"/>
            <a:ext cx="2928958" cy="3571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5186940" y="3214686"/>
            <a:ext cx="341756" cy="85761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4143372" y="3429000"/>
            <a:ext cx="1071570" cy="3571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7929586" y="48260"/>
            <a:ext cx="9637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2800" b="1" dirty="0"/>
              <a:t>Coal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2620</Words>
  <Application>Microsoft Office PowerPoint</Application>
  <PresentationFormat>On-screen Show (4:3)</PresentationFormat>
  <Paragraphs>738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Theme</vt:lpstr>
      <vt:lpstr>1_Custom Design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Mitchell, Professor C. Paul</dc:creator>
  <cp:lastModifiedBy>Mitchell, Professor C. Paul</cp:lastModifiedBy>
  <cp:revision>174</cp:revision>
  <dcterms:created xsi:type="dcterms:W3CDTF">2009-10-05T16:49:40Z</dcterms:created>
  <dcterms:modified xsi:type="dcterms:W3CDTF">2012-10-05T16:07:39Z</dcterms:modified>
</cp:coreProperties>
</file>