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650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883B-037B-4FDC-B4BA-B9991CB8B60B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79D5-58D4-4283-B712-A6C6E0DC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8" y="500042"/>
            <a:ext cx="4818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EG5066</a:t>
            </a:r>
          </a:p>
          <a:p>
            <a:pPr algn="ctr"/>
            <a:r>
              <a:rPr lang="en-GB" sz="2400" b="1" dirty="0" smtClean="0"/>
              <a:t>Energy Technologies</a:t>
            </a:r>
          </a:p>
          <a:p>
            <a:pPr algn="ctr"/>
            <a:r>
              <a:rPr lang="en-GB" sz="2400" b="1" dirty="0" smtClean="0"/>
              <a:t>Current Issues and Future Directions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999378"/>
            <a:ext cx="742955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i="1" dirty="0" smtClean="0"/>
              <a:t>To gain an understanding of the current energy industries, the drivers of change, future energy </a:t>
            </a:r>
            <a:r>
              <a:rPr lang="en-GB" sz="2000" i="1" dirty="0" err="1" smtClean="0"/>
              <a:t>demand:supply</a:t>
            </a:r>
            <a:r>
              <a:rPr lang="en-GB" sz="2000" i="1" dirty="0" smtClean="0"/>
              <a:t> relations and the challenges facing the energy industries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3929066"/>
            <a:ext cx="77000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Assignments</a:t>
            </a:r>
          </a:p>
          <a:p>
            <a:pPr indent="358775">
              <a:buBlip>
                <a:blip r:embed="rId2"/>
              </a:buBlip>
            </a:pPr>
            <a:r>
              <a:rPr lang="en-GB" dirty="0" smtClean="0"/>
              <a:t>An assessment of a chosen energy technology and its place in future energy </a:t>
            </a:r>
          </a:p>
          <a:p>
            <a:pPr lvl="1" indent="358775">
              <a:buBlip>
                <a:blip r:embed="rId2"/>
              </a:buBlip>
            </a:pPr>
            <a:r>
              <a:rPr lang="en-GB" dirty="0" smtClean="0"/>
              <a:t>Five page report – individual work</a:t>
            </a:r>
          </a:p>
          <a:p>
            <a:pPr lvl="1" indent="358775">
              <a:buBlip>
                <a:blip r:embed="rId2"/>
              </a:buBlip>
            </a:pPr>
            <a:endParaRPr lang="en-GB" dirty="0" smtClean="0"/>
          </a:p>
          <a:p>
            <a:pPr indent="358775">
              <a:buBlip>
                <a:blip r:embed="rId2"/>
              </a:buBlip>
            </a:pPr>
            <a:r>
              <a:rPr lang="en-GB" dirty="0" smtClean="0"/>
              <a:t>How will the energy landscape look in 2050 – group project</a:t>
            </a:r>
          </a:p>
          <a:p>
            <a:pPr lvl="1" indent="358775">
              <a:buBlip>
                <a:blip r:embed="rId2"/>
              </a:buBlip>
            </a:pPr>
            <a:r>
              <a:rPr lang="en-GB" dirty="0" smtClean="0"/>
              <a:t>Report</a:t>
            </a:r>
          </a:p>
          <a:p>
            <a:pPr lvl="1" indent="358775">
              <a:buBlip>
                <a:blip r:embed="rId2"/>
              </a:buBlip>
            </a:pPr>
            <a:r>
              <a:rPr lang="en-GB" dirty="0" smtClean="0"/>
              <a:t>Assessed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flipV="1">
            <a:off x="4536281" y="3290589"/>
            <a:ext cx="57144" cy="5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4536281" y="4085160"/>
            <a:ext cx="57144" cy="5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V="1">
            <a:off x="4536281" y="4573084"/>
            <a:ext cx="57144" cy="5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536281" y="5072074"/>
            <a:ext cx="57144" cy="5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650148" y="1129942"/>
            <a:ext cx="1857388" cy="9144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CURRENT ENERGY SUPLY &amp; 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89288" y="986978"/>
            <a:ext cx="146899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GB" b="1" dirty="0" smtClean="0"/>
              <a:t>SECTORS</a:t>
            </a:r>
          </a:p>
          <a:p>
            <a:pPr indent="360363">
              <a:buBlip>
                <a:blip r:embed="rId2"/>
              </a:buBlip>
            </a:pPr>
            <a:r>
              <a:rPr lang="en-GB" dirty="0" smtClean="0"/>
              <a:t>Electricity</a:t>
            </a:r>
          </a:p>
          <a:p>
            <a:pPr indent="360363">
              <a:buBlip>
                <a:blip r:embed="rId2"/>
              </a:buBlip>
            </a:pPr>
            <a:r>
              <a:rPr lang="en-GB" dirty="0" smtClean="0"/>
              <a:t>Heat</a:t>
            </a:r>
          </a:p>
          <a:p>
            <a:pPr indent="360363">
              <a:buBlip>
                <a:blip r:embed="rId2"/>
              </a:buBlip>
            </a:pPr>
            <a:r>
              <a:rPr lang="en-GB" dirty="0" smtClean="0"/>
              <a:t>Transport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71480"/>
            <a:ext cx="258545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GB" b="1" dirty="0" smtClean="0"/>
              <a:t>SOURCES</a:t>
            </a:r>
          </a:p>
          <a:p>
            <a:pPr indent="268288">
              <a:buBlip>
                <a:blip r:embed="rId3"/>
              </a:buBlip>
            </a:pPr>
            <a:r>
              <a:rPr lang="en-GB" dirty="0" smtClean="0"/>
              <a:t>Fossil</a:t>
            </a:r>
          </a:p>
          <a:p>
            <a:pPr lvl="1" indent="263525">
              <a:buBlip>
                <a:blip r:embed="rId3"/>
              </a:buBlip>
            </a:pPr>
            <a:r>
              <a:rPr lang="en-GB" dirty="0" smtClean="0"/>
              <a:t>Conventional</a:t>
            </a:r>
          </a:p>
          <a:p>
            <a:pPr lvl="1" indent="263525">
              <a:buBlip>
                <a:blip r:embed="rId3"/>
              </a:buBlip>
            </a:pPr>
            <a:r>
              <a:rPr lang="en-GB" dirty="0" smtClean="0"/>
              <a:t>Non-conventional</a:t>
            </a:r>
          </a:p>
          <a:p>
            <a:pPr indent="268288">
              <a:buBlip>
                <a:blip r:embed="rId3"/>
              </a:buBlip>
            </a:pPr>
            <a:r>
              <a:rPr lang="en-GB" dirty="0" smtClean="0"/>
              <a:t>Nuclear</a:t>
            </a:r>
          </a:p>
          <a:p>
            <a:pPr indent="268288">
              <a:buBlip>
                <a:blip r:embed="rId3"/>
              </a:buBlip>
            </a:pPr>
            <a:r>
              <a:rPr lang="en-GB" dirty="0" smtClean="0"/>
              <a:t>Hydro</a:t>
            </a:r>
          </a:p>
          <a:p>
            <a:pPr indent="268288">
              <a:buBlip>
                <a:blip r:embed="rId3"/>
              </a:buBlip>
            </a:pPr>
            <a:r>
              <a:rPr lang="en-GB" dirty="0" err="1" smtClean="0"/>
              <a:t>Renewables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5357826"/>
            <a:ext cx="2071702" cy="9144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FUTURE ENERGY SUPPLY &amp; USE 2050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3695" y="2285992"/>
            <a:ext cx="24645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 smtClean="0"/>
              <a:t>SUPPLY-DEMAND</a:t>
            </a:r>
          </a:p>
          <a:p>
            <a:pPr indent="268288">
              <a:buBlip>
                <a:blip r:embed="rId2"/>
              </a:buBlip>
            </a:pPr>
            <a:r>
              <a:rPr lang="en-GB" dirty="0" smtClean="0"/>
              <a:t>Energy use per capita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064" y="3134495"/>
            <a:ext cx="17722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Energy efficiency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3004" y="3929066"/>
            <a:ext cx="31152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Availability &amp; security of supply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1574" y="4416990"/>
            <a:ext cx="31867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Equity/Ethical/Moral arguments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2857496"/>
            <a:ext cx="202888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Reduction in supply</a:t>
            </a:r>
          </a:p>
          <a:p>
            <a:pPr indent="268288">
              <a:buBlip>
                <a:blip r:embed="rId3"/>
              </a:buBlip>
            </a:pPr>
            <a:r>
              <a:rPr lang="en-GB" dirty="0" smtClean="0"/>
              <a:t>Peak oil</a:t>
            </a:r>
          </a:p>
          <a:p>
            <a:pPr indent="268288">
              <a:buBlip>
                <a:blip r:embed="rId3"/>
              </a:buBlip>
            </a:pPr>
            <a:r>
              <a:rPr lang="en-GB" dirty="0" smtClean="0"/>
              <a:t>Aging plant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3929066"/>
            <a:ext cx="3646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Climate change – Kyoto/Copenhagen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416990"/>
            <a:ext cx="21614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Environmental issues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4917056"/>
            <a:ext cx="33667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Transition to low carbon economy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429124" y="2071678"/>
            <a:ext cx="285752" cy="3286148"/>
          </a:xfrm>
          <a:prstGeom prst="downArrow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4" idx="3"/>
            <a:endCxn id="2" idx="1"/>
          </p:cNvCxnSpPr>
          <p:nvPr/>
        </p:nvCxnSpPr>
        <p:spPr>
          <a:xfrm flipV="1">
            <a:off x="2871171" y="1587142"/>
            <a:ext cx="77897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1"/>
            <a:endCxn id="2" idx="3"/>
          </p:cNvCxnSpPr>
          <p:nvPr/>
        </p:nvCxnSpPr>
        <p:spPr>
          <a:xfrm rot="10800000">
            <a:off x="5507536" y="1587143"/>
            <a:ext cx="188175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  <a:endCxn id="2" idx="3"/>
          </p:cNvCxnSpPr>
          <p:nvPr/>
        </p:nvCxnSpPr>
        <p:spPr>
          <a:xfrm rot="10800000">
            <a:off x="5507537" y="1587142"/>
            <a:ext cx="886159" cy="1022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24" idx="1"/>
          </p:cNvCxnSpPr>
          <p:nvPr/>
        </p:nvCxnSpPr>
        <p:spPr>
          <a:xfrm>
            <a:off x="2314609" y="3319161"/>
            <a:ext cx="222167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  <a:endCxn id="24" idx="3"/>
          </p:cNvCxnSpPr>
          <p:nvPr/>
        </p:nvCxnSpPr>
        <p:spPr>
          <a:xfrm rot="10800000">
            <a:off x="4593426" y="3319161"/>
            <a:ext cx="2492639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25" idx="1"/>
          </p:cNvCxnSpPr>
          <p:nvPr/>
        </p:nvCxnSpPr>
        <p:spPr>
          <a:xfrm>
            <a:off x="3932359" y="4113732"/>
            <a:ext cx="60392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1"/>
            <a:endCxn id="25" idx="3"/>
          </p:cNvCxnSpPr>
          <p:nvPr/>
        </p:nvCxnSpPr>
        <p:spPr>
          <a:xfrm rot="10800000">
            <a:off x="4593426" y="4113732"/>
            <a:ext cx="1149579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26" idx="1"/>
          </p:cNvCxnSpPr>
          <p:nvPr/>
        </p:nvCxnSpPr>
        <p:spPr>
          <a:xfrm>
            <a:off x="2447209" y="4601656"/>
            <a:ext cx="208907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1"/>
            <a:endCxn id="26" idx="3"/>
          </p:cNvCxnSpPr>
          <p:nvPr/>
        </p:nvCxnSpPr>
        <p:spPr>
          <a:xfrm rot="10800000">
            <a:off x="4593426" y="4601656"/>
            <a:ext cx="1078149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27" idx="1"/>
          </p:cNvCxnSpPr>
          <p:nvPr/>
        </p:nvCxnSpPr>
        <p:spPr>
          <a:xfrm flipV="1">
            <a:off x="3652475" y="5100646"/>
            <a:ext cx="883806" cy="107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282" y="6357958"/>
            <a:ext cx="760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EG5066 Energy Technologies – current issues and future directions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5074" y="142852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Course overview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340768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>
                <a:solidFill>
                  <a:srgbClr val="C00000"/>
                </a:solidFill>
              </a:rPr>
              <a:t>First Assignment: </a:t>
            </a:r>
            <a:r>
              <a:rPr lang="pt-BR" sz="2800" dirty="0" smtClean="0">
                <a:solidFill>
                  <a:srgbClr val="C00000"/>
                </a:solidFill>
              </a:rPr>
              <a:t>Week 18, 15 November 2013 (Friday), </a:t>
            </a:r>
            <a:r>
              <a:rPr lang="pt-BR" sz="2800" dirty="0" smtClean="0">
                <a:solidFill>
                  <a:srgbClr val="C00000"/>
                </a:solidFill>
              </a:rPr>
              <a:t>5pm</a:t>
            </a:r>
            <a:endParaRPr lang="en-GB" sz="2800" dirty="0" smtClean="0">
              <a:solidFill>
                <a:srgbClr val="C00000"/>
              </a:solidFill>
            </a:endParaRPr>
          </a:p>
          <a:p>
            <a:pPr algn="just"/>
            <a:r>
              <a:rPr lang="en-GB" sz="2800" dirty="0" smtClean="0">
                <a:solidFill>
                  <a:srgbClr val="C00000"/>
                </a:solidFill>
              </a:rPr>
              <a:t> 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en-GB" sz="2800" dirty="0" smtClean="0">
              <a:solidFill>
                <a:srgbClr val="0070C0"/>
              </a:solidFill>
            </a:endParaRPr>
          </a:p>
          <a:p>
            <a:pPr indent="361950" algn="just"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C00000"/>
                </a:solidFill>
              </a:rPr>
              <a:t>Topic:</a:t>
            </a:r>
            <a:r>
              <a:rPr lang="en-GB" sz="2800" dirty="0" smtClean="0">
                <a:solidFill>
                  <a:srgbClr val="C00000"/>
                </a:solidFill>
              </a:rPr>
              <a:t> </a:t>
            </a:r>
            <a:r>
              <a:rPr lang="en-GB" sz="2800" dirty="0" smtClean="0">
                <a:solidFill>
                  <a:srgbClr val="0070C0"/>
                </a:solidFill>
              </a:rPr>
              <a:t>An </a:t>
            </a:r>
            <a:r>
              <a:rPr lang="en-GB" sz="2800" dirty="0" smtClean="0">
                <a:solidFill>
                  <a:srgbClr val="0070C0"/>
                </a:solidFill>
              </a:rPr>
              <a:t>assessment of a chosen energy technology and the role it may play in the </a:t>
            </a:r>
            <a:r>
              <a:rPr lang="en-GB" sz="2800" dirty="0" smtClean="0">
                <a:solidFill>
                  <a:srgbClr val="0070C0"/>
                </a:solidFill>
              </a:rPr>
              <a:t>future </a:t>
            </a:r>
            <a:r>
              <a:rPr lang="en-GB" sz="2800" dirty="0" smtClean="0">
                <a:solidFill>
                  <a:srgbClr val="0070C0"/>
                </a:solidFill>
              </a:rPr>
              <a:t>energy mix. </a:t>
            </a:r>
          </a:p>
          <a:p>
            <a:pPr indent="361950" algn="just"/>
            <a:r>
              <a:rPr lang="en-GB" sz="2800" dirty="0" smtClean="0">
                <a:solidFill>
                  <a:srgbClr val="0070C0"/>
                </a:solidFill>
              </a:rPr>
              <a:t> </a:t>
            </a:r>
          </a:p>
          <a:p>
            <a:pPr indent="361950" algn="just"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C00000"/>
                </a:solidFill>
              </a:rPr>
              <a:t>Format:</a:t>
            </a:r>
            <a:r>
              <a:rPr lang="en-GB" sz="2800" dirty="0" smtClean="0">
                <a:solidFill>
                  <a:srgbClr val="0070C0"/>
                </a:solidFill>
              </a:rPr>
              <a:t> This </a:t>
            </a:r>
            <a:r>
              <a:rPr lang="en-GB" sz="2800" dirty="0" smtClean="0">
                <a:solidFill>
                  <a:srgbClr val="0070C0"/>
                </a:solidFill>
              </a:rPr>
              <a:t>should be a written report of 5 sides of A4 maximum. </a:t>
            </a:r>
            <a:endParaRPr lang="en-GB" sz="2800" dirty="0" smtClean="0">
              <a:solidFill>
                <a:srgbClr val="0070C0"/>
              </a:solidFill>
            </a:endParaRPr>
          </a:p>
          <a:p>
            <a:pPr indent="361950" algn="just">
              <a:buFont typeface="Wingdings" pitchFamily="2" charset="2"/>
              <a:buChar char="Ø"/>
            </a:pPr>
            <a:endParaRPr lang="en-GB" sz="2800" dirty="0" smtClean="0">
              <a:solidFill>
                <a:srgbClr val="0070C0"/>
              </a:solidFill>
            </a:endParaRPr>
          </a:p>
          <a:p>
            <a:pPr indent="361950" algn="just"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C00000"/>
                </a:solidFill>
              </a:rPr>
              <a:t>Delivery:</a:t>
            </a:r>
            <a:r>
              <a:rPr lang="en-GB" sz="2800" dirty="0" smtClean="0">
                <a:solidFill>
                  <a:srgbClr val="0070C0"/>
                </a:solidFill>
              </a:rPr>
              <a:t> Hand </a:t>
            </a:r>
            <a:r>
              <a:rPr lang="en-GB" sz="2800" dirty="0" smtClean="0">
                <a:solidFill>
                  <a:srgbClr val="0070C0"/>
                </a:solidFill>
              </a:rPr>
              <a:t>in to </a:t>
            </a:r>
            <a:r>
              <a:rPr lang="en-GB" sz="2800" dirty="0" smtClean="0">
                <a:solidFill>
                  <a:srgbClr val="0070C0"/>
                </a:solidFill>
              </a:rPr>
              <a:t>School </a:t>
            </a:r>
            <a:r>
              <a:rPr lang="en-GB" sz="2800" dirty="0" smtClean="0">
                <a:solidFill>
                  <a:srgbClr val="0070C0"/>
                </a:solidFill>
              </a:rPr>
              <a:t>PG Office by 12.00 noon </a:t>
            </a:r>
            <a:r>
              <a:rPr lang="en-GB" sz="2800" dirty="0" smtClean="0">
                <a:solidFill>
                  <a:srgbClr val="0070C0"/>
                </a:solidFill>
              </a:rPr>
              <a:t>on Friday </a:t>
            </a:r>
            <a:r>
              <a:rPr lang="en-GB" sz="2800" dirty="0" smtClean="0">
                <a:solidFill>
                  <a:srgbClr val="0070C0"/>
                </a:solidFill>
              </a:rPr>
              <a:t>9th November. This should </a:t>
            </a:r>
            <a:r>
              <a:rPr lang="en-GB" sz="2800" dirty="0" smtClean="0">
                <a:solidFill>
                  <a:srgbClr val="0070C0"/>
                </a:solidFill>
              </a:rPr>
              <a:t>be </a:t>
            </a:r>
            <a:r>
              <a:rPr lang="en-GB" sz="2800" dirty="0" smtClean="0">
                <a:solidFill>
                  <a:srgbClr val="0070C0"/>
                </a:solidFill>
              </a:rPr>
              <a:t>an individual piece of work. </a:t>
            </a:r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62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EG5066 - Energy Technologies: Current Issues and Future Directions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548681"/>
            <a:ext cx="8064896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EG5066 - Energy Technologies: Current Issues and Future Directions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Assignments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There are 2 assignments for this course: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1. An assessment of a chosen energy technology and the role it may play in the </a:t>
            </a:r>
          </a:p>
          <a:p>
            <a:r>
              <a:rPr lang="en-GB" dirty="0" smtClean="0"/>
              <a:t>future energy mix.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a. This should be a written report of 5 sides of A4 maximum. Hand in to </a:t>
            </a:r>
          </a:p>
          <a:p>
            <a:r>
              <a:rPr lang="en-GB" dirty="0" smtClean="0"/>
              <a:t>School PG Office by 12.00 noon on Friday 9th November. This should </a:t>
            </a:r>
          </a:p>
          <a:p>
            <a:r>
              <a:rPr lang="en-GB" dirty="0" smtClean="0"/>
              <a:t>be an individual piece of work.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2. For this assignment you will form groups (we will assign these later) and work </a:t>
            </a:r>
          </a:p>
          <a:p>
            <a:r>
              <a:rPr lang="en-GB" dirty="0" smtClean="0"/>
              <a:t>together on a power point presentation entitled “The Energy Landscape in </a:t>
            </a:r>
          </a:p>
          <a:p>
            <a:r>
              <a:rPr lang="en-GB" dirty="0" smtClean="0"/>
              <a:t>2050” were you present your vision of what the future energy mix will look like.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a. I want you to address your vision of what the energy landscape will </a:t>
            </a:r>
          </a:p>
          <a:p>
            <a:r>
              <a:rPr lang="en-GB" dirty="0" smtClean="0"/>
              <a:t>look like in 2050 taking account of supply and demand of energy, </a:t>
            </a:r>
          </a:p>
          <a:p>
            <a:r>
              <a:rPr lang="en-GB" dirty="0" smtClean="0"/>
              <a:t>technological change, the climate change agenda, population and </a:t>
            </a:r>
          </a:p>
          <a:p>
            <a:r>
              <a:rPr lang="en-GB" dirty="0" smtClean="0"/>
              <a:t>economic growth and environmental issues. Whilst the political aspects </a:t>
            </a:r>
          </a:p>
          <a:p>
            <a:r>
              <a:rPr lang="en-GB" dirty="0" smtClean="0"/>
              <a:t>will no doubt be important I want you to concentrate on technological </a:t>
            </a:r>
          </a:p>
          <a:p>
            <a:r>
              <a:rPr lang="en-GB" dirty="0" smtClean="0"/>
              <a:t>solutions to meet the energy demand. </a:t>
            </a:r>
          </a:p>
          <a:p>
            <a:r>
              <a:rPr lang="en-GB" dirty="0" smtClean="0"/>
              <a:t>b. Each group will have 10 minutes for their presentation followed by time </a:t>
            </a:r>
          </a:p>
          <a:p>
            <a:r>
              <a:rPr lang="en-GB" dirty="0" smtClean="0"/>
              <a:t>for some questions and answers. Presentations will be given on </a:t>
            </a:r>
          </a:p>
          <a:p>
            <a:r>
              <a:rPr lang="en-GB" dirty="0" smtClean="0"/>
              <a:t>Thursday 13th December.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Each component amounts to 20% of the overall course assessment (Continuous </a:t>
            </a:r>
          </a:p>
          <a:p>
            <a:r>
              <a:rPr lang="en-GB" dirty="0" smtClean="0"/>
              <a:t>assessment 40%; Examination 60%)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468</Words>
  <Application>Microsoft Office PowerPoint</Application>
  <PresentationFormat>On-screen Show 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Mitchell, Professor C. Paul</dc:creator>
  <cp:lastModifiedBy>s42jm2</cp:lastModifiedBy>
  <cp:revision>22</cp:revision>
  <dcterms:created xsi:type="dcterms:W3CDTF">2009-09-07T13:11:17Z</dcterms:created>
  <dcterms:modified xsi:type="dcterms:W3CDTF">2013-10-10T09:42:52Z</dcterms:modified>
</cp:coreProperties>
</file>