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261" r:id="rId3"/>
    <p:sldId id="277" r:id="rId4"/>
    <p:sldId id="262" r:id="rId5"/>
    <p:sldId id="259" r:id="rId6"/>
    <p:sldId id="278" r:id="rId7"/>
    <p:sldId id="279" r:id="rId8"/>
    <p:sldId id="258" r:id="rId9"/>
    <p:sldId id="256" r:id="rId10"/>
    <p:sldId id="260" r:id="rId11"/>
    <p:sldId id="264" r:id="rId12"/>
    <p:sldId id="265" r:id="rId13"/>
    <p:sldId id="286" r:id="rId14"/>
    <p:sldId id="287" r:id="rId15"/>
    <p:sldId id="288" r:id="rId16"/>
    <p:sldId id="289" r:id="rId17"/>
    <p:sldId id="291" r:id="rId18"/>
    <p:sldId id="285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013DD0-7136-4382-8510-393044DD2C8D}" type="datetimeFigureOut">
              <a:rPr lang="en-GB" smtClean="0"/>
              <a:pPr/>
              <a:t>12/09/2012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C1039CE-99A0-4F5F-8F9D-5FA4CD3396C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933357-D692-46E5-8B66-DCAE9D0C68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41E05D-780E-4DDF-A727-81881FA89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BEDB1-8E84-40D3-B9CD-A80F27301BE0}" type="slidenum">
              <a:rPr lang="en-GB"/>
              <a:pPr/>
              <a:t>1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622" y="4859666"/>
            <a:ext cx="4903776" cy="4607352"/>
          </a:xfrm>
        </p:spPr>
        <p:txBody>
          <a:bodyPr lIns="98741" tIns="49370" rIns="98741" bIns="493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E4AD5-2DBC-4702-850D-3F0595001749}" type="slidenum">
              <a:rPr lang="en-GB"/>
              <a:pPr/>
              <a:t>11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622" y="4859666"/>
            <a:ext cx="4903776" cy="4607352"/>
          </a:xfrm>
        </p:spPr>
        <p:txBody>
          <a:bodyPr lIns="98741" tIns="49370" rIns="98741" bIns="493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B33D2-91A2-490B-8682-63F5D3128101}" type="slidenum">
              <a:rPr lang="en-GB"/>
              <a:pPr/>
              <a:t>12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622" y="4859666"/>
            <a:ext cx="4903776" cy="4607352"/>
          </a:xfrm>
        </p:spPr>
        <p:txBody>
          <a:bodyPr lIns="98741" tIns="49370" rIns="98741" bIns="493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B33D2-91A2-490B-8682-63F5D3128101}" type="slidenum">
              <a:rPr lang="en-GB"/>
              <a:pPr/>
              <a:t>13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622" y="4859666"/>
            <a:ext cx="4903776" cy="4607352"/>
          </a:xfrm>
        </p:spPr>
        <p:txBody>
          <a:bodyPr lIns="98741" tIns="49370" rIns="98741" bIns="493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B33D2-91A2-490B-8682-63F5D3128101}" type="slidenum">
              <a:rPr lang="en-GB"/>
              <a:pPr/>
              <a:t>14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622" y="4859666"/>
            <a:ext cx="4903776" cy="4607352"/>
          </a:xfrm>
        </p:spPr>
        <p:txBody>
          <a:bodyPr lIns="98741" tIns="49370" rIns="98741" bIns="493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B33D2-91A2-490B-8682-63F5D3128101}" type="slidenum">
              <a:rPr lang="en-GB"/>
              <a:pPr/>
              <a:t>15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622" y="4859666"/>
            <a:ext cx="4903776" cy="4607352"/>
          </a:xfrm>
        </p:spPr>
        <p:txBody>
          <a:bodyPr lIns="98741" tIns="49370" rIns="98741" bIns="493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B33D2-91A2-490B-8682-63F5D3128101}" type="slidenum">
              <a:rPr lang="en-GB"/>
              <a:pPr/>
              <a:t>16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622" y="4859666"/>
            <a:ext cx="4903776" cy="4607352"/>
          </a:xfrm>
        </p:spPr>
        <p:txBody>
          <a:bodyPr lIns="98741" tIns="49370" rIns="98741" bIns="493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B33D2-91A2-490B-8682-63F5D3128101}" type="slidenum">
              <a:rPr lang="en-GB"/>
              <a:pPr/>
              <a:t>17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622" y="4859666"/>
            <a:ext cx="4903776" cy="4607352"/>
          </a:xfrm>
        </p:spPr>
        <p:txBody>
          <a:bodyPr lIns="98741" tIns="49370" rIns="98741" bIns="493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0B2EB4-B632-494D-93A2-FF17C92DBE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B374-B193-4659-BB48-898C82BC42DC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2D63-81B3-45C9-87C9-1CFBCC7F1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upload.wikimedia.org/wikipedia/commons/1/1b/Natural_gas_production_world.PNG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4/42/NaturalGasCondensate_en.svg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42852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Natural Gas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5984" y="627418"/>
            <a:ext cx="4500594" cy="5533510"/>
            <a:chOff x="2357422" y="627418"/>
            <a:chExt cx="4500594" cy="5533510"/>
          </a:xfrm>
        </p:grpSpPr>
        <p:pic>
          <p:nvPicPr>
            <p:cNvPr id="6147" name="Picture 3" descr="gas_LNG_ship_375x18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57422" y="4000504"/>
              <a:ext cx="4500594" cy="2160424"/>
            </a:xfrm>
            <a:prstGeom prst="rect">
              <a:avLst/>
            </a:prstGeom>
            <a:noFill/>
          </p:spPr>
        </p:pic>
        <p:pic>
          <p:nvPicPr>
            <p:cNvPr id="7" name="Picture 4" descr="http://s0.geograph.org.uk/photos/23/81/238101_9bc6338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58995" y="627418"/>
              <a:ext cx="4497448" cy="337308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e:Natural gas production world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47825"/>
            <a:ext cx="7620000" cy="356235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176" y="142852"/>
            <a:ext cx="4386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Natural Gas – producing countries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7266" y="-24"/>
            <a:ext cx="5043494" cy="571504"/>
          </a:xfrm>
        </p:spPr>
        <p:txBody>
          <a:bodyPr>
            <a:noAutofit/>
          </a:bodyPr>
          <a:lstStyle/>
          <a:p>
            <a:pPr algn="l"/>
            <a:r>
              <a:rPr lang="en-GB" sz="2000" b="1" dirty="0">
                <a:latin typeface="Arial" pitchFamily="34" charset="0"/>
                <a:cs typeface="Arial" pitchFamily="34" charset="0"/>
              </a:rPr>
              <a:t>Proved natural gas reserves at end 2007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508875" y="1473200"/>
            <a:ext cx="7588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endParaRPr lang="en-US" sz="1600">
              <a:solidFill>
                <a:schemeClr val="bg2"/>
              </a:solidFill>
              <a:latin typeface="Univers 55" pitchFamily="2" charset="0"/>
            </a:endParaRPr>
          </a:p>
        </p:txBody>
      </p:sp>
      <p:pic>
        <p:nvPicPr>
          <p:cNvPr id="8196" name="Picture 4" descr="gas_map_chart_proved_gas_reserv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" y="1130300"/>
            <a:ext cx="7823200" cy="5105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01046" y="4714884"/>
            <a:ext cx="400110" cy="9072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400" dirty="0" smtClean="0"/>
              <a:t>Source: BP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57266" y="71414"/>
            <a:ext cx="5472122" cy="500066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Arial" pitchFamily="34" charset="0"/>
                <a:cs typeface="Arial" pitchFamily="34" charset="0"/>
              </a:rPr>
              <a:t>Distribution of proved natural gas reserves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 descr="gas_pie_chart_distribution_of_proved_gas_reserv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1181100"/>
            <a:ext cx="8323263" cy="46609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601046" y="4714884"/>
            <a:ext cx="400110" cy="9072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400" dirty="0" smtClean="0"/>
              <a:t>Source: BP 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1880" y="153957"/>
            <a:ext cx="5364128" cy="466731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 smtClean="0">
                <a:latin typeface="Arial" pitchFamily="34" charset="0"/>
                <a:cs typeface="Arial" pitchFamily="34" charset="0"/>
              </a:rPr>
              <a:t>Distribution of proved gas reserves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2160" y="5949280"/>
            <a:ext cx="2895600" cy="365125"/>
          </a:xfrm>
        </p:spPr>
        <p:txBody>
          <a:bodyPr/>
          <a:lstStyle/>
          <a:p>
            <a:r>
              <a:rPr lang="en-GB" sz="1000" dirty="0" smtClean="0">
                <a:latin typeface="Arial" pitchFamily="34" charset="0"/>
                <a:cs typeface="Arial" pitchFamily="34" charset="0"/>
              </a:rPr>
              <a:t>BP Statistical Review of World Energy 2012 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BP 2012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7" descr="NGB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836712"/>
            <a:ext cx="8866564" cy="481878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43808" y="153957"/>
            <a:ext cx="6012200" cy="466731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 smtClean="0">
                <a:latin typeface="Arial" pitchFamily="34" charset="0"/>
                <a:cs typeface="Arial" pitchFamily="34" charset="0"/>
              </a:rPr>
              <a:t>Gas production/consumption by region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2160" y="6093296"/>
            <a:ext cx="2895600" cy="365125"/>
          </a:xfrm>
        </p:spPr>
        <p:txBody>
          <a:bodyPr/>
          <a:lstStyle/>
          <a:p>
            <a:r>
              <a:rPr lang="en-GB" sz="1000" dirty="0" smtClean="0">
                <a:latin typeface="Arial" pitchFamily="34" charset="0"/>
                <a:cs typeface="Arial" pitchFamily="34" charset="0"/>
              </a:rPr>
              <a:t>BP Statistical Review of World Energy 2012 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BP 2012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6" descr="NGC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761504"/>
            <a:ext cx="7920880" cy="53510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43808" y="188640"/>
            <a:ext cx="6048672" cy="466731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 smtClean="0">
                <a:latin typeface="Arial" pitchFamily="34" charset="0"/>
                <a:cs typeface="Arial" pitchFamily="34" charset="0"/>
              </a:rPr>
              <a:t>Gas reserves-to-production (R/P) ratios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2160" y="6093296"/>
            <a:ext cx="2895600" cy="365125"/>
          </a:xfrm>
        </p:spPr>
        <p:txBody>
          <a:bodyPr/>
          <a:lstStyle/>
          <a:p>
            <a:r>
              <a:rPr lang="en-GB" sz="1000" dirty="0" smtClean="0">
                <a:latin typeface="Arial" pitchFamily="34" charset="0"/>
                <a:cs typeface="Arial" pitchFamily="34" charset="0"/>
              </a:rPr>
              <a:t>BP Statistical Review of World Energy 2012 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BP 2012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6" descr="NG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710702"/>
            <a:ext cx="7668384" cy="542009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940152" y="153957"/>
            <a:ext cx="2952328" cy="466731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 smtClean="0">
                <a:latin typeface="Arial" pitchFamily="34" charset="0"/>
                <a:cs typeface="Arial" pitchFamily="34" charset="0"/>
              </a:rPr>
              <a:t>Chart of gas prices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4168" y="6021288"/>
            <a:ext cx="2895600" cy="365125"/>
          </a:xfrm>
        </p:spPr>
        <p:txBody>
          <a:bodyPr/>
          <a:lstStyle/>
          <a:p>
            <a:r>
              <a:rPr lang="en-GB" sz="1000" dirty="0" smtClean="0">
                <a:latin typeface="Arial" pitchFamily="34" charset="0"/>
                <a:cs typeface="Arial" pitchFamily="34" charset="0"/>
              </a:rPr>
              <a:t>BP Statistical Review of World Energy 2012 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BP 2012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6" descr="NG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052736"/>
            <a:ext cx="8102205" cy="478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99992" y="153957"/>
            <a:ext cx="4356016" cy="466731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 smtClean="0">
                <a:latin typeface="Arial" pitchFamily="34" charset="0"/>
                <a:cs typeface="Arial" pitchFamily="34" charset="0"/>
              </a:rPr>
              <a:t>Gas consumption per capita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4168" y="6165304"/>
            <a:ext cx="2895600" cy="365125"/>
          </a:xfrm>
        </p:spPr>
        <p:txBody>
          <a:bodyPr/>
          <a:lstStyle/>
          <a:p>
            <a:r>
              <a:rPr lang="en-GB" sz="1000" dirty="0" smtClean="0">
                <a:latin typeface="Arial" pitchFamily="34" charset="0"/>
                <a:cs typeface="Arial" pitchFamily="34" charset="0"/>
              </a:rPr>
              <a:t>BP Statistical Review of World Energy 2012 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BP 2012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7" descr="NG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016" y="692696"/>
            <a:ext cx="8172440" cy="537932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748800"/>
            <a:ext cx="8424000" cy="466731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Major gas trade movements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BP Statistical Review of World Energy 2012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© BP 2012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NGF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0000" y="1342800"/>
            <a:ext cx="7046430" cy="4788000"/>
          </a:xfrm>
        </p:spPr>
      </p:pic>
    </p:spTree>
    <p:extLst>
      <p:ext uri="{BB962C8B-B14F-4D97-AF65-F5344CB8AC3E}">
        <p14:creationId xmlns="" xmlns:p14="http://schemas.microsoft.com/office/powerpoint/2010/main" val="6289165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176" y="142852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Natural Gas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714356"/>
            <a:ext cx="764386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Consists primarily of methane (CH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 but sometimes contains significant quantities of: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Ethane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Propane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Butane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Pentane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And CO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nitrogen, helium and 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Found associated with crude oil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Isolated natural gas reservoirs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In coal beds – coal bed methane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As methane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clathrates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Created by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methanogenic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organisms  in marshes, bogs and landfills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1285860"/>
            <a:ext cx="4572000" cy="3365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Produced commercially from oil fields &amp; natural gas fields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Sour gas, tight gas, shale gas and coal bed methane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An important fuel source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Major feedstock for fertilisers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 potent greenhouse gas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9176" y="142852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Natural Gas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6982" y="142852"/>
            <a:ext cx="3575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Components of Natural Gas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642918"/>
            <a:ext cx="7286676" cy="585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Methane (CH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Ethane (C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Propane (C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Normal butane (</a:t>
            </a:r>
            <a:r>
              <a:rPr lang="en-GB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-C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Isobutane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GB" i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-C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Pentanes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Acid gases – CO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S,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mercaptans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methanethiol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(CH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SH) and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ethanethiol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(C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SH)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Other gases – Nitrogen (N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 and Helium (He)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Water – water vapour and liquid water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Some natural gas condensate (aka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casinghead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gasoline or natural gasoline)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Crude oil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Mercury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214290"/>
            <a:ext cx="4061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Types of Raw Natural Gas Wells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33244"/>
            <a:ext cx="59293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Crude oil wells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– known as </a:t>
            </a:r>
            <a:r>
              <a:rPr lang="en-GB" i="1" dirty="0" smtClean="0">
                <a:latin typeface="Arial" pitchFamily="34" charset="0"/>
                <a:cs typeface="Arial" pitchFamily="34" charset="0"/>
              </a:rPr>
              <a:t>associated gas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either: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Separate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Dissolved in crude oil</a:t>
            </a:r>
          </a:p>
          <a:p>
            <a:pPr marL="271463" indent="-271463">
              <a:lnSpc>
                <a:spcPct val="150000"/>
              </a:lnSpc>
              <a:buBlip>
                <a:blip r:embed="rId3"/>
              </a:buBlip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Natural gas from gas wells &amp; from condensate wells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with little or no oil – known as </a:t>
            </a:r>
            <a:r>
              <a:rPr lang="en-GB" i="1" dirty="0" smtClean="0">
                <a:latin typeface="Arial" pitchFamily="34" charset="0"/>
                <a:cs typeface="Arial" pitchFamily="34" charset="0"/>
              </a:rPr>
              <a:t>non-associated gas</a:t>
            </a:r>
          </a:p>
          <a:p>
            <a:pPr>
              <a:lnSpc>
                <a:spcPct val="150000"/>
              </a:lnSpc>
            </a:pPr>
            <a:endParaRPr lang="en-GB" i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Condensate wells produce raw natural gas &amp; very low density liquid hydrocarbon – natural gas condensate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535" y="142852"/>
            <a:ext cx="330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Natural Gas Condensates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857232"/>
            <a:ext cx="71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 low density mixture or hydrocarbon liquids present as gaseous components in raw natural gas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Condense out if temperature reduced below hydrocarbon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dewpoint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temperature of raw gas</a:t>
            </a:r>
          </a:p>
          <a:p>
            <a:pPr marL="271463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Each wet gas field has its own unique gas condensate composition:</a:t>
            </a:r>
          </a:p>
          <a:p>
            <a:pPr marL="728663" lvl="1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</a:t>
            </a:r>
          </a:p>
          <a:p>
            <a:pPr marL="728663" lvl="1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Mercaptans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728663" lvl="1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728663" lvl="1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Straight chain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alkanes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(C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C</a:t>
            </a:r>
            <a:r>
              <a:rPr lang="en-GB" baseline="-25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728663" lvl="1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Cyclohexanes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728663" lvl="1" indent="-271463">
              <a:lnSpc>
                <a:spcPct val="150000"/>
              </a:lnSpc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Aromatics (benzene, toluene,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xylenes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ethylbenzene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535" y="142852"/>
            <a:ext cx="330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Natural Gas Condensates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928670"/>
            <a:ext cx="6215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Separation technique</a:t>
            </a:r>
          </a:p>
          <a:p>
            <a:pPr marL="271463" indent="-271463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Raw gas cooled below hydrocarbon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dewpoint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271463" indent="-271463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Gas condensates condense out</a:t>
            </a:r>
          </a:p>
          <a:p>
            <a:pPr marL="271463" indent="-271463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The condensates passed through high pressure separator where water and raw natural gas separated</a:t>
            </a:r>
          </a:p>
          <a:p>
            <a:pPr marL="271463" indent="-271463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Condensates passed to lower pressure vessel and flash vaporised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File:NaturalGasCondensate en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4098" y="2928934"/>
            <a:ext cx="5048232" cy="336338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428596" y="785794"/>
            <a:ext cx="8286808" cy="5143536"/>
            <a:chOff x="357158" y="285728"/>
            <a:chExt cx="8286808" cy="5143536"/>
          </a:xfrm>
        </p:grpSpPr>
        <p:sp>
          <p:nvSpPr>
            <p:cNvPr id="2" name="Rounded Rectangle 1"/>
            <p:cNvSpPr/>
            <p:nvPr/>
          </p:nvSpPr>
          <p:spPr>
            <a:xfrm>
              <a:off x="357158" y="905516"/>
              <a:ext cx="1500198" cy="914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Condensate and water removal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000232" y="428604"/>
              <a:ext cx="342896" cy="3428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Shape 4"/>
            <p:cNvCxnSpPr>
              <a:stCxn id="3" idx="2"/>
              <a:endCxn id="2" idx="0"/>
            </p:cNvCxnSpPr>
            <p:nvPr/>
          </p:nvCxnSpPr>
          <p:spPr>
            <a:xfrm rot="10800000" flipV="1">
              <a:off x="1107258" y="600052"/>
              <a:ext cx="892975" cy="305464"/>
            </a:xfrm>
            <a:prstGeom prst="bentConnector2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357818" y="500042"/>
              <a:ext cx="1700216" cy="10572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Tail Gas Treating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Scot process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err="1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Clauspol</a:t>
              </a: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process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Others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57620" y="1785926"/>
              <a:ext cx="1500198" cy="7000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Sulphur Unit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Claus process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4460" y="2464587"/>
              <a:ext cx="1843094" cy="120015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Acid gas removal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Amine treating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Benfield process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PSA Unit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err="1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Sulphinol</a:t>
              </a: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process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00430" y="2607463"/>
              <a:ext cx="1285884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Dehydration</a:t>
              </a:r>
            </a:p>
            <a:p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Glycol unit</a:t>
              </a:r>
            </a:p>
            <a:p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PSA unit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15140" y="2357430"/>
              <a:ext cx="1928826" cy="14144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Nitrogen Rejection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Cryogenic process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Absorption processes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Adsorption processes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929190" y="2607463"/>
              <a:ext cx="1643074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Mercury Removal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Mol Sieves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Activated carbon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4554" y="4429132"/>
              <a:ext cx="1694421" cy="985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Sweetening units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err="1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Merox</a:t>
              </a: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process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err="1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Sulphrex</a:t>
              </a: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process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Mol sieves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03363" y="4429132"/>
              <a:ext cx="1785950" cy="985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Fractionation Train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De-</a:t>
              </a:r>
              <a:r>
                <a:rPr lang="en-GB" sz="1200" dirty="0" err="1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ethanizer</a:t>
              </a:r>
              <a:endParaRPr lang="en-GB" sz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De-</a:t>
              </a:r>
              <a:r>
                <a:rPr lang="en-GB" sz="1200" dirty="0" err="1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propanizer</a:t>
              </a:r>
              <a:endParaRPr lang="en-GB" sz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De-</a:t>
              </a:r>
              <a:r>
                <a:rPr lang="en-GB" sz="1200" dirty="0" err="1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butanizer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43702" y="4429132"/>
              <a:ext cx="1785950" cy="10001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NGL Recovery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Turbo-expander</a:t>
              </a:r>
            </a:p>
            <a:p>
              <a:pPr marL="180975" indent="-180975">
                <a:buFont typeface="Wingdings" pitchFamily="2" charset="2"/>
                <a:buChar char="§"/>
              </a:pPr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De-</a:t>
              </a:r>
              <a:r>
                <a:rPr lang="en-GB" sz="1200" dirty="0" err="1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methanizer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2910" y="4429132"/>
              <a:ext cx="857256" cy="10001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Ethane</a:t>
              </a:r>
            </a:p>
            <a:p>
              <a:r>
                <a:rPr lang="en-GB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Propane</a:t>
              </a:r>
            </a:p>
            <a:p>
              <a:r>
                <a:rPr lang="en-GB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Butanes</a:t>
              </a:r>
            </a:p>
            <a:p>
              <a:r>
                <a:rPr lang="en-GB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Pentanes</a:t>
              </a:r>
              <a:endParaRPr lang="en-US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57818" y="3857628"/>
              <a:ext cx="1143008" cy="5000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Gas Pipeline</a:t>
              </a:r>
              <a:endParaRPr lang="en-US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86644" y="778646"/>
              <a:ext cx="1214446" cy="5000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Incinerator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6446" y="1997470"/>
              <a:ext cx="14366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Elemental Sulphur</a:t>
              </a:r>
              <a:endParaRPr lang="en-US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3108" y="834078"/>
              <a:ext cx="12858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Condensate to oil refinery</a:t>
              </a:r>
              <a:endParaRPr lang="en-US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3109" y="1477020"/>
              <a:ext cx="642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Waste water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8926" y="1835339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Acid Gas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Elbow Connector 23"/>
            <p:cNvCxnSpPr>
              <a:stCxn id="11" idx="3"/>
              <a:endCxn id="15" idx="3"/>
            </p:cNvCxnSpPr>
            <p:nvPr/>
          </p:nvCxnSpPr>
          <p:spPr>
            <a:xfrm flipH="1">
              <a:off x="8429652" y="3064663"/>
              <a:ext cx="214314" cy="1864535"/>
            </a:xfrm>
            <a:prstGeom prst="bentConnector3">
              <a:avLst>
                <a:gd name="adj1" fmla="val -106666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9" idx="1"/>
            </p:cNvCxnSpPr>
            <p:nvPr/>
          </p:nvCxnSpPr>
          <p:spPr>
            <a:xfrm>
              <a:off x="3357554" y="3064663"/>
              <a:ext cx="142876" cy="1588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  <a:endCxn id="12" idx="1"/>
            </p:cNvCxnSpPr>
            <p:nvPr/>
          </p:nvCxnSpPr>
          <p:spPr>
            <a:xfrm>
              <a:off x="4786314" y="3064663"/>
              <a:ext cx="142876" cy="1588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3"/>
              <a:endCxn id="11" idx="1"/>
            </p:cNvCxnSpPr>
            <p:nvPr/>
          </p:nvCxnSpPr>
          <p:spPr>
            <a:xfrm>
              <a:off x="6572264" y="3064663"/>
              <a:ext cx="142876" cy="1588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31"/>
            <p:cNvCxnSpPr>
              <a:stCxn id="2" idx="2"/>
              <a:endCxn id="8" idx="1"/>
            </p:cNvCxnSpPr>
            <p:nvPr/>
          </p:nvCxnSpPr>
          <p:spPr>
            <a:xfrm rot="16200000" flipH="1">
              <a:off x="688485" y="2238687"/>
              <a:ext cx="1244747" cy="407203"/>
            </a:xfrm>
            <a:prstGeom prst="bentConnector2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" idx="3"/>
              <a:endCxn id="20" idx="1"/>
            </p:cNvCxnSpPr>
            <p:nvPr/>
          </p:nvCxnSpPr>
          <p:spPr>
            <a:xfrm flipV="1">
              <a:off x="1857356" y="1064911"/>
              <a:ext cx="285752" cy="29780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" idx="3"/>
              <a:endCxn id="21" idx="1"/>
            </p:cNvCxnSpPr>
            <p:nvPr/>
          </p:nvCxnSpPr>
          <p:spPr>
            <a:xfrm>
              <a:off x="1857356" y="1362716"/>
              <a:ext cx="285753" cy="34513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5"/>
            <p:cNvCxnSpPr>
              <a:stCxn id="8" idx="0"/>
              <a:endCxn id="7" idx="1"/>
            </p:cNvCxnSpPr>
            <p:nvPr/>
          </p:nvCxnSpPr>
          <p:spPr>
            <a:xfrm rot="5400000" flipH="1" flipV="1">
              <a:off x="2982504" y="1589472"/>
              <a:ext cx="328618" cy="1421613"/>
            </a:xfrm>
            <a:prstGeom prst="bentConnector2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500562" y="714356"/>
              <a:ext cx="739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Tail Gas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hape 48"/>
            <p:cNvCxnSpPr>
              <a:stCxn id="7" idx="0"/>
              <a:endCxn id="6" idx="1"/>
            </p:cNvCxnSpPr>
            <p:nvPr/>
          </p:nvCxnSpPr>
          <p:spPr>
            <a:xfrm rot="5400000" flipH="1" flipV="1">
              <a:off x="4604145" y="1032254"/>
              <a:ext cx="757246" cy="750099"/>
            </a:xfrm>
            <a:prstGeom prst="bentConnector2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7" idx="3"/>
              <a:endCxn id="19" idx="1"/>
            </p:cNvCxnSpPr>
            <p:nvPr/>
          </p:nvCxnSpPr>
          <p:spPr>
            <a:xfrm>
              <a:off x="5357818" y="2135969"/>
              <a:ext cx="428628" cy="1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036611" y="1357298"/>
              <a:ext cx="128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Nitrogen-rich Gas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Straight Arrow Connector 53"/>
            <p:cNvCxnSpPr>
              <a:stCxn id="11" idx="0"/>
              <a:endCxn id="52" idx="2"/>
            </p:cNvCxnSpPr>
            <p:nvPr/>
          </p:nvCxnSpPr>
          <p:spPr>
            <a:xfrm rot="5400000" flipH="1" flipV="1">
              <a:off x="7410320" y="2088197"/>
              <a:ext cx="538467" cy="1588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6" idx="3"/>
              <a:endCxn id="18" idx="1"/>
            </p:cNvCxnSpPr>
            <p:nvPr/>
          </p:nvCxnSpPr>
          <p:spPr>
            <a:xfrm flipV="1">
              <a:off x="7058034" y="1028679"/>
              <a:ext cx="228610" cy="1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hape 57"/>
            <p:cNvCxnSpPr>
              <a:stCxn id="15" idx="0"/>
              <a:endCxn id="17" idx="3"/>
            </p:cNvCxnSpPr>
            <p:nvPr/>
          </p:nvCxnSpPr>
          <p:spPr>
            <a:xfrm rot="16200000" flipV="1">
              <a:off x="6858017" y="3750471"/>
              <a:ext cx="321471" cy="1035851"/>
            </a:xfrm>
            <a:prstGeom prst="bentConnector2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1"/>
              <a:endCxn id="14" idx="3"/>
            </p:cNvCxnSpPr>
            <p:nvPr/>
          </p:nvCxnSpPr>
          <p:spPr>
            <a:xfrm rot="10800000">
              <a:off x="6089314" y="4922052"/>
              <a:ext cx="554389" cy="714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3748975" y="4572008"/>
              <a:ext cx="554388" cy="642941"/>
              <a:chOff x="3748975" y="4572008"/>
              <a:chExt cx="554388" cy="642941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rot="10800000">
                <a:off x="3748975" y="4786322"/>
                <a:ext cx="554388" cy="1588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10800000">
                <a:off x="3748975" y="4572008"/>
                <a:ext cx="554388" cy="1588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rot="10800000">
                <a:off x="3748975" y="5000636"/>
                <a:ext cx="554388" cy="1588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rot="10800000">
                <a:off x="3748975" y="5213361"/>
                <a:ext cx="554388" cy="1588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500166" y="4572008"/>
              <a:ext cx="554388" cy="642941"/>
              <a:chOff x="3748975" y="4572008"/>
              <a:chExt cx="554388" cy="642941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rot="10800000">
                <a:off x="3748975" y="4786322"/>
                <a:ext cx="554388" cy="1588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0800000">
                <a:off x="3748975" y="4572008"/>
                <a:ext cx="554388" cy="1588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rot="10800000">
                <a:off x="3748975" y="5000636"/>
                <a:ext cx="554388" cy="1588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3748975" y="5213361"/>
                <a:ext cx="554388" cy="1588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1142976" y="285728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Raw Gas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4348" y="2357430"/>
              <a:ext cx="369332" cy="72391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Raw Gas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63942" y="142852"/>
            <a:ext cx="567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Flow Diagram - Natural Gas Processing Plant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71670" y="6000768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Removes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mercaptans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43042" y="4214818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Removes H</a:t>
            </a:r>
            <a:r>
              <a:rPr lang="en-GB" sz="1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S &amp; CO</a:t>
            </a:r>
            <a:r>
              <a:rPr lang="en-GB" sz="12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928670"/>
            <a:ext cx="5311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World’s largest reserves located in Russia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271463" indent="-271463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4.757 x 10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m3 (1.6 x 10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cu ft)</a:t>
            </a:r>
          </a:p>
          <a:p>
            <a:pPr marL="271463" indent="-271463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World’s largest natural gas producer -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Gazprom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2285992"/>
            <a:ext cx="5758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World’s largest gas field</a:t>
            </a:r>
          </a:p>
          <a:p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 marL="271463" indent="-271463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North Field – offshore Qatar</a:t>
            </a:r>
          </a:p>
          <a:p>
            <a:pPr marL="271463" indent="-271463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25 trillion cubic metres (9.0 x 10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cu ft) gas in place</a:t>
            </a:r>
          </a:p>
          <a:p>
            <a:pPr marL="271463" indent="-271463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Blip>
                <a:blip r:embed="rId2"/>
              </a:buBlip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GB" b="1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largest</a:t>
            </a:r>
          </a:p>
          <a:p>
            <a:pPr>
              <a:buBlip>
                <a:blip r:embed="rId2"/>
              </a:buBlip>
            </a:pPr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 marL="271463" indent="-271463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South Pars Gas Field, Iran</a:t>
            </a:r>
          </a:p>
          <a:p>
            <a:pPr marL="271463" indent="-271463">
              <a:buBlip>
                <a:blip r:embed="rId2"/>
              </a:buBlip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8 – 14 trillion cubic metre (2.8 – 5.0 x 10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cu ft)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64172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EG5066  Energy Technologies: current issues &amp; future directions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176" y="142852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Natural Gas - reserves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779</Words>
  <Application>Microsoft Office PowerPoint</Application>
  <PresentationFormat>On-screen Show (4:3)</PresentationFormat>
  <Paragraphs>171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Proved natural gas reserves at end 2007</vt:lpstr>
      <vt:lpstr>Distribution of proved natural gas reserves</vt:lpstr>
      <vt:lpstr>Distribution of proved gas reserves</vt:lpstr>
      <vt:lpstr>Gas production/consumption by region</vt:lpstr>
      <vt:lpstr>Gas reserves-to-production (R/P) ratios</vt:lpstr>
      <vt:lpstr>Chart of gas prices</vt:lpstr>
      <vt:lpstr>Gas consumption per capita</vt:lpstr>
      <vt:lpstr>Major gas trade movements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Mitchell, Professor C. Paul</dc:creator>
  <cp:lastModifiedBy>Mitchell, Professor C. Paul</cp:lastModifiedBy>
  <cp:revision>35</cp:revision>
  <dcterms:created xsi:type="dcterms:W3CDTF">2009-11-08T11:25:40Z</dcterms:created>
  <dcterms:modified xsi:type="dcterms:W3CDTF">2012-09-12T13:03:37Z</dcterms:modified>
</cp:coreProperties>
</file>