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74" r:id="rId3"/>
    <p:sldId id="276" r:id="rId4"/>
    <p:sldId id="275" r:id="rId5"/>
    <p:sldId id="267" r:id="rId6"/>
    <p:sldId id="256" r:id="rId7"/>
    <p:sldId id="257" r:id="rId8"/>
    <p:sldId id="279" r:id="rId9"/>
    <p:sldId id="289" r:id="rId10"/>
    <p:sldId id="288" r:id="rId11"/>
    <p:sldId id="258" r:id="rId12"/>
    <p:sldId id="269" r:id="rId13"/>
    <p:sldId id="280" r:id="rId14"/>
    <p:sldId id="270" r:id="rId15"/>
    <p:sldId id="281" r:id="rId16"/>
    <p:sldId id="259" r:id="rId17"/>
    <p:sldId id="283" r:id="rId18"/>
    <p:sldId id="284" r:id="rId19"/>
    <p:sldId id="285" r:id="rId20"/>
    <p:sldId id="286" r:id="rId21"/>
    <p:sldId id="287" r:id="rId22"/>
    <p:sldId id="278" r:id="rId23"/>
    <p:sldId id="277" r:id="rId24"/>
    <p:sldId id="282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B8F5839-05E0-4C21-807B-AEC768105D34}" type="datetimeFigureOut">
              <a:rPr lang="en-GB" smtClean="0"/>
              <a:pPr/>
              <a:t>12/11/2012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27323F9-8E88-4EA8-9C61-189323A669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BD7B31E-D93F-40D5-A7E5-C44DDA9BA5DC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F4AF31-42A4-4649-8034-0F2A65E26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AF31-42A4-4649-8034-0F2A65E26F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6661-7236-40A0-92EC-289F9A128949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ACCB-1CA1-416F-A876-8F7F1BF34C1B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21B5-BE1F-4803-9094-303E14AE2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hyperlink" Target="http://upload.wikimedia.org/wikipedia/commons/c/c0/ElewatorWeglowyPolice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//upload.wikimedia.org/wikipedia/commons/9/98/Reduktiver_Acetyl-CoA-Weg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upload.wikimedia.org/wikipedia/en/d/d9/Coal_and_biomass_co_converstion_to_transportation_fuels,_Michael_E_Reed,_DOE_NETL_Office_of_Fossil_Energy,_oct_17_2007.jp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 descr="http://2.bp.blogspot.com/_t3ekSNwJb8M/SSqw188SKEI/AAAAAAAAGSk/XJOMoyg77sA/s400/081010-F-1234X-9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553" y="3573016"/>
            <a:ext cx="3810000" cy="2533651"/>
          </a:xfrm>
          <a:prstGeom prst="rect">
            <a:avLst/>
          </a:prstGeom>
          <a:noFill/>
        </p:spPr>
      </p:pic>
      <p:pic>
        <p:nvPicPr>
          <p:cNvPr id="32772" name="Picture 4" descr="http://patentpending.blogs.com/photos/uncategorized/capture1052005100333_p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692696"/>
            <a:ext cx="3992513" cy="237269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23528" y="692696"/>
            <a:ext cx="4407663" cy="5412464"/>
            <a:chOff x="467544" y="836712"/>
            <a:chExt cx="4407663" cy="5412464"/>
          </a:xfrm>
        </p:grpSpPr>
        <p:pic>
          <p:nvPicPr>
            <p:cNvPr id="32774" name="Picture 6" descr="http://www.ngcb.org/NGcb/files/ccLibraryFiles/Filename/000000000865/ORYX_GTL_2%20(800x533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5131" y="3325163"/>
              <a:ext cx="4392488" cy="2924013"/>
            </a:xfrm>
            <a:prstGeom prst="rect">
              <a:avLst/>
            </a:prstGeom>
            <a:noFill/>
          </p:spPr>
        </p:pic>
        <p:pic>
          <p:nvPicPr>
            <p:cNvPr id="32776" name="Picture 8" descr="http://www.arcticgas.gov/sites/default/files/images/gtl-tower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836712"/>
              <a:ext cx="4407663" cy="292762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hevron has partnered with the Nigerian National Petroleum Corporation to build a new gas-to-liquids plant at Escravos. It is expected to begin production in 2013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501008"/>
            <a:ext cx="4076700" cy="2362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692696"/>
            <a:ext cx="7992888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Chevron &amp; Nigerian National Petroleum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Corporation</a:t>
            </a:r>
          </a:p>
          <a:p>
            <a:pPr>
              <a:lnSpc>
                <a:spcPct val="150000"/>
              </a:lnSpc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GTL plant at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Escravos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– start up 2013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325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mcf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pd of natural gas converted to 33,000 bpd of low sulphur diesel fuel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http://www.hydrocarbons-technology.com/projects/escravos/images/5-gas-to-liquid-proce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810000" cy="22860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6605" y="142852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Mobil Process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642918"/>
            <a:ext cx="7957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Developed by Mobil in early 1970s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Conversion of natural gas to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Conversion of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to methanol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Methanol polymerised into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alkanes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over 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zeolite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catalyst to give gasoline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00100" y="3071810"/>
            <a:ext cx="4350863" cy="338554"/>
            <a:chOff x="1000100" y="3071810"/>
            <a:chExt cx="4350863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3071810"/>
              <a:ext cx="2818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Steam reforming: CH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+ 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0 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86182" y="3255682"/>
              <a:ext cx="50006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6248" y="3071810"/>
              <a:ext cx="106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CO + 3H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00100" y="271462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Methanol from methane (natural gas)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00100" y="3474037"/>
            <a:ext cx="4526705" cy="338554"/>
            <a:chOff x="1000100" y="3474037"/>
            <a:chExt cx="4526705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1000100" y="3474037"/>
              <a:ext cx="2988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Water shift reaction: CO + 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0562" y="3474037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CO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+ 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00496" y="3642520"/>
              <a:ext cx="50006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00100" y="3876264"/>
            <a:ext cx="3434505" cy="338554"/>
            <a:chOff x="1000100" y="3876264"/>
            <a:chExt cx="343450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000100" y="3876264"/>
              <a:ext cx="2068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Synthesis: 2H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+ CO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71868" y="3876264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OH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071802" y="4044747"/>
              <a:ext cx="50006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571604" y="4786322"/>
            <a:ext cx="3687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Methanol dehydrated to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dimethyl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ether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71604" y="5179231"/>
            <a:ext cx="3148868" cy="338554"/>
            <a:chOff x="1484371" y="5536421"/>
            <a:chExt cx="3148868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1484371" y="5536421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2CH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OH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28926" y="5536421"/>
              <a:ext cx="1704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OCH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+ H</a:t>
              </a:r>
              <a:r>
                <a:rPr lang="en-GB" sz="16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428860" y="5720293"/>
              <a:ext cx="50006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571604" y="5572140"/>
            <a:ext cx="4756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Dehydrated over a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zeolite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catalyst to give gasoline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0100" y="4447768"/>
            <a:ext cx="4643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Methanol converted to gasoline by Mobil process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714356"/>
            <a:ext cx="3084819" cy="1703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Direct conversion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Two processes: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&amp; Carbonisation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Hydrogenation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068960"/>
            <a:ext cx="660126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&amp; Carbonisation Processes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Carbonisation through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or destructive distillation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Gives ; condensable coal tar, oil and water vapour, non-condensable synthetic gas and char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Condensable coal tar and oil processed by hydrogenation to remove sulphur and nitrogen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Processed to fuels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http://www.rexresearch.com/karrick2/195055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912214"/>
            <a:ext cx="3643306" cy="261313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848872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1" dirty="0" err="1" smtClean="0">
                <a:latin typeface="Arial" pitchFamily="34" charset="0"/>
                <a:cs typeface="Arial" pitchFamily="34" charset="0"/>
              </a:rPr>
              <a:t>Karrick</a:t>
            </a:r>
            <a:r>
              <a:rPr lang="en-GB" b="1" i="1" dirty="0" smtClean="0">
                <a:latin typeface="Arial" pitchFamily="34" charset="0"/>
                <a:cs typeface="Arial" pitchFamily="34" charset="0"/>
              </a:rPr>
              <a:t> Process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Invented by Lewis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Karrick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 late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1920s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Retort based on Nevada-Texas-Utah retort used for shale oil extraction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 heated with superheated steam in absence of air to 360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750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C.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 mainly used but can use oil shale or lignite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Optimizes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production of lighter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hydrocarbons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Generates no CO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GB" baseline="-25000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Unlikely to yield economically viable volumes of liquid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fuel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1 tonne coal yields:</a:t>
            </a:r>
          </a:p>
          <a:p>
            <a:pPr marL="725488" lvl="1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0.175 m3 oils</a:t>
            </a:r>
          </a:p>
          <a:p>
            <a:pPr marL="725488" lvl="1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95m3 gas</a:t>
            </a:r>
          </a:p>
          <a:p>
            <a:pPr marL="725488" lvl="1" indent="-268288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750kg semi-coke</a:t>
            </a:r>
          </a:p>
          <a:p>
            <a:pPr marL="268288" indent="-268288">
              <a:lnSpc>
                <a:spcPct val="150000"/>
              </a:lnSpc>
              <a:buBlip>
                <a:blip r:embed="rId3"/>
              </a:buBlip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42852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Coal to Liquids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992917"/>
            <a:ext cx="7099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Hydrogenation processes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i="1" dirty="0" smtClean="0">
                <a:latin typeface="Arial" pitchFamily="34" charset="0"/>
                <a:cs typeface="Arial" pitchFamily="34" charset="0"/>
              </a:rPr>
              <a:t>Bergius process</a:t>
            </a:r>
          </a:p>
          <a:p>
            <a:endParaRPr lang="en-GB" i="1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Developed by Friedrich Bergius in 1913 – Nobel Prize for Chemistry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1931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Synthetic fuel by hydrogenation of high volatile bituminous coal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Developed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before the Fischer-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method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One of main methods for Coal-to-Liquids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 liquefied by mixing it with hydrogen gas and heating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Dry high-volatile bituminous coal is mixed with heavy oil recycled from the process with a catalyst (tungsten or molybdenum)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Reaction at 400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 to 500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 and 20-70MPa hydrogen pressure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97% conversion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rate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Used in Germany WWII, now 4000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tpd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plant in China</a:t>
            </a:r>
          </a:p>
          <a:p>
            <a:pPr marL="268288" indent="-268288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Basis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for a number of different developments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File:ElewatorWeglowyPolice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70779"/>
            <a:ext cx="1603605" cy="213814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295007" y="5774312"/>
            <a:ext cx="3276993" cy="369332"/>
            <a:chOff x="1285852" y="3357562"/>
            <a:chExt cx="327699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285852" y="3357562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+ (</a:t>
              </a:r>
              <a:r>
                <a:rPr lang="en-GB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+ 1)H</a:t>
              </a:r>
              <a:r>
                <a:rPr lang="en-GB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3357562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H</a:t>
              </a:r>
              <a:r>
                <a:rPr lang="en-GB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i="1" baseline="-25000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baseline="-25000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en-US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953296" y="3542228"/>
              <a:ext cx="618572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 – Simplified DCL Process 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488" y="2924944"/>
            <a:ext cx="4572000" cy="277956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8662" y="142852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Coal to Liquids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6369051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Hydrogenation processes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Number of different developments: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b="1" dirty="0" err="1" smtClean="0">
                <a:latin typeface="Arial" pitchFamily="34" charset="0"/>
                <a:cs typeface="Arial" pitchFamily="34" charset="0"/>
              </a:rPr>
              <a:t>Nedol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Process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Developed 1970 – 1980 by group of Japanese companies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 mixed with solvent and iron-based catalyst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Reactor operates at 430 – 465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C, 15 – 200 bar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Produces low quality oil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Needs upgrading</a:t>
            </a:r>
          </a:p>
          <a:p>
            <a:pPr>
              <a:buBlip>
                <a:blip r:embed="rId3"/>
              </a:buBlip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Other process include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Gulf Oil’s Solvent refined coal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Exxon Donor solvent process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Imhausen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High Pressure Process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Conoco Zinc Chloride Process</a:t>
            </a:r>
          </a:p>
          <a:p>
            <a:pPr marL="269875" indent="-269875">
              <a:buBlip>
                <a:blip r:embed="rId3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Chevron Coal Liquefaction Process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927" y="142852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Gas to Liquids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595" y="928670"/>
            <a:ext cx="66437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GTL Jet Fuel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Shell developed and produced 50-50 blend of synthetic GTL kerosene and conventional oil-based kerosene fuel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Gives lower SO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and particulates emissions than conventional oil-based kerosene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80112" y="2708920"/>
            <a:ext cx="3309392" cy="2570803"/>
            <a:chOff x="5606860" y="2555611"/>
            <a:chExt cx="3309392" cy="2570803"/>
          </a:xfrm>
        </p:grpSpPr>
        <p:pic>
          <p:nvPicPr>
            <p:cNvPr id="6" name="Picture 2" descr="Construction at the Pearl GTL project, Qatar, 20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6860" y="2555611"/>
              <a:ext cx="3309392" cy="219612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732997" y="4787860"/>
              <a:ext cx="3057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Shell’s Pearl GTL plant in Qatar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0594" y="5385990"/>
            <a:ext cx="808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1.6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bcf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pd of gas from the North Field converted to 140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kbo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/d liquid fuels</a:t>
            </a:r>
          </a:p>
          <a:p>
            <a:pPr marL="269875" indent="-269875">
              <a:lnSpc>
                <a:spcPct val="20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Uses Shell Middle Distillate Synthesis (SMDS)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Arial" pitchFamily="34" charset="0"/>
                <a:cs typeface="Arial" pitchFamily="34" charset="0"/>
              </a:rPr>
              <a:t>Flightpaths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for Aviation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Biofuels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279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EU programme</a:t>
            </a:r>
          </a:p>
          <a:p>
            <a:pPr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 million tonnes of aviation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biofuels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by 2020:</a:t>
            </a:r>
          </a:p>
          <a:p>
            <a:pPr lvl="1"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Mainly based on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Neste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hydrogenated vegetable oil technology</a:t>
            </a:r>
          </a:p>
          <a:p>
            <a:pPr lvl="1"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Potential 400,000 t/a F-T SPK by 2020</a:t>
            </a:r>
          </a:p>
          <a:p>
            <a:pPr lvl="1"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Potential 100,000 t/a HPO</a:t>
            </a:r>
          </a:p>
          <a:p>
            <a:pPr lvl="1"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Potential 160,000 t/a from algal oil</a:t>
            </a:r>
          </a:p>
          <a:p>
            <a:pPr lvl="1" indent="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Gives 1% replacement of global aviation kerosene by 2020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16632"/>
            <a:ext cx="26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Aviation </a:t>
            </a:r>
            <a:r>
              <a:rPr lang="en-GB" sz="2400" b="1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Biofuels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653136"/>
            <a:ext cx="5968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HRJ/HEFA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Hydroprocessed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esters &amp; fatty acids</a:t>
            </a:r>
          </a:p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FT-SPK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Fischer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synthetic paraffinic kerosene</a:t>
            </a:r>
          </a:p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ATJ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Alcohol to Jet</a:t>
            </a:r>
          </a:p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PTJ/HPO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oil to jet/Hydrogenated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pyrolysis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oil</a:t>
            </a:r>
          </a:p>
          <a:p>
            <a:pPr algn="l"/>
            <a:r>
              <a:rPr lang="en-GB" b="1" dirty="0" smtClean="0">
                <a:latin typeface="Arial" pitchFamily="34" charset="0"/>
                <a:cs typeface="Arial" pitchFamily="34" charset="0"/>
              </a:rPr>
              <a:t>FRJ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Fermented renewable jet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1484784"/>
            <a:ext cx="6266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GB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USDA – Farm to Fly programme</a:t>
            </a:r>
          </a:p>
          <a:p>
            <a:pPr lvl="0" indent="269875" algn="l">
              <a:buBlip>
                <a:blip r:embed="rId2"/>
              </a:buBlip>
            </a:pPr>
            <a:r>
              <a:rPr lang="en-GB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One million gallons of </a:t>
            </a:r>
            <a:r>
              <a:rPr lang="en-GB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biofuel</a:t>
            </a:r>
            <a:r>
              <a:rPr lang="en-GB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per year by 2018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1758" y="1985646"/>
            <a:ext cx="1592123" cy="7200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Gasification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6603" y="1985646"/>
            <a:ext cx="1877506" cy="7200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Fischer-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synthesis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6831" y="1985646"/>
            <a:ext cx="1730841" cy="7200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Arial" pitchFamily="34" charset="0"/>
                <a:cs typeface="Arial" pitchFamily="34" charset="0"/>
              </a:rPr>
              <a:t>Hydrocracking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&amp; separation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3238" y="306896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GB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5" y="202252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Ligno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Cellulose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2699792" y="1187460"/>
            <a:ext cx="1620957" cy="729372"/>
            <a:chOff x="2699792" y="1187460"/>
            <a:chExt cx="1620957" cy="729372"/>
          </a:xfrm>
        </p:grpSpPr>
        <p:sp>
          <p:nvSpPr>
            <p:cNvPr id="10" name="TextBox 9"/>
            <p:cNvSpPr txBox="1"/>
            <p:nvPr/>
          </p:nvSpPr>
          <p:spPr>
            <a:xfrm>
              <a:off x="2923411" y="1547500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 + 2H</a:t>
              </a:r>
              <a:r>
                <a:rPr lang="en-GB" baseline="-2500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GB" baseline="-25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18746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Synthesis gas</a:t>
              </a:r>
              <a:endParaRPr lang="en-GB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54186" y="299695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Cleaning &amp; Conditioning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118746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Olefins, naphtha, long chain </a:t>
            </a:r>
            <a:r>
              <a:rPr lang="en-GB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paraffins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0392" y="21610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Jet fuel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9872" y="4365104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Long chain </a:t>
            </a:r>
            <a:r>
              <a:rPr lang="en-GB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paraffins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4797152"/>
            <a:ext cx="1728192" cy="7200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Arial" pitchFamily="34" charset="0"/>
                <a:cs typeface="Arial" pitchFamily="34" charset="0"/>
              </a:rPr>
              <a:t>Hydrocracking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&amp; separation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7744" y="4797152"/>
            <a:ext cx="1584176" cy="7200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Arial" pitchFamily="34" charset="0"/>
                <a:cs typeface="Arial" pitchFamily="34" charset="0"/>
              </a:rPr>
              <a:t>Hydrotreating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5" y="4834027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Bio-derived oil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8384" y="497252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Jet fuel</a:t>
            </a:r>
            <a:endParaRPr lang="en-GB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5" y="908720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F-T process*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5" y="414908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HRJ*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8" idx="3"/>
            <a:endCxn id="7" idx="1"/>
          </p:cNvCxnSpPr>
          <p:nvPr/>
        </p:nvCxnSpPr>
        <p:spPr>
          <a:xfrm>
            <a:off x="3851920" y="5157192"/>
            <a:ext cx="1224136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8" idx="1"/>
          </p:cNvCxnSpPr>
          <p:nvPr/>
        </p:nvCxnSpPr>
        <p:spPr>
          <a:xfrm>
            <a:off x="6804248" y="5157192"/>
            <a:ext cx="1224136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1403648" y="5157192"/>
            <a:ext cx="86409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4" idx="1"/>
          </p:cNvCxnSpPr>
          <p:nvPr/>
        </p:nvCxnSpPr>
        <p:spPr>
          <a:xfrm flipV="1">
            <a:off x="1241149" y="2345686"/>
            <a:ext cx="42060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3253881" y="2345686"/>
            <a:ext cx="41272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6" idx="1"/>
          </p:cNvCxnSpPr>
          <p:nvPr/>
        </p:nvCxnSpPr>
        <p:spPr>
          <a:xfrm>
            <a:off x="5544109" y="2345686"/>
            <a:ext cx="41272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5" idx="1"/>
          </p:cNvCxnSpPr>
          <p:nvPr/>
        </p:nvCxnSpPr>
        <p:spPr>
          <a:xfrm>
            <a:off x="7687672" y="2345686"/>
            <a:ext cx="41272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4" idx="2"/>
          </p:cNvCxnSpPr>
          <p:nvPr/>
        </p:nvCxnSpPr>
        <p:spPr>
          <a:xfrm rot="5400000" flipH="1" flipV="1">
            <a:off x="2276202" y="2887343"/>
            <a:ext cx="36323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71011" y="116632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Routes to SPK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5" y="5949280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*ASTM Approved as 50:50 mix with Jet-A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79512" y="620688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Alcohol to Jet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6176" y="116632"/>
            <a:ext cx="26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Aviation </a:t>
            </a:r>
            <a:r>
              <a:rPr lang="en-GB" sz="2400" b="1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Biofuels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3528" y="1484784"/>
            <a:ext cx="690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Utilises </a:t>
            </a:r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Oligomerization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– process of “</a:t>
            </a:r>
            <a:r>
              <a:rPr lang="en-GB" sz="2000" b="1" i="1" dirty="0" smtClean="0">
                <a:latin typeface="Arial" pitchFamily="34" charset="0"/>
                <a:cs typeface="Arial" pitchFamily="34" charset="0"/>
              </a:rPr>
              <a:t>building C chains”</a:t>
            </a:r>
            <a:endParaRPr lang="en-GB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0100" y="4509120"/>
            <a:ext cx="102784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Alcohol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512" y="3104964"/>
            <a:ext cx="250902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Ethanol Dehydration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76551" y="3104964"/>
            <a:ext cx="196720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Oligomerization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31775" y="3104964"/>
            <a:ext cx="135646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Distillation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76256" y="3104964"/>
            <a:ext cx="185339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Hydrogenation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4565" y="4509120"/>
            <a:ext cx="109677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Jet Fuel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57" idx="2"/>
            <a:endCxn id="58" idx="0"/>
          </p:cNvCxnSpPr>
          <p:nvPr/>
        </p:nvCxnSpPr>
        <p:spPr>
          <a:xfrm>
            <a:off x="7802952" y="3505074"/>
            <a:ext cx="1" cy="10040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0"/>
            <a:endCxn id="54" idx="2"/>
          </p:cNvCxnSpPr>
          <p:nvPr/>
        </p:nvCxnSpPr>
        <p:spPr>
          <a:xfrm flipH="1" flipV="1">
            <a:off x="1434022" y="3505074"/>
            <a:ext cx="1" cy="10040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4" idx="3"/>
            <a:endCxn id="55" idx="1"/>
          </p:cNvCxnSpPr>
          <p:nvPr/>
        </p:nvCxnSpPr>
        <p:spPr>
          <a:xfrm>
            <a:off x="2688532" y="3305019"/>
            <a:ext cx="28801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6" idx="1"/>
          </p:cNvCxnSpPr>
          <p:nvPr/>
        </p:nvCxnSpPr>
        <p:spPr>
          <a:xfrm>
            <a:off x="4943756" y="3305019"/>
            <a:ext cx="2880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6" idx="3"/>
            <a:endCxn id="57" idx="1"/>
          </p:cNvCxnSpPr>
          <p:nvPr/>
        </p:nvCxnSpPr>
        <p:spPr>
          <a:xfrm>
            <a:off x="6588237" y="3305019"/>
            <a:ext cx="28801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679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Synthetic fuels - liquid fuel obtained from: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Natural gas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Biomass</a:t>
            </a:r>
          </a:p>
          <a:p>
            <a:pPr marL="268288" indent="-268288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Worldwide production capacity July 2009 240,000 bpd (38,000 m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/day)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143248"/>
            <a:ext cx="7000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Direct conversion of coal to synthetic fuel originally developed in Germany</a:t>
            </a:r>
          </a:p>
          <a:p>
            <a:pPr marL="263525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Bergius process patented in 1913 – production began in 1919</a:t>
            </a:r>
          </a:p>
          <a:p>
            <a:pPr marL="263525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Indirect coal conversion (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gasified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then converted) developed in Germany by Fischer &amp;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1923</a:t>
            </a:r>
          </a:p>
          <a:p>
            <a:pPr marL="263525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Number of processes – three broad categories</a:t>
            </a:r>
          </a:p>
          <a:p>
            <a:pPr marL="720725" lvl="1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Indirect</a:t>
            </a:r>
          </a:p>
          <a:p>
            <a:pPr marL="720725" lvl="1" indent="-26352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Direct</a:t>
            </a:r>
          </a:p>
          <a:p>
            <a:pPr marL="720725" lvl="1" indent="-263525"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Biofuel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32882"/>
            <a:ext cx="5397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Emerging Processes – Alcohol to Jet (ATJ)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6176" y="116632"/>
            <a:ext cx="26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Aviation </a:t>
            </a:r>
            <a:r>
              <a:rPr lang="en-GB" sz="2400" b="1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Biofuels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251520" y="1844824"/>
            <a:ext cx="8762156" cy="1656184"/>
            <a:chOff x="251520" y="1556792"/>
            <a:chExt cx="8762156" cy="1656184"/>
          </a:xfrm>
        </p:grpSpPr>
        <p:pic>
          <p:nvPicPr>
            <p:cNvPr id="5122" name="Picture 2" descr="http://upload.wikimedia.org/wikipedia/commons/thumb/c/cf/A-10_Thunderbolt_II_In-flight-2.jpg/300px-A-10_Thunderbolt_II_In-flight-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556792"/>
              <a:ext cx="2857500" cy="165618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251520" y="1556792"/>
              <a:ext cx="5929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latin typeface="Arial" pitchFamily="34" charset="0"/>
                  <a:cs typeface="Arial" pitchFamily="34" charset="0"/>
                </a:rPr>
                <a:t>Cobalt Technology with Albemarle Corp &amp; NAWCWD</a:t>
              </a:r>
            </a:p>
            <a:p>
              <a:endParaRPr lang="en-GB" b="1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Bio </a:t>
              </a:r>
              <a:r>
                <a:rPr lang="en-GB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Butanol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to JP-8</a:t>
              </a:r>
            </a:p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Tested 50:50 in A-10 Thunderbolt II Engine</a:t>
              </a:r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953540" y="3131676"/>
            <a:ext cx="5027968" cy="2889612"/>
            <a:chOff x="953540" y="3131676"/>
            <a:chExt cx="5027968" cy="2889612"/>
          </a:xfrm>
        </p:grpSpPr>
        <p:sp>
          <p:nvSpPr>
            <p:cNvPr id="27" name="TextBox 26"/>
            <p:cNvSpPr txBox="1"/>
            <p:nvPr/>
          </p:nvSpPr>
          <p:spPr>
            <a:xfrm>
              <a:off x="1149482" y="3131676"/>
              <a:ext cx="1152128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" pitchFamily="34" charset="0"/>
                  <a:cs typeface="Arial" pitchFamily="34" charset="0"/>
                </a:rPr>
                <a:t>Woody biomass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3076" y="4883291"/>
              <a:ext cx="118494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butanol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960" y="5620598"/>
              <a:ext cx="109517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1-butene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839" y="3301533"/>
              <a:ext cx="178766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Oligomerization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69555" y="4085007"/>
              <a:ext cx="123623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Distillation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45135" y="4868481"/>
              <a:ext cx="168507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Hydrogenation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84972" y="5651956"/>
              <a:ext cx="1005403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Jet Fuel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3540" y="4145983"/>
              <a:ext cx="154401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Fermentation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6" name="Straight Arrow Connector 45"/>
          <p:cNvCxnSpPr>
            <a:stCxn id="27" idx="2"/>
            <a:endCxn id="39" idx="0"/>
          </p:cNvCxnSpPr>
          <p:nvPr/>
        </p:nvCxnSpPr>
        <p:spPr>
          <a:xfrm>
            <a:off x="1725546" y="3778007"/>
            <a:ext cx="0" cy="3679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  <a:endCxn id="28" idx="0"/>
          </p:cNvCxnSpPr>
          <p:nvPr/>
        </p:nvCxnSpPr>
        <p:spPr>
          <a:xfrm>
            <a:off x="1725546" y="4515315"/>
            <a:ext cx="0" cy="3679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2"/>
            <a:endCxn id="29" idx="0"/>
          </p:cNvCxnSpPr>
          <p:nvPr/>
        </p:nvCxnSpPr>
        <p:spPr>
          <a:xfrm>
            <a:off x="1725546" y="5252623"/>
            <a:ext cx="0" cy="367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2"/>
            <a:endCxn id="31" idx="0"/>
          </p:cNvCxnSpPr>
          <p:nvPr/>
        </p:nvCxnSpPr>
        <p:spPr>
          <a:xfrm flipH="1">
            <a:off x="5087673" y="3670865"/>
            <a:ext cx="1" cy="4141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2" idx="0"/>
          </p:cNvCxnSpPr>
          <p:nvPr/>
        </p:nvCxnSpPr>
        <p:spPr>
          <a:xfrm>
            <a:off x="5087673" y="4454339"/>
            <a:ext cx="1" cy="4141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2" idx="2"/>
            <a:endCxn id="33" idx="0"/>
          </p:cNvCxnSpPr>
          <p:nvPr/>
        </p:nvCxnSpPr>
        <p:spPr>
          <a:xfrm>
            <a:off x="5087674" y="5237813"/>
            <a:ext cx="0" cy="4141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29" idx="3"/>
            <a:endCxn id="30" idx="0"/>
          </p:cNvCxnSpPr>
          <p:nvPr/>
        </p:nvCxnSpPr>
        <p:spPr>
          <a:xfrm flipV="1">
            <a:off x="2273132" y="3301533"/>
            <a:ext cx="2814542" cy="2503731"/>
          </a:xfrm>
          <a:prstGeom prst="bentConnector4">
            <a:avLst>
              <a:gd name="adj1" fmla="val 34121"/>
              <a:gd name="adj2" fmla="val 10913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44824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err="1" smtClean="0">
                <a:latin typeface="Arial" pitchFamily="34" charset="0"/>
                <a:cs typeface="Arial" pitchFamily="34" charset="0"/>
              </a:rPr>
              <a:t>Lanza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Tech 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marL="269875" indent="-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 from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(CO &amp; H2) or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offgas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from steel works</a:t>
            </a:r>
          </a:p>
          <a:p>
            <a:pPr marL="269875" indent="-269875" algn="l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Fermentation (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Clostridia sp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  to alcohols (ethanol,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propanol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Picture 2" descr="http://t2.gstatic.com/images?q=tbn:ANd9GcTsxzWsc93hu5Z187BVkSLR1iHeJZ7LQ3pv7x25xHLXnfYow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478" y="4653136"/>
            <a:ext cx="2737239" cy="15186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632882"/>
            <a:ext cx="5397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Emerging Processes – Alcohol to Jet (ATJ)</a:t>
            </a:r>
          </a:p>
          <a:p>
            <a:pPr algn="l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Thermo-biological processes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116632"/>
            <a:ext cx="26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Aviation </a:t>
            </a:r>
            <a:r>
              <a:rPr lang="en-GB" sz="2400" b="1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Biofuels</a:t>
            </a:r>
            <a:endParaRPr lang="en-GB" sz="2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1412776"/>
            <a:ext cx="4484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GB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LanzaTech</a:t>
            </a:r>
            <a:r>
              <a:rPr lang="en-GB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with Swedish </a:t>
            </a:r>
            <a:r>
              <a:rPr lang="en-GB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Biofuels</a:t>
            </a:r>
            <a:endParaRPr lang="en-GB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3502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Swedish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Biofuels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technology </a:t>
            </a:r>
          </a:p>
          <a:p>
            <a:pPr marL="269875" indent="-269875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Alcohols to Jet Fuel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724127" y="814336"/>
            <a:ext cx="3421143" cy="3831779"/>
            <a:chOff x="5971327" y="1894456"/>
            <a:chExt cx="3528492" cy="4429202"/>
          </a:xfrm>
        </p:grpSpPr>
        <p:grpSp>
          <p:nvGrpSpPr>
            <p:cNvPr id="5" name="Group 4"/>
            <p:cNvGrpSpPr/>
            <p:nvPr/>
          </p:nvGrpSpPr>
          <p:grpSpPr>
            <a:xfrm>
              <a:off x="6012160" y="1894456"/>
              <a:ext cx="2939866" cy="2758680"/>
              <a:chOff x="5796136" y="1124744"/>
              <a:chExt cx="3146232" cy="2952328"/>
            </a:xfrm>
          </p:grpSpPr>
          <p:pic>
            <p:nvPicPr>
              <p:cNvPr id="14" name="Picture 2" descr="File:Reduktiver Acetyl-CoA-Weg.png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96136" y="1484784"/>
                <a:ext cx="3146232" cy="2592288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524328" y="3717032"/>
                <a:ext cx="13099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 smtClean="0">
                    <a:latin typeface="Arial" pitchFamily="34" charset="0"/>
                    <a:cs typeface="Arial" pitchFamily="34" charset="0"/>
                  </a:rPr>
                  <a:t>Source:  </a:t>
                </a:r>
                <a:r>
                  <a:rPr lang="en-GB" sz="800" dirty="0" err="1" smtClean="0">
                    <a:latin typeface="Arial" pitchFamily="34" charset="0"/>
                    <a:cs typeface="Arial" pitchFamily="34" charset="0"/>
                  </a:rPr>
                  <a:t>Yikrazuul</a:t>
                </a:r>
                <a:r>
                  <a:rPr lang="en-GB" sz="800" dirty="0" smtClean="0">
                    <a:latin typeface="Arial" pitchFamily="34" charset="0"/>
                    <a:cs typeface="Arial" pitchFamily="34" charset="0"/>
                  </a:rPr>
                  <a:t>, 2010</a:t>
                </a:r>
                <a:endParaRPr lang="en-GB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90917" y="1124744"/>
                <a:ext cx="2356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Wood </a:t>
                </a:r>
                <a:r>
                  <a:rPr lang="en-GB" sz="1400" b="1" dirty="0" err="1" smtClean="0">
                    <a:latin typeface="Arial" pitchFamily="34" charset="0"/>
                    <a:cs typeface="Arial" pitchFamily="34" charset="0"/>
                  </a:rPr>
                  <a:t>Ljungdahl</a:t>
                </a:r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 Pathway</a:t>
                </a:r>
                <a:endParaRPr lang="en-GB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71327" y="4717593"/>
              <a:ext cx="302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Reductive acetyl-</a:t>
              </a:r>
              <a:r>
                <a:rPr lang="en-GB" dirty="0" err="1" smtClean="0"/>
                <a:t>CoA</a:t>
              </a:r>
              <a:r>
                <a:rPr lang="en-GB" dirty="0" smtClean="0"/>
                <a:t> pathway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68886" y="5149640"/>
              <a:ext cx="3430933" cy="1174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200" dirty="0" err="1" smtClean="0">
                  <a:latin typeface="Arial" pitchFamily="34" charset="0"/>
                  <a:cs typeface="Arial" pitchFamily="34" charset="0"/>
                </a:rPr>
                <a:t>Methanogens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or </a:t>
              </a:r>
              <a:r>
                <a:rPr lang="en-GB" sz="1200" dirty="0" err="1" smtClean="0">
                  <a:latin typeface="Arial" pitchFamily="34" charset="0"/>
                  <a:cs typeface="Arial" pitchFamily="34" charset="0"/>
                </a:rPr>
                <a:t>acetogenic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organisms</a:t>
              </a:r>
            </a:p>
            <a:p>
              <a:pPr indent="177800" algn="l">
                <a:buFont typeface="Arial" pitchFamily="34" charset="0"/>
                <a:buChar char="•"/>
              </a:pP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H</a:t>
              </a:r>
              <a:r>
                <a:rPr lang="en-GB" sz="12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as electron donor (</a:t>
              </a:r>
              <a:r>
                <a:rPr lang="en-GB" sz="1200" b="1" dirty="0" smtClean="0">
                  <a:latin typeface="Arial" pitchFamily="34" charset="0"/>
                  <a:cs typeface="Arial" pitchFamily="34" charset="0"/>
                </a:rPr>
                <a:t>Energy Source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indent="177800" algn="l">
                <a:buFont typeface="Arial" pitchFamily="34" charset="0"/>
                <a:buChar char="•"/>
              </a:pP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CO</a:t>
              </a:r>
              <a:r>
                <a:rPr lang="en-GB" sz="12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as electron acceptor (</a:t>
              </a:r>
              <a:r>
                <a:rPr lang="en-GB" sz="1200" b="1" dirty="0" smtClean="0">
                  <a:latin typeface="Arial" pitchFamily="34" charset="0"/>
                  <a:cs typeface="Arial" pitchFamily="34" charset="0"/>
                </a:rPr>
                <a:t>Carbon Source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indent="177800" algn="l">
                <a:buFont typeface="Arial" pitchFamily="34" charset="0"/>
                <a:buChar char="•"/>
              </a:pP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CO</a:t>
              </a:r>
              <a:r>
                <a:rPr lang="en-GB" sz="12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reduced to CO</a:t>
              </a:r>
            </a:p>
            <a:p>
              <a:pPr indent="177800" algn="l">
                <a:buFont typeface="Arial" pitchFamily="34" charset="0"/>
                <a:buChar char="•"/>
              </a:pP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CO converted to acetyl coenzyme A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251520" y="4293096"/>
            <a:ext cx="4800997" cy="1766515"/>
            <a:chOff x="1115616" y="3284984"/>
            <a:chExt cx="5953125" cy="2190437"/>
          </a:xfrm>
        </p:grpSpPr>
        <p:pic>
          <p:nvPicPr>
            <p:cNvPr id="18" name="Picture 2" descr="http://www.opacityclient.se/swedishbiofuels/wp-content/uploads/2011/01/schema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15616" y="3429000"/>
              <a:ext cx="5953125" cy="188595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115616" y="5229200"/>
              <a:ext cx="18357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Source: Swedish </a:t>
              </a:r>
              <a:r>
                <a:rPr lang="en-GB" sz="1000" dirty="0" err="1" smtClean="0">
                  <a:latin typeface="Arial" pitchFamily="34" charset="0"/>
                  <a:cs typeface="Arial" pitchFamily="34" charset="0"/>
                </a:rPr>
                <a:t>Biofuels</a:t>
              </a:r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 AB</a:t>
              </a:r>
              <a:endParaRPr lang="en-GB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3284984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C2-C5 sugars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3284984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C4-C20 Hydrocarbons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oal and biomass co converstion to transportation fuels, Michael E Reed, DOE NETL Office of Fossil Energy, oct 17 200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819868"/>
            <a:ext cx="7331487" cy="548945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148570"/>
            <a:ext cx="450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Life cycle analysis of different fuels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6021" y="732992"/>
            <a:ext cx="7991958" cy="5624966"/>
            <a:chOff x="576021" y="732992"/>
            <a:chExt cx="7991958" cy="5624966"/>
          </a:xfrm>
        </p:grpSpPr>
        <p:pic>
          <p:nvPicPr>
            <p:cNvPr id="36866" name="Picture 2" descr="http://www.methanex.com/images/newsroom/Motunui_aerial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1" y="732992"/>
              <a:ext cx="7991958" cy="5314964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790484" y="6019404"/>
              <a:ext cx="7563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 smtClean="0">
                  <a:latin typeface="Arial" pitchFamily="34" charset="0"/>
                  <a:cs typeface="Arial" pitchFamily="34" charset="0"/>
                </a:rPr>
                <a:t>Methanex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, New Zealand. A Mobil process 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plant producing 5,200 t methanol a day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8662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42918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Commercialisation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Sasol – leading company based in South Africa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Indirect Fischer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plants: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Mossgas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Secunda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CTL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(160,000 bpd)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South Africa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Oryx GTL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Qatar – 35,000 bpd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Shell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Bintulu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Malaysia  GTL – 14,500 bpd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Mobil process plant in New Zealand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1994" y="4214818"/>
            <a:ext cx="4838700" cy="2236603"/>
            <a:chOff x="142844" y="3929066"/>
            <a:chExt cx="4838700" cy="2236603"/>
          </a:xfrm>
        </p:grpSpPr>
        <p:sp>
          <p:nvSpPr>
            <p:cNvPr id="4" name="TextBox 3"/>
            <p:cNvSpPr txBox="1"/>
            <p:nvPr/>
          </p:nvSpPr>
          <p:spPr>
            <a:xfrm>
              <a:off x="1557079" y="5857892"/>
              <a:ext cx="2059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Shell </a:t>
              </a:r>
              <a:r>
                <a:rPr lang="en-GB" sz="1400" dirty="0" err="1" smtClean="0">
                  <a:latin typeface="Arial" pitchFamily="34" charset="0"/>
                  <a:cs typeface="Arial" pitchFamily="34" charset="0"/>
                </a:rPr>
                <a:t>Bintulu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 GTL 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plant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" name="Picture 4" descr="http://www.booklanddirect.com/images/BintuluPlant1-s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3929066"/>
              <a:ext cx="4838700" cy="1962150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6300192" y="188640"/>
            <a:ext cx="2571748" cy="3688278"/>
            <a:chOff x="6376812" y="1560896"/>
            <a:chExt cx="2214558" cy="3176013"/>
          </a:xfrm>
        </p:grpSpPr>
        <p:pic>
          <p:nvPicPr>
            <p:cNvPr id="9" name="Picture 2" descr="http://www.petroleum-economist.com/images/46/10195/LNGvsGTL_pic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6812" y="1560896"/>
              <a:ext cx="2214558" cy="2915835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7157501" y="4429132"/>
              <a:ext cx="9012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 smtClean="0">
                  <a:latin typeface="Arial" pitchFamily="34" charset="0"/>
                  <a:cs typeface="Arial" pitchFamily="34" charset="0"/>
                </a:rPr>
                <a:t>Mossgas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37520" y="3857628"/>
            <a:ext cx="2541169" cy="2593793"/>
            <a:chOff x="6388528" y="4143380"/>
            <a:chExt cx="2541169" cy="2593793"/>
          </a:xfrm>
        </p:grpSpPr>
        <p:pic>
          <p:nvPicPr>
            <p:cNvPr id="33794" name="Picture 2" descr="http://www.kennislink.nl/upload/215604_962_1225954363529-cap_fsa09oryx-gtl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88528" y="4143380"/>
              <a:ext cx="2541169" cy="2295523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7157340" y="6429396"/>
              <a:ext cx="9605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Oryx 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GTL</a:t>
              </a:r>
              <a:endParaRPr lang="en-US" sz="1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42852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7215237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Indirect conversion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Most widely deployed technology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Worldwide production 260,000 bpd (41,000 m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/d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 – 2009 figures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Process in which biomass, coal or natural gas converted into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+ CO) through gasification or steam methane reforming and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processed to appropriate transport fuel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Known as: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Coal to Liquids (CTL)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Gas to Liquids (GTL)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Biomass to Liquids (BTL)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Primary technologies: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Fischer-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synthesis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Mobil process (or Methanol to Gasoline – MTG)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Can also be used to produce hydrogen for fuel cells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987640" y="142852"/>
            <a:ext cx="487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Indirect Conversion to Synthetic Fuels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14282" y="1785926"/>
            <a:ext cx="8858312" cy="3429024"/>
            <a:chOff x="214282" y="1785926"/>
            <a:chExt cx="8858312" cy="3429024"/>
          </a:xfrm>
        </p:grpSpPr>
        <p:sp>
          <p:nvSpPr>
            <p:cNvPr id="3" name="TextBox 2"/>
            <p:cNvSpPr txBox="1"/>
            <p:nvPr/>
          </p:nvSpPr>
          <p:spPr>
            <a:xfrm>
              <a:off x="214282" y="2500306"/>
              <a:ext cx="950901" cy="33855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  Coal   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282" y="3214686"/>
              <a:ext cx="970137" cy="33855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Biomass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282" y="4123614"/>
              <a:ext cx="1279517" cy="33855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Natural Gas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5918" y="2786058"/>
              <a:ext cx="1255472" cy="33855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Gasification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4480" y="4000504"/>
              <a:ext cx="1714511" cy="58477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Steam Methane Reformation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0364" y="3201415"/>
              <a:ext cx="1071570" cy="58477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Arial" pitchFamily="34" charset="0"/>
                  <a:cs typeface="Arial" pitchFamily="34" charset="0"/>
                </a:rPr>
                <a:t>Syngas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 Cleanup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Elbow Connector 16"/>
            <p:cNvCxnSpPr>
              <a:stCxn id="3" idx="3"/>
              <a:endCxn id="6" idx="1"/>
            </p:cNvCxnSpPr>
            <p:nvPr/>
          </p:nvCxnSpPr>
          <p:spPr>
            <a:xfrm>
              <a:off x="1165183" y="2669583"/>
              <a:ext cx="620735" cy="285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3"/>
              <a:endCxn id="6" idx="1"/>
            </p:cNvCxnSpPr>
            <p:nvPr/>
          </p:nvCxnSpPr>
          <p:spPr>
            <a:xfrm flipV="1">
              <a:off x="1184419" y="2955335"/>
              <a:ext cx="601499" cy="42862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6" idx="3"/>
              <a:endCxn id="8" idx="0"/>
            </p:cNvCxnSpPr>
            <p:nvPr/>
          </p:nvCxnSpPr>
          <p:spPr>
            <a:xfrm>
              <a:off x="3041390" y="2955335"/>
              <a:ext cx="494759" cy="246080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7" idx="1"/>
            </p:cNvCxnSpPr>
            <p:nvPr/>
          </p:nvCxnSpPr>
          <p:spPr>
            <a:xfrm>
              <a:off x="1493799" y="4292891"/>
              <a:ext cx="220681" cy="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7" idx="3"/>
              <a:endCxn id="8" idx="2"/>
            </p:cNvCxnSpPr>
            <p:nvPr/>
          </p:nvCxnSpPr>
          <p:spPr>
            <a:xfrm flipV="1">
              <a:off x="3428991" y="3786190"/>
              <a:ext cx="107158" cy="506702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500594" y="1785926"/>
              <a:ext cx="4429156" cy="1500198"/>
              <a:chOff x="4572000" y="3714752"/>
              <a:chExt cx="4429156" cy="1500198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572000" y="3714752"/>
                <a:ext cx="4429156" cy="15001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6314" y="3786190"/>
                <a:ext cx="2736518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Fischer </a:t>
                </a:r>
                <a:r>
                  <a:rPr lang="en-GB" sz="1600" dirty="0" err="1" smtClean="0">
                    <a:latin typeface="Arial" pitchFamily="34" charset="0"/>
                    <a:cs typeface="Arial" pitchFamily="34" charset="0"/>
                  </a:rPr>
                  <a:t>Tropsch</a:t>
                </a:r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 Conversion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77190" y="4714884"/>
                <a:ext cx="1954766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Wax </a:t>
                </a:r>
                <a:r>
                  <a:rPr lang="en-GB" sz="1600" dirty="0" err="1" smtClean="0">
                    <a:latin typeface="Arial" pitchFamily="34" charset="0"/>
                    <a:cs typeface="Arial" pitchFamily="34" charset="0"/>
                  </a:rPr>
                  <a:t>Hydrocracking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15272" y="4071942"/>
                <a:ext cx="1207382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Diesel Fuel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01024" y="4572008"/>
                <a:ext cx="914033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Jet Fuel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" name="Straight Arrow Connector 28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5859503" y="4419814"/>
                <a:ext cx="590140" cy="158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0" idx="3"/>
                <a:endCxn id="11" idx="1"/>
              </p:cNvCxnSpPr>
              <p:nvPr/>
            </p:nvCxnSpPr>
            <p:spPr>
              <a:xfrm flipV="1">
                <a:off x="7131956" y="4241219"/>
                <a:ext cx="583316" cy="642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hape 32"/>
              <p:cNvCxnSpPr>
                <a:stCxn id="10" idx="3"/>
                <a:endCxn id="12" idx="2"/>
              </p:cNvCxnSpPr>
              <p:nvPr/>
            </p:nvCxnSpPr>
            <p:spPr>
              <a:xfrm>
                <a:off x="7131956" y="4884161"/>
                <a:ext cx="1326085" cy="26401"/>
              </a:xfrm>
              <a:prstGeom prst="bentConnector4">
                <a:avLst>
                  <a:gd name="adj1" fmla="val 32768"/>
                  <a:gd name="adj2" fmla="val 965876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500594" y="3857652"/>
              <a:ext cx="4572000" cy="1357298"/>
              <a:chOff x="4572000" y="5429288"/>
              <a:chExt cx="4572000" cy="1357298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572000" y="5429288"/>
                <a:ext cx="4572000" cy="135729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92942" y="5500702"/>
                <a:ext cx="1973617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Methanol Synthesis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2429" y="6143644"/>
                <a:ext cx="271464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Methanol to Gasoline conversion (Mobil Process)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37139" y="5585411"/>
                <a:ext cx="992579" cy="33855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itchFamily="34" charset="0"/>
                    <a:cs typeface="Arial" pitchFamily="34" charset="0"/>
                  </a:rPr>
                  <a:t>Gasoline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Straight Arrow Connector 35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5927557" y="5991450"/>
                <a:ext cx="304388" cy="158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4" idx="3"/>
                <a:endCxn id="15" idx="1"/>
              </p:cNvCxnSpPr>
              <p:nvPr/>
            </p:nvCxnSpPr>
            <p:spPr>
              <a:xfrm flipV="1">
                <a:off x="7437072" y="5754688"/>
                <a:ext cx="500067" cy="68134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071802" y="2428868"/>
              <a:ext cx="107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latin typeface="Arial" pitchFamily="34" charset="0"/>
                  <a:cs typeface="Arial" pitchFamily="34" charset="0"/>
                </a:rPr>
                <a:t>Syngas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 (H</a:t>
              </a:r>
              <a:r>
                <a:rPr lang="en-GB" sz="14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 &amp; CO)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66264" y="3786190"/>
              <a:ext cx="615553" cy="9419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1400" dirty="0" err="1" smtClean="0">
                  <a:latin typeface="Arial" pitchFamily="34" charset="0"/>
                  <a:cs typeface="Arial" pitchFamily="34" charset="0"/>
                </a:rPr>
                <a:t>Syngas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 (H</a:t>
              </a:r>
              <a:r>
                <a:rPr lang="en-GB" sz="14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 &amp; CO)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00496" y="3286124"/>
              <a:ext cx="45719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00496" y="3643314"/>
              <a:ext cx="45719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Elbow Connector 59"/>
            <p:cNvCxnSpPr>
              <a:stCxn id="57" idx="3"/>
              <a:endCxn id="9" idx="1"/>
            </p:cNvCxnSpPr>
            <p:nvPr/>
          </p:nvCxnSpPr>
          <p:spPr>
            <a:xfrm flipV="1">
              <a:off x="4046215" y="2026641"/>
              <a:ext cx="668693" cy="12823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8" idx="3"/>
              <a:endCxn id="13" idx="1"/>
            </p:cNvCxnSpPr>
            <p:nvPr/>
          </p:nvCxnSpPr>
          <p:spPr>
            <a:xfrm>
              <a:off x="4046215" y="3666174"/>
              <a:ext cx="975321" cy="432169"/>
            </a:xfrm>
            <a:prstGeom prst="bentConnector3">
              <a:avLst>
                <a:gd name="adj1" fmla="val 4053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927" y="142852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Gas to Liquids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214422"/>
            <a:ext cx="72152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Gas to liquids</a:t>
            </a:r>
          </a:p>
          <a:p>
            <a:pPr>
              <a:lnSpc>
                <a:spcPct val="150000"/>
              </a:lnSpc>
            </a:pP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 refinery process to convert natural gas or other gaseous hydrocarbons into longer chain hydrocarbons such as gasoline or diesel fuel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Methane-rich gases are converted into liquid fuels either via direct conversions or via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as an intermediate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Fischer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process</a:t>
            </a:r>
          </a:p>
          <a:p>
            <a:pPr marL="725488" lvl="1" indent="-268288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Mobil process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946" y="142852"/>
            <a:ext cx="382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GTL Fischer-</a:t>
            </a:r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Process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44" y="1285860"/>
            <a:ext cx="371477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Partial oxidation of methane to CO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, CO, H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O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CO to H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ratio adjusted with Water Gas Shift Reaction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Excess CO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removed by aqueous solution of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alkanolamine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Water removed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Produces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(CO + H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68288" indent="-268288">
              <a:lnSpc>
                <a:spcPct val="150000"/>
              </a:lnSpc>
              <a:buBlip>
                <a:blip r:embed="rId2"/>
              </a:buBlip>
            </a:pP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Syngas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reacted over iron or cobalt catalyst to give liquid hydrocarbons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50775" y="1678769"/>
            <a:ext cx="1643074" cy="52149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itchFamily="34" charset="0"/>
                <a:cs typeface="Arial" pitchFamily="34" charset="0"/>
              </a:rPr>
              <a:t>Air separation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22543" y="1678769"/>
            <a:ext cx="1714512" cy="52149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itchFamily="34" charset="0"/>
                <a:cs typeface="Arial" pitchFamily="34" charset="0"/>
              </a:rPr>
              <a:t>Gas Processing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6268" y="2571744"/>
            <a:ext cx="1893108" cy="57150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itchFamily="34" charset="0"/>
                <a:cs typeface="Arial" pitchFamily="34" charset="0"/>
              </a:rPr>
              <a:t>Gas Synthesis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04798" y="3643314"/>
            <a:ext cx="2536049" cy="55721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itchFamily="34" charset="0"/>
                <a:cs typeface="Arial" pitchFamily="34" charset="0"/>
              </a:rPr>
              <a:t>Fischer-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Process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87004" y="4714884"/>
            <a:ext cx="1571636" cy="55721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itchFamily="34" charset="0"/>
                <a:cs typeface="Arial" pitchFamily="34" charset="0"/>
              </a:rPr>
              <a:t>Cracking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4945" y="821513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Air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3224" y="821513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Natural Gas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7055" y="1500174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Liquid Gas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9799" y="2181182"/>
            <a:ext cx="430887" cy="8906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Methane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965" y="2146759"/>
            <a:ext cx="430887" cy="7992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Oxygen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7503" y="321468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CO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7136" y="321468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sz="16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3570" y="430489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Liquid Hydrocarbons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624" y="567929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Diesel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3363" y="567929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pitchFamily="34" charset="0"/>
                <a:cs typeface="Arial" pitchFamily="34" charset="0"/>
              </a:rPr>
              <a:t>Naphtha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7202" y="5679297"/>
            <a:ext cx="887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araffin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12" idx="2"/>
            <a:endCxn id="4" idx="0"/>
          </p:cNvCxnSpPr>
          <p:nvPr/>
        </p:nvCxnSpPr>
        <p:spPr>
          <a:xfrm rot="5400000">
            <a:off x="6722040" y="1417826"/>
            <a:ext cx="518702" cy="31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3" idx="0"/>
          </p:cNvCxnSpPr>
          <p:nvPr/>
        </p:nvCxnSpPr>
        <p:spPr>
          <a:xfrm rot="5400000">
            <a:off x="4112961" y="1419418"/>
            <a:ext cx="518702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3" idx="2"/>
            <a:endCxn id="5" idx="1"/>
          </p:cNvCxnSpPr>
          <p:nvPr/>
        </p:nvCxnSpPr>
        <p:spPr>
          <a:xfrm rot="16200000" flipH="1">
            <a:off x="4220672" y="2351900"/>
            <a:ext cx="657236" cy="353956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" idx="2"/>
            <a:endCxn id="5" idx="3"/>
          </p:cNvCxnSpPr>
          <p:nvPr/>
        </p:nvCxnSpPr>
        <p:spPr>
          <a:xfrm rot="5400000">
            <a:off x="6470970" y="2348667"/>
            <a:ext cx="657236" cy="360423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6" idx="0"/>
          </p:cNvCxnSpPr>
          <p:nvPr/>
        </p:nvCxnSpPr>
        <p:spPr>
          <a:xfrm rot="16200000" flipH="1">
            <a:off x="5422789" y="3393280"/>
            <a:ext cx="50006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0"/>
          </p:cNvCxnSpPr>
          <p:nvPr/>
        </p:nvCxnSpPr>
        <p:spPr>
          <a:xfrm rot="5400000">
            <a:off x="5415643" y="4457704"/>
            <a:ext cx="514360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20" idx="0"/>
          </p:cNvCxnSpPr>
          <p:nvPr/>
        </p:nvCxnSpPr>
        <p:spPr>
          <a:xfrm rot="5400000">
            <a:off x="5469221" y="5475695"/>
            <a:ext cx="407203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3"/>
            <a:endCxn id="21" idx="0"/>
          </p:cNvCxnSpPr>
          <p:nvPr/>
        </p:nvCxnSpPr>
        <p:spPr>
          <a:xfrm>
            <a:off x="6458640" y="4993489"/>
            <a:ext cx="372498" cy="68580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7" idx="1"/>
            <a:endCxn id="19" idx="0"/>
          </p:cNvCxnSpPr>
          <p:nvPr/>
        </p:nvCxnSpPr>
        <p:spPr>
          <a:xfrm rot="10800000" flipV="1">
            <a:off x="4548690" y="4993489"/>
            <a:ext cx="338315" cy="68580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</p:cNvCxnSpPr>
          <p:nvPr/>
        </p:nvCxnSpPr>
        <p:spPr>
          <a:xfrm flipV="1">
            <a:off x="7837055" y="1928802"/>
            <a:ext cx="878349" cy="1071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946" y="142852"/>
            <a:ext cx="17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GTL 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Process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7504" y="692696"/>
            <a:ext cx="8938599" cy="3609111"/>
            <a:chOff x="179512" y="836712"/>
            <a:chExt cx="8938599" cy="3609111"/>
          </a:xfrm>
        </p:grpSpPr>
        <p:sp>
          <p:nvSpPr>
            <p:cNvPr id="8" name="TextBox 7"/>
            <p:cNvSpPr txBox="1"/>
            <p:nvPr/>
          </p:nvSpPr>
          <p:spPr>
            <a:xfrm>
              <a:off x="1043608" y="3861048"/>
              <a:ext cx="1279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Natural Gas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Processing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9832" y="3861048"/>
              <a:ext cx="1199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 smtClean="0">
                  <a:latin typeface="Arial" pitchFamily="34" charset="0"/>
                  <a:cs typeface="Arial" pitchFamily="34" charset="0"/>
                </a:rPr>
                <a:t>Syngas</a:t>
              </a:r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Generation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861048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Hydrocarbon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Synthesis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40" y="3861048"/>
              <a:ext cx="15840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Fuel Upgrading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&amp; Distillation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512" y="2628201"/>
              <a:ext cx="845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Natural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Gas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5736" y="2555612"/>
              <a:ext cx="1042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Methane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1960" y="2571001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 smtClean="0">
                  <a:latin typeface="Arial" pitchFamily="34" charset="0"/>
                  <a:cs typeface="Arial" pitchFamily="34" charset="0"/>
                </a:rPr>
                <a:t>Syngas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8184" y="2571001"/>
              <a:ext cx="58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Wax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8424" y="2636912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Liquid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fuels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27662" y="95982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Hydrogen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31394" y="959822"/>
              <a:ext cx="1540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Heat Recovery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3848" y="836712"/>
              <a:ext cx="891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Oxygen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Steam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571" y="836712"/>
              <a:ext cx="1975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NGL Fractionation</a:t>
              </a:r>
            </a:p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&amp; Impurity Removal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59632" y="2177244"/>
              <a:ext cx="914400" cy="1512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02315" y="2177244"/>
              <a:ext cx="914400" cy="1512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48064" y="2177244"/>
              <a:ext cx="914400" cy="1512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92280" y="2177244"/>
              <a:ext cx="914400" cy="1512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174032" y="2933328"/>
              <a:ext cx="102981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18248" y="2933328"/>
              <a:ext cx="10298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62464" y="2933328"/>
              <a:ext cx="10298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06680" y="2929136"/>
              <a:ext cx="525760" cy="83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83568" y="2929136"/>
              <a:ext cx="576064" cy="83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39552" y="2825316"/>
              <a:ext cx="14401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/>
            <p:cNvCxnSpPr>
              <a:stCxn id="21" idx="0"/>
              <a:endCxn id="20" idx="2"/>
            </p:cNvCxnSpPr>
            <p:nvPr/>
          </p:nvCxnSpPr>
          <p:spPr>
            <a:xfrm flipH="1" flipV="1">
              <a:off x="1712182" y="1421487"/>
              <a:ext cx="4650" cy="75575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2"/>
              <a:endCxn id="22" idx="0"/>
            </p:cNvCxnSpPr>
            <p:nvPr/>
          </p:nvCxnSpPr>
          <p:spPr>
            <a:xfrm>
              <a:off x="3649644" y="1421487"/>
              <a:ext cx="9871" cy="75575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3" idx="0"/>
              <a:endCxn id="18" idx="2"/>
            </p:cNvCxnSpPr>
            <p:nvPr/>
          </p:nvCxnSpPr>
          <p:spPr>
            <a:xfrm flipH="1" flipV="1">
              <a:off x="5601797" y="1298376"/>
              <a:ext cx="3467" cy="8788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2"/>
              <a:endCxn id="24" idx="0"/>
            </p:cNvCxnSpPr>
            <p:nvPr/>
          </p:nvCxnSpPr>
          <p:spPr>
            <a:xfrm flipH="1">
              <a:off x="7549480" y="1298376"/>
              <a:ext cx="14547" cy="8788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83568" y="4725144"/>
            <a:ext cx="5826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Treatment to remove impurities</a:t>
            </a:r>
          </a:p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Reforming of natural gas to give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syngas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Fischer-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Tropsch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conversion to produce hydrocarbon waxes</a:t>
            </a:r>
          </a:p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Upgrading to clean diesel fuel</a:t>
            </a:r>
          </a:p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Typical yield – 70% diesel fuel, 25%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naptha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marL="269875" indent="-269875">
              <a:buBlip>
                <a:blip r:embed="rId2"/>
              </a:buBlip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10mcf natural gas gives 1 barrel of output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8184" y="6021288"/>
            <a:ext cx="2159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Source: www.sasol.com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94440" y="148570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Sasol Slurry Phase Distillate </a:t>
            </a:r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GB" sz="2000" b="1" baseline="30000" dirty="0" err="1" smtClean="0">
                <a:latin typeface="Arial" pitchFamily="34" charset="0"/>
                <a:cs typeface="Arial" pitchFamily="34" charset="0"/>
              </a:rPr>
              <a:t>tm</a:t>
            </a:r>
            <a:endParaRPr lang="en-GB" sz="2000" b="1" baseline="30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2b1stconsulting.com/wp-content/uploads/2012/05/Sasol-GTL-Process-sch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7488832" cy="512688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1496</Words>
  <Application>Microsoft Office PowerPoint</Application>
  <PresentationFormat>On-screen Show (4:3)</PresentationFormat>
  <Paragraphs>309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Mitchell, Professor C. Paul</dc:creator>
  <cp:lastModifiedBy>Mitchell, Professor C. Paul</cp:lastModifiedBy>
  <cp:revision>84</cp:revision>
  <dcterms:created xsi:type="dcterms:W3CDTF">2009-11-11T11:17:13Z</dcterms:created>
  <dcterms:modified xsi:type="dcterms:W3CDTF">2012-11-12T15:56:03Z</dcterms:modified>
</cp:coreProperties>
</file>