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38" r:id="rId2"/>
    <p:sldId id="257" r:id="rId3"/>
    <p:sldId id="479" r:id="rId4"/>
    <p:sldId id="464" r:id="rId5"/>
    <p:sldId id="480" r:id="rId6"/>
    <p:sldId id="466" r:id="rId7"/>
    <p:sldId id="465" r:id="rId8"/>
    <p:sldId id="469" r:id="rId9"/>
    <p:sldId id="482" r:id="rId10"/>
    <p:sldId id="481" r:id="rId11"/>
    <p:sldId id="483" r:id="rId12"/>
    <p:sldId id="487" r:id="rId13"/>
    <p:sldId id="484" r:id="rId14"/>
    <p:sldId id="485" r:id="rId15"/>
    <p:sldId id="486" r:id="rId16"/>
    <p:sldId id="488" r:id="rId17"/>
    <p:sldId id="477" r:id="rId18"/>
    <p:sldId id="489" r:id="rId19"/>
    <p:sldId id="473" r:id="rId20"/>
    <p:sldId id="493" r:id="rId21"/>
    <p:sldId id="490" r:id="rId22"/>
    <p:sldId id="491" r:id="rId23"/>
    <p:sldId id="476" r:id="rId24"/>
    <p:sldId id="492" r:id="rId25"/>
    <p:sldId id="451" r:id="rId26"/>
    <p:sldId id="38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CA3102"/>
    <a:srgbClr val="CA2A02"/>
    <a:srgbClr val="CC0000"/>
    <a:srgbClr val="D52B1E"/>
    <a:srgbClr val="CA2102"/>
    <a:srgbClr val="688791"/>
    <a:srgbClr val="FD241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90" autoAdjust="0"/>
  </p:normalViewPr>
  <p:slideViewPr>
    <p:cSldViewPr>
      <p:cViewPr>
        <p:scale>
          <a:sx n="90" d="100"/>
          <a:sy n="90" d="100"/>
        </p:scale>
        <p:origin x="-2148" y="-324"/>
      </p:cViewPr>
      <p:guideLst>
        <p:guide orient="horz" pos="2160"/>
        <p:guide orient="horz" pos="572"/>
        <p:guide orient="horz" pos="3884"/>
        <p:guide orient="horz" pos="210"/>
        <p:guide orient="horz" pos="4110"/>
        <p:guide orient="horz" pos="799"/>
        <p:guide orient="horz" pos="4020"/>
        <p:guide pos="5511"/>
        <p:guide pos="295"/>
        <p:guide pos="2835"/>
        <p:guide pos="29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A4576-8FDF-422F-9AF9-F5A1B2F58AA1}" type="datetimeFigureOut">
              <a:rPr lang="en-GB" smtClean="0"/>
              <a:pPr/>
              <a:t>12/09/2014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7451A-EE29-45E8-AFAE-D5220EAED7E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854106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93738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oA Title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0" y="2636913"/>
            <a:ext cx="6317488" cy="648072"/>
          </a:xfrm>
          <a:solidFill>
            <a:srgbClr val="D52B1E"/>
          </a:solidFill>
        </p:spPr>
        <p:txBody>
          <a:bodyPr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GB" sz="3600" b="1" kern="1200" dirty="0" smtClean="0">
                <a:solidFill>
                  <a:srgbClr val="FFFFFF"/>
                </a:solidFill>
                <a:latin typeface="Arial" charset="0"/>
                <a:ea typeface="ヒラギノ角ゴ Pro W3" charset="-128"/>
                <a:cs typeface="Arial" charset="0"/>
                <a:sym typeface="Arial" charset="0"/>
              </a:defRPr>
            </a:lvl1pPr>
          </a:lstStyle>
          <a:p>
            <a:r>
              <a:rPr lang="en-US" dirty="0" smtClean="0"/>
              <a:t>Title of Presentation</a:t>
            </a:r>
            <a:endParaRPr lang="en-GB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4149080"/>
            <a:ext cx="5669488" cy="460800"/>
          </a:xfrm>
          <a:solidFill>
            <a:srgbClr val="D52B1E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lang="en-GB" sz="2400" b="1" kern="1200" dirty="0" smtClean="0">
                <a:solidFill>
                  <a:srgbClr val="FFFFFF"/>
                </a:solidFill>
                <a:latin typeface="Arial" charset="0"/>
                <a:ea typeface="ヒラギノ角ゴ Pro W3" charset="-128"/>
                <a:cs typeface="Arial" charset="0"/>
                <a:sym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Name of Presenter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581128"/>
            <a:ext cx="5669488" cy="309600"/>
          </a:xfrm>
          <a:solidFill>
            <a:srgbClr val="D52B1E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en-GB" sz="1400" b="1" kern="1200" dirty="0" smtClean="0">
                <a:solidFill>
                  <a:srgbClr val="FFFFFF"/>
                </a:solidFill>
                <a:latin typeface="Arial" charset="0"/>
                <a:ea typeface="ヒラギノ角ゴ Pro W3" charset="-128"/>
                <a:cs typeface="Arial" charset="0"/>
                <a:sym typeface="Arial" charset="0"/>
              </a:defRPr>
            </a:lvl1pPr>
          </a:lstStyle>
          <a:p>
            <a:pPr lvl="0"/>
            <a:r>
              <a:rPr lang="en-GB" dirty="0" smtClean="0"/>
              <a:t>Title of Presenter</a:t>
            </a:r>
            <a:endParaRPr lang="en-GB" dirty="0"/>
          </a:p>
        </p:txBody>
      </p:sp>
      <p:pic>
        <p:nvPicPr>
          <p:cNvPr id="11" name="Picture 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651625" y="239713"/>
            <a:ext cx="215106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oA End Slide">
    <p:bg>
      <p:bgPr>
        <a:solidFill>
          <a:srgbClr val="6887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3779912" y="1628920"/>
            <a:ext cx="5364088" cy="1080000"/>
          </a:xfrm>
          <a:prstGeom prst="rect">
            <a:avLst/>
          </a:prstGeom>
          <a:solidFill>
            <a:srgbClr val="D52B1E"/>
          </a:solidFill>
        </p:spPr>
        <p:txBody>
          <a:bodyPr vert="horz" lIns="91440" tIns="45720" rIns="91440" bIns="45720" rtlCol="0" anchor="ctr">
            <a:no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buNone/>
              <a:defRPr lang="en-GB" sz="3600" b="1" baseline="0" dirty="0" smtClean="0">
                <a:solidFill>
                  <a:srgbClr val="FFFFFF"/>
                </a:solidFill>
                <a:latin typeface="Arial" charset="0"/>
                <a:ea typeface="ヒラギノ角ゴ Pro W3" charset="-128"/>
                <a:cs typeface="Arial" charset="0"/>
                <a:sym typeface="Arial" charset="0"/>
              </a:defRPr>
            </a:lvl1pPr>
          </a:lstStyle>
          <a:p>
            <a:pPr lvl="0"/>
            <a:r>
              <a:rPr lang="en-GB" sz="5400" b="1" kern="1200" baseline="0" dirty="0" smtClean="0">
                <a:solidFill>
                  <a:srgbClr val="FFFFFF"/>
                </a:solidFill>
                <a:latin typeface="Arial" charset="0"/>
                <a:ea typeface="ヒラギノ角ゴ Pro W3" charset="-128"/>
                <a:cs typeface="Arial" charset="0"/>
                <a:sym typeface="Arial" charset="0"/>
              </a:rPr>
              <a:t>Come</a:t>
            </a:r>
            <a:r>
              <a:rPr lang="en-GB" dirty="0" smtClean="0"/>
              <a:t> </a:t>
            </a:r>
            <a:r>
              <a:rPr lang="en-GB" sz="5400" b="1" kern="1200" baseline="0" dirty="0" smtClean="0">
                <a:solidFill>
                  <a:srgbClr val="FFFFFF"/>
                </a:solidFill>
                <a:latin typeface="Arial" charset="0"/>
                <a:ea typeface="ヒラギノ角ゴ Pro W3" charset="-128"/>
                <a:cs typeface="Arial" charset="0"/>
                <a:sym typeface="Arial" charset="0"/>
              </a:rPr>
              <a:t>Here.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2987824" y="2924944"/>
            <a:ext cx="6156176" cy="1080120"/>
          </a:xfrm>
          <a:prstGeom prst="rect">
            <a:avLst/>
          </a:prstGeom>
          <a:solidFill>
            <a:srgbClr val="D52B1E"/>
          </a:solidFill>
        </p:spPr>
        <p:txBody>
          <a:bodyPr vert="horz" lIns="91440" tIns="45720" rIns="91440" bIns="45720" rtlCol="0" anchor="ctr">
            <a:no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buNone/>
              <a:defRPr lang="en-GB" sz="3600" b="1" baseline="0" dirty="0" smtClean="0">
                <a:solidFill>
                  <a:srgbClr val="FFFFFF"/>
                </a:solidFill>
                <a:latin typeface="Arial" charset="0"/>
                <a:ea typeface="ヒラギノ角ゴ Pro W3" charset="-128"/>
                <a:cs typeface="Arial" charset="0"/>
                <a:sym typeface="Arial" charset="0"/>
              </a:defRPr>
            </a:lvl1pPr>
          </a:lstStyle>
          <a:p>
            <a:pPr lvl="0"/>
            <a:r>
              <a:rPr lang="en-GB" sz="5400" dirty="0" smtClean="0"/>
              <a:t>Go Anywhere.</a:t>
            </a:r>
            <a:endParaRPr lang="en-GB" sz="5400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545542" y="4653136"/>
            <a:ext cx="4608336" cy="43204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indent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en-US" sz="2400" b="1" baseline="0" dirty="0" smtClean="0">
                <a:solidFill>
                  <a:srgbClr val="FF2225"/>
                </a:solidFill>
                <a:latin typeface="Arial" charset="0"/>
                <a:ea typeface="ヒラギノ角ゴ Pro W3" charset="-128"/>
                <a:cs typeface="Arial" charset="0"/>
                <a:sym typeface="Gill Sans" charset="0"/>
              </a:defRPr>
            </a:lvl1pPr>
            <a:lvl2pPr indent="0" algn="ctr" eaLnBrk="0" fontAlgn="base" hangingPunct="0">
              <a:spcBef>
                <a:spcPts val="1600"/>
              </a:spcBef>
              <a:spcAft>
                <a:spcPct val="0"/>
              </a:spcAft>
              <a:buFont typeface="Arial" pitchFamily="34" charset="0"/>
              <a:buNone/>
              <a:defRPr lang="en-US" sz="2000" b="0" dirty="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  <a:sym typeface="Gill Sans" charset="0"/>
              </a:defRPr>
            </a:lvl2pPr>
            <a:lvl3pPr indent="0" algn="ctr" eaLnBrk="0" fontAlgn="base" hangingPunct="0">
              <a:spcBef>
                <a:spcPts val="1600"/>
              </a:spcBef>
              <a:spcAft>
                <a:spcPct val="0"/>
              </a:spcAft>
              <a:buFont typeface="Arial" pitchFamily="34" charset="0"/>
              <a:buNone/>
              <a:defRPr lang="en-US" b="0" dirty="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  <a:sym typeface="Gill Sans" charset="0"/>
              </a:defRPr>
            </a:lvl3pPr>
            <a:lvl4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>
                <a:solidFill>
                  <a:srgbClr val="CA2102"/>
                </a:solidFill>
              </a:rPr>
              <a:t>That’s</a:t>
            </a:r>
            <a:r>
              <a:rPr lang="en-GB" baseline="0" dirty="0" smtClean="0">
                <a:solidFill>
                  <a:srgbClr val="CA2102"/>
                </a:solidFill>
              </a:rPr>
              <a:t> the difference</a:t>
            </a:r>
            <a:endParaRPr lang="en-GB" dirty="0">
              <a:solidFill>
                <a:srgbClr val="CA2102"/>
              </a:solidFill>
            </a:endParaRPr>
          </a:p>
        </p:txBody>
      </p:sp>
      <p:pic>
        <p:nvPicPr>
          <p:cNvPr id="5" name="Picture 2" descr="http://www.abdn.ac.uk/pgopenday/uploads/media/screen%20saver%20jpeg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4" r="30750" b="38973"/>
          <a:stretch/>
        </p:blipFill>
        <p:spPr bwMode="auto">
          <a:xfrm>
            <a:off x="-652" y="4671250"/>
            <a:ext cx="3312368" cy="2191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651625" y="239713"/>
            <a:ext cx="215106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946356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8013"/>
            <a:ext cx="7540625" cy="63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43100"/>
            <a:ext cx="3694113" cy="4454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4713" y="1943100"/>
            <a:ext cx="3694112" cy="21510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4713" y="4246563"/>
            <a:ext cx="3694112" cy="2151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347745825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oA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lang="en-GB" sz="3600" b="1" kern="1200" baseline="0" dirty="0" smtClean="0">
                <a:solidFill>
                  <a:srgbClr val="FFFFFF"/>
                </a:solidFill>
                <a:latin typeface="Arial" charset="0"/>
                <a:ea typeface="ヒラギノ角ゴ Pro W3" charset="-128"/>
                <a:cs typeface="Arial" charset="0"/>
                <a:sym typeface="Arial" charset="0"/>
              </a:defRPr>
            </a:lvl1pPr>
          </a:lstStyle>
          <a:p>
            <a:r>
              <a:rPr lang="en-US" dirty="0" smtClean="0"/>
              <a:t>Slide Subject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/>
            </a:lvl2pPr>
            <a:lvl3pPr>
              <a:buFont typeface="Arial" pitchFamily="34" charset="0"/>
              <a:buChar char="•"/>
              <a:defRPr/>
            </a:lvl3pPr>
          </a:lstStyle>
          <a:p>
            <a:r>
              <a:rPr lang="en-US" dirty="0" smtClean="0"/>
              <a:t>Subtitle</a:t>
            </a:r>
          </a:p>
          <a:p>
            <a:pPr lvl="1"/>
            <a:r>
              <a:rPr lang="en-US" dirty="0" smtClean="0"/>
              <a:t>Bullet Point</a:t>
            </a:r>
          </a:p>
          <a:p>
            <a:pPr lvl="1"/>
            <a:r>
              <a:rPr lang="en-US" dirty="0" smtClean="0"/>
              <a:t>Bullet Point</a:t>
            </a:r>
          </a:p>
          <a:p>
            <a:pPr lvl="1"/>
            <a:r>
              <a:rPr lang="en-US" dirty="0" smtClean="0"/>
              <a:t>Bullet Point</a:t>
            </a:r>
          </a:p>
          <a:p>
            <a:pPr lvl="2"/>
            <a:r>
              <a:rPr lang="en-US" dirty="0" smtClean="0"/>
              <a:t>Sub-bullet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UoA Title and Content (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 descr="pics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740211" y="692696"/>
            <a:ext cx="4403725" cy="590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lang="en-GB" sz="3600" b="1" kern="1200" baseline="0" dirty="0" smtClean="0">
                <a:solidFill>
                  <a:srgbClr val="FFFFFF"/>
                </a:solidFill>
                <a:latin typeface="Arial" charset="0"/>
                <a:ea typeface="ヒラギノ角ゴ Pro W3" charset="-128"/>
                <a:cs typeface="Arial" charset="0"/>
                <a:sym typeface="Arial" charset="0"/>
              </a:defRPr>
            </a:lvl1pPr>
          </a:lstStyle>
          <a:p>
            <a:r>
              <a:rPr lang="en-US" dirty="0" smtClean="0"/>
              <a:t>Slide Subject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908050"/>
            <a:ext cx="4043363" cy="5473700"/>
          </a:xfrm>
        </p:spPr>
        <p:txBody>
          <a:bodyPr/>
          <a:lstStyle>
            <a:lvl1pPr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/>
            </a:lvl2pPr>
            <a:lvl3pPr>
              <a:buFont typeface="Arial" pitchFamily="34" charset="0"/>
              <a:buChar char="•"/>
              <a:defRPr/>
            </a:lvl3pPr>
          </a:lstStyle>
          <a:p>
            <a:r>
              <a:rPr lang="en-US" dirty="0" smtClean="0"/>
              <a:t>Subtitle</a:t>
            </a:r>
          </a:p>
          <a:p>
            <a:pPr lvl="1"/>
            <a:r>
              <a:rPr lang="en-US" dirty="0" smtClean="0"/>
              <a:t>Bullet Point</a:t>
            </a:r>
          </a:p>
          <a:p>
            <a:pPr lvl="1"/>
            <a:r>
              <a:rPr lang="en-US" dirty="0" smtClean="0"/>
              <a:t>Bullet Point</a:t>
            </a:r>
          </a:p>
          <a:p>
            <a:pPr lvl="1"/>
            <a:r>
              <a:rPr lang="en-US" dirty="0" smtClean="0"/>
              <a:t>Bullet Point</a:t>
            </a:r>
          </a:p>
          <a:p>
            <a:pPr lvl="2"/>
            <a:r>
              <a:rPr lang="en-US" dirty="0" smtClean="0"/>
              <a:t>Sub-bullet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oA Section Header">
    <p:bg>
      <p:bgPr>
        <a:solidFill>
          <a:srgbClr val="6887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1" descr="pic3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2165350"/>
            <a:ext cx="9150350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651625" y="239713"/>
            <a:ext cx="215106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0" y="2718048"/>
            <a:ext cx="6318000" cy="648000"/>
          </a:xfrm>
          <a:solidFill>
            <a:srgbClr val="D52B1E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lang="en-GB" sz="3600" b="1" kern="1200" baseline="0" dirty="0" smtClean="0">
                <a:solidFill>
                  <a:srgbClr val="FFFFFF"/>
                </a:solidFill>
                <a:latin typeface="Arial" charset="0"/>
                <a:ea typeface="ヒラギノ角ゴ Pro W3" charset="-128"/>
                <a:cs typeface="Arial" charset="0"/>
                <a:sym typeface="Arial" charset="0"/>
              </a:defRPr>
            </a:lvl1pPr>
          </a:lstStyle>
          <a:p>
            <a:r>
              <a:rPr lang="en-US" dirty="0" smtClean="0"/>
              <a:t>Section Title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UoA 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lang="en-GB" sz="3600" b="1" kern="1200" baseline="0" dirty="0" smtClean="0">
                <a:solidFill>
                  <a:srgbClr val="FFFFFF"/>
                </a:solidFill>
                <a:latin typeface="Arial" charset="0"/>
                <a:ea typeface="ヒラギノ角ゴ Pro W3" charset="-128"/>
                <a:cs typeface="Arial" charset="0"/>
                <a:sym typeface="Arial" charset="0"/>
              </a:defRPr>
            </a:lvl1pPr>
          </a:lstStyle>
          <a:p>
            <a:r>
              <a:rPr lang="en-US" dirty="0" smtClean="0"/>
              <a:t>Slide Subject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908050"/>
            <a:ext cx="4038600" cy="5473700"/>
          </a:xfrm>
        </p:spPr>
        <p:txBody>
          <a:bodyPr/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dirty="0" smtClean="0"/>
              <a:t>Subtitle</a:t>
            </a:r>
          </a:p>
          <a:p>
            <a:pPr lvl="1"/>
            <a:r>
              <a:rPr lang="en-US" dirty="0" smtClean="0"/>
              <a:t>Bullet Point</a:t>
            </a:r>
          </a:p>
          <a:p>
            <a:pPr lvl="1"/>
            <a:r>
              <a:rPr lang="en-US" dirty="0" smtClean="0"/>
              <a:t>Bullet Point</a:t>
            </a:r>
          </a:p>
          <a:p>
            <a:pPr lvl="1"/>
            <a:r>
              <a:rPr lang="en-US" dirty="0" smtClean="0"/>
              <a:t>Bullet Point</a:t>
            </a:r>
          </a:p>
          <a:p>
            <a:pPr lvl="2"/>
            <a:r>
              <a:rPr lang="en-US" dirty="0" smtClean="0"/>
              <a:t>Sub-bullet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908050"/>
            <a:ext cx="4038600" cy="5473700"/>
          </a:xfrm>
        </p:spPr>
        <p:txBody>
          <a:bodyPr/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dirty="0" smtClean="0"/>
              <a:t>Subtitle</a:t>
            </a:r>
          </a:p>
          <a:p>
            <a:pPr lvl="1"/>
            <a:r>
              <a:rPr lang="en-US" dirty="0" smtClean="0"/>
              <a:t>Bullet Point</a:t>
            </a:r>
          </a:p>
          <a:p>
            <a:pPr lvl="1"/>
            <a:r>
              <a:rPr lang="en-US" dirty="0" smtClean="0"/>
              <a:t>Bullet Point</a:t>
            </a:r>
          </a:p>
          <a:p>
            <a:pPr lvl="1"/>
            <a:r>
              <a:rPr lang="en-US" dirty="0" smtClean="0"/>
              <a:t>Bullet Point</a:t>
            </a:r>
          </a:p>
          <a:p>
            <a:pPr lvl="2"/>
            <a:r>
              <a:rPr lang="en-US" dirty="0" smtClean="0"/>
              <a:t>Sub-bullet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oA Title and Object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18256"/>
            <a:ext cx="6948264" cy="710952"/>
          </a:xfrm>
        </p:spPr>
        <p:txBody>
          <a:bodyPr>
            <a:normAutofit/>
          </a:bodyPr>
          <a:lstStyle>
            <a:lvl1pPr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lang="en-GB" sz="3600" b="1" kern="1200" baseline="0" dirty="0" smtClean="0">
                <a:solidFill>
                  <a:srgbClr val="FFFFFF"/>
                </a:solidFill>
                <a:latin typeface="Arial" charset="0"/>
                <a:ea typeface="ヒラギノ角ゴ Pro W3" charset="-128"/>
                <a:cs typeface="Arial" charset="0"/>
                <a:sym typeface="Arial" charset="0"/>
              </a:defRPr>
            </a:lvl1pPr>
          </a:lstStyle>
          <a:p>
            <a:r>
              <a:rPr lang="en-US" dirty="0" smtClean="0"/>
              <a:t>Slide Subject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268414"/>
            <a:ext cx="8229600" cy="5113336"/>
          </a:xfrm>
        </p:spPr>
        <p:txBody>
          <a:bodyPr/>
          <a:lstStyle>
            <a:lvl1pPr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/>
            </a:lvl2pPr>
            <a:lvl3pPr>
              <a:buFont typeface="Arial" pitchFamily="34" charset="0"/>
              <a:buChar char="•"/>
              <a:defRPr/>
            </a:lvl3pPr>
          </a:lstStyle>
          <a:p>
            <a:r>
              <a:rPr lang="en-US" dirty="0" smtClean="0"/>
              <a:t>Object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92696"/>
            <a:ext cx="9144000" cy="360363"/>
          </a:xfrm>
          <a:solidFill>
            <a:srgbClr val="D52B1E"/>
          </a:solidFill>
        </p:spPr>
        <p:txBody>
          <a:bodyPr>
            <a:normAutofit/>
          </a:bodyPr>
          <a:lstStyle>
            <a:lvl1pPr mar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en-GB" sz="1800" b="1" kern="1200" baseline="0" dirty="0" smtClean="0">
                <a:solidFill>
                  <a:schemeClr val="bg1"/>
                </a:solidFill>
                <a:latin typeface="Arial" charset="0"/>
                <a:ea typeface="ヒラギノ角ゴ Pro W3" charset="-128"/>
                <a:cs typeface="Arial" charset="0"/>
                <a:sym typeface="Arial" charset="0"/>
              </a:defRPr>
            </a:lvl1pPr>
          </a:lstStyle>
          <a:p>
            <a:pPr lvl="0"/>
            <a:r>
              <a:rPr lang="en-US" dirty="0" smtClean="0"/>
              <a:t>Object Caption</a:t>
            </a:r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oA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0" y="-18256"/>
            <a:ext cx="6948264" cy="710952"/>
          </a:xfrm>
        </p:spPr>
        <p:txBody>
          <a:bodyPr>
            <a:normAutofit/>
          </a:bodyPr>
          <a:lstStyle>
            <a:lvl1pPr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lang="en-GB" sz="3600" b="1" kern="1200" baseline="0" dirty="0" smtClean="0">
                <a:solidFill>
                  <a:srgbClr val="FFFFFF"/>
                </a:solidFill>
                <a:latin typeface="Arial" charset="0"/>
                <a:ea typeface="ヒラギノ角ゴ Pro W3" charset="-128"/>
                <a:cs typeface="Arial" charset="0"/>
                <a:sym typeface="Arial" charset="0"/>
              </a:defRPr>
            </a:lvl1pPr>
          </a:lstStyle>
          <a:p>
            <a:r>
              <a:rPr lang="en-US" dirty="0" smtClean="0"/>
              <a:t>Slide Subject</a:t>
            </a:r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oA 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908049"/>
            <a:ext cx="8229600" cy="5473701"/>
          </a:xfrm>
        </p:spPr>
        <p:txBody>
          <a:bodyPr/>
          <a:lstStyle>
            <a:lvl1pPr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/>
            </a:lvl2pPr>
            <a:lvl3pPr>
              <a:buFont typeface="Arial" pitchFamily="34" charset="0"/>
              <a:buChar char="•"/>
              <a:defRPr/>
            </a:lvl3pPr>
          </a:lstStyle>
          <a:p>
            <a:r>
              <a:rPr lang="en-US" dirty="0" smtClean="0"/>
              <a:t>Subtitle</a:t>
            </a:r>
          </a:p>
          <a:p>
            <a:pPr lvl="1"/>
            <a:r>
              <a:rPr lang="en-US" dirty="0" smtClean="0"/>
              <a:t>Bullet Point</a:t>
            </a:r>
          </a:p>
          <a:p>
            <a:pPr lvl="1"/>
            <a:r>
              <a:rPr lang="en-US" dirty="0" smtClean="0"/>
              <a:t>Bullet Point</a:t>
            </a:r>
          </a:p>
          <a:p>
            <a:pPr lvl="1"/>
            <a:r>
              <a:rPr lang="en-US" dirty="0" smtClean="0"/>
              <a:t>Bullet Point</a:t>
            </a:r>
          </a:p>
          <a:p>
            <a:pPr lvl="2"/>
            <a:r>
              <a:rPr lang="en-US" dirty="0" smtClean="0"/>
              <a:t>Sub-bullet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oA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468313" y="332656"/>
            <a:ext cx="8280400" cy="6192687"/>
          </a:xfrm>
        </p:spPr>
        <p:txBody>
          <a:bodyPr/>
          <a:lstStyle/>
          <a:p>
            <a:r>
              <a:rPr lang="en-US" dirty="0" smtClean="0"/>
              <a:t>Subtitle</a:t>
            </a:r>
          </a:p>
          <a:p>
            <a:pPr lvl="1"/>
            <a:r>
              <a:rPr lang="en-US" dirty="0" smtClean="0"/>
              <a:t>Bullet Point</a:t>
            </a:r>
          </a:p>
          <a:p>
            <a:pPr lvl="1"/>
            <a:r>
              <a:rPr lang="en-US" dirty="0" smtClean="0"/>
              <a:t>Bullet Point</a:t>
            </a:r>
          </a:p>
          <a:p>
            <a:pPr lvl="1"/>
            <a:r>
              <a:rPr lang="en-US" dirty="0" smtClean="0"/>
              <a:t>Bullet Point</a:t>
            </a:r>
          </a:p>
          <a:p>
            <a:pPr lvl="2"/>
            <a:r>
              <a:rPr lang="en-US" dirty="0" smtClean="0"/>
              <a:t>Sub-bullet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rgbClr val="6887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rgbClr val="6887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6948264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Slide Subject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08050"/>
            <a:ext cx="8229600" cy="5473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smtClean="0"/>
              <a:t>Subtitle</a:t>
            </a:r>
          </a:p>
          <a:p>
            <a:pPr lvl="1"/>
            <a:r>
              <a:rPr lang="en-US" dirty="0" smtClean="0"/>
              <a:t>Bullet Point</a:t>
            </a:r>
          </a:p>
          <a:p>
            <a:pPr lvl="1"/>
            <a:r>
              <a:rPr lang="en-US" dirty="0" smtClean="0"/>
              <a:t>Bullet Point</a:t>
            </a:r>
          </a:p>
          <a:p>
            <a:pPr lvl="1"/>
            <a:r>
              <a:rPr lang="en-US" dirty="0" smtClean="0"/>
              <a:t>Bullet Point</a:t>
            </a:r>
          </a:p>
          <a:p>
            <a:pPr lvl="2"/>
            <a:r>
              <a:rPr lang="en-US" dirty="0" smtClean="0"/>
              <a:t>Sub-bullet</a:t>
            </a: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848504" y="44624"/>
            <a:ext cx="1260000" cy="580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10"/>
          <p:cNvSpPr txBox="1">
            <a:spLocks/>
          </p:cNvSpPr>
          <p:nvPr/>
        </p:nvSpPr>
        <p:spPr>
          <a:xfrm>
            <a:off x="6804025" y="6597352"/>
            <a:ext cx="2376487" cy="332656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marR="0" lvl="0" indent="-342900" algn="r" defTabSz="914400" rtl="0" eaLnBrk="0" fontAlgn="base" latinLnBrk="0" hangingPunct="0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Gill Sans" charset="0"/>
              </a:rPr>
              <a:t>www.abdn.ac.uk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4" r:id="rId6"/>
    <p:sldLayoutId id="2147483655" r:id="rId7"/>
    <p:sldLayoutId id="2147483657" r:id="rId8"/>
    <p:sldLayoutId id="2147483659" r:id="rId9"/>
    <p:sldLayoutId id="2147483658" r:id="rId10"/>
    <p:sldLayoutId id="2147483663" r:id="rId11"/>
    <p:sldLayoutId id="2147483664" r:id="rId12"/>
    <p:sldLayoutId id="2147483665" r:id="rId13"/>
    <p:sldLayoutId id="2147483666" r:id="rId14"/>
  </p:sldLayoutIdLst>
  <p:txStyles>
    <p:titleStyle>
      <a:lvl1pPr algn="l" defTabSz="914400" rtl="0" eaLnBrk="1" fontAlgn="base" latinLnBrk="0" hangingPunct="1">
        <a:spcBef>
          <a:spcPct val="0"/>
        </a:spcBef>
        <a:spcAft>
          <a:spcPct val="0"/>
        </a:spcAft>
        <a:buNone/>
        <a:defRPr lang="en-GB" sz="3600" b="1" kern="1200" baseline="0" dirty="0" smtClean="0">
          <a:solidFill>
            <a:srgbClr val="FFFFFF"/>
          </a:solidFill>
          <a:latin typeface="Arial" charset="0"/>
          <a:ea typeface="+mj-ea"/>
          <a:cs typeface="Arial" charset="0"/>
          <a:sym typeface="Arial" charset="0"/>
        </a:defRPr>
      </a:lvl1pPr>
    </p:titleStyle>
    <p:bodyStyle>
      <a:lvl1pPr marL="342900" indent="-342900" algn="l" defTabSz="914400" rtl="0" eaLnBrk="1" fontAlgn="base" latinLnBrk="0" hangingPunct="1">
        <a:spcBef>
          <a:spcPts val="1600"/>
        </a:spcBef>
        <a:spcAft>
          <a:spcPct val="0"/>
        </a:spcAft>
        <a:buFont typeface="Arial" pitchFamily="34" charset="0"/>
        <a:buChar char="•"/>
        <a:defRPr lang="en-US" sz="2800" b="1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  <a:sym typeface="Gill Sans" charset="0"/>
        </a:defRPr>
      </a:lvl1pPr>
      <a:lvl2pPr marL="742950" indent="-285750" algn="l" defTabSz="914400" rtl="0" eaLnBrk="1" fontAlgn="base" latinLnBrk="0" hangingPunct="1">
        <a:spcBef>
          <a:spcPts val="1600"/>
        </a:spcBef>
        <a:spcAft>
          <a:spcPct val="0"/>
        </a:spcAft>
        <a:buFont typeface="Arial" pitchFamily="34" charset="0"/>
        <a:buChar char="•"/>
        <a:defRPr lang="en-US" sz="2000" b="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  <a:sym typeface="Gill Sans" charset="0"/>
        </a:defRPr>
      </a:lvl2pPr>
      <a:lvl3pPr marL="1143000" indent="-228600" algn="l" defTabSz="914400" rtl="0" eaLnBrk="1" fontAlgn="base" latinLnBrk="0" hangingPunct="1">
        <a:spcBef>
          <a:spcPts val="1600"/>
        </a:spcBef>
        <a:spcAft>
          <a:spcPct val="0"/>
        </a:spcAft>
        <a:buFont typeface="Arial" pitchFamily="34" charset="0"/>
        <a:buChar char="•"/>
        <a:defRPr lang="en-US" sz="1800" b="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  <a:sym typeface="Gill Sans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hyperlink" Target="http://energy.gov/eere/geothermal/how-enhanced-geothermal-system-works" TargetMode="Externa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://www.sciencedirect.com/science/article/pii/S1364032113003420" TargetMode="External"/><Relationship Id="rId4" Type="http://schemas.openxmlformats.org/officeDocument/2006/relationships/image" Target="../media/image26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iencedirect.com/science/article/pii/S1364032113003420" TargetMode="Externa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www.sciencedirect.com/science/article/pii/S1364032102000023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.org/wcm/webdav/site/climatechange/shared/Documents/AGECC%20summary%20report%5b1%5d.pdf" TargetMode="External"/><Relationship Id="rId2" Type="http://schemas.openxmlformats.org/officeDocument/2006/relationships/hyperlink" Target="http://www.eia.gov/totalenergy/data/annual/pdf/aer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1.eere.energy.gov/geothermal/pdfs/future_geo_energy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gif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 txBox="1">
            <a:spLocks noChangeArrowheads="1"/>
          </p:cNvSpPr>
          <p:nvPr/>
        </p:nvSpPr>
        <p:spPr>
          <a:xfrm>
            <a:off x="0" y="6552728"/>
            <a:ext cx="4464496" cy="260648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spcBef>
                <a:spcPts val="450"/>
              </a:spcBef>
              <a:buClr>
                <a:srgbClr val="4B4F55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600" b="1" kern="0" dirty="0" smtClean="0">
                <a:solidFill>
                  <a:schemeClr val="bg1"/>
                </a:solidFill>
                <a:latin typeface="Cambria" pitchFamily="18" charset="0"/>
              </a:rPr>
              <a:t>jefferson.gomes@abdn.ac.uk</a:t>
            </a:r>
            <a:endParaRPr lang="en-US" sz="1600" b="1" kern="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6" name="Rectangle 15"/>
          <p:cNvSpPr txBox="1">
            <a:spLocks noChangeArrowheads="1"/>
          </p:cNvSpPr>
          <p:nvPr/>
        </p:nvSpPr>
        <p:spPr>
          <a:xfrm>
            <a:off x="35496" y="116632"/>
            <a:ext cx="4608512" cy="54868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spcBef>
                <a:spcPts val="450"/>
              </a:spcBef>
              <a:buClr>
                <a:srgbClr val="4B4F55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3200" b="1" kern="0" dirty="0" smtClean="0">
                <a:solidFill>
                  <a:schemeClr val="bg1"/>
                </a:solidFill>
                <a:latin typeface="Cambria" pitchFamily="18" charset="0"/>
                <a:cs typeface="+mn-cs"/>
              </a:rPr>
              <a:t>School of Engineering</a:t>
            </a:r>
          </a:p>
        </p:txBody>
      </p:sp>
      <p:sp>
        <p:nvSpPr>
          <p:cNvPr id="7" name="Rectangle 15"/>
          <p:cNvSpPr txBox="1">
            <a:spLocks noChangeArrowheads="1"/>
          </p:cNvSpPr>
          <p:nvPr/>
        </p:nvSpPr>
        <p:spPr>
          <a:xfrm>
            <a:off x="46160" y="5373216"/>
            <a:ext cx="4597847" cy="864096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spcBef>
                <a:spcPts val="450"/>
              </a:spcBef>
              <a:buClr>
                <a:srgbClr val="4B4F55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2400" b="1" kern="0" dirty="0" smtClean="0">
                <a:solidFill>
                  <a:srgbClr val="0070C0"/>
                </a:solidFill>
                <a:latin typeface="Cambria" pitchFamily="18" charset="0"/>
                <a:cs typeface="+mn-cs"/>
              </a:rPr>
              <a:t>Jeff </a:t>
            </a:r>
            <a:r>
              <a:rPr lang="en-US" sz="2400" b="1" kern="0" dirty="0" smtClean="0">
                <a:solidFill>
                  <a:srgbClr val="0070C0"/>
                </a:solidFill>
                <a:latin typeface="Cambria" pitchFamily="18" charset="0"/>
              </a:rPr>
              <a:t>Gomes</a:t>
            </a:r>
            <a:endParaRPr lang="en-US" sz="2000" b="1" kern="0" dirty="0" smtClean="0">
              <a:solidFill>
                <a:srgbClr val="0070C0"/>
              </a:solidFill>
              <a:latin typeface="Cambria" pitchFamily="18" charset="0"/>
            </a:endParaRPr>
          </a:p>
          <a:p>
            <a:pPr algn="ctr">
              <a:lnSpc>
                <a:spcPct val="90000"/>
              </a:lnSpc>
              <a:spcBef>
                <a:spcPts val="450"/>
              </a:spcBef>
              <a:buClr>
                <a:srgbClr val="4B4F55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2000" b="1" kern="0" dirty="0" smtClean="0">
                <a:solidFill>
                  <a:srgbClr val="0070C0"/>
                </a:solidFill>
                <a:latin typeface="Cambria" pitchFamily="18" charset="0"/>
              </a:rPr>
              <a:t>September 2014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64704"/>
            <a:ext cx="47160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smtClean="0">
                <a:solidFill>
                  <a:srgbClr val="0070C0"/>
                </a:solidFill>
              </a:rPr>
              <a:t>Renewable Energy 1: Solar and Geothermal (EG501J)</a:t>
            </a:r>
            <a:endParaRPr lang="en-GB" sz="2800" b="1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636912"/>
            <a:ext cx="4716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rgbClr val="C00000"/>
                </a:solidFill>
              </a:rPr>
              <a:t>Geothermal Energy</a:t>
            </a:r>
            <a:r>
              <a:rPr lang="en-GB" sz="4000" b="1" dirty="0" smtClean="0">
                <a:solidFill>
                  <a:srgbClr val="C00000"/>
                </a:solidFill>
              </a:rPr>
              <a:t>: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3573016"/>
            <a:ext cx="4032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4813" indent="-404813" algn="just">
              <a:tabLst>
                <a:tab pos="4348163" algn="l"/>
              </a:tabLst>
            </a:pPr>
            <a:r>
              <a:rPr lang="en-GB" sz="2400" b="1" dirty="0" smtClean="0">
                <a:solidFill>
                  <a:srgbClr val="C00000"/>
                </a:solidFill>
              </a:rPr>
              <a:t>2. Sources, Technologies and Preliminary Environmental Analysis</a:t>
            </a:r>
            <a:endParaRPr lang="en-GB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96" y="36235"/>
            <a:ext cx="5496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dirty="0" smtClean="0">
                <a:solidFill>
                  <a:schemeClr val="bg1"/>
                </a:solidFill>
              </a:rPr>
              <a:t>Geothermal Sources: Direct Use</a:t>
            </a:r>
            <a:endParaRPr lang="en-GB" sz="3200" b="1" dirty="0">
              <a:solidFill>
                <a:schemeClr val="bg1"/>
              </a:solidFill>
            </a:endParaRPr>
          </a:p>
        </p:txBody>
      </p:sp>
      <p:pic>
        <p:nvPicPr>
          <p:cNvPr id="140290" name="Picture 2" descr="http://www.bgs.ac.uk/research/images/energy/Figure_01_0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8535" y="3645023"/>
            <a:ext cx="4309969" cy="2952329"/>
          </a:xfrm>
          <a:prstGeom prst="rect">
            <a:avLst/>
          </a:prstGeom>
          <a:noFill/>
        </p:spPr>
      </p:pic>
      <p:pic>
        <p:nvPicPr>
          <p:cNvPr id="140292" name="Picture 4" descr="http://www.r-e-a.net/images/technologies/deep-geothermal-diagra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077" y="764704"/>
            <a:ext cx="4518923" cy="403244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679504" y="620688"/>
            <a:ext cx="435699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en-GB" sz="2000" dirty="0" smtClean="0">
                <a:solidFill>
                  <a:srgbClr val="0070C0"/>
                </a:solidFill>
              </a:rPr>
              <a:t>The </a:t>
            </a:r>
            <a:r>
              <a:rPr lang="en-GB" sz="2000" b="1" dirty="0" smtClean="0">
                <a:solidFill>
                  <a:srgbClr val="0070C0"/>
                </a:solidFill>
              </a:rPr>
              <a:t>GS</a:t>
            </a:r>
            <a:r>
              <a:rPr lang="en-GB" sz="2000" dirty="0" smtClean="0">
                <a:solidFill>
                  <a:srgbClr val="0070C0"/>
                </a:solidFill>
              </a:rPr>
              <a:t> can be exploited at high temperature with efficiency of 50-70%:</a:t>
            </a:r>
          </a:p>
          <a:p>
            <a:pPr marL="457200" indent="-117475" algn="just">
              <a:buFont typeface="Arial" pitchFamily="34" charset="0"/>
              <a:buChar char="•"/>
            </a:pPr>
            <a:r>
              <a:rPr lang="en-GB" sz="2000" dirty="0" smtClean="0">
                <a:solidFill>
                  <a:srgbClr val="0070C0"/>
                </a:solidFill>
              </a:rPr>
              <a:t>Cold water is injected into the permeable rock;</a:t>
            </a:r>
          </a:p>
          <a:p>
            <a:pPr marL="457200" indent="-117475" algn="just">
              <a:buFont typeface="Arial" pitchFamily="34" charset="0"/>
              <a:buChar char="•"/>
            </a:pPr>
            <a:r>
              <a:rPr lang="en-GB" sz="2000" dirty="0" smtClean="0">
                <a:solidFill>
                  <a:srgbClr val="0070C0"/>
                </a:solidFill>
              </a:rPr>
              <a:t>Leading to the fracturing  of the hot rocks and heat transferring to water;</a:t>
            </a:r>
          </a:p>
          <a:p>
            <a:pPr marL="457200" indent="-117475" algn="just">
              <a:buFont typeface="Arial" pitchFamily="34" charset="0"/>
              <a:buChar char="•"/>
            </a:pPr>
            <a:r>
              <a:rPr lang="en-GB" sz="2000" dirty="0" smtClean="0">
                <a:solidFill>
                  <a:srgbClr val="0070C0"/>
                </a:solidFill>
              </a:rPr>
              <a:t>Heated water is diffused and recovered in production well;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797152"/>
            <a:ext cx="47880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 algn="just">
              <a:buFont typeface="Arial" pitchFamily="34" charset="0"/>
              <a:buChar char="•"/>
            </a:pPr>
            <a:r>
              <a:rPr lang="en-GB" sz="2000" dirty="0" smtClean="0">
                <a:solidFill>
                  <a:srgbClr val="0070C0"/>
                </a:solidFill>
              </a:rPr>
              <a:t>Hot water can be used for: space heating (52%); bathing &amp; balneology (hot spring, medical etc – 30%); agriculture (greenhouse, fish farming, etc – 12%); industry (4%).</a:t>
            </a:r>
          </a:p>
        </p:txBody>
      </p:sp>
      <p:sp>
        <p:nvSpPr>
          <p:cNvPr id="7" name="Rectangle 15"/>
          <p:cNvSpPr txBox="1">
            <a:spLocks noChangeArrowheads="1"/>
          </p:cNvSpPr>
          <p:nvPr/>
        </p:nvSpPr>
        <p:spPr>
          <a:xfrm>
            <a:off x="0" y="6552728"/>
            <a:ext cx="2915816" cy="305272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spcBef>
                <a:spcPts val="450"/>
              </a:spcBef>
              <a:buClr>
                <a:srgbClr val="4B4F55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600" b="1" kern="0" dirty="0" smtClean="0">
                <a:solidFill>
                  <a:schemeClr val="bg1"/>
                </a:solidFill>
                <a:latin typeface="Cambria" pitchFamily="18" charset="0"/>
              </a:rPr>
              <a:t>jefferson.gomes@abdn.ac.uk</a:t>
            </a:r>
            <a:endParaRPr lang="en-US" sz="1600" b="1" kern="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309320"/>
            <a:ext cx="4478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Source: Lund </a:t>
            </a:r>
            <a:r>
              <a:rPr lang="en-US" sz="1600" i="1" dirty="0" smtClean="0"/>
              <a:t>et al. </a:t>
            </a:r>
            <a:r>
              <a:rPr lang="en-US" sz="1600" dirty="0" smtClean="0"/>
              <a:t>(2011) </a:t>
            </a:r>
            <a:r>
              <a:rPr lang="en-US" sz="1600" dirty="0" err="1" smtClean="0"/>
              <a:t>Geothermics</a:t>
            </a:r>
            <a:r>
              <a:rPr lang="en-US" sz="1600" dirty="0" smtClean="0"/>
              <a:t> 40:159-180.</a:t>
            </a:r>
            <a:endParaRPr 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 txBox="1">
            <a:spLocks noChangeArrowheads="1"/>
          </p:cNvSpPr>
          <p:nvPr/>
        </p:nvSpPr>
        <p:spPr>
          <a:xfrm>
            <a:off x="0" y="6552728"/>
            <a:ext cx="2915816" cy="305272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spcBef>
                <a:spcPts val="450"/>
              </a:spcBef>
              <a:buClr>
                <a:srgbClr val="4B4F55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600" b="1" kern="0" dirty="0" smtClean="0">
                <a:solidFill>
                  <a:schemeClr val="bg1"/>
                </a:solidFill>
                <a:latin typeface="Cambria" pitchFamily="18" charset="0"/>
              </a:rPr>
              <a:t>jefferson.gomes@abdn.ac.uk</a:t>
            </a:r>
            <a:endParaRPr lang="en-US" sz="1600" b="1" kern="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496" y="36235"/>
            <a:ext cx="8018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800" dirty="0" smtClean="0">
                <a:solidFill>
                  <a:schemeClr val="bg1"/>
                </a:solidFill>
              </a:rPr>
              <a:t>Geothermal Sources: Indirect Use (Power Generation)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142338" name="AutoShape 2" descr="data:image/jpeg;base64,/9j/4AAQSkZJRgABAQAAAQABAAD/2wCEAAkGBxQTEhUUEhQWFhUXGRkVFxgVGBgVFxgXFRcYIBYaGBUaHyggGR8lHBgXITIhJSkrLi4xGB8zODMsOSguLisBCgoKDg0OGxAQGy8mICUsNCwsLCwvLCwsLC8vLC8tLCwvLCwtLCwsLCwsLS0sLCwsLCwuLCwsLCwsLCwsNCwsLP/AABEIAMQBAQMBEQACEQEDEQH/xAAcAAEAAQUBAQAAAAAAAAAAAAAAAwIEBQYHAQj/xABLEAACAQIDBAQHDAgGAAcAAAABAgMAEQQSIQUTIjEGB0FRMlJhcZGT0RQWIzNCVHOBkqGxshU0U2JygsHSFyRjorPCNUOUo8PT8f/EABsBAQACAwEBAAAAAAAAAAAAAAADBQECBAYH/8QAPxEAAgECAQYLBgUEAQUAAAAAAAECAxEEEhMhMVGRBQYUQVJTYXGSwdEyM4GhsfAVIjRCghYjcuHCNaKy4vH/2gAMAwEAAhEDEQA/AO40AoDS9qdLZIMY6SBPcykrdVLuzDDGVlzrIckmhtG8YBWxD62oC4xnTIwr8LCM27kltDIZhaMRFQzKnBcSi5YAC3Mgg0BbT9Pt2oklgyxHEHD5sz3CqMQXkbPEqlQICeFm0bUi2oE+zum4meKIQhJpYWkCPKAFlGa0LEKWuVR2zBSBbyigKMP01d92ow6CSWOKZA0+WPJKuIbikMdwQmHOgU6tzsC1AOk/SSeBmaIw7uLC+62WRWdpLMRu45FkAUkDQ5X1I0oCb38RCWONkIL769mUldy8ipddCd5upLW5EAHmKAtMZ08MaXaBc2jZRJIwEbRNIjFlhOpCkaAoD8vnQE20enscTTqIizQmEZQ63beSIktgL2MZkW/f2UBcYbpdvYo3ihBabEPh4Q8mVGCJI6yNIFJVWjjLABWN2UeUASdHulBxUpVYcsaorFyzk3aNGtpHu7cdvjLm1wLG9AWg6ZibBYnEYcKGhJVc5DqwOUxyEIw4WVgbXBGo7KAs5enEsDSRSxxzPHK0ZeHPEjAR4dxlS0mVv8wqcThbjVhewAzR6QuUxZ3IRsMr5jLIFjMgUsgz20Upu2L8hvLcwbAYzZHSrEsoV4onl36wODnwxjMkaul0+GU6FtVkIIyntIACXp8I8P7olhyKXVEGdrsvE0jXeNAcsaM1kL3tYG5FwLjA9NVkxgwohIJlmjz5wRliQlJLW5OVlUD/AEm8lAY737SoGmk3RjK4lo4VSUSA4UvwtPdkLkRtdcqlb6Zu0DJHpa4NmgAKrHJL8I6lVnmeKLdrJErSHNGxIIWwtbMSBQEJ6bsiM02HsR7qAETvNdsHKsb5iIhkBYmzHQAC9r2AEWK6dsiM5w4y754FJabXdDEF3a2HOlsOfAz+FqQBegKoen675YpIGjJIzFnU5I/c+8Z2ygjRrx2B5i97UBkuj3StMUYgqZS6TOwzK2QwPEuU20JImVrigMRN0txKYnE3iV8Nh5JEfLGysqphklDmdpMjEu4TIFBAIa9gaAnx3TncEpNBaRWKsI5M68KxSSFWKKTlhkMhFgfg2HcSBTF06ZhM64e6RKhBzyHOZI4XS2WEqLrMumYtobKdLgNodK5jh8LJAio087wnNHJiLCNJjmSNTG7XMQ8LKQCbgWtQGQwnSVlwssuJi3ckEaNJGGGsjxK+RSdAczBRc8+2gLODp2jtEixcUyxFCXGTeyO6PEXUHiQxsdL3CtbwaAz3R/aL4iESPGsZLMAquZNEYqSSUXtB0tyt5gBkqAUAoC0OzITLvjFHvbZd5kXPa1rZ7XtagPI9lQKuVYYwtmFgigWe2cWtyNhfvsKAjGxMPxfARcRLN8GupIYEnTUkO4/mPfQE6bPiHKNBxZ9FA47Wzee2l6Aok2VAy5WhiK2VbFFIypfILEclzNYdmY99AMTsuGRleSKN3TwWZFZlsbjKSNNaArGz4tfg01YOeEasrZlY95DcQPfrQEcGyIEBCQxKDcnKii+YWN7DtBt5qA9Gy4bKu6jyrcqMi2UkgmwtpqAfOKA9k2XC0e7MUZj0OQopW45cNrdg9FASx4RFBCooDcwFABsoUXA58IA8wAoCN9nREMpiQhlWNgVUhkS+VSLaqLmw7LmgKI9kwKuRYYglmXKEULle2cWtazWFx22FAXC4dBmsq8XhaDi0A4u/QAa9goCDC7LhiULHDGihs4VEVQG8YADn5aA8w+yIEJKQxKTe5VFBObnqB20BVDsyFCGSKNSLAFUUEWz2sQP9R/tt3mgI22NhyzuYIi0gKuxjXM6nmGNrkHy0B6mxsOMloIhuySlkXgJNyV00110oCU4CI3BjSxzg8I1EpvJ9o6nvPOgI4dkwKxZYY1YksWCKCWOa5uBz4m1/ePfQHg2NhwAu4isBYDItgALAWtytpQFU2yoHcO8MbODmDFFLBuHUEi9+FfsjuoCZcMgzWVRnN30HESACW7zYAa9gFAQRbJgVQqwxhRmsAigDOLNYW0uDY99AefofD5s24izWAzZFvZQABe3IBVH1CgJlwUYsQiXDGQcI0dr5mHcxubnnqaAjl2VAz7xoYzJoc5RS11IK8Vr6EAjusKArGz4gb7tLlg98ovmBJDXtzuzG/wC8e+gJoYlUWUBRroBYam50HlJoCugFAKAUAoBQCgFAKAUAoBQCgFAKAUAoBQCgFAKAUAoBQCgFAKAUAoBQCgFAKAUAoBQCgFAKAUAoBQCgFAKAUAoBQCgFAKAUAoBQCgFAKAinnC89SeQGpPmH9eVAWZxMi8UigDkBmGUeVj2nTzfjQEsLu5vbIv8Aub0jhH3nydoF5QCgFAKAUAoBQCgFAKAUAoDnvWb0nxODkiEDhQyMzAqrXIPlFceKrTptKPOeh4C4NoYyNR1r/ltaztt9DRcZ1mbRRSVcMdNMia3I7hUNPE1JSs5JLuLTG8CYShScqdOUpaNGVru7c1yuDrK2gRdpAp7ikZ/AVrPFVIuyd/gTYfgHBVIZU4Si9jkn9CT/ABHx/wC2X7CeytOWVftE/wDTnB/b4h/iPj/2y/YT2U5ZV+0P6c4P7fEP8R8f+2X7CeynLKv2h/TnB/b4j0dY2P8A2y+rT2Vnldb7Q/pzg/t8RnOinT3GNIN9E+IiOhMUfEnlGUWbyg//ALvTxrTtMreEuAcLTp5VGooyXNKSs/RnTBjwRwo5/lKfntXTPG0Y/u3HkcllJxEh5BV85Ln0C341yz4Tj+2O8yoFMbvvFBckENcWAGlvJf763wmKnWm1LVYSjYusXikiUvK6og5s5CqLmwux0GpFWJoY/wB9GC+d4b10f91Yyka5Udo99GC+d4b10f8AdTKQyo7R76MF87w3ro/7qZSGVHaTYPbeGlbJFiIZHsTlSRHaw5mwN7aj00ujKknqMhWTJbPOSSsepGhY+Cv9x8g+sigKeGPvZ28xdrfcAPqAoCKeEkozm5ziyjwV5/aPlP1AUBkKAUAoBQCgFAKAUAoBQCgFAKA5J11/GwfRv+aq7G+1E9jxW9iv8P8AkbD1QqPcTaD45/ypU+D90VvGVLl77kbxux3D0V1Hn7Ibsdw9FBZDdjuHooLIs8YDmVQcoIYmwW+hW3MHxjXDjq86UVkG8YplnjBFGuaW5XtzZnH2dQPRVXn69R2yn9DfJiuYmbERomYkKgF9eEAW7jy81QWk3Y20EizKTYEeTy6X079O6sWYuVKwIuDcd41rDVjJG8qrIhYgCzakgdg76seDfePu80aTMB1m4pG2bMFdSbxaBgT8dHVrX93LuOPE+6l3HFp8O6Wzqy31GZStx5L86pHFrWjzrg1rRFesWMWPR2+Tn5PPSwsbX1XylccCq5iI30B11K8q7MD7b7iw4N94+7zOzhXfwxkXxQbsfOw5DyDU941FWpdFnioIyUSKOPRrE5BkXhbSw8I+Qd2pFAZDB4NIwcoFzzNgCT5bAD6hoKAklizW8hB9FASUAoDy9AL0AoD2gFAKAUAoBQCgFAcm66PjsP8ARt+YVW4/XE9pxS1Vf4+ZsHU/+ot9M/5UqfB+6RVcZf1z7kbzXWUAoBQFhjWtIpN7ZWF7EgElOZHLlVfj6U5xWSrm8HYhxESzRsma4bQlSO+qb80HpRJrMbjejccrMzsxzZ7CyWUyKysRdefETrepI13FWSMWIZ+iMLg5mfXNcjKpGeSN2y2Xh1jA07Ca25TJDJMvs3BCGMIpJF2NzzuzEnl5TUM55TuZSsSMpMiWNtG7L+LXfwb7x9xpMwXWSrrs+Y5gbGI2yjsmjq1rO1N9xy4h2pSfYcrTpAFJIhHFnJJIJzSMpOpXweG1jc2Nr1VKt2FIsRbmKh0lOt4lNzfmNQJGcKbqbgZrDla31Uz/AGDlPYep0mIQKY78iSX1JzKSeWmov5Cb9lqZ/RaxnlOi1jN9AtrNJj0bITlhdQqm5JLC7Em2puLnyXrpwk8qb7vM68DUy6j7vNHWsrSc7ovd8pvOR4I82vmqxLUrmjtuwosA3IDQDK3ooC4oDASdI1G0kwV9TA0pNvl5lyJflfIHa3Owv5wLbZnTGGRMdIWtHhJGBJ0vGkanOO8M4lAPbl0oC92ftB8XgI5YSEeaJWBPKNnUZuXMqSdO9baUBjJ9lYsLu9+oUqYls1mfiXKRnDEusIlNiSCwBa4vQFzJs3ESQQASKrBCshjkcqQAGjZWOrccaA35hn8xAoOzsbdQJAFG7ZgGOriWJ5Nct8ukot2ggdvCBkNhYbEqScTJm4VAAtbNds5Nh/DbXl2CgMxQCgFAKAUAoBQHJuuj47D/AEbfmFVuP1xPacUtVX+PmbB1P/qLfTP+VKnwfukVXGX9e+5G811lAKAUAoCGXDI2rKCe+2vp51hxUtDQIjgfFdh5Ccw/3XP31yzwNGXNbuNlJlBhkHiN5rofRqD6RXJPgzoy3m2WULOCgfkCA2vYCL61WODysnnN7iCVWkUqQRlfkb9qVY8HJqpJPZ5mk9Rb9LsFHPhXimd0VyovGud7q4YBUAYseHkAdL1bSipJpkM4qcXF85pK9W+Cy5vdsoFgxzGFSA3glgyArfy1zcipdpx/h9Ht3gdW2CLFPdsmYEAi8PNs1l8Dnwtpz0pyKl2j8Po9u89HVpgzYjGyWOYjig1CeFbh7O3upyKl2j8Po9u8zXRPoTh8LPvocQ8rBCuUmMgCSxBORQdQNKkpYeFN3iTUcLTpO8TdKnOgUBFisSkSM8jBEUXZmNgAOZJ7KzGLk1GKu2DAe+/Z+fN7tw3K3xqc78+fdXV+H4vqpeF+hrlx2lA6WbO474zCkMbgbxOxVA7e8Xp+H4vqpeF+gy47S82J0gwcuWKHEQySZb5Y3VibDiNhWlTC16SyqkJJbWmvqZUk9Rf7UwW9jyhyjAhlcAEqwPMX8lx5ia5zJg8T0VYyApKFTllynhURsqZbMLspIsTy560BfbP2Fu5hK0mawcBbEC7leNuI3ewILaXB5DtAzVAKAUAoBQCgFAKA5N10fHYf6NvzCq3H64ntOKWqr/HzNg6n/wBRb6Z/ypU+D90iq4y/r33I3musoBQCgFAKAUAoDW4Q+TwltuotMp72/e++qCNs+v8ALzJeY2HdLfNYZrWvbW3dfuq/IjH9IF+DUi4cSRhGBClWdwmYEqw5OdCpuCRQGPXYLZsxAY/vTE6kLma+6uSciczYZdAKAt16K6qbA5LKoMtwEDZsnxOoza3PF5aAqm6L5rcIAAtwykXsiqtzurmwUG3K/MGgLzZGHOGcRZFtLnkLB7nMixqSVCKNRY6dv3AZ2gOe9Push9m4gQnCiRWQSK+9KXuSCLZDyI7+0VecFcC8vpuaqWs7WtfzRFOpku1jSukHXA2Kw02H9xhN6hTNvi1s3bl3Yv5r1dYfixKhWhVdW+S0/Z2adpG611axzrF7Kmj8NCNCdLNYKQGzWvlIJFwbWuL16eniaVT2ZffmQNNFK7OlIvu2te3LUnh5LzOjKfrrblFK9sr7+0xZmX6G7ebZ2JXEmEyDK6AEmMG+hs2U8u61cHCmCWPo5mM7O6e35XRvCWS7nQP8dG+Yj15/+uvP/wBIy67/ALf/AGJc/wBh1rYmMabDxSum7aRFcpfNlzC9r2F+fdXk6sFCcop3SbV9vaTp3Re1GZFAKAUAoBQCgFAWe1toLh4XmcEqgubFR225sQBz5kgUByfrTx6znCyroGje3Ej8nt4SMVPLsJqtx+uJ7Tilqq/x8za+p/8AUW+mf8kdT4P3SKvjN+ufcjea6zz4oBQCgFAKAUBr8IOQaEhoo1upUEEZr+EfKK85KWTUclrUm/mTcxc+6JP9T0w10fiFXatzNchEWILOAG3lgyvzh5owZfvAp+IVdq3MZKJfdEn+p6Yacvq7VuGSifZ+ILEksSpRXGYKCM2bxQOy1d2Drzq5WVzGslY+fZutLaeZrYjS5t8HFyvp8mvptPgDAuKvB3snr/2cTqyLNutHaZkBM+qhgDu4+TWv8nyCuCPBmFeLdB0JWXPfQ9CfPbVz2ub5byb3Ln/FPanzj/24v7atv6bwHRe9keekYPpF0mxONKHFSZygIU5VWwa1/BAvyFd+B4NoYPKzKavr031GspuWsxMTlSCDYggg+Ucq7ZJSVmam3QYqVo95CkGacyFgplDbxVO8dy/AFAl8EnLdhzqmnSpxnkVHK0ba8m1r6Erabtx12voN9OtE8mN2g1wMPlzLKt9QRvuJzmZtNWuL8r2qONLBx0ud7NPw6FoS7PMz+YxvSnarvGkUsRSUtvXudOINlAS/Do19bHle/OurAYeMZucJXjqXnp59RrJvUzH9Ftle6sZBB2SSKrfwXu5+pQxqfhPE8nwtSpzpaO96F8xCN5JH1mosLDkK+UHce0AoBQCgFAKAUAoDD9Lj/k5tQNBq2804l8EREOW8ULqWsBQHHOsrFMmGwrMcziOUeE7674gXLktcdoJNrEVxYiCnUin2npeBMVLDYXEVIe1+W3PpdzfupiXNgCw7ZWP+yOpMLHJhbtZy8P1VVxSqLnjFm+10lIKAUAoBQCgIsS5VGI5hSRoTqBpoup8w1oDUY9ruq3OGSTmLqojUkZLkObgqMxF9DewsLGtciOwFxFtgsxVcEvhKLscos0gTW0ZsQTcjsAv3XZEdgL3EBXw0MhiCF3wzFSBdc8sZKnQcrkHSmRHYC9xmGVTGQigBuYABuVIX6vaK48dG1FuPxNo6zB7SgnfAzphWyYgxIUY+Ll8FT8k6OAewtft06eBp0FOLqK6UvzGKl7aD5/6EYaOTH4aOZM8byqrLyvc2F/Je1x2i4r6pwrOcMHUqUnb8qs/r8jhh7STPpf3r4L5ph/Ux/wBtfNuU1unLe/U7MlbDz3sYL5ph/Ux/21nlVfpy3v1GSjSut/ovhxs55YII43idHvHGqEqTlYEqNRx3/lq54BxtSONjGcm1K60t7NGvtRHVisk+flBzEnl2V7DD0sTLGSq1WnC1o27+dbdGvdbUc7aybIv8LtOWMAK2gzWBVWX4QKHurAg3yrz7hXfPD05tuS2bea9tXezS7Lxek+KFvhibd4U3587ji5nn5O4VD+H4bofUzlMxuLxTSMXkNybAnQaKABy8gFTf2sPTu9EV8tJjS2dI6hdl7zGyTkAiCOw8jzEgH7KyD668zxqxNqMKS/c7/Bf7fyJqC03O+V4Y6hQCgFAKAUAoBQCgNb6fSN7mCKkjb1xGRGiPcZHbK6yI65XKCO5HORdaA5f06TLBg1y5bRSi1lA0lIuoREXIea2RdCNKrsb7UT2HFb3df4fSRvXU9+pP9M/5I6mwXuviV/Gb9c/8Ub1XWefFAKAUAoBQCgFqAUBjtufFp9NB/wA8dARdJMOZoWgV2R5FYB0JVksNHDDUEMVrlxdVU6ek2irmt9EM2B2ZvMbI5McV5XkYu2cliYwSTfLmWOw7RapcBSlVqWpr2mrJc5iTstJxDq4RpNq4VVHKVX+pOJvuFe/4S4Q/tV8PJaFBJO2t6n9VuZywjpTPqmvCnSYTbezZ5XDROq5FIVWvZjJcPmtpYLltcNrflQEe1NiPNgpoJHZmkjlXnpd82TkAbLw6ctO2paFTN1Yz2NPczDV0fKt6+vxaaTRwCtjAoDxhcW76hxFJVqUqb1NNbzKdnc+geo7Z64fZ4Z7q07tIC2l1HAoB/lJt+9XzHhWMadfMRbagslN7383qR209KudDmxSKQrMASGIBOpCC7EDtsCKrTclBoD2gFAKAUAoBQCgPDQHDOsPpEmMmTIjLugyHPbU5uyxPdVRi6qm0lzH0Li7wfUw1OU5tWmotW+OveZ7qq6SpHlwZRi8sjuGFsoG7B17fkH01Pg6ysqfOVnGXg6q5yxd1kpJW59dtnbtOrVYHkBQCgFAKAUAoBQCgMdtz4tPpoP8AnjoCbHr4Ddoa3nDaEfgfqFcePinRbfMbR1mPx+GV4sTE4vG8RLKeXEGDebkD5xftrXgmtNanpi1b77xUSPlrZuPkglSaJisiEMpHYR/Tst5a+z4ihGtCVOpG8ZLs8yuTtpRuh64NpX8OL1a+2qCXF3CKcY2lpvzrsJc7Kxc7O62doPKivJGqswUkRrcAm19e6tqvFzCRpylFSulfS15IKtI2YdL8ezIiYiPM1w14kIVo2VJb6g23jaHxQedVn4XhYpylGVl267ptc3RWnt2G2ckc/wAf0ZBBnMwCuDKbJyvEZCAAbA3BsvcVN69FQxzglRUXdaNfbk7N72p6CJx5zU6uiMUBJhoGd1RBdnYKo7yxsB6TUdaqqVOU3qSuZSu7H1vsvAJBBFALZY0WMX7Qqga+ivkNSo6k3N627nelZWLbamxEnfMXdSFyLlNgoObPw8jmDWN+4WtWhkvtn4RYkCLyBJ5AXLEkk27bmgLmgFAKAUAoBQCgFAfNG0fjZP42/MaoKntvvPreA/S0/wDGP0RnOrn/AMSw3nf/AIpKmwfvV98xW8Y/+nz74/8AkjvdXJ82FAKAUAoBQCgFAKAx+3FJjBVWYrJExCi5skqFrDtsATQEM+0M+Vd1Kt2XVkso17TeuXG+4l985mOsjTGgNcxu4eNTZFz2BLaN6fuNcvBqsp968zaZBucN8wP/AKZPZVxnqnSe9kdkRx7NgknjIwYVVWTMXhRRc5MvZqef30ztTpPeLIyv6Ew3zeH1SeymeqdJ7xZD9CYb5vD6pPZWM7PpPeLI5Z1u9BppsRDJgsNmG7KOIwqgFWJBI01IY/Zr1HF/hWjh6c4YidtN1e779SexENWm29BoX+HW0/mknpT+6vRfj/B/WfKXoQ5qWw8bq62n2YR/9h/7VDX4ewcoNU6yT2uMn8rIyqUr6UUw9XW1Bzwsl796f3Vx4LhihCm44iupNvXky1eFW7jaVNt6EdR6q+j+IwsEoxMRR2kuA8ZlJUKLG6mw1vXj+NdWOMxFN4b80VHm/LpvsZ0UFkp3N2w1s66JoVIKpkNmDcwST2V5nCJxrpPtJpaizOzsYsjOr3A3mVTIbEIrnDCxBCktK2ZtdIkvfsuyMohh2iNS/NtbiI8IYhAVBAHDq+U3uVy9tAbJgEcRoJGLPlGYm2rW18EAc+4UBPQCgFAKAUAoD5p2mhEslwRxtz0+Uaoaqam77T6xwdUhLDU1Fp2ir9mgznVwh/SOHNjYF7ns+Kk7amwaedT+9RXcY6keQzhdX0aOf2kd6FXB84FAKAUAoBQCgFAKAUBa7RPCP4l/GuXG+4l985mOs17a2KkhwskkcbNLHCcqq1w7IvCMqNmNz3a61U4epKM7RlZN/eskaHRfaU+Iiz4nDyYV/FaYPfyixuPMwBqWriasHaM7/D/QSXOjM2Hjt9tvbUXLa/S+S9DOSil7AaMx8gkP9TRYyv0vkvQZKI1cnkJPWD+6s8sr9L5L0MZKI0xFwDaQBgCLyAaH+as8rr9L5L0GSjD9Kdr4mGONsJA2IcyBWQzZeAq5JzhrLqF1OmtS0cTUk2pzt8F6GGkZjATl41aXNE5Gqb7PlP8AEDY1FPF1k7KV/gvQyoouLr+0PrD7a15ZiNvyXoZyULr+0PrD7actxG35L0MZKI41UOtmBF1AF7nhDe2pMFJyrpvtMS1GYq8IxQCgFAKAUAoBQCgOS9c/x+H+jb81VuP1xPacUtVX+PmZnqZH+Vm+m/8AjSpcD7v4lfxp/Wr/AAX1Z0Gu082KAUAoBQCgFAKAUAoDHbQxuVggRW4d4+dggCBgLi4sx1vbQacxcUBjzt/C5c2QhbZid3oFyowY+QiWO3bxagWNgKYdvwEspiYOGKZcik5s+VRpoCdD3WPOgKzt/C2vl0sh1QAlXQuGCnUgKDfTsIF6Am2XtSCdsix5Wy5iGQaaKbZhpezofr8hsBd4iJRIlgBo3IAeLVfwl7pd/qbw1kGxkBAuAfgouf8APTg/2Zd4kZPdL4o9AqwNBul8UegUA3S+KPQKAbpfFHoFABGByA9FAV0AoBQCgFAKAUAoBQHJOuj4+D6NvzVW4/XE9pxS1Vfh5mc6mh/lJfpj/wAaVNgfd/EruNH61f4r6s3+uw84KAUAoBQCgFAKAUAoCDEYOOQqXRHKHMpZQxU96kjQ6DUd1AUR7OiAsIowNTYIoFza+lvIPQO6gKYtlwKQVhiUjlZFFuLNpYacWvn1oA2yYDzhiPLnGvyRZezsXQeSgJIcDGjZkjRWIsSqqDbuuBfnQFh0hwhlQxB2jLxyIHQlWQsoAZWGoINj9VcOOlkwi30vU2iY7q+2dLh8LFFOzvMIozIZGLsHZpCVzXNwt8otpw1vhJxnlOOq/kJG0V1mooBQCgFAKAUAoBQFLuALkgDy6UBCuOjPJ19IoCYOO8UBVegFAcl66Pj4Po2/NVbj9cT2nFL2avw8zOdTf6nL9Mf+OOpsD7v4lbxo/XfxX1Zv1dh50UAoBQCgFAKAUAoBQCgFAKAUAoCyxnhx+Z/+tV3CXul3+TN4az3C/GP/AAp+MlY4M92+/wAhPWXlWRoKAUAoBQCgFAKAUBgOkvhJ5j/SgMNQC1AeqxHIkeY2oCT3S/jt9o+2gND6x3JkhuSeBuZv8qq3H64ntOKWqr/HzM91dY148LwG13YnQG50F/QB6K6MH7pFRxjb/EJdy+hs/wCl5vH+5fZXUURQ205T8s/VYfgKAgkmZvCYnzkmgKRIw5E+k0BWMU45O32jQEg2hKP/ADG9N/xoCQbVm8f7l9lAe/pebx/uX2UBUu2ZfGB84H9KAql23KeWVfMPbegLdtoyn5bfh+FAeDaEv7RvTQFQ2nL45+72UBWNrzeN9y+ygK121KO1T5x7KAnwm0WllUMALKx0v+7Vdwl7pd/kzeGs9xm0WilIUA3RDrfxpO6nBnun3+SE9ZEduydyeg+2rE0PP05L+76D7aAfpyX930H20BUNvSdqr94/rQFzhNtM7Bd2Lk9h9PZQGaoBQCgFAYDpL4SeY/iKAw1AKAUAoDRusT4yL+A/mqtx+uJ7Tilqq/x8zMdBf1X+Zq6cH7lfEp+Mf/UJ9y+hsNdJRigFAKAUAoBQCgFAKAUAoBQCgFAT4ByHJHMRyEecZar+Efdx7/U3hrJds/HH+BPxescG+6ff5IT1lnViaCgFAKAkwzsGUp4V9POaA3NL2F+fb56A9oBQCgNf6SeEnmP40Bh7UAtQC1ALUBoHWfPuzG5GgQn/AHVwYuGXOMe89VxexKw2Hr1mrpZPmZzoA4bCBgbgsxB9FT4WLjTs+36lbw9VhVxrnB3TUbbjY66CnuKC4tQC1ALUAtQXFqC4tQXFqAWoLi1BcWoBagFqAUBNg/Cb6KT/AK1wcI+7j3+pvDWTbY+OP8K/9qxwb7p9/kjE9ZZ1YGooBQCgANAbjgixRS/hW1/p91AT0AoBQHOOs2INPFmdkVYZHOVit7OoFyFbv7jXFir3Wm2vyPScAxWTP8ik24pXSevK2tbNqNLXYzufg8QSDbKTnHCxbKWPybhe7UkCuS03qk/mehdXDwX9yhG616I69F7aNOl7tJ4diSknLK+UKCbhs193GxXL43wmi31tRqp0n8zKq4RLTSje+yNtcle+zRpfaSS7CksCJn5G+bMNcoOo5qo1BY8jYWFZcZ9J/M1jXwt3ejH4KO35vYl33MTtON4mC70todQWGquynQnvQ/VaopynF+0zuw1HDVo5WZivhHnSezYzEYzEgsEkOYtoFOvK5PPs0rMc5JZd9XOYqrCUqioOKvP9qS02u7vsRLC5XQEgX0toOQ7K1c3bWTQw9NNqUE+2y2L79CTfN4x9JrTLltJuSUOhHchvm8Y+k0zkto5JQ6EdyJIN47BVLFibAAmsqc3oTZpUw+GhFylCNl2L0JZYJV55jyN1bOvFovEpI1OnOtsqptZHGGDl+yPxik9GvQ0mVNhMQFLFZAo5khtNWBv5ip81qXqWvp+ZhLAuWSlC/cuz1RSIZ7kZZbjQizaG17H6taZVTa/mZzeCtfJhuiBDNrpILXvfMLZVLEXPblBNu6mVU2v5jN4Low3LndvroJPcc+UMMxBtYK2ZuK+W6A5hex5is3qbWaWwOU4uMdF9cUlo16WraCHLNztJaxa/F4K8z5h31rlVNr+ZJmcHqyYbNUT3dzXtaW/O1mvYi408wJrOVU2v5mMzgrXyYW7olM29W2YuL3sbmxtzseR51hzmudm0MPhJ+zCO5ehF7ofxm9JrGdnte8k5Fh+rj4V6D3Q/jN6TTOT2sciw/Vx8K9B7obxm9JpnJ7XvM8jw/Vx3L0Or9V6JLgznRWZZWW7KGPgqeZ89aVK09CUnvPDcYqEKeLWSkk4p6FbnZsU8UeYLCqBmDqSoXhHJrkeUEZe0jyEjTKk1ebZQlM4j3jHEWUhU4ixRDxMLg3sDy0Ovn0NbQqVIxtTbDSNb6ynXD4dN1mR3e2ZXYEBQSe3zVvDE1X+5l7xfwNLEYiWcSaS1PtNJwXuqWLeLiXHEy2Z3HgKG0IvckE87cuetdMalWSupHoq2E4PpVc26K1J6O12+9ZPiMJjEvfFGw/1JCwuwC3Vbm5uOV6y5Vl+4ihS4Nna1D5aNV3pbWoqkwWLvZcUx1cXLyC+7kyMba2AJXn36XrLlW5pfdzEafBtrugubZzxylz9/+jE4zaGJjcoZ5CRbUSPYggEEXseRFRSr1U7ZR30uDMBUgpqkt3wOr9VmKxEmFLYhi65yImY3YqBZte0ZgbX159lqscLKcoXkeL4epYali8igrWWlc1//AJY3SukpRQCgOTddHxuH/gf8wqux/wC34+R7Pijqrfx/5Gg7PVDIokNla6km4C5gQGNuxSQfqrgha+k9ZiHNU24a1p77c3xWgzMmHwbm6uUGUuLHUHRcpz31GUtbmd4NdKlcabehlbGpjYKzV9NvO+jbdLYrajG7bSISkQWyWFrEkek61HUyb/lO7BOq6SdXWY8mtUjolJrUiH3OpfOQMwFgfPf01JnGoZK1HGsJTliM/JfnS1/L4/H5Ew7fP/QVG9SOuGt9/kj2sEgoCXCYgxuHW1x36ggixBHcQSPrrKdndEVWkqsHCXOZWPpLKoAVUAFsvhm2Xylrnu1J8lqkz0lqOF8F0pO8m9OvV6WXw+JQOkMoy5Qi5bBbBjoiMqjU62Dt/WmekbfhtJ3ym3fXq52m3q57IqbpJNcEBRY3A4rc1Pa3eg9JpnpGFwZRSs7/AC7eztKffDLkK5U4lyE2OYjIF537hTPStYz+G0stSu9Dvbm132DD9IplAXhKgBQpvYAKV0sdCQTe3koq0krCpwZRnJy0pt3vo23+VtBW/SaYgiya3ueLNc8jmzX01sOWp0rOeZquCqKd7v5W3W5+fnKB0hl7Qp1ZrWYavIJNbHscXHnPfWM9L73mz4Npcza1Lm5lk7Oda/gWW0doPMwZ7XAsLaDVmb8WNaSm5azpw+GhQTUOf0S8i1rU6BQCgOp9ViOcFPuyFYyMFLC4Vt2liR22uNPJUcmlJX1HheNH6mH+PmzN9EuiyYAZFlllaRmkdpCDdyOJlUaLft+81vWrurptY8ylYk6WdGItoI0MzSKLIwMbFSGBexI8FgO4j0VijWlS/Mg1c1brQiZMLhEkfO6kgvbLnKqBmy3Nif61hNOTaVj1fFVf3ancvqc6jnZbWJ0N7dl/NyqROx7CdOMr3RtE8ULEWxDBmci+85CY7y9r9q8B7Mx1rpai+f7en/RSQlWitNNWSTtbo/l+v5l2ajHbbCxpGI5mdiXz8ZPgEZLi/ZdvvqOpZJWZ14LKqSk5wSStbRtWnyMKzX56+eoSzSSVkdO6msROd8hN8OoBF+yVjyXyFbk/V3mrPAuTi1zHh+NVOhGrCUfbevtWpN9v3sOoV3nkxQCgLHH7HgnIM0MchGgLqGsD3XrWUIy1ompYirSvm5uN9ja+ha+9XBfNIPVp7K1zUOitxLy/FdbLxP1HvVwXzSD1aeymah0VuHL8V1svE/Ue9XBfNIPVp7KZqHRW4cvxXWy8T9R71cF80g9WnspmodFbhy/FdbLxP1PPepgvmkHq09lM1DorcOX4rrZeJ+oHRTBfNIPVp7KZqHRW4cvxXWy8T9T33q4L5pB6tPZTNQ6K3Dl+K62XifqPergvmkHq09lM1DorcOX4rrZeJ+o96uC+aQerT2UzUOitw5fiutl4n6j3q4L5pB6tPZTNQ6K3Dl+K62XifqPergvmkHq09lM1DorcOX4rrZeJ+o96uC+aQerT2UzUOitw5fiutl4n6j3q4L5pB6tPZTNQ6K3Dl+K62XifqPergvmkHq09lM1DorcOX4rrZeJ+o96uC+aQerT2UzUOitw5fiutl4n6j3q4L5pB6tPZTNQ6K3Dl+K62Xifqa90siwWC3X+QgkEhcEhEUqQvwdhl4s0jRp5M96ZqHRW4cvxXWy8T9SxwO1Nmukd8BHvJI0cKqRFS7JAzoHJHg+6IuJgoN9L0zVPorcOX4rrZeJ+pDDtLBHds2zoBGyB3bKhy5txoFC3Y/DfcO/RmqfRW4cvxXWy8T9S7w+M2dJNBFHs9M0rBWzxRpuwy4kr35iThX8G4tzI5FmodFbhy/FdbLxP1LnZW28Om8RcEYyJHULFugrWlljQk5lAZhBIddAFte5Fzo0+ityIKlapUeVOTb7W39S+wXSHCyyIqQyWcgLIQoXiz2Ns+cXKEeD3VjM0+ityNLssj0rgWRhJCALyrGELtK5gxIgIIyhFu7A2z3AYEjWmZp9FbkLsuH2lgZzZ8PmspZDLGGBtuw4A1ZLGRAcwF73FwL1nM0+itxLTxFWlfNyavsbX0MPgdp7Obd7zZ6KZBEQBCpsJFjLMbgcKtKguOdybaGmah0VuJeX4rrZeJ+pebNl2fMWybPTKsckhJjhN93l4VCk5syuCCNNaZqn0VuHL8V1svE/Ut4MXs8bsTYPDFpbFRhguICoRBrIcq5eLERi1jowblezNQ6K3Dl+K62XifqeHaWzdD+jhYrf4qHNmYwbtcob5QnQ3vp22NM1DorcOX4rrZeJ+ptPRdsOyu2Fg3KZgCQix5yBfwQb6XtxAdtbRio6kQ1a1Sq71JOXe2/qZytiIUAoBQCgFAKAUAoBQCgFAKAUAoBQCgFAKAUBHLErWzKDblcA21HsHooCE4CLX4KPUKp4F1VPBB01A7B2UBWuFjHJE0/dHZa34D0CgKY8BEpUrGgKAhbKoygnULYafVQHr4ONgVaNCG8IFQQdSdRbXUk+c0BUMOl75Vve97C99fafTQEb4CIliYkJcWclVJcDkGNuIeegJI8MgJIRQWADEKASF0AJ7QBQFJwcel404SCvCNCospGmlhpQCDBRpYpGikXAyqBYG17WGl7D0CgPPcMWnwaaEsOFdGPNhpoTc60B5JgImFmijItaxRTobAjlysq/ZHdQE8aAcgB26C1AV0Ao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340" name="AutoShape 4" descr="data:image/jpeg;base64,/9j/4AAQSkZJRgABAQAAAQABAAD/2wCEAAkGBxQTEhUUEhQWFhUXGRkVFxgVGBgVFxgXFRcYIBYaGBUaHyggGR8lHBgXITIhJSkrLi4xGB8zODMsOSguLisBCgoKDg0OGxAQGy8mICUsNCwsLCwvLCwsLC8vLC8tLCwvLCwtLCwsLCwsLS0sLCwsLCwuLCwsLCwsLCwsNCwsLP/AABEIAMQBAQMBEQACEQEDEQH/xAAcAAEAAQUBAQAAAAAAAAAAAAAAAwIEBQYHAQj/xABLEAACAQIDBAQHDAgGAAcAAAABAgMAEQQSIQUTIjEGB0FRMlJhcZGT0RQWIzNCVHOBkqGxshU0U2JygsHSFyRjorPCNUOUo8PT8f/EABsBAQACAwEBAAAAAAAAAAAAAAADBQECBAYH/8QAPxEAAgECAQYLBgUEAQUAAAAAAAECAxEEEhMhMVGRBQYUQVJTYXGSwdEyM4GhsfAVIjRCghYjcuHCNaKy4vH/2gAMAwEAAhEDEQA/AO40AoDS9qdLZIMY6SBPcykrdVLuzDDGVlzrIckmhtG8YBWxD62oC4xnTIwr8LCM27kltDIZhaMRFQzKnBcSi5YAC3Mgg0BbT9Pt2oklgyxHEHD5sz3CqMQXkbPEqlQICeFm0bUi2oE+zum4meKIQhJpYWkCPKAFlGa0LEKWuVR2zBSBbyigKMP01d92ow6CSWOKZA0+WPJKuIbikMdwQmHOgU6tzsC1AOk/SSeBmaIw7uLC+62WRWdpLMRu45FkAUkDQ5X1I0oCb38RCWONkIL769mUldy8ipddCd5upLW5EAHmKAtMZ08MaXaBc2jZRJIwEbRNIjFlhOpCkaAoD8vnQE20enscTTqIizQmEZQ63beSIktgL2MZkW/f2UBcYbpdvYo3ihBabEPh4Q8mVGCJI6yNIFJVWjjLABWN2UeUASdHulBxUpVYcsaorFyzk3aNGtpHu7cdvjLm1wLG9AWg6ZibBYnEYcKGhJVc5DqwOUxyEIw4WVgbXBGo7KAs5enEsDSRSxxzPHK0ZeHPEjAR4dxlS0mVv8wqcThbjVhewAzR6QuUxZ3IRsMr5jLIFjMgUsgz20Upu2L8hvLcwbAYzZHSrEsoV4onl36wODnwxjMkaul0+GU6FtVkIIyntIACXp8I8P7olhyKXVEGdrsvE0jXeNAcsaM1kL3tYG5FwLjA9NVkxgwohIJlmjz5wRliQlJLW5OVlUD/AEm8lAY737SoGmk3RjK4lo4VSUSA4UvwtPdkLkRtdcqlb6Zu0DJHpa4NmgAKrHJL8I6lVnmeKLdrJErSHNGxIIWwtbMSBQEJ6bsiM02HsR7qAETvNdsHKsb5iIhkBYmzHQAC9r2AEWK6dsiM5w4y754FJabXdDEF3a2HOlsOfAz+FqQBegKoen675YpIGjJIzFnU5I/c+8Z2ygjRrx2B5i97UBkuj3StMUYgqZS6TOwzK2QwPEuU20JImVrigMRN0txKYnE3iV8Nh5JEfLGysqphklDmdpMjEu4TIFBAIa9gaAnx3TncEpNBaRWKsI5M68KxSSFWKKTlhkMhFgfg2HcSBTF06ZhM64e6RKhBzyHOZI4XS2WEqLrMumYtobKdLgNodK5jh8LJAio087wnNHJiLCNJjmSNTG7XMQ8LKQCbgWtQGQwnSVlwssuJi3ckEaNJGGGsjxK+RSdAczBRc8+2gLODp2jtEixcUyxFCXGTeyO6PEXUHiQxsdL3CtbwaAz3R/aL4iESPGsZLMAquZNEYqSSUXtB0tyt5gBkqAUAoC0OzITLvjFHvbZd5kXPa1rZ7XtagPI9lQKuVYYwtmFgigWe2cWtyNhfvsKAjGxMPxfARcRLN8GupIYEnTUkO4/mPfQE6bPiHKNBxZ9FA47Wzee2l6Aok2VAy5WhiK2VbFFIypfILEclzNYdmY99AMTsuGRleSKN3TwWZFZlsbjKSNNaArGz4tfg01YOeEasrZlY95DcQPfrQEcGyIEBCQxKDcnKii+YWN7DtBt5qA9Gy4bKu6jyrcqMi2UkgmwtpqAfOKA9k2XC0e7MUZj0OQopW45cNrdg9FASx4RFBCooDcwFABsoUXA58IA8wAoCN9nREMpiQhlWNgVUhkS+VSLaqLmw7LmgKI9kwKuRYYglmXKEULle2cWtazWFx22FAXC4dBmsq8XhaDi0A4u/QAa9goCDC7LhiULHDGihs4VEVQG8YADn5aA8w+yIEJKQxKTe5VFBObnqB20BVDsyFCGSKNSLAFUUEWz2sQP9R/tt3mgI22NhyzuYIi0gKuxjXM6nmGNrkHy0B6mxsOMloIhuySlkXgJNyV00110oCU4CI3BjSxzg8I1EpvJ9o6nvPOgI4dkwKxZYY1YksWCKCWOa5uBz4m1/ePfQHg2NhwAu4isBYDItgALAWtytpQFU2yoHcO8MbODmDFFLBuHUEi9+FfsjuoCZcMgzWVRnN30HESACW7zYAa9gFAQRbJgVQqwxhRmsAigDOLNYW0uDY99AefofD5s24izWAzZFvZQABe3IBVH1CgJlwUYsQiXDGQcI0dr5mHcxubnnqaAjl2VAz7xoYzJoc5RS11IK8Vr6EAjusKArGz4gb7tLlg98ovmBJDXtzuzG/wC8e+gJoYlUWUBRroBYam50HlJoCugFAKAUAoBQCgFAKAUAoBQCgFAKAUAoBQCgFAKAUAoBQCgFAKAUAoBQCgFAKAUAoBQCgFAKAUAoBQCgFAKAUAoBQCgFAKAUAoBQCgFAKAinnC89SeQGpPmH9eVAWZxMi8UigDkBmGUeVj2nTzfjQEsLu5vbIv8Aub0jhH3nydoF5QCgFAKAUAoBQCgFAKAUAoDnvWb0nxODkiEDhQyMzAqrXIPlFceKrTptKPOeh4C4NoYyNR1r/ltaztt9DRcZ1mbRRSVcMdNMia3I7hUNPE1JSs5JLuLTG8CYShScqdOUpaNGVru7c1yuDrK2gRdpAp7ikZ/AVrPFVIuyd/gTYfgHBVIZU4Si9jkn9CT/ABHx/wC2X7CeytOWVftE/wDTnB/b4h/iPj/2y/YT2U5ZV+0P6c4P7fEP8R8f+2X7CeynLKv2h/TnB/b4j0dY2P8A2y+rT2Vnldb7Q/pzg/t8RnOinT3GNIN9E+IiOhMUfEnlGUWbyg//ALvTxrTtMreEuAcLTp5VGooyXNKSs/RnTBjwRwo5/lKfntXTPG0Y/u3HkcllJxEh5BV85Ln0C341yz4Tj+2O8yoFMbvvFBckENcWAGlvJf763wmKnWm1LVYSjYusXikiUvK6og5s5CqLmwux0GpFWJoY/wB9GC+d4b10f91Yyka5Udo99GC+d4b10f8AdTKQyo7R76MF87w3ro/7qZSGVHaTYPbeGlbJFiIZHsTlSRHaw5mwN7aj00ujKknqMhWTJbPOSSsepGhY+Cv9x8g+sigKeGPvZ28xdrfcAPqAoCKeEkozm5ziyjwV5/aPlP1AUBkKAUAoBQCgFAKAUAoBQCgFAKA5J11/GwfRv+aq7G+1E9jxW9iv8P8AkbD1QqPcTaD45/ypU+D90VvGVLl77kbxux3D0V1Hn7Ibsdw9FBZDdjuHooLIs8YDmVQcoIYmwW+hW3MHxjXDjq86UVkG8YplnjBFGuaW5XtzZnH2dQPRVXn69R2yn9DfJiuYmbERomYkKgF9eEAW7jy81QWk3Y20EizKTYEeTy6X079O6sWYuVKwIuDcd41rDVjJG8qrIhYgCzakgdg76seDfePu80aTMB1m4pG2bMFdSbxaBgT8dHVrX93LuOPE+6l3HFp8O6Wzqy31GZStx5L86pHFrWjzrg1rRFesWMWPR2+Tn5PPSwsbX1XylccCq5iI30B11K8q7MD7b7iw4N94+7zOzhXfwxkXxQbsfOw5DyDU941FWpdFnioIyUSKOPRrE5BkXhbSw8I+Qd2pFAZDB4NIwcoFzzNgCT5bAD6hoKAklizW8hB9FASUAoDy9AL0AoD2gFAKAUAoBQCgFAcm66PjsP8ARt+YVW4/XE9pxS1Vf4+ZsHU/+ot9M/5UqfB+6RVcZf1z7kbzXWUAoBQFhjWtIpN7ZWF7EgElOZHLlVfj6U5xWSrm8HYhxESzRsma4bQlSO+qb80HpRJrMbjejccrMzsxzZ7CyWUyKysRdefETrepI13FWSMWIZ+iMLg5mfXNcjKpGeSN2y2Xh1jA07Ca25TJDJMvs3BCGMIpJF2NzzuzEnl5TUM55TuZSsSMpMiWNtG7L+LXfwb7x9xpMwXWSrrs+Y5gbGI2yjsmjq1rO1N9xy4h2pSfYcrTpAFJIhHFnJJIJzSMpOpXweG1jc2Nr1VKt2FIsRbmKh0lOt4lNzfmNQJGcKbqbgZrDla31Uz/AGDlPYep0mIQKY78iSX1JzKSeWmov5Cb9lqZ/RaxnlOi1jN9AtrNJj0bITlhdQqm5JLC7Em2puLnyXrpwk8qb7vM68DUy6j7vNHWsrSc7ovd8pvOR4I82vmqxLUrmjtuwosA3IDQDK3ooC4oDASdI1G0kwV9TA0pNvl5lyJflfIHa3Owv5wLbZnTGGRMdIWtHhJGBJ0vGkanOO8M4lAPbl0oC92ftB8XgI5YSEeaJWBPKNnUZuXMqSdO9baUBjJ9lYsLu9+oUqYls1mfiXKRnDEusIlNiSCwBa4vQFzJs3ESQQASKrBCshjkcqQAGjZWOrccaA35hn8xAoOzsbdQJAFG7ZgGOriWJ5Nct8ukot2ggdvCBkNhYbEqScTJm4VAAtbNds5Nh/DbXl2CgMxQCgFAKAUAoBQHJuuj47D/AEbfmFVuP1xPacUtVX+PmbB1P/qLfTP+VKnwfukVXGX9e+5G811lAKAUAoCGXDI2rKCe+2vp51hxUtDQIjgfFdh5Ccw/3XP31yzwNGXNbuNlJlBhkHiN5rofRqD6RXJPgzoy3m2WULOCgfkCA2vYCL61WODysnnN7iCVWkUqQRlfkb9qVY8HJqpJPZ5mk9Rb9LsFHPhXimd0VyovGud7q4YBUAYseHkAdL1bSipJpkM4qcXF85pK9W+Cy5vdsoFgxzGFSA3glgyArfy1zcipdpx/h9Ht3gdW2CLFPdsmYEAi8PNs1l8Dnwtpz0pyKl2j8Po9u89HVpgzYjGyWOYjig1CeFbh7O3upyKl2j8Po9u8zXRPoTh8LPvocQ8rBCuUmMgCSxBORQdQNKkpYeFN3iTUcLTpO8TdKnOgUBFisSkSM8jBEUXZmNgAOZJ7KzGLk1GKu2DAe+/Z+fN7tw3K3xqc78+fdXV+H4vqpeF+hrlx2lA6WbO474zCkMbgbxOxVA7e8Xp+H4vqpeF+gy47S82J0gwcuWKHEQySZb5Y3VibDiNhWlTC16SyqkJJbWmvqZUk9Rf7UwW9jyhyjAhlcAEqwPMX8lx5ia5zJg8T0VYyApKFTllynhURsqZbMLspIsTy560BfbP2Fu5hK0mawcBbEC7leNuI3ewILaXB5DtAzVAKAUAoBQCgFAKA5N10fHYf6NvzCq3H64ntOKWqr/HzNg6n/wBRb6Z/ypU+D90iq4y/r33I3musoBQCgFAKAUAoDW4Q+TwltuotMp72/e++qCNs+v8ALzJeY2HdLfNYZrWvbW3dfuq/IjH9IF+DUi4cSRhGBClWdwmYEqw5OdCpuCRQGPXYLZsxAY/vTE6kLma+6uSciczYZdAKAt16K6qbA5LKoMtwEDZsnxOoza3PF5aAqm6L5rcIAAtwykXsiqtzurmwUG3K/MGgLzZGHOGcRZFtLnkLB7nMixqSVCKNRY6dv3AZ2gOe9Push9m4gQnCiRWQSK+9KXuSCLZDyI7+0VecFcC8vpuaqWs7WtfzRFOpku1jSukHXA2Kw02H9xhN6hTNvi1s3bl3Yv5r1dYfixKhWhVdW+S0/Z2adpG611axzrF7Kmj8NCNCdLNYKQGzWvlIJFwbWuL16eniaVT2ZffmQNNFK7OlIvu2te3LUnh5LzOjKfrrblFK9sr7+0xZmX6G7ebZ2JXEmEyDK6AEmMG+hs2U8u61cHCmCWPo5mM7O6e35XRvCWS7nQP8dG+Yj15/+uvP/wBIy67/ALf/AGJc/wBh1rYmMabDxSum7aRFcpfNlzC9r2F+fdXk6sFCcop3SbV9vaTp3Re1GZFAKAUAoBQCgFAWe1toLh4XmcEqgubFR225sQBz5kgUByfrTx6znCyroGje3Ej8nt4SMVPLsJqtx+uJ7Tilqq/x8za+p/8AUW+mf8kdT4P3SKvjN+ufcjea6zz4oBQCgFAKAUBr8IOQaEhoo1upUEEZr+EfKK85KWTUclrUm/mTcxc+6JP9T0w10fiFXatzNchEWILOAG3lgyvzh5owZfvAp+IVdq3MZKJfdEn+p6Yacvq7VuGSifZ+ILEksSpRXGYKCM2bxQOy1d2Drzq5WVzGslY+fZutLaeZrYjS5t8HFyvp8mvptPgDAuKvB3snr/2cTqyLNutHaZkBM+qhgDu4+TWv8nyCuCPBmFeLdB0JWXPfQ9CfPbVz2ub5byb3Ln/FPanzj/24v7atv6bwHRe9keekYPpF0mxONKHFSZygIU5VWwa1/BAvyFd+B4NoYPKzKavr031GspuWsxMTlSCDYggg+Ucq7ZJSVmam3QYqVo95CkGacyFgplDbxVO8dy/AFAl8EnLdhzqmnSpxnkVHK0ba8m1r6Erabtx12voN9OtE8mN2g1wMPlzLKt9QRvuJzmZtNWuL8r2qONLBx0ud7NPw6FoS7PMz+YxvSnarvGkUsRSUtvXudOINlAS/Do19bHle/OurAYeMZucJXjqXnp59RrJvUzH9Ftle6sZBB2SSKrfwXu5+pQxqfhPE8nwtSpzpaO96F8xCN5JH1mosLDkK+UHce0AoBQCgFAKAUAoDD9Lj/k5tQNBq2804l8EREOW8ULqWsBQHHOsrFMmGwrMcziOUeE7674gXLktcdoJNrEVxYiCnUin2npeBMVLDYXEVIe1+W3PpdzfupiXNgCw7ZWP+yOpMLHJhbtZy8P1VVxSqLnjFm+10lIKAUAoBQCgIsS5VGI5hSRoTqBpoup8w1oDUY9ruq3OGSTmLqojUkZLkObgqMxF9DewsLGtciOwFxFtgsxVcEvhKLscos0gTW0ZsQTcjsAv3XZEdgL3EBXw0MhiCF3wzFSBdc8sZKnQcrkHSmRHYC9xmGVTGQigBuYABuVIX6vaK48dG1FuPxNo6zB7SgnfAzphWyYgxIUY+Ll8FT8k6OAewtft06eBp0FOLqK6UvzGKl7aD5/6EYaOTH4aOZM8byqrLyvc2F/Je1x2i4r6pwrOcMHUqUnb8qs/r8jhh7STPpf3r4L5ph/Ux/wBtfNuU1unLe/U7MlbDz3sYL5ph/Ux/21nlVfpy3v1GSjSut/ovhxs55YII43idHvHGqEqTlYEqNRx3/lq54BxtSONjGcm1K60t7NGvtRHVisk+flBzEnl2V7DD0sTLGSq1WnC1o27+dbdGvdbUc7aybIv8LtOWMAK2gzWBVWX4QKHurAg3yrz7hXfPD05tuS2bea9tXezS7Lxek+KFvhibd4U3587ji5nn5O4VD+H4bofUzlMxuLxTSMXkNybAnQaKABy8gFTf2sPTu9EV8tJjS2dI6hdl7zGyTkAiCOw8jzEgH7KyD668zxqxNqMKS/c7/Bf7fyJqC03O+V4Y6hQCgFAKAUAoBQCgNb6fSN7mCKkjb1xGRGiPcZHbK6yI65XKCO5HORdaA5f06TLBg1y5bRSi1lA0lIuoREXIea2RdCNKrsb7UT2HFb3df4fSRvXU9+pP9M/5I6mwXuviV/Gb9c/8Ub1XWefFAKAUAoBQCgFqAUBjtufFp9NB/wA8dARdJMOZoWgV2R5FYB0JVksNHDDUEMVrlxdVU6ek2irmt9EM2B2ZvMbI5McV5XkYu2cliYwSTfLmWOw7RapcBSlVqWpr2mrJc5iTstJxDq4RpNq4VVHKVX+pOJvuFe/4S4Q/tV8PJaFBJO2t6n9VuZywjpTPqmvCnSYTbezZ5XDROq5FIVWvZjJcPmtpYLltcNrflQEe1NiPNgpoJHZmkjlXnpd82TkAbLw6ctO2paFTN1Yz2NPczDV0fKt6+vxaaTRwCtjAoDxhcW76hxFJVqUqb1NNbzKdnc+geo7Z64fZ4Z7q07tIC2l1HAoB/lJt+9XzHhWMadfMRbagslN7383qR209KudDmxSKQrMASGIBOpCC7EDtsCKrTclBoD2gFAKAUAoBQCgPDQHDOsPpEmMmTIjLugyHPbU5uyxPdVRi6qm0lzH0Li7wfUw1OU5tWmotW+OveZ7qq6SpHlwZRi8sjuGFsoG7B17fkH01Pg6ysqfOVnGXg6q5yxd1kpJW59dtnbtOrVYHkBQCgFAKAUAoBQCgMdtz4tPpoP8AnjoCbHr4Ddoa3nDaEfgfqFcePinRbfMbR1mPx+GV4sTE4vG8RLKeXEGDebkD5xftrXgmtNanpi1b77xUSPlrZuPkglSaJisiEMpHYR/Tst5a+z4ihGtCVOpG8ZLs8yuTtpRuh64NpX8OL1a+2qCXF3CKcY2lpvzrsJc7Kxc7O62doPKivJGqswUkRrcAm19e6tqvFzCRpylFSulfS15IKtI2YdL8ezIiYiPM1w14kIVo2VJb6g23jaHxQedVn4XhYpylGVl267ptc3RWnt2G2ckc/wAf0ZBBnMwCuDKbJyvEZCAAbA3BsvcVN69FQxzglRUXdaNfbk7N72p6CJx5zU6uiMUBJhoGd1RBdnYKo7yxsB6TUdaqqVOU3qSuZSu7H1vsvAJBBFALZY0WMX7Qqga+ivkNSo6k3N627nelZWLbamxEnfMXdSFyLlNgoObPw8jmDWN+4WtWhkvtn4RYkCLyBJ5AXLEkk27bmgLmgFAKAUAoBQCgFAfNG0fjZP42/MaoKntvvPreA/S0/wDGP0RnOrn/AMSw3nf/AIpKmwfvV98xW8Y/+nz74/8AkjvdXJ82FAKAUAoBQCgFAKAx+3FJjBVWYrJExCi5skqFrDtsATQEM+0M+Vd1Kt2XVkso17TeuXG+4l985mOsjTGgNcxu4eNTZFz2BLaN6fuNcvBqsp968zaZBucN8wP/AKZPZVxnqnSe9kdkRx7NgknjIwYVVWTMXhRRc5MvZqef30ztTpPeLIyv6Ew3zeH1SeymeqdJ7xZD9CYb5vD6pPZWM7PpPeLI5Z1u9BppsRDJgsNmG7KOIwqgFWJBI01IY/Zr1HF/hWjh6c4YidtN1e779SexENWm29BoX+HW0/mknpT+6vRfj/B/WfKXoQ5qWw8bq62n2YR/9h/7VDX4ewcoNU6yT2uMn8rIyqUr6UUw9XW1Bzwsl796f3Vx4LhihCm44iupNvXky1eFW7jaVNt6EdR6q+j+IwsEoxMRR2kuA8ZlJUKLG6mw1vXj+NdWOMxFN4b80VHm/LpvsZ0UFkp3N2w1s66JoVIKpkNmDcwST2V5nCJxrpPtJpaizOzsYsjOr3A3mVTIbEIrnDCxBCktK2ZtdIkvfsuyMohh2iNS/NtbiI8IYhAVBAHDq+U3uVy9tAbJgEcRoJGLPlGYm2rW18EAc+4UBPQCgFAKAUAoD5p2mhEslwRxtz0+Uaoaqam77T6xwdUhLDU1Fp2ir9mgznVwh/SOHNjYF7ns+Kk7amwaedT+9RXcY6keQzhdX0aOf2kd6FXB84FAKAUAoBQCgFAKAUBa7RPCP4l/GuXG+4l985mOs17a2KkhwskkcbNLHCcqq1w7IvCMqNmNz3a61U4epKM7RlZN/eskaHRfaU+Iiz4nDyYV/FaYPfyixuPMwBqWriasHaM7/D/QSXOjM2Hjt9tvbUXLa/S+S9DOSil7AaMx8gkP9TRYyv0vkvQZKI1cnkJPWD+6s8sr9L5L0MZKI0xFwDaQBgCLyAaH+as8rr9L5L0GSjD9Kdr4mGONsJA2IcyBWQzZeAq5JzhrLqF1OmtS0cTUk2pzt8F6GGkZjATl41aXNE5Gqb7PlP8AEDY1FPF1k7KV/gvQyoouLr+0PrD7a15ZiNvyXoZyULr+0PrD7actxG35L0MZKI41UOtmBF1AF7nhDe2pMFJyrpvtMS1GYq8IxQCgFAKAUAoBQCgOS9c/x+H+jb81VuP1xPacUtVX+PmZnqZH+Vm+m/8AjSpcD7v4lfxp/Wr/AAX1Z0Gu082KAUAoBQCgFAKAUAoDHbQxuVggRW4d4+dggCBgLi4sx1vbQacxcUBjzt/C5c2QhbZid3oFyowY+QiWO3bxagWNgKYdvwEspiYOGKZcik5s+VRpoCdD3WPOgKzt/C2vl0sh1QAlXQuGCnUgKDfTsIF6Am2XtSCdsix5Wy5iGQaaKbZhpezofr8hsBd4iJRIlgBo3IAeLVfwl7pd/qbw1kGxkBAuAfgouf8APTg/2Zd4kZPdL4o9AqwNBul8UegUA3S+KPQKAbpfFHoFABGByA9FAV0AoBQCgFAKAUAoBQHJOuj4+D6NvzVW4/XE9pxS1Vfh5mc6mh/lJfpj/wAaVNgfd/EruNH61f4r6s3+uw84KAUAoBQCgFAKAUAoCDEYOOQqXRHKHMpZQxU96kjQ6DUd1AUR7OiAsIowNTYIoFza+lvIPQO6gKYtlwKQVhiUjlZFFuLNpYacWvn1oA2yYDzhiPLnGvyRZezsXQeSgJIcDGjZkjRWIsSqqDbuuBfnQFh0hwhlQxB2jLxyIHQlWQsoAZWGoINj9VcOOlkwi30vU2iY7q+2dLh8LFFOzvMIozIZGLsHZpCVzXNwt8otpw1vhJxnlOOq/kJG0V1mooBQCgFAKAUAoBQFLuALkgDy6UBCuOjPJ19IoCYOO8UBVegFAcl66Pj4Po2/NVbj9cT2nFL2avw8zOdTf6nL9Mf+OOpsD7v4lbxo/XfxX1Zv1dh50UAoBQCgFAKAUAoBQCgFAKAUAoCyxnhx+Z/+tV3CXul3+TN4az3C/GP/AAp+MlY4M92+/wAhPWXlWRoKAUAoBQCgFAKAUBgOkvhJ5j/SgMNQC1AeqxHIkeY2oCT3S/jt9o+2gND6x3JkhuSeBuZv8qq3H64ntOKWqr/HzM91dY148LwG13YnQG50F/QB6K6MH7pFRxjb/EJdy+hs/wCl5vH+5fZXUURQ205T8s/VYfgKAgkmZvCYnzkmgKRIw5E+k0BWMU45O32jQEg2hKP/ADG9N/xoCQbVm8f7l9lAe/pebx/uX2UBUu2ZfGB84H9KAql23KeWVfMPbegLdtoyn5bfh+FAeDaEv7RvTQFQ2nL45+72UBWNrzeN9y+ygK121KO1T5x7KAnwm0WllUMALKx0v+7Vdwl7pd/kzeGs9xm0WilIUA3RDrfxpO6nBnun3+SE9ZEduydyeg+2rE0PP05L+76D7aAfpyX930H20BUNvSdqr94/rQFzhNtM7Bd2Lk9h9PZQGaoBQCgFAYDpL4SeY/iKAw1AKAUAoDRusT4yL+A/mqtx+uJ7Tilqq/x8zMdBf1X+Zq6cH7lfEp+Mf/UJ9y+hsNdJRigFAKAUAoBQCgFAKAUAoBQCgFAT4ByHJHMRyEecZar+Efdx7/U3hrJds/HH+BPxescG+6ff5IT1lnViaCgFAKAkwzsGUp4V9POaA3NL2F+fb56A9oBQCgNf6SeEnmP40Bh7UAtQC1ALUBoHWfPuzG5GgQn/AHVwYuGXOMe89VxexKw2Hr1mrpZPmZzoA4bCBgbgsxB9FT4WLjTs+36lbw9VhVxrnB3TUbbjY66CnuKC4tQC1ALUAtQXFqC4tQXFqAWoLi1BcWoBagFqAUBNg/Cb6KT/AK1wcI+7j3+pvDWTbY+OP8K/9qxwb7p9/kjE9ZZ1YGooBQCgANAbjgixRS/hW1/p91AT0AoBQHOOs2INPFmdkVYZHOVit7OoFyFbv7jXFir3Wm2vyPScAxWTP8ik24pXSevK2tbNqNLXYzufg8QSDbKTnHCxbKWPybhe7UkCuS03qk/mehdXDwX9yhG616I69F7aNOl7tJ4diSknLK+UKCbhs193GxXL43wmi31tRqp0n8zKq4RLTSje+yNtcle+zRpfaSS7CksCJn5G+bMNcoOo5qo1BY8jYWFZcZ9J/M1jXwt3ejH4KO35vYl33MTtON4mC70todQWGquynQnvQ/VaopynF+0zuw1HDVo5WZivhHnSezYzEYzEgsEkOYtoFOvK5PPs0rMc5JZd9XOYqrCUqioOKvP9qS02u7vsRLC5XQEgX0toOQ7K1c3bWTQw9NNqUE+2y2L79CTfN4x9JrTLltJuSUOhHchvm8Y+k0zkto5JQ6EdyJIN47BVLFibAAmsqc3oTZpUw+GhFylCNl2L0JZYJV55jyN1bOvFovEpI1OnOtsqptZHGGDl+yPxik9GvQ0mVNhMQFLFZAo5khtNWBv5ip81qXqWvp+ZhLAuWSlC/cuz1RSIZ7kZZbjQizaG17H6taZVTa/mZzeCtfJhuiBDNrpILXvfMLZVLEXPblBNu6mVU2v5jN4Low3LndvroJPcc+UMMxBtYK2ZuK+W6A5hex5is3qbWaWwOU4uMdF9cUlo16WraCHLNztJaxa/F4K8z5h31rlVNr+ZJmcHqyYbNUT3dzXtaW/O1mvYi408wJrOVU2v5mMzgrXyYW7olM29W2YuL3sbmxtzseR51hzmudm0MPhJ+zCO5ehF7ofxm9JrGdnte8k5Fh+rj4V6D3Q/jN6TTOT2sciw/Vx8K9B7obxm9JpnJ7XvM8jw/Vx3L0Or9V6JLgznRWZZWW7KGPgqeZ89aVK09CUnvPDcYqEKeLWSkk4p6FbnZsU8UeYLCqBmDqSoXhHJrkeUEZe0jyEjTKk1ebZQlM4j3jHEWUhU4ixRDxMLg3sDy0Ovn0NbQqVIxtTbDSNb6ynXD4dN1mR3e2ZXYEBQSe3zVvDE1X+5l7xfwNLEYiWcSaS1PtNJwXuqWLeLiXHEy2Z3HgKG0IvckE87cuetdMalWSupHoq2E4PpVc26K1J6O12+9ZPiMJjEvfFGw/1JCwuwC3Vbm5uOV6y5Vl+4ihS4Nna1D5aNV3pbWoqkwWLvZcUx1cXLyC+7kyMba2AJXn36XrLlW5pfdzEafBtrugubZzxylz9/+jE4zaGJjcoZ5CRbUSPYggEEXseRFRSr1U7ZR30uDMBUgpqkt3wOr9VmKxEmFLYhi65yImY3YqBZte0ZgbX159lqscLKcoXkeL4epYali8igrWWlc1//AJY3SukpRQCgOTddHxuH/gf8wqux/wC34+R7Pijqrfx/5Gg7PVDIokNla6km4C5gQGNuxSQfqrgha+k9ZiHNU24a1p77c3xWgzMmHwbm6uUGUuLHUHRcpz31GUtbmd4NdKlcabehlbGpjYKzV9NvO+jbdLYrajG7bSISkQWyWFrEkek61HUyb/lO7BOq6SdXWY8mtUjolJrUiH3OpfOQMwFgfPf01JnGoZK1HGsJTliM/JfnS1/L4/H5Ew7fP/QVG9SOuGt9/kj2sEgoCXCYgxuHW1x36ggixBHcQSPrrKdndEVWkqsHCXOZWPpLKoAVUAFsvhm2Xylrnu1J8lqkz0lqOF8F0pO8m9OvV6WXw+JQOkMoy5Qi5bBbBjoiMqjU62Dt/WmekbfhtJ3ym3fXq52m3q57IqbpJNcEBRY3A4rc1Pa3eg9JpnpGFwZRSs7/AC7eztKffDLkK5U4lyE2OYjIF537hTPStYz+G0stSu9Dvbm132DD9IplAXhKgBQpvYAKV0sdCQTe3koq0krCpwZRnJy0pt3vo23+VtBW/SaYgiya3ueLNc8jmzX01sOWp0rOeZquCqKd7v5W3W5+fnKB0hl7Qp1ZrWYavIJNbHscXHnPfWM9L73mz4Npcza1Lm5lk7Oda/gWW0doPMwZ7XAsLaDVmb8WNaSm5azpw+GhQTUOf0S8i1rU6BQCgOp9ViOcFPuyFYyMFLC4Vt2liR22uNPJUcmlJX1HheNH6mH+PmzN9EuiyYAZFlllaRmkdpCDdyOJlUaLft+81vWrurptY8ylYk6WdGItoI0MzSKLIwMbFSGBexI8FgO4j0VijWlS/Mg1c1brQiZMLhEkfO6kgvbLnKqBmy3Nif61hNOTaVj1fFVf3ancvqc6jnZbWJ0N7dl/NyqROx7CdOMr3RtE8ULEWxDBmci+85CY7y9r9q8B7Mx1rpai+f7en/RSQlWitNNWSTtbo/l+v5l2ajHbbCxpGI5mdiXz8ZPgEZLi/ZdvvqOpZJWZ14LKqSk5wSStbRtWnyMKzX56+eoSzSSVkdO6msROd8hN8OoBF+yVjyXyFbk/V3mrPAuTi1zHh+NVOhGrCUfbevtWpN9v3sOoV3nkxQCgLHH7HgnIM0MchGgLqGsD3XrWUIy1ompYirSvm5uN9ja+ha+9XBfNIPVp7K1zUOitxLy/FdbLxP1HvVwXzSD1aeymah0VuHL8V1svE/Ue9XBfNIPVp7KZqHRW4cvxXWy8T9R71cF80g9WnspmodFbhy/FdbLxP1PPepgvmkHq09lM1DorcOX4rrZeJ+oHRTBfNIPVp7KZqHRW4cvxXWy8T9T33q4L5pB6tPZTNQ6K3Dl+K62XifqPergvmkHq09lM1DorcOX4rrZeJ+o96uC+aQerT2UzUOitw5fiutl4n6j3q4L5pB6tPZTNQ6K3Dl+K62XifqPergvmkHq09lM1DorcOX4rrZeJ+o96uC+aQerT2UzUOitw5fiutl4n6j3q4L5pB6tPZTNQ6K3Dl+K62XifqPergvmkHq09lM1DorcOX4rrZeJ+o96uC+aQerT2UzUOitw5fiutl4n6j3q4L5pB6tPZTNQ6K3Dl+K62Xifqa90siwWC3X+QgkEhcEhEUqQvwdhl4s0jRp5M96ZqHRW4cvxXWy8T9SxwO1Nmukd8BHvJI0cKqRFS7JAzoHJHg+6IuJgoN9L0zVPorcOX4rrZeJ+pDDtLBHds2zoBGyB3bKhy5txoFC3Y/DfcO/RmqfRW4cvxXWy8T9S7w+M2dJNBFHs9M0rBWzxRpuwy4kr35iThX8G4tzI5FmodFbhy/FdbLxP1LnZW28Om8RcEYyJHULFugrWlljQk5lAZhBIddAFte5Fzo0+ityIKlapUeVOTb7W39S+wXSHCyyIqQyWcgLIQoXiz2Ns+cXKEeD3VjM0+ityNLssj0rgWRhJCALyrGELtK5gxIgIIyhFu7A2z3AYEjWmZp9FbkLsuH2lgZzZ8PmspZDLGGBtuw4A1ZLGRAcwF73FwL1nM0+itxLTxFWlfNyavsbX0MPgdp7Obd7zZ6KZBEQBCpsJFjLMbgcKtKguOdybaGmah0VuJeX4rrZeJ+pebNl2fMWybPTKsckhJjhN93l4VCk5syuCCNNaZqn0VuHL8V1svE/Ut4MXs8bsTYPDFpbFRhguICoRBrIcq5eLERi1jowblezNQ6K3Dl+K62XifqeHaWzdD+jhYrf4qHNmYwbtcob5QnQ3vp22NM1DorcOX4rrZeJ+ptPRdsOyu2Fg3KZgCQix5yBfwQb6XtxAdtbRio6kQ1a1Sq71JOXe2/qZytiIUAoBQCgFAKAUAoBQCgFAKAUAoBQCgFAKAUBHLErWzKDblcA21HsHooCE4CLX4KPUKp4F1VPBB01A7B2UBWuFjHJE0/dHZa34D0CgKY8BEpUrGgKAhbKoygnULYafVQHr4ONgVaNCG8IFQQdSdRbXUk+c0BUMOl75Vve97C99fafTQEb4CIliYkJcWclVJcDkGNuIeegJI8MgJIRQWADEKASF0AJ7QBQFJwcel404SCvCNCospGmlhpQCDBRpYpGikXAyqBYG17WGl7D0CgPPcMWnwaaEsOFdGPNhpoTc60B5JgImFmijItaxRTobAjlysq/ZHdQE8aAcgB26C1AV0Ao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342" name="AutoShape 6" descr="data:image/jpeg;base64,/9j/4AAQSkZJRgABAQAAAQABAAD/2wCEAAkGBxQTEhUUEhQWFhUXGRkVFxgVGBgVFxgXFRcYIBYaGBUaHyggGR8lHBgXITIhJSkrLi4xGB8zODMsOSguLisBCgoKDg0OGxAQGy8mICUsNCwsLCwvLCwsLC8vLC8tLCwvLCwtLCwsLCwsLS0sLCwsLCwuLCwsLCwsLCwsNCwsLP/AABEIAMQBAQMBEQACEQEDEQH/xAAcAAEAAQUBAQAAAAAAAAAAAAAAAwIEBQYHAQj/xABLEAACAQIDBAQHDAgGAAcAAAABAgMAEQQSIQUTIjEGB0FRMlJhcZGT0RQWIzNCVHOBkqGxshU0U2JygsHSFyRjorPCNUOUo8PT8f/EABsBAQACAwEBAAAAAAAAAAAAAAADBQECBAYH/8QAPxEAAgECAQYLBgUEAQUAAAAAAAECAxEEEhMhMVGRBQYUQVJTYXGSwdEyM4GhsfAVIjRCghYjcuHCNaKy4vH/2gAMAwEAAhEDEQA/AO40AoDS9qdLZIMY6SBPcykrdVLuzDDGVlzrIckmhtG8YBWxD62oC4xnTIwr8LCM27kltDIZhaMRFQzKnBcSi5YAC3Mgg0BbT9Pt2oklgyxHEHD5sz3CqMQXkbPEqlQICeFm0bUi2oE+zum4meKIQhJpYWkCPKAFlGa0LEKWuVR2zBSBbyigKMP01d92ow6CSWOKZA0+WPJKuIbikMdwQmHOgU6tzsC1AOk/SSeBmaIw7uLC+62WRWdpLMRu45FkAUkDQ5X1I0oCb38RCWONkIL769mUldy8ipddCd5upLW5EAHmKAtMZ08MaXaBc2jZRJIwEbRNIjFlhOpCkaAoD8vnQE20enscTTqIizQmEZQ63beSIktgL2MZkW/f2UBcYbpdvYo3ihBabEPh4Q8mVGCJI6yNIFJVWjjLABWN2UeUASdHulBxUpVYcsaorFyzk3aNGtpHu7cdvjLm1wLG9AWg6ZibBYnEYcKGhJVc5DqwOUxyEIw4WVgbXBGo7KAs5enEsDSRSxxzPHK0ZeHPEjAR4dxlS0mVv8wqcThbjVhewAzR6QuUxZ3IRsMr5jLIFjMgUsgz20Upu2L8hvLcwbAYzZHSrEsoV4onl36wODnwxjMkaul0+GU6FtVkIIyntIACXp8I8P7olhyKXVEGdrsvE0jXeNAcsaM1kL3tYG5FwLjA9NVkxgwohIJlmjz5wRliQlJLW5OVlUD/AEm8lAY737SoGmk3RjK4lo4VSUSA4UvwtPdkLkRtdcqlb6Zu0DJHpa4NmgAKrHJL8I6lVnmeKLdrJErSHNGxIIWwtbMSBQEJ6bsiM02HsR7qAETvNdsHKsb5iIhkBYmzHQAC9r2AEWK6dsiM5w4y754FJabXdDEF3a2HOlsOfAz+FqQBegKoen675YpIGjJIzFnU5I/c+8Z2ygjRrx2B5i97UBkuj3StMUYgqZS6TOwzK2QwPEuU20JImVrigMRN0txKYnE3iV8Nh5JEfLGysqphklDmdpMjEu4TIFBAIa9gaAnx3TncEpNBaRWKsI5M68KxSSFWKKTlhkMhFgfg2HcSBTF06ZhM64e6RKhBzyHOZI4XS2WEqLrMumYtobKdLgNodK5jh8LJAio087wnNHJiLCNJjmSNTG7XMQ8LKQCbgWtQGQwnSVlwssuJi3ckEaNJGGGsjxK+RSdAczBRc8+2gLODp2jtEixcUyxFCXGTeyO6PEXUHiQxsdL3CtbwaAz3R/aL4iESPGsZLMAquZNEYqSSUXtB0tyt5gBkqAUAoC0OzITLvjFHvbZd5kXPa1rZ7XtagPI9lQKuVYYwtmFgigWe2cWtyNhfvsKAjGxMPxfARcRLN8GupIYEnTUkO4/mPfQE6bPiHKNBxZ9FA47Wzee2l6Aok2VAy5WhiK2VbFFIypfILEclzNYdmY99AMTsuGRleSKN3TwWZFZlsbjKSNNaArGz4tfg01YOeEasrZlY95DcQPfrQEcGyIEBCQxKDcnKii+YWN7DtBt5qA9Gy4bKu6jyrcqMi2UkgmwtpqAfOKA9k2XC0e7MUZj0OQopW45cNrdg9FASx4RFBCooDcwFABsoUXA58IA8wAoCN9nREMpiQhlWNgVUhkS+VSLaqLmw7LmgKI9kwKuRYYglmXKEULle2cWtazWFx22FAXC4dBmsq8XhaDi0A4u/QAa9goCDC7LhiULHDGihs4VEVQG8YADn5aA8w+yIEJKQxKTe5VFBObnqB20BVDsyFCGSKNSLAFUUEWz2sQP9R/tt3mgI22NhyzuYIi0gKuxjXM6nmGNrkHy0B6mxsOMloIhuySlkXgJNyV00110oCU4CI3BjSxzg8I1EpvJ9o6nvPOgI4dkwKxZYY1YksWCKCWOa5uBz4m1/ePfQHg2NhwAu4isBYDItgALAWtytpQFU2yoHcO8MbODmDFFLBuHUEi9+FfsjuoCZcMgzWVRnN30HESACW7zYAa9gFAQRbJgVQqwxhRmsAigDOLNYW0uDY99AefofD5s24izWAzZFvZQABe3IBVH1CgJlwUYsQiXDGQcI0dr5mHcxubnnqaAjl2VAz7xoYzJoc5RS11IK8Vr6EAjusKArGz4gb7tLlg98ovmBJDXtzuzG/wC8e+gJoYlUWUBRroBYam50HlJoCugFAKAUAoBQCgFAKAUAoBQCgFAKAUAoBQCgFAKAUAoBQCgFAKAUAoBQCgFAKAUAoBQCgFAKAUAoBQCgFAKAUAoBQCgFAKAUAoBQCgFAKAinnC89SeQGpPmH9eVAWZxMi8UigDkBmGUeVj2nTzfjQEsLu5vbIv8Aub0jhH3nydoF5QCgFAKAUAoBQCgFAKAUAoDnvWb0nxODkiEDhQyMzAqrXIPlFceKrTptKPOeh4C4NoYyNR1r/ltaztt9DRcZ1mbRRSVcMdNMia3I7hUNPE1JSs5JLuLTG8CYShScqdOUpaNGVru7c1yuDrK2gRdpAp7ikZ/AVrPFVIuyd/gTYfgHBVIZU4Si9jkn9CT/ABHx/wC2X7CeytOWVftE/wDTnB/b4h/iPj/2y/YT2U5ZV+0P6c4P7fEP8R8f+2X7CeynLKv2h/TnB/b4j0dY2P8A2y+rT2Vnldb7Q/pzg/t8RnOinT3GNIN9E+IiOhMUfEnlGUWbyg//ALvTxrTtMreEuAcLTp5VGooyXNKSs/RnTBjwRwo5/lKfntXTPG0Y/u3HkcllJxEh5BV85Ln0C341yz4Tj+2O8yoFMbvvFBckENcWAGlvJf763wmKnWm1LVYSjYusXikiUvK6og5s5CqLmwux0GpFWJoY/wB9GC+d4b10f91Yyka5Udo99GC+d4b10f8AdTKQyo7R76MF87w3ro/7qZSGVHaTYPbeGlbJFiIZHsTlSRHaw5mwN7aj00ujKknqMhWTJbPOSSsepGhY+Cv9x8g+sigKeGPvZ28xdrfcAPqAoCKeEkozm5ziyjwV5/aPlP1AUBkKAUAoBQCgFAKAUAoBQCgFAKA5J11/GwfRv+aq7G+1E9jxW9iv8P8AkbD1QqPcTaD45/ypU+D90VvGVLl77kbxux3D0V1Hn7Ibsdw9FBZDdjuHooLIs8YDmVQcoIYmwW+hW3MHxjXDjq86UVkG8YplnjBFGuaW5XtzZnH2dQPRVXn69R2yn9DfJiuYmbERomYkKgF9eEAW7jy81QWk3Y20EizKTYEeTy6X079O6sWYuVKwIuDcd41rDVjJG8qrIhYgCzakgdg76seDfePu80aTMB1m4pG2bMFdSbxaBgT8dHVrX93LuOPE+6l3HFp8O6Wzqy31GZStx5L86pHFrWjzrg1rRFesWMWPR2+Tn5PPSwsbX1XylccCq5iI30B11K8q7MD7b7iw4N94+7zOzhXfwxkXxQbsfOw5DyDU941FWpdFnioIyUSKOPRrE5BkXhbSw8I+Qd2pFAZDB4NIwcoFzzNgCT5bAD6hoKAklizW8hB9FASUAoDy9AL0AoD2gFAKAUAoBQCgFAcm66PjsP8ARt+YVW4/XE9pxS1Vf4+ZsHU/+ot9M/5UqfB+6RVcZf1z7kbzXWUAoBQFhjWtIpN7ZWF7EgElOZHLlVfj6U5xWSrm8HYhxESzRsma4bQlSO+qb80HpRJrMbjejccrMzsxzZ7CyWUyKysRdefETrepI13FWSMWIZ+iMLg5mfXNcjKpGeSN2y2Xh1jA07Ca25TJDJMvs3BCGMIpJF2NzzuzEnl5TUM55TuZSsSMpMiWNtG7L+LXfwb7x9xpMwXWSrrs+Y5gbGI2yjsmjq1rO1N9xy4h2pSfYcrTpAFJIhHFnJJIJzSMpOpXweG1jc2Nr1VKt2FIsRbmKh0lOt4lNzfmNQJGcKbqbgZrDla31Uz/AGDlPYep0mIQKY78iSX1JzKSeWmov5Cb9lqZ/RaxnlOi1jN9AtrNJj0bITlhdQqm5JLC7Em2puLnyXrpwk8qb7vM68DUy6j7vNHWsrSc7ovd8pvOR4I82vmqxLUrmjtuwosA3IDQDK3ooC4oDASdI1G0kwV9TA0pNvl5lyJflfIHa3Owv5wLbZnTGGRMdIWtHhJGBJ0vGkanOO8M4lAPbl0oC92ftB8XgI5YSEeaJWBPKNnUZuXMqSdO9baUBjJ9lYsLu9+oUqYls1mfiXKRnDEusIlNiSCwBa4vQFzJs3ESQQASKrBCshjkcqQAGjZWOrccaA35hn8xAoOzsbdQJAFG7ZgGOriWJ5Nct8ukot2ggdvCBkNhYbEqScTJm4VAAtbNds5Nh/DbXl2CgMxQCgFAKAUAoBQHJuuj47D/AEbfmFVuP1xPacUtVX+PmbB1P/qLfTP+VKnwfukVXGX9e+5G811lAKAUAoCGXDI2rKCe+2vp51hxUtDQIjgfFdh5Ccw/3XP31yzwNGXNbuNlJlBhkHiN5rofRqD6RXJPgzoy3m2WULOCgfkCA2vYCL61WODysnnN7iCVWkUqQRlfkb9qVY8HJqpJPZ5mk9Rb9LsFHPhXimd0VyovGud7q4YBUAYseHkAdL1bSipJpkM4qcXF85pK9W+Cy5vdsoFgxzGFSA3glgyArfy1zcipdpx/h9Ht3gdW2CLFPdsmYEAi8PNs1l8Dnwtpz0pyKl2j8Po9u89HVpgzYjGyWOYjig1CeFbh7O3upyKl2j8Po9u8zXRPoTh8LPvocQ8rBCuUmMgCSxBORQdQNKkpYeFN3iTUcLTpO8TdKnOgUBFisSkSM8jBEUXZmNgAOZJ7KzGLk1GKu2DAe+/Z+fN7tw3K3xqc78+fdXV+H4vqpeF+hrlx2lA6WbO474zCkMbgbxOxVA7e8Xp+H4vqpeF+gy47S82J0gwcuWKHEQySZb5Y3VibDiNhWlTC16SyqkJJbWmvqZUk9Rf7UwW9jyhyjAhlcAEqwPMX8lx5ia5zJg8T0VYyApKFTllynhURsqZbMLspIsTy560BfbP2Fu5hK0mawcBbEC7leNuI3ewILaXB5DtAzVAKAUAoBQCgFAKA5N10fHYf6NvzCq3H64ntOKWqr/HzNg6n/wBRb6Z/ypU+D90iq4y/r33I3musoBQCgFAKAUAoDW4Q+TwltuotMp72/e++qCNs+v8ALzJeY2HdLfNYZrWvbW3dfuq/IjH9IF+DUi4cSRhGBClWdwmYEqw5OdCpuCRQGPXYLZsxAY/vTE6kLma+6uSciczYZdAKAt16K6qbA5LKoMtwEDZsnxOoza3PF5aAqm6L5rcIAAtwykXsiqtzurmwUG3K/MGgLzZGHOGcRZFtLnkLB7nMixqSVCKNRY6dv3AZ2gOe9Push9m4gQnCiRWQSK+9KXuSCLZDyI7+0VecFcC8vpuaqWs7WtfzRFOpku1jSukHXA2Kw02H9xhN6hTNvi1s3bl3Yv5r1dYfixKhWhVdW+S0/Z2adpG611axzrF7Kmj8NCNCdLNYKQGzWvlIJFwbWuL16eniaVT2ZffmQNNFK7OlIvu2te3LUnh5LzOjKfrrblFK9sr7+0xZmX6G7ebZ2JXEmEyDK6AEmMG+hs2U8u61cHCmCWPo5mM7O6e35XRvCWS7nQP8dG+Yj15/+uvP/wBIy67/ALf/AGJc/wBh1rYmMabDxSum7aRFcpfNlzC9r2F+fdXk6sFCcop3SbV9vaTp3Re1GZFAKAUAoBQCgFAWe1toLh4XmcEqgubFR225sQBz5kgUByfrTx6znCyroGje3Ej8nt4SMVPLsJqtx+uJ7Tilqq/x8za+p/8AUW+mf8kdT4P3SKvjN+ufcjea6zz4oBQCgFAKAUBr8IOQaEhoo1upUEEZr+EfKK85KWTUclrUm/mTcxc+6JP9T0w10fiFXatzNchEWILOAG3lgyvzh5owZfvAp+IVdq3MZKJfdEn+p6Yacvq7VuGSifZ+ILEksSpRXGYKCM2bxQOy1d2Drzq5WVzGslY+fZutLaeZrYjS5t8HFyvp8mvptPgDAuKvB3snr/2cTqyLNutHaZkBM+qhgDu4+TWv8nyCuCPBmFeLdB0JWXPfQ9CfPbVz2ub5byb3Ln/FPanzj/24v7atv6bwHRe9keekYPpF0mxONKHFSZygIU5VWwa1/BAvyFd+B4NoYPKzKavr031GspuWsxMTlSCDYggg+Ucq7ZJSVmam3QYqVo95CkGacyFgplDbxVO8dy/AFAl8EnLdhzqmnSpxnkVHK0ba8m1r6Erabtx12voN9OtE8mN2g1wMPlzLKt9QRvuJzmZtNWuL8r2qONLBx0ud7NPw6FoS7PMz+YxvSnarvGkUsRSUtvXudOINlAS/Do19bHle/OurAYeMZucJXjqXnp59RrJvUzH9Ftle6sZBB2SSKrfwXu5+pQxqfhPE8nwtSpzpaO96F8xCN5JH1mosLDkK+UHce0AoBQCgFAKAUAoDD9Lj/k5tQNBq2804l8EREOW8ULqWsBQHHOsrFMmGwrMcziOUeE7674gXLktcdoJNrEVxYiCnUin2npeBMVLDYXEVIe1+W3PpdzfupiXNgCw7ZWP+yOpMLHJhbtZy8P1VVxSqLnjFm+10lIKAUAoBQCgIsS5VGI5hSRoTqBpoup8w1oDUY9ruq3OGSTmLqojUkZLkObgqMxF9DewsLGtciOwFxFtgsxVcEvhKLscos0gTW0ZsQTcjsAv3XZEdgL3EBXw0MhiCF3wzFSBdc8sZKnQcrkHSmRHYC9xmGVTGQigBuYABuVIX6vaK48dG1FuPxNo6zB7SgnfAzphWyYgxIUY+Ll8FT8k6OAewtft06eBp0FOLqK6UvzGKl7aD5/6EYaOTH4aOZM8byqrLyvc2F/Je1x2i4r6pwrOcMHUqUnb8qs/r8jhh7STPpf3r4L5ph/Ux/wBtfNuU1unLe/U7MlbDz3sYL5ph/Ux/21nlVfpy3v1GSjSut/ovhxs55YII43idHvHGqEqTlYEqNRx3/lq54BxtSONjGcm1K60t7NGvtRHVisk+flBzEnl2V7DD0sTLGSq1WnC1o27+dbdGvdbUc7aybIv8LtOWMAK2gzWBVWX4QKHurAg3yrz7hXfPD05tuS2bea9tXezS7Lxek+KFvhibd4U3587ji5nn5O4VD+H4bofUzlMxuLxTSMXkNybAnQaKABy8gFTf2sPTu9EV8tJjS2dI6hdl7zGyTkAiCOw8jzEgH7KyD668zxqxNqMKS/c7/Bf7fyJqC03O+V4Y6hQCgFAKAUAoBQCgNb6fSN7mCKkjb1xGRGiPcZHbK6yI65XKCO5HORdaA5f06TLBg1y5bRSi1lA0lIuoREXIea2RdCNKrsb7UT2HFb3df4fSRvXU9+pP9M/5I6mwXuviV/Gb9c/8Ub1XWefFAKAUAoBQCgFqAUBjtufFp9NB/wA8dARdJMOZoWgV2R5FYB0JVksNHDDUEMVrlxdVU6ek2irmt9EM2B2ZvMbI5McV5XkYu2cliYwSTfLmWOw7RapcBSlVqWpr2mrJc5iTstJxDq4RpNq4VVHKVX+pOJvuFe/4S4Q/tV8PJaFBJO2t6n9VuZywjpTPqmvCnSYTbezZ5XDROq5FIVWvZjJcPmtpYLltcNrflQEe1NiPNgpoJHZmkjlXnpd82TkAbLw6ctO2paFTN1Yz2NPczDV0fKt6+vxaaTRwCtjAoDxhcW76hxFJVqUqb1NNbzKdnc+geo7Z64fZ4Z7q07tIC2l1HAoB/lJt+9XzHhWMadfMRbagslN7383qR209KudDmxSKQrMASGIBOpCC7EDtsCKrTclBoD2gFAKAUAoBQCgPDQHDOsPpEmMmTIjLugyHPbU5uyxPdVRi6qm0lzH0Li7wfUw1OU5tWmotW+OveZ7qq6SpHlwZRi8sjuGFsoG7B17fkH01Pg6ysqfOVnGXg6q5yxd1kpJW59dtnbtOrVYHkBQCgFAKAUAoBQCgMdtz4tPpoP8AnjoCbHr4Ddoa3nDaEfgfqFcePinRbfMbR1mPx+GV4sTE4vG8RLKeXEGDebkD5xftrXgmtNanpi1b77xUSPlrZuPkglSaJisiEMpHYR/Tst5a+z4ihGtCVOpG8ZLs8yuTtpRuh64NpX8OL1a+2qCXF3CKcY2lpvzrsJc7Kxc7O62doPKivJGqswUkRrcAm19e6tqvFzCRpylFSulfS15IKtI2YdL8ezIiYiPM1w14kIVo2VJb6g23jaHxQedVn4XhYpylGVl267ptc3RWnt2G2ckc/wAf0ZBBnMwCuDKbJyvEZCAAbA3BsvcVN69FQxzglRUXdaNfbk7N72p6CJx5zU6uiMUBJhoGd1RBdnYKo7yxsB6TUdaqqVOU3qSuZSu7H1vsvAJBBFALZY0WMX7Qqga+ivkNSo6k3N627nelZWLbamxEnfMXdSFyLlNgoObPw8jmDWN+4WtWhkvtn4RYkCLyBJ5AXLEkk27bmgLmgFAKAUAoBQCgFAfNG0fjZP42/MaoKntvvPreA/S0/wDGP0RnOrn/AMSw3nf/AIpKmwfvV98xW8Y/+nz74/8AkjvdXJ82FAKAUAoBQCgFAKAx+3FJjBVWYrJExCi5skqFrDtsATQEM+0M+Vd1Kt2XVkso17TeuXG+4l985mOsjTGgNcxu4eNTZFz2BLaN6fuNcvBqsp968zaZBucN8wP/AKZPZVxnqnSe9kdkRx7NgknjIwYVVWTMXhRRc5MvZqef30ztTpPeLIyv6Ew3zeH1SeymeqdJ7xZD9CYb5vD6pPZWM7PpPeLI5Z1u9BppsRDJgsNmG7KOIwqgFWJBI01IY/Zr1HF/hWjh6c4YidtN1e779SexENWm29BoX+HW0/mknpT+6vRfj/B/WfKXoQ5qWw8bq62n2YR/9h/7VDX4ewcoNU6yT2uMn8rIyqUr6UUw9XW1Bzwsl796f3Vx4LhihCm44iupNvXky1eFW7jaVNt6EdR6q+j+IwsEoxMRR2kuA8ZlJUKLG6mw1vXj+NdWOMxFN4b80VHm/LpvsZ0UFkp3N2w1s66JoVIKpkNmDcwST2V5nCJxrpPtJpaizOzsYsjOr3A3mVTIbEIrnDCxBCktK2ZtdIkvfsuyMohh2iNS/NtbiI8IYhAVBAHDq+U3uVy9tAbJgEcRoJGLPlGYm2rW18EAc+4UBPQCgFAKAUAoD5p2mhEslwRxtz0+Uaoaqam77T6xwdUhLDU1Fp2ir9mgznVwh/SOHNjYF7ns+Kk7amwaedT+9RXcY6keQzhdX0aOf2kd6FXB84FAKAUAoBQCgFAKAUBa7RPCP4l/GuXG+4l985mOs17a2KkhwskkcbNLHCcqq1w7IvCMqNmNz3a61U4epKM7RlZN/eskaHRfaU+Iiz4nDyYV/FaYPfyixuPMwBqWriasHaM7/D/QSXOjM2Hjt9tvbUXLa/S+S9DOSil7AaMx8gkP9TRYyv0vkvQZKI1cnkJPWD+6s8sr9L5L0MZKI0xFwDaQBgCLyAaH+as8rr9L5L0GSjD9Kdr4mGONsJA2IcyBWQzZeAq5JzhrLqF1OmtS0cTUk2pzt8F6GGkZjATl41aXNE5Gqb7PlP8AEDY1FPF1k7KV/gvQyoouLr+0PrD7a15ZiNvyXoZyULr+0PrD7actxG35L0MZKI41UOtmBF1AF7nhDe2pMFJyrpvtMS1GYq8IxQCgFAKAUAoBQCgOS9c/x+H+jb81VuP1xPacUtVX+PmZnqZH+Vm+m/8AjSpcD7v4lfxp/Wr/AAX1Z0Gu082KAUAoBQCgFAKAUAoDHbQxuVggRW4d4+dggCBgLi4sx1vbQacxcUBjzt/C5c2QhbZid3oFyowY+QiWO3bxagWNgKYdvwEspiYOGKZcik5s+VRpoCdD3WPOgKzt/C2vl0sh1QAlXQuGCnUgKDfTsIF6Am2XtSCdsix5Wy5iGQaaKbZhpezofr8hsBd4iJRIlgBo3IAeLVfwl7pd/qbw1kGxkBAuAfgouf8APTg/2Zd4kZPdL4o9AqwNBul8UegUA3S+KPQKAbpfFHoFABGByA9FAV0AoBQCgFAKAUAoBQHJOuj4+D6NvzVW4/XE9pxS1Vfh5mc6mh/lJfpj/wAaVNgfd/EruNH61f4r6s3+uw84KAUAoBQCgFAKAUAoCDEYOOQqXRHKHMpZQxU96kjQ6DUd1AUR7OiAsIowNTYIoFza+lvIPQO6gKYtlwKQVhiUjlZFFuLNpYacWvn1oA2yYDzhiPLnGvyRZezsXQeSgJIcDGjZkjRWIsSqqDbuuBfnQFh0hwhlQxB2jLxyIHQlWQsoAZWGoINj9VcOOlkwi30vU2iY7q+2dLh8LFFOzvMIozIZGLsHZpCVzXNwt8otpw1vhJxnlOOq/kJG0V1mooBQCgFAKAUAoBQFLuALkgDy6UBCuOjPJ19IoCYOO8UBVegFAcl66Pj4Po2/NVbj9cT2nFL2avw8zOdTf6nL9Mf+OOpsD7v4lbxo/XfxX1Zv1dh50UAoBQCgFAKAUAoBQCgFAKAUAoCyxnhx+Z/+tV3CXul3+TN4az3C/GP/AAp+MlY4M92+/wAhPWXlWRoKAUAoBQCgFAKAUBgOkvhJ5j/SgMNQC1AeqxHIkeY2oCT3S/jt9o+2gND6x3JkhuSeBuZv8qq3H64ntOKWqr/HzM91dY148LwG13YnQG50F/QB6K6MH7pFRxjb/EJdy+hs/wCl5vH+5fZXUURQ205T8s/VYfgKAgkmZvCYnzkmgKRIw5E+k0BWMU45O32jQEg2hKP/ADG9N/xoCQbVm8f7l9lAe/pebx/uX2UBUu2ZfGB84H9KAql23KeWVfMPbegLdtoyn5bfh+FAeDaEv7RvTQFQ2nL45+72UBWNrzeN9y+ygK121KO1T5x7KAnwm0WllUMALKx0v+7Vdwl7pd/kzeGs9xm0WilIUA3RDrfxpO6nBnun3+SE9ZEduydyeg+2rE0PP05L+76D7aAfpyX930H20BUNvSdqr94/rQFzhNtM7Bd2Lk9h9PZQGaoBQCgFAYDpL4SeY/iKAw1AKAUAoDRusT4yL+A/mqtx+uJ7Tilqq/x8zMdBf1X+Zq6cH7lfEp+Mf/UJ9y+hsNdJRigFAKAUAoBQCgFAKAUAoBQCgFAT4ByHJHMRyEecZar+Efdx7/U3hrJds/HH+BPxescG+6ff5IT1lnViaCgFAKAkwzsGUp4V9POaA3NL2F+fb56A9oBQCgNf6SeEnmP40Bh7UAtQC1ALUBoHWfPuzG5GgQn/AHVwYuGXOMe89VxexKw2Hr1mrpZPmZzoA4bCBgbgsxB9FT4WLjTs+36lbw9VhVxrnB3TUbbjY66CnuKC4tQC1ALUAtQXFqC4tQXFqAWoLi1BcWoBagFqAUBNg/Cb6KT/AK1wcI+7j3+pvDWTbY+OP8K/9qxwb7p9/kjE9ZZ1YGooBQCgANAbjgixRS/hW1/p91AT0AoBQHOOs2INPFmdkVYZHOVit7OoFyFbv7jXFir3Wm2vyPScAxWTP8ik24pXSevK2tbNqNLXYzufg8QSDbKTnHCxbKWPybhe7UkCuS03qk/mehdXDwX9yhG616I69F7aNOl7tJ4diSknLK+UKCbhs193GxXL43wmi31tRqp0n8zKq4RLTSje+yNtcle+zRpfaSS7CksCJn5G+bMNcoOo5qo1BY8jYWFZcZ9J/M1jXwt3ejH4KO35vYl33MTtON4mC70todQWGquynQnvQ/VaopynF+0zuw1HDVo5WZivhHnSezYzEYzEgsEkOYtoFOvK5PPs0rMc5JZd9XOYqrCUqioOKvP9qS02u7vsRLC5XQEgX0toOQ7K1c3bWTQw9NNqUE+2y2L79CTfN4x9JrTLltJuSUOhHchvm8Y+k0zkto5JQ6EdyJIN47BVLFibAAmsqc3oTZpUw+GhFylCNl2L0JZYJV55jyN1bOvFovEpI1OnOtsqptZHGGDl+yPxik9GvQ0mVNhMQFLFZAo5khtNWBv5ip81qXqWvp+ZhLAuWSlC/cuz1RSIZ7kZZbjQizaG17H6taZVTa/mZzeCtfJhuiBDNrpILXvfMLZVLEXPblBNu6mVU2v5jN4Low3LndvroJPcc+UMMxBtYK2ZuK+W6A5hex5is3qbWaWwOU4uMdF9cUlo16WraCHLNztJaxa/F4K8z5h31rlVNr+ZJmcHqyYbNUT3dzXtaW/O1mvYi408wJrOVU2v5mMzgrXyYW7olM29W2YuL3sbmxtzseR51hzmudm0MPhJ+zCO5ehF7ofxm9JrGdnte8k5Fh+rj4V6D3Q/jN6TTOT2sciw/Vx8K9B7obxm9JpnJ7XvM8jw/Vx3L0Or9V6JLgznRWZZWW7KGPgqeZ89aVK09CUnvPDcYqEKeLWSkk4p6FbnZsU8UeYLCqBmDqSoXhHJrkeUEZe0jyEjTKk1ebZQlM4j3jHEWUhU4ixRDxMLg3sDy0Ovn0NbQqVIxtTbDSNb6ynXD4dN1mR3e2ZXYEBQSe3zVvDE1X+5l7xfwNLEYiWcSaS1PtNJwXuqWLeLiXHEy2Z3HgKG0IvckE87cuetdMalWSupHoq2E4PpVc26K1J6O12+9ZPiMJjEvfFGw/1JCwuwC3Vbm5uOV6y5Vl+4ihS4Nna1D5aNV3pbWoqkwWLvZcUx1cXLyC+7kyMba2AJXn36XrLlW5pfdzEafBtrugubZzxylz9/+jE4zaGJjcoZ5CRbUSPYggEEXseRFRSr1U7ZR30uDMBUgpqkt3wOr9VmKxEmFLYhi65yImY3YqBZte0ZgbX159lqscLKcoXkeL4epYali8igrWWlc1//AJY3SukpRQCgOTddHxuH/gf8wqux/wC34+R7Pijqrfx/5Gg7PVDIokNla6km4C5gQGNuxSQfqrgha+k9ZiHNU24a1p77c3xWgzMmHwbm6uUGUuLHUHRcpz31GUtbmd4NdKlcabehlbGpjYKzV9NvO+jbdLYrajG7bSISkQWyWFrEkek61HUyb/lO7BOq6SdXWY8mtUjolJrUiH3OpfOQMwFgfPf01JnGoZK1HGsJTliM/JfnS1/L4/H5Ew7fP/QVG9SOuGt9/kj2sEgoCXCYgxuHW1x36ggixBHcQSPrrKdndEVWkqsHCXOZWPpLKoAVUAFsvhm2Xylrnu1J8lqkz0lqOF8F0pO8m9OvV6WXw+JQOkMoy5Qi5bBbBjoiMqjU62Dt/WmekbfhtJ3ym3fXq52m3q57IqbpJNcEBRY3A4rc1Pa3eg9JpnpGFwZRSs7/AC7eztKffDLkK5U4lyE2OYjIF537hTPStYz+G0stSu9Dvbm132DD9IplAXhKgBQpvYAKV0sdCQTe3koq0krCpwZRnJy0pt3vo23+VtBW/SaYgiya3ueLNc8jmzX01sOWp0rOeZquCqKd7v5W3W5+fnKB0hl7Qp1ZrWYavIJNbHscXHnPfWM9L73mz4Npcza1Lm5lk7Oda/gWW0doPMwZ7XAsLaDVmb8WNaSm5azpw+GhQTUOf0S8i1rU6BQCgOp9ViOcFPuyFYyMFLC4Vt2liR22uNPJUcmlJX1HheNH6mH+PmzN9EuiyYAZFlllaRmkdpCDdyOJlUaLft+81vWrurptY8ylYk6WdGItoI0MzSKLIwMbFSGBexI8FgO4j0VijWlS/Mg1c1brQiZMLhEkfO6kgvbLnKqBmy3Nif61hNOTaVj1fFVf3ancvqc6jnZbWJ0N7dl/NyqROx7CdOMr3RtE8ULEWxDBmci+85CY7y9r9q8B7Mx1rpai+f7en/RSQlWitNNWSTtbo/l+v5l2ajHbbCxpGI5mdiXz8ZPgEZLi/ZdvvqOpZJWZ14LKqSk5wSStbRtWnyMKzX56+eoSzSSVkdO6msROd8hN8OoBF+yVjyXyFbk/V3mrPAuTi1zHh+NVOhGrCUfbevtWpN9v3sOoV3nkxQCgLHH7HgnIM0MchGgLqGsD3XrWUIy1ompYirSvm5uN9ja+ha+9XBfNIPVp7K1zUOitxLy/FdbLxP1HvVwXzSD1aeymah0VuHL8V1svE/Ue9XBfNIPVp7KZqHRW4cvxXWy8T9R71cF80g9WnspmodFbhy/FdbLxP1PPepgvmkHq09lM1DorcOX4rrZeJ+oHRTBfNIPVp7KZqHRW4cvxXWy8T9T33q4L5pB6tPZTNQ6K3Dl+K62XifqPergvmkHq09lM1DorcOX4rrZeJ+o96uC+aQerT2UzUOitw5fiutl4n6j3q4L5pB6tPZTNQ6K3Dl+K62XifqPergvmkHq09lM1DorcOX4rrZeJ+o96uC+aQerT2UzUOitw5fiutl4n6j3q4L5pB6tPZTNQ6K3Dl+K62XifqPergvmkHq09lM1DorcOX4rrZeJ+o96uC+aQerT2UzUOitw5fiutl4n6j3q4L5pB6tPZTNQ6K3Dl+K62Xifqa90siwWC3X+QgkEhcEhEUqQvwdhl4s0jRp5M96ZqHRW4cvxXWy8T9SxwO1Nmukd8BHvJI0cKqRFS7JAzoHJHg+6IuJgoN9L0zVPorcOX4rrZeJ+pDDtLBHds2zoBGyB3bKhy5txoFC3Y/DfcO/RmqfRW4cvxXWy8T9S7w+M2dJNBFHs9M0rBWzxRpuwy4kr35iThX8G4tzI5FmodFbhy/FdbLxP1LnZW28Om8RcEYyJHULFugrWlljQk5lAZhBIddAFte5Fzo0+ityIKlapUeVOTb7W39S+wXSHCyyIqQyWcgLIQoXiz2Ns+cXKEeD3VjM0+ityNLssj0rgWRhJCALyrGELtK5gxIgIIyhFu7A2z3AYEjWmZp9FbkLsuH2lgZzZ8PmspZDLGGBtuw4A1ZLGRAcwF73FwL1nM0+itxLTxFWlfNyavsbX0MPgdp7Obd7zZ6KZBEQBCpsJFjLMbgcKtKguOdybaGmah0VuJeX4rrZeJ+pebNl2fMWybPTKsckhJjhN93l4VCk5syuCCNNaZqn0VuHL8V1svE/Ut4MXs8bsTYPDFpbFRhguICoRBrIcq5eLERi1jowblezNQ6K3Dl+K62XifqeHaWzdD+jhYrf4qHNmYwbtcob5QnQ3vp22NM1DorcOX4rrZeJ+ptPRdsOyu2Fg3KZgCQix5yBfwQb6XtxAdtbRio6kQ1a1Sq71JOXe2/qZytiIUAoBQCgFAKAUAoBQCgFAKAUAoBQCgFAKAUBHLErWzKDblcA21HsHooCE4CLX4KPUKp4F1VPBB01A7B2UBWuFjHJE0/dHZa34D0CgKY8BEpUrGgKAhbKoygnULYafVQHr4ONgVaNCG8IFQQdSdRbXUk+c0BUMOl75Vve97C99fafTQEb4CIliYkJcWclVJcDkGNuIeegJI8MgJIRQWADEKASF0AJ7QBQFJwcel404SCvCNCospGmlhpQCDBRpYpGikXAyqBYG17WGl7D0CgPPcMWnwaaEsOFdGPNhpoTc60B5JgImFmijItaxRTobAjlysq/ZHdQE8aAcgB26C1AV0Ao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344" name="AutoShape 8" descr="data:image/jpeg;base64,/9j/4AAQSkZJRgABAQAAAQABAAD/2wCEAAkGBxQTEhUUEhQWFhUXGRkVFxgVGBgVFxgXFRcYIBYaGBUaHyggGR8lHBgXITIhJSkrLi4xGB8zODMsOSguLisBCgoKDg0OGxAQGy8mICUsNCwsLCwvLCwsLC8vLC8tLCwvLCwtLCwsLCwsLS0sLCwsLCwuLCwsLCwsLCwsNCwsLP/AABEIAMQBAQMBEQACEQEDEQH/xAAcAAEAAQUBAQAAAAAAAAAAAAAAAwIEBQYHAQj/xABLEAACAQIDBAQHDAgGAAcAAAABAgMAEQQSIQUTIjEGB0FRMlJhcZGT0RQWIzNCVHOBkqGxshU0U2JygsHSFyRjorPCNUOUo8PT8f/EABsBAQACAwEBAAAAAAAAAAAAAAADBQECBAYH/8QAPxEAAgECAQYLBgUEAQUAAAAAAAECAxEEEhMhMVGRBQYUQVJTYXGSwdEyM4GhsfAVIjRCghYjcuHCNaKy4vH/2gAMAwEAAhEDEQA/AO40AoDS9qdLZIMY6SBPcykrdVLuzDDGVlzrIckmhtG8YBWxD62oC4xnTIwr8LCM27kltDIZhaMRFQzKnBcSi5YAC3Mgg0BbT9Pt2oklgyxHEHD5sz3CqMQXkbPEqlQICeFm0bUi2oE+zum4meKIQhJpYWkCPKAFlGa0LEKWuVR2zBSBbyigKMP01d92ow6CSWOKZA0+WPJKuIbikMdwQmHOgU6tzsC1AOk/SSeBmaIw7uLC+62WRWdpLMRu45FkAUkDQ5X1I0oCb38RCWONkIL769mUldy8ipddCd5upLW5EAHmKAtMZ08MaXaBc2jZRJIwEbRNIjFlhOpCkaAoD8vnQE20enscTTqIizQmEZQ63beSIktgL2MZkW/f2UBcYbpdvYo3ihBabEPh4Q8mVGCJI6yNIFJVWjjLABWN2UeUASdHulBxUpVYcsaorFyzk3aNGtpHu7cdvjLm1wLG9AWg6ZibBYnEYcKGhJVc5DqwOUxyEIw4WVgbXBGo7KAs5enEsDSRSxxzPHK0ZeHPEjAR4dxlS0mVv8wqcThbjVhewAzR6QuUxZ3IRsMr5jLIFjMgUsgz20Upu2L8hvLcwbAYzZHSrEsoV4onl36wODnwxjMkaul0+GU6FtVkIIyntIACXp8I8P7olhyKXVEGdrsvE0jXeNAcsaM1kL3tYG5FwLjA9NVkxgwohIJlmjz5wRliQlJLW5OVlUD/AEm8lAY737SoGmk3RjK4lo4VSUSA4UvwtPdkLkRtdcqlb6Zu0DJHpa4NmgAKrHJL8I6lVnmeKLdrJErSHNGxIIWwtbMSBQEJ6bsiM02HsR7qAETvNdsHKsb5iIhkBYmzHQAC9r2AEWK6dsiM5w4y754FJabXdDEF3a2HOlsOfAz+FqQBegKoen675YpIGjJIzFnU5I/c+8Z2ygjRrx2B5i97UBkuj3StMUYgqZS6TOwzK2QwPEuU20JImVrigMRN0txKYnE3iV8Nh5JEfLGysqphklDmdpMjEu4TIFBAIa9gaAnx3TncEpNBaRWKsI5M68KxSSFWKKTlhkMhFgfg2HcSBTF06ZhM64e6RKhBzyHOZI4XS2WEqLrMumYtobKdLgNodK5jh8LJAio087wnNHJiLCNJjmSNTG7XMQ8LKQCbgWtQGQwnSVlwssuJi3ckEaNJGGGsjxK+RSdAczBRc8+2gLODp2jtEixcUyxFCXGTeyO6PEXUHiQxsdL3CtbwaAz3R/aL4iESPGsZLMAquZNEYqSSUXtB0tyt5gBkqAUAoC0OzITLvjFHvbZd5kXPa1rZ7XtagPI9lQKuVYYwtmFgigWe2cWtyNhfvsKAjGxMPxfARcRLN8GupIYEnTUkO4/mPfQE6bPiHKNBxZ9FA47Wzee2l6Aok2VAy5WhiK2VbFFIypfILEclzNYdmY99AMTsuGRleSKN3TwWZFZlsbjKSNNaArGz4tfg01YOeEasrZlY95DcQPfrQEcGyIEBCQxKDcnKii+YWN7DtBt5qA9Gy4bKu6jyrcqMi2UkgmwtpqAfOKA9k2XC0e7MUZj0OQopW45cNrdg9FASx4RFBCooDcwFABsoUXA58IA8wAoCN9nREMpiQhlWNgVUhkS+VSLaqLmw7LmgKI9kwKuRYYglmXKEULle2cWtazWFx22FAXC4dBmsq8XhaDi0A4u/QAa9goCDC7LhiULHDGihs4VEVQG8YADn5aA8w+yIEJKQxKTe5VFBObnqB20BVDsyFCGSKNSLAFUUEWz2sQP9R/tt3mgI22NhyzuYIi0gKuxjXM6nmGNrkHy0B6mxsOMloIhuySlkXgJNyV00110oCU4CI3BjSxzg8I1EpvJ9o6nvPOgI4dkwKxZYY1YksWCKCWOa5uBz4m1/ePfQHg2NhwAu4isBYDItgALAWtytpQFU2yoHcO8MbODmDFFLBuHUEi9+FfsjuoCZcMgzWVRnN30HESACW7zYAa9gFAQRbJgVQqwxhRmsAigDOLNYW0uDY99AefofD5s24izWAzZFvZQABe3IBVH1CgJlwUYsQiXDGQcI0dr5mHcxubnnqaAjl2VAz7xoYzJoc5RS11IK8Vr6EAjusKArGz4gb7tLlg98ovmBJDXtzuzG/wC8e+gJoYlUWUBRroBYam50HlJoCugFAKAUAoBQCgFAKAUAoBQCgFAKAUAoBQCgFAKAUAoBQCgFAKAUAoBQCgFAKAUAoBQCgFAKAUAoBQCgFAKAUAoBQCgFAKAUAoBQCgFAKAinnC89SeQGpPmH9eVAWZxMi8UigDkBmGUeVj2nTzfjQEsLu5vbIv8Aub0jhH3nydoF5QCgFAKAUAoBQCgFAKAUAoDnvWb0nxODkiEDhQyMzAqrXIPlFceKrTptKPOeh4C4NoYyNR1r/ltaztt9DRcZ1mbRRSVcMdNMia3I7hUNPE1JSs5JLuLTG8CYShScqdOUpaNGVru7c1yuDrK2gRdpAp7ikZ/AVrPFVIuyd/gTYfgHBVIZU4Si9jkn9CT/ABHx/wC2X7CeytOWVftE/wDTnB/b4h/iPj/2y/YT2U5ZV+0P6c4P7fEP8R8f+2X7CeynLKv2h/TnB/b4j0dY2P8A2y+rT2Vnldb7Q/pzg/t8RnOinT3GNIN9E+IiOhMUfEnlGUWbyg//ALvTxrTtMreEuAcLTp5VGooyXNKSs/RnTBjwRwo5/lKfntXTPG0Y/u3HkcllJxEh5BV85Ln0C341yz4Tj+2O8yoFMbvvFBckENcWAGlvJf763wmKnWm1LVYSjYusXikiUvK6og5s5CqLmwux0GpFWJoY/wB9GC+d4b10f91Yyka5Udo99GC+d4b10f8AdTKQyo7R76MF87w3ro/7qZSGVHaTYPbeGlbJFiIZHsTlSRHaw5mwN7aj00ujKknqMhWTJbPOSSsepGhY+Cv9x8g+sigKeGPvZ28xdrfcAPqAoCKeEkozm5ziyjwV5/aPlP1AUBkKAUAoBQCgFAKAUAoBQCgFAKA5J11/GwfRv+aq7G+1E9jxW9iv8P8AkbD1QqPcTaD45/ypU+D90VvGVLl77kbxux3D0V1Hn7Ibsdw9FBZDdjuHooLIs8YDmVQcoIYmwW+hW3MHxjXDjq86UVkG8YplnjBFGuaW5XtzZnH2dQPRVXn69R2yn9DfJiuYmbERomYkKgF9eEAW7jy81QWk3Y20EizKTYEeTy6X079O6sWYuVKwIuDcd41rDVjJG8qrIhYgCzakgdg76seDfePu80aTMB1m4pG2bMFdSbxaBgT8dHVrX93LuOPE+6l3HFp8O6Wzqy31GZStx5L86pHFrWjzrg1rRFesWMWPR2+Tn5PPSwsbX1XylccCq5iI30B11K8q7MD7b7iw4N94+7zOzhXfwxkXxQbsfOw5DyDU941FWpdFnioIyUSKOPRrE5BkXhbSw8I+Qd2pFAZDB4NIwcoFzzNgCT5bAD6hoKAklizW8hB9FASUAoDy9AL0AoD2gFAKAUAoBQCgFAcm66PjsP8ARt+YVW4/XE9pxS1Vf4+ZsHU/+ot9M/5UqfB+6RVcZf1z7kbzXWUAoBQFhjWtIpN7ZWF7EgElOZHLlVfj6U5xWSrm8HYhxESzRsma4bQlSO+qb80HpRJrMbjejccrMzsxzZ7CyWUyKysRdefETrepI13FWSMWIZ+iMLg5mfXNcjKpGeSN2y2Xh1jA07Ca25TJDJMvs3BCGMIpJF2NzzuzEnl5TUM55TuZSsSMpMiWNtG7L+LXfwb7x9xpMwXWSrrs+Y5gbGI2yjsmjq1rO1N9xy4h2pSfYcrTpAFJIhHFnJJIJzSMpOpXweG1jc2Nr1VKt2FIsRbmKh0lOt4lNzfmNQJGcKbqbgZrDla31Uz/AGDlPYep0mIQKY78iSX1JzKSeWmov5Cb9lqZ/RaxnlOi1jN9AtrNJj0bITlhdQqm5JLC7Em2puLnyXrpwk8qb7vM68DUy6j7vNHWsrSc7ovd8pvOR4I82vmqxLUrmjtuwosA3IDQDK3ooC4oDASdI1G0kwV9TA0pNvl5lyJflfIHa3Owv5wLbZnTGGRMdIWtHhJGBJ0vGkanOO8M4lAPbl0oC92ftB8XgI5YSEeaJWBPKNnUZuXMqSdO9baUBjJ9lYsLu9+oUqYls1mfiXKRnDEusIlNiSCwBa4vQFzJs3ESQQASKrBCshjkcqQAGjZWOrccaA35hn8xAoOzsbdQJAFG7ZgGOriWJ5Nct8ukot2ggdvCBkNhYbEqScTJm4VAAtbNds5Nh/DbXl2CgMxQCgFAKAUAoBQHJuuj47D/AEbfmFVuP1xPacUtVX+PmbB1P/qLfTP+VKnwfukVXGX9e+5G811lAKAUAoCGXDI2rKCe+2vp51hxUtDQIjgfFdh5Ccw/3XP31yzwNGXNbuNlJlBhkHiN5rofRqD6RXJPgzoy3m2WULOCgfkCA2vYCL61WODysnnN7iCVWkUqQRlfkb9qVY8HJqpJPZ5mk9Rb9LsFHPhXimd0VyovGud7q4YBUAYseHkAdL1bSipJpkM4qcXF85pK9W+Cy5vdsoFgxzGFSA3glgyArfy1zcipdpx/h9Ht3gdW2CLFPdsmYEAi8PNs1l8Dnwtpz0pyKl2j8Po9u89HVpgzYjGyWOYjig1CeFbh7O3upyKl2j8Po9u8zXRPoTh8LPvocQ8rBCuUmMgCSxBORQdQNKkpYeFN3iTUcLTpO8TdKnOgUBFisSkSM8jBEUXZmNgAOZJ7KzGLk1GKu2DAe+/Z+fN7tw3K3xqc78+fdXV+H4vqpeF+hrlx2lA6WbO474zCkMbgbxOxVA7e8Xp+H4vqpeF+gy47S82J0gwcuWKHEQySZb5Y3VibDiNhWlTC16SyqkJJbWmvqZUk9Rf7UwW9jyhyjAhlcAEqwPMX8lx5ia5zJg8T0VYyApKFTllynhURsqZbMLspIsTy560BfbP2Fu5hK0mawcBbEC7leNuI3ewILaXB5DtAzVAKAUAoBQCgFAKA5N10fHYf6NvzCq3H64ntOKWqr/HzNg6n/wBRb6Z/ypU+D90iq4y/r33I3musoBQCgFAKAUAoDW4Q+TwltuotMp72/e++qCNs+v8ALzJeY2HdLfNYZrWvbW3dfuq/IjH9IF+DUi4cSRhGBClWdwmYEqw5OdCpuCRQGPXYLZsxAY/vTE6kLma+6uSciczYZdAKAt16K6qbA5LKoMtwEDZsnxOoza3PF5aAqm6L5rcIAAtwykXsiqtzurmwUG3K/MGgLzZGHOGcRZFtLnkLB7nMixqSVCKNRY6dv3AZ2gOe9Push9m4gQnCiRWQSK+9KXuSCLZDyI7+0VecFcC8vpuaqWs7WtfzRFOpku1jSukHXA2Kw02H9xhN6hTNvi1s3bl3Yv5r1dYfixKhWhVdW+S0/Z2adpG611axzrF7Kmj8NCNCdLNYKQGzWvlIJFwbWuL16eniaVT2ZffmQNNFK7OlIvu2te3LUnh5LzOjKfrrblFK9sr7+0xZmX6G7ebZ2JXEmEyDK6AEmMG+hs2U8u61cHCmCWPo5mM7O6e35XRvCWS7nQP8dG+Yj15/+uvP/wBIy67/ALf/AGJc/wBh1rYmMabDxSum7aRFcpfNlzC9r2F+fdXk6sFCcop3SbV9vaTp3Re1GZFAKAUAoBQCgFAWe1toLh4XmcEqgubFR225sQBz5kgUByfrTx6znCyroGje3Ej8nt4SMVPLsJqtx+uJ7Tilqq/x8za+p/8AUW+mf8kdT4P3SKvjN+ufcjea6zz4oBQCgFAKAUBr8IOQaEhoo1upUEEZr+EfKK85KWTUclrUm/mTcxc+6JP9T0w10fiFXatzNchEWILOAG3lgyvzh5owZfvAp+IVdq3MZKJfdEn+p6Yacvq7VuGSifZ+ILEksSpRXGYKCM2bxQOy1d2Drzq5WVzGslY+fZutLaeZrYjS5t8HFyvp8mvptPgDAuKvB3snr/2cTqyLNutHaZkBM+qhgDu4+TWv8nyCuCPBmFeLdB0JWXPfQ9CfPbVz2ub5byb3Ln/FPanzj/24v7atv6bwHRe9keekYPpF0mxONKHFSZygIU5VWwa1/BAvyFd+B4NoYPKzKavr031GspuWsxMTlSCDYggg+Ucq7ZJSVmam3QYqVo95CkGacyFgplDbxVO8dy/AFAl8EnLdhzqmnSpxnkVHK0ba8m1r6Erabtx12voN9OtE8mN2g1wMPlzLKt9QRvuJzmZtNWuL8r2qONLBx0ud7NPw6FoS7PMz+YxvSnarvGkUsRSUtvXudOINlAS/Do19bHle/OurAYeMZucJXjqXnp59RrJvUzH9Ftle6sZBB2SSKrfwXu5+pQxqfhPE8nwtSpzpaO96F8xCN5JH1mosLDkK+UHce0AoBQCgFAKAUAoDD9Lj/k5tQNBq2804l8EREOW8ULqWsBQHHOsrFMmGwrMcziOUeE7674gXLktcdoJNrEVxYiCnUin2npeBMVLDYXEVIe1+W3PpdzfupiXNgCw7ZWP+yOpMLHJhbtZy8P1VVxSqLnjFm+10lIKAUAoBQCgIsS5VGI5hSRoTqBpoup8w1oDUY9ruq3OGSTmLqojUkZLkObgqMxF9DewsLGtciOwFxFtgsxVcEvhKLscos0gTW0ZsQTcjsAv3XZEdgL3EBXw0MhiCF3wzFSBdc8sZKnQcrkHSmRHYC9xmGVTGQigBuYABuVIX6vaK48dG1FuPxNo6zB7SgnfAzphWyYgxIUY+Ll8FT8k6OAewtft06eBp0FOLqK6UvzGKl7aD5/6EYaOTH4aOZM8byqrLyvc2F/Je1x2i4r6pwrOcMHUqUnb8qs/r8jhh7STPpf3r4L5ph/Ux/wBtfNuU1unLe/U7MlbDz3sYL5ph/Ux/21nlVfpy3v1GSjSut/ovhxs55YII43idHvHGqEqTlYEqNRx3/lq54BxtSONjGcm1K60t7NGvtRHVisk+flBzEnl2V7DD0sTLGSq1WnC1o27+dbdGvdbUc7aybIv8LtOWMAK2gzWBVWX4QKHurAg3yrz7hXfPD05tuS2bea9tXezS7Lxek+KFvhibd4U3587ji5nn5O4VD+H4bofUzlMxuLxTSMXkNybAnQaKABy8gFTf2sPTu9EV8tJjS2dI6hdl7zGyTkAiCOw8jzEgH7KyD668zxqxNqMKS/c7/Bf7fyJqC03O+V4Y6hQCgFAKAUAoBQCgNb6fSN7mCKkjb1xGRGiPcZHbK6yI65XKCO5HORdaA5f06TLBg1y5bRSi1lA0lIuoREXIea2RdCNKrsb7UT2HFb3df4fSRvXU9+pP9M/5I6mwXuviV/Gb9c/8Ub1XWefFAKAUAoBQCgFqAUBjtufFp9NB/wA8dARdJMOZoWgV2R5FYB0JVksNHDDUEMVrlxdVU6ek2irmt9EM2B2ZvMbI5McV5XkYu2cliYwSTfLmWOw7RapcBSlVqWpr2mrJc5iTstJxDq4RpNq4VVHKVX+pOJvuFe/4S4Q/tV8PJaFBJO2t6n9VuZywjpTPqmvCnSYTbezZ5XDROq5FIVWvZjJcPmtpYLltcNrflQEe1NiPNgpoJHZmkjlXnpd82TkAbLw6ctO2paFTN1Yz2NPczDV0fKt6+vxaaTRwCtjAoDxhcW76hxFJVqUqb1NNbzKdnc+geo7Z64fZ4Z7q07tIC2l1HAoB/lJt+9XzHhWMadfMRbagslN7383qR209KudDmxSKQrMASGIBOpCC7EDtsCKrTclBoD2gFAKAUAoBQCgPDQHDOsPpEmMmTIjLugyHPbU5uyxPdVRi6qm0lzH0Li7wfUw1OU5tWmotW+OveZ7qq6SpHlwZRi8sjuGFsoG7B17fkH01Pg6ysqfOVnGXg6q5yxd1kpJW59dtnbtOrVYHkBQCgFAKAUAoBQCgMdtz4tPpoP8AnjoCbHr4Ddoa3nDaEfgfqFcePinRbfMbR1mPx+GV4sTE4vG8RLKeXEGDebkD5xftrXgmtNanpi1b77xUSPlrZuPkglSaJisiEMpHYR/Tst5a+z4ihGtCVOpG8ZLs8yuTtpRuh64NpX8OL1a+2qCXF3CKcY2lpvzrsJc7Kxc7O62doPKivJGqswUkRrcAm19e6tqvFzCRpylFSulfS15IKtI2YdL8ezIiYiPM1w14kIVo2VJb6g23jaHxQedVn4XhYpylGVl267ptc3RWnt2G2ckc/wAf0ZBBnMwCuDKbJyvEZCAAbA3BsvcVN69FQxzglRUXdaNfbk7N72p6CJx5zU6uiMUBJhoGd1RBdnYKo7yxsB6TUdaqqVOU3qSuZSu7H1vsvAJBBFALZY0WMX7Qqga+ivkNSo6k3N627nelZWLbamxEnfMXdSFyLlNgoObPw8jmDWN+4WtWhkvtn4RYkCLyBJ5AXLEkk27bmgLmgFAKAUAoBQCgFAfNG0fjZP42/MaoKntvvPreA/S0/wDGP0RnOrn/AMSw3nf/AIpKmwfvV98xW8Y/+nz74/8AkjvdXJ82FAKAUAoBQCgFAKAx+3FJjBVWYrJExCi5skqFrDtsATQEM+0M+Vd1Kt2XVkso17TeuXG+4l985mOsjTGgNcxu4eNTZFz2BLaN6fuNcvBqsp968zaZBucN8wP/AKZPZVxnqnSe9kdkRx7NgknjIwYVVWTMXhRRc5MvZqef30ztTpPeLIyv6Ew3zeH1SeymeqdJ7xZD9CYb5vD6pPZWM7PpPeLI5Z1u9BppsRDJgsNmG7KOIwqgFWJBI01IY/Zr1HF/hWjh6c4YidtN1e779SexENWm29BoX+HW0/mknpT+6vRfj/B/WfKXoQ5qWw8bq62n2YR/9h/7VDX4ewcoNU6yT2uMn8rIyqUr6UUw9XW1Bzwsl796f3Vx4LhihCm44iupNvXky1eFW7jaVNt6EdR6q+j+IwsEoxMRR2kuA8ZlJUKLG6mw1vXj+NdWOMxFN4b80VHm/LpvsZ0UFkp3N2w1s66JoVIKpkNmDcwST2V5nCJxrpPtJpaizOzsYsjOr3A3mVTIbEIrnDCxBCktK2ZtdIkvfsuyMohh2iNS/NtbiI8IYhAVBAHDq+U3uVy9tAbJgEcRoJGLPlGYm2rW18EAc+4UBPQCgFAKAUAoD5p2mhEslwRxtz0+Uaoaqam77T6xwdUhLDU1Fp2ir9mgznVwh/SOHNjYF7ns+Kk7amwaedT+9RXcY6keQzhdX0aOf2kd6FXB84FAKAUAoBQCgFAKAUBa7RPCP4l/GuXG+4l985mOs17a2KkhwskkcbNLHCcqq1w7IvCMqNmNz3a61U4epKM7RlZN/eskaHRfaU+Iiz4nDyYV/FaYPfyixuPMwBqWriasHaM7/D/QSXOjM2Hjt9tvbUXLa/S+S9DOSil7AaMx8gkP9TRYyv0vkvQZKI1cnkJPWD+6s8sr9L5L0MZKI0xFwDaQBgCLyAaH+as8rr9L5L0GSjD9Kdr4mGONsJA2IcyBWQzZeAq5JzhrLqF1OmtS0cTUk2pzt8F6GGkZjATl41aXNE5Gqb7PlP8AEDY1FPF1k7KV/gvQyoouLr+0PrD7a15ZiNvyXoZyULr+0PrD7actxG35L0MZKI41UOtmBF1AF7nhDe2pMFJyrpvtMS1GYq8IxQCgFAKAUAoBQCgOS9c/x+H+jb81VuP1xPacUtVX+PmZnqZH+Vm+m/8AjSpcD7v4lfxp/Wr/AAX1Z0Gu082KAUAoBQCgFAKAUAoDHbQxuVggRW4d4+dggCBgLi4sx1vbQacxcUBjzt/C5c2QhbZid3oFyowY+QiWO3bxagWNgKYdvwEspiYOGKZcik5s+VRpoCdD3WPOgKzt/C2vl0sh1QAlXQuGCnUgKDfTsIF6Am2XtSCdsix5Wy5iGQaaKbZhpezofr8hsBd4iJRIlgBo3IAeLVfwl7pd/qbw1kGxkBAuAfgouf8APTg/2Zd4kZPdL4o9AqwNBul8UegUA3S+KPQKAbpfFHoFABGByA9FAV0AoBQCgFAKAUAoBQHJOuj4+D6NvzVW4/XE9pxS1Vfh5mc6mh/lJfpj/wAaVNgfd/EruNH61f4r6s3+uw84KAUAoBQCgFAKAUAoCDEYOOQqXRHKHMpZQxU96kjQ6DUd1AUR7OiAsIowNTYIoFza+lvIPQO6gKYtlwKQVhiUjlZFFuLNpYacWvn1oA2yYDzhiPLnGvyRZezsXQeSgJIcDGjZkjRWIsSqqDbuuBfnQFh0hwhlQxB2jLxyIHQlWQsoAZWGoINj9VcOOlkwi30vU2iY7q+2dLh8LFFOzvMIozIZGLsHZpCVzXNwt8otpw1vhJxnlOOq/kJG0V1mooBQCgFAKAUAoBQFLuALkgDy6UBCuOjPJ19IoCYOO8UBVegFAcl66Pj4Po2/NVbj9cT2nFL2avw8zOdTf6nL9Mf+OOpsD7v4lbxo/XfxX1Zv1dh50UAoBQCgFAKAUAoBQCgFAKAUAoCyxnhx+Z/+tV3CXul3+TN4az3C/GP/AAp+MlY4M92+/wAhPWXlWRoKAUAoBQCgFAKAUBgOkvhJ5j/SgMNQC1AeqxHIkeY2oCT3S/jt9o+2gND6x3JkhuSeBuZv8qq3H64ntOKWqr/HzM91dY148LwG13YnQG50F/QB6K6MH7pFRxjb/EJdy+hs/wCl5vH+5fZXUURQ205T8s/VYfgKAgkmZvCYnzkmgKRIw5E+k0BWMU45O32jQEg2hKP/ADG9N/xoCQbVm8f7l9lAe/pebx/uX2UBUu2ZfGB84H9KAql23KeWVfMPbegLdtoyn5bfh+FAeDaEv7RvTQFQ2nL45+72UBWNrzeN9y+ygK121KO1T5x7KAnwm0WllUMALKx0v+7Vdwl7pd/kzeGs9xm0WilIUA3RDrfxpO6nBnun3+SE9ZEduydyeg+2rE0PP05L+76D7aAfpyX930H20BUNvSdqr94/rQFzhNtM7Bd2Lk9h9PZQGaoBQCgFAYDpL4SeY/iKAw1AKAUAoDRusT4yL+A/mqtx+uJ7Tilqq/x8zMdBf1X+Zq6cH7lfEp+Mf/UJ9y+hsNdJRigFAKAUAoBQCgFAKAUAoBQCgFAT4ByHJHMRyEecZar+Efdx7/U3hrJds/HH+BPxescG+6ff5IT1lnViaCgFAKAkwzsGUp4V9POaA3NL2F+fb56A9oBQCgNf6SeEnmP40Bh7UAtQC1ALUBoHWfPuzG5GgQn/AHVwYuGXOMe89VxexKw2Hr1mrpZPmZzoA4bCBgbgsxB9FT4WLjTs+36lbw9VhVxrnB3TUbbjY66CnuKC4tQC1ALUAtQXFqC4tQXFqAWoLi1BcWoBagFqAUBNg/Cb6KT/AK1wcI+7j3+pvDWTbY+OP8K/9qxwb7p9/kjE9ZZ1YGooBQCgANAbjgixRS/hW1/p91AT0AoBQHOOs2INPFmdkVYZHOVit7OoFyFbv7jXFir3Wm2vyPScAxWTP8ik24pXSevK2tbNqNLXYzufg8QSDbKTnHCxbKWPybhe7UkCuS03qk/mehdXDwX9yhG616I69F7aNOl7tJ4diSknLK+UKCbhs193GxXL43wmi31tRqp0n8zKq4RLTSje+yNtcle+zRpfaSS7CksCJn5G+bMNcoOo5qo1BY8jYWFZcZ9J/M1jXwt3ejH4KO35vYl33MTtON4mC70todQWGquynQnvQ/VaopynF+0zuw1HDVo5WZivhHnSezYzEYzEgsEkOYtoFOvK5PPs0rMc5JZd9XOYqrCUqioOKvP9qS02u7vsRLC5XQEgX0toOQ7K1c3bWTQw9NNqUE+2y2L79CTfN4x9JrTLltJuSUOhHchvm8Y+k0zkto5JQ6EdyJIN47BVLFibAAmsqc3oTZpUw+GhFylCNl2L0JZYJV55jyN1bOvFovEpI1OnOtsqptZHGGDl+yPxik9GvQ0mVNhMQFLFZAo5khtNWBv5ip81qXqWvp+ZhLAuWSlC/cuz1RSIZ7kZZbjQizaG17H6taZVTa/mZzeCtfJhuiBDNrpILXvfMLZVLEXPblBNu6mVU2v5jN4Low3LndvroJPcc+UMMxBtYK2ZuK+W6A5hex5is3qbWaWwOU4uMdF9cUlo16WraCHLNztJaxa/F4K8z5h31rlVNr+ZJmcHqyYbNUT3dzXtaW/O1mvYi408wJrOVU2v5mMzgrXyYW7olM29W2YuL3sbmxtzseR51hzmudm0MPhJ+zCO5ehF7ofxm9JrGdnte8k5Fh+rj4V6D3Q/jN6TTOT2sciw/Vx8K9B7obxm9JpnJ7XvM8jw/Vx3L0Or9V6JLgznRWZZWW7KGPgqeZ89aVK09CUnvPDcYqEKeLWSkk4p6FbnZsU8UeYLCqBmDqSoXhHJrkeUEZe0jyEjTKk1ebZQlM4j3jHEWUhU4ixRDxMLg3sDy0Ovn0NbQqVIxtTbDSNb6ynXD4dN1mR3e2ZXYEBQSe3zVvDE1X+5l7xfwNLEYiWcSaS1PtNJwXuqWLeLiXHEy2Z3HgKG0IvckE87cuetdMalWSupHoq2E4PpVc26K1J6O12+9ZPiMJjEvfFGw/1JCwuwC3Vbm5uOV6y5Vl+4ihS4Nna1D5aNV3pbWoqkwWLvZcUx1cXLyC+7kyMba2AJXn36XrLlW5pfdzEafBtrugubZzxylz9/+jE4zaGJjcoZ5CRbUSPYggEEXseRFRSr1U7ZR30uDMBUgpqkt3wOr9VmKxEmFLYhi65yImY3YqBZte0ZgbX159lqscLKcoXkeL4epYali8igrWWlc1//AJY3SukpRQCgOTddHxuH/gf8wqux/wC34+R7Pijqrfx/5Gg7PVDIokNla6km4C5gQGNuxSQfqrgha+k9ZiHNU24a1p77c3xWgzMmHwbm6uUGUuLHUHRcpz31GUtbmd4NdKlcabehlbGpjYKzV9NvO+jbdLYrajG7bSISkQWyWFrEkek61HUyb/lO7BOq6SdXWY8mtUjolJrUiH3OpfOQMwFgfPf01JnGoZK1HGsJTliM/JfnS1/L4/H5Ew7fP/QVG9SOuGt9/kj2sEgoCXCYgxuHW1x36ggixBHcQSPrrKdndEVWkqsHCXOZWPpLKoAVUAFsvhm2Xylrnu1J8lqkz0lqOF8F0pO8m9OvV6WXw+JQOkMoy5Qi5bBbBjoiMqjU62Dt/WmekbfhtJ3ym3fXq52m3q57IqbpJNcEBRY3A4rc1Pa3eg9JpnpGFwZRSs7/AC7eztKffDLkK5U4lyE2OYjIF537hTPStYz+G0stSu9Dvbm132DD9IplAXhKgBQpvYAKV0sdCQTe3koq0krCpwZRnJy0pt3vo23+VtBW/SaYgiya3ueLNc8jmzX01sOWp0rOeZquCqKd7v5W3W5+fnKB0hl7Qp1ZrWYavIJNbHscXHnPfWM9L73mz4Npcza1Lm5lk7Oda/gWW0doPMwZ7XAsLaDVmb8WNaSm5azpw+GhQTUOf0S8i1rU6BQCgOp9ViOcFPuyFYyMFLC4Vt2liR22uNPJUcmlJX1HheNH6mH+PmzN9EuiyYAZFlllaRmkdpCDdyOJlUaLft+81vWrurptY8ylYk6WdGItoI0MzSKLIwMbFSGBexI8FgO4j0VijWlS/Mg1c1brQiZMLhEkfO6kgvbLnKqBmy3Nif61hNOTaVj1fFVf3ancvqc6jnZbWJ0N7dl/NyqROx7CdOMr3RtE8ULEWxDBmci+85CY7y9r9q8B7Mx1rpai+f7en/RSQlWitNNWSTtbo/l+v5l2ajHbbCxpGI5mdiXz8ZPgEZLi/ZdvvqOpZJWZ14LKqSk5wSStbRtWnyMKzX56+eoSzSSVkdO6msROd8hN8OoBF+yVjyXyFbk/V3mrPAuTi1zHh+NVOhGrCUfbevtWpN9v3sOoV3nkxQCgLHH7HgnIM0MchGgLqGsD3XrWUIy1ompYirSvm5uN9ja+ha+9XBfNIPVp7K1zUOitxLy/FdbLxP1HvVwXzSD1aeymah0VuHL8V1svE/Ue9XBfNIPVp7KZqHRW4cvxXWy8T9R71cF80g9WnspmodFbhy/FdbLxP1PPepgvmkHq09lM1DorcOX4rrZeJ+oHRTBfNIPVp7KZqHRW4cvxXWy8T9T33q4L5pB6tPZTNQ6K3Dl+K62XifqPergvmkHq09lM1DorcOX4rrZeJ+o96uC+aQerT2UzUOitw5fiutl4n6j3q4L5pB6tPZTNQ6K3Dl+K62XifqPergvmkHq09lM1DorcOX4rrZeJ+o96uC+aQerT2UzUOitw5fiutl4n6j3q4L5pB6tPZTNQ6K3Dl+K62XifqPergvmkHq09lM1DorcOX4rrZeJ+o96uC+aQerT2UzUOitw5fiutl4n6j3q4L5pB6tPZTNQ6K3Dl+K62Xifqa90siwWC3X+QgkEhcEhEUqQvwdhl4s0jRp5M96ZqHRW4cvxXWy8T9SxwO1Nmukd8BHvJI0cKqRFS7JAzoHJHg+6IuJgoN9L0zVPorcOX4rrZeJ+pDDtLBHds2zoBGyB3bKhy5txoFC3Y/DfcO/RmqfRW4cvxXWy8T9S7w+M2dJNBFHs9M0rBWzxRpuwy4kr35iThX8G4tzI5FmodFbhy/FdbLxP1LnZW28Om8RcEYyJHULFugrWlljQk5lAZhBIddAFte5Fzo0+ityIKlapUeVOTb7W39S+wXSHCyyIqQyWcgLIQoXiz2Ns+cXKEeD3VjM0+ityNLssj0rgWRhJCALyrGELtK5gxIgIIyhFu7A2z3AYEjWmZp9FbkLsuH2lgZzZ8PmspZDLGGBtuw4A1ZLGRAcwF73FwL1nM0+itxLTxFWlfNyavsbX0MPgdp7Obd7zZ6KZBEQBCpsJFjLMbgcKtKguOdybaGmah0VuJeX4rrZeJ+pebNl2fMWybPTKsckhJjhN93l4VCk5syuCCNNaZqn0VuHL8V1svE/Ut4MXs8bsTYPDFpbFRhguICoRBrIcq5eLERi1jowblezNQ6K3Dl+K62XifqeHaWzdD+jhYrf4qHNmYwbtcob5QnQ3vp22NM1DorcOX4rrZeJ+ptPRdsOyu2Fg3KZgCQix5yBfwQb6XtxAdtbRio6kQ1a1Sq71JOXe2/qZytiIUAoBQCgFAKAUAoBQCgFAKAUAoBQCgFAKAUBHLErWzKDblcA21HsHooCE4CLX4KPUKp4F1VPBB01A7B2UBWuFjHJE0/dHZa34D0CgKY8BEpUrGgKAhbKoygnULYafVQHr4ONgVaNCG8IFQQdSdRbXUk+c0BUMOl75Vve97C99fafTQEb4CIliYkJcWclVJcDkGNuIeegJI8MgJIRQWADEKASF0AJ7QBQFJwcel404SCvCNCospGmlhpQCDBRpYpGikXAyqBYG17WGl7D0CgPPcMWnwaaEsOFdGPNhpoTc60B5JgImFmijItaxRTobAjlysq/ZHdQE8aAcgB26C1AV0Ao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346" name="AutoShape 10" descr="data:image/jpeg;base64,/9j/4AAQSkZJRgABAQAAAQABAAD/2wCEAAkGBxQTEhUUEhQWFhUXGRkVFxgVGBgVFxgXFRcYIBYaGBUaHyggGR8lHBgXITIhJSkrLi4xGB8zODMsOSguLisBCgoKDg0OGxAQGy8mICUsNCwsLCwvLCwsLC8vLC8tLCwvLCwtLCwsLCwsLS0sLCwsLCwuLCwsLCwsLCwsNCwsLP/AABEIAMQBAQMBEQACEQEDEQH/xAAcAAEAAQUBAQAAAAAAAAAAAAAAAwIEBQYHAQj/xABLEAACAQIDBAQHDAgGAAcAAAABAgMAEQQSIQUTIjEGB0FRMlJhcZGT0RQWIzNCVHOBkqGxshU0U2JygsHSFyRjorPCNUOUo8PT8f/EABsBAQACAwEBAAAAAAAAAAAAAAADBQECBAYH/8QAPxEAAgECAQYLBgUEAQUAAAAAAAECAxEEEhMhMVGRBQYUQVJTYXGSwdEyM4GhsfAVIjRCghYjcuHCNaKy4vH/2gAMAwEAAhEDEQA/AO40AoDS9qdLZIMY6SBPcykrdVLuzDDGVlzrIckmhtG8YBWxD62oC4xnTIwr8LCM27kltDIZhaMRFQzKnBcSi5YAC3Mgg0BbT9Pt2oklgyxHEHD5sz3CqMQXkbPEqlQICeFm0bUi2oE+zum4meKIQhJpYWkCPKAFlGa0LEKWuVR2zBSBbyigKMP01d92ow6CSWOKZA0+WPJKuIbikMdwQmHOgU6tzsC1AOk/SSeBmaIw7uLC+62WRWdpLMRu45FkAUkDQ5X1I0oCb38RCWONkIL769mUldy8ipddCd5upLW5EAHmKAtMZ08MaXaBc2jZRJIwEbRNIjFlhOpCkaAoD8vnQE20enscTTqIizQmEZQ63beSIktgL2MZkW/f2UBcYbpdvYo3ihBabEPh4Q8mVGCJI6yNIFJVWjjLABWN2UeUASdHulBxUpVYcsaorFyzk3aNGtpHu7cdvjLm1wLG9AWg6ZibBYnEYcKGhJVc5DqwOUxyEIw4WVgbXBGo7KAs5enEsDSRSxxzPHK0ZeHPEjAR4dxlS0mVv8wqcThbjVhewAzR6QuUxZ3IRsMr5jLIFjMgUsgz20Upu2L8hvLcwbAYzZHSrEsoV4onl36wODnwxjMkaul0+GU6FtVkIIyntIACXp8I8P7olhyKXVEGdrsvE0jXeNAcsaM1kL3tYG5FwLjA9NVkxgwohIJlmjz5wRliQlJLW5OVlUD/AEm8lAY737SoGmk3RjK4lo4VSUSA4UvwtPdkLkRtdcqlb6Zu0DJHpa4NmgAKrHJL8I6lVnmeKLdrJErSHNGxIIWwtbMSBQEJ6bsiM02HsR7qAETvNdsHKsb5iIhkBYmzHQAC9r2AEWK6dsiM5w4y754FJabXdDEF3a2HOlsOfAz+FqQBegKoen675YpIGjJIzFnU5I/c+8Z2ygjRrx2B5i97UBkuj3StMUYgqZS6TOwzK2QwPEuU20JImVrigMRN0txKYnE3iV8Nh5JEfLGysqphklDmdpMjEu4TIFBAIa9gaAnx3TncEpNBaRWKsI5M68KxSSFWKKTlhkMhFgfg2HcSBTF06ZhM64e6RKhBzyHOZI4XS2WEqLrMumYtobKdLgNodK5jh8LJAio087wnNHJiLCNJjmSNTG7XMQ8LKQCbgWtQGQwnSVlwssuJi3ckEaNJGGGsjxK+RSdAczBRc8+2gLODp2jtEixcUyxFCXGTeyO6PEXUHiQxsdL3CtbwaAz3R/aL4iESPGsZLMAquZNEYqSSUXtB0tyt5gBkqAUAoC0OzITLvjFHvbZd5kXPa1rZ7XtagPI9lQKuVYYwtmFgigWe2cWtyNhfvsKAjGxMPxfARcRLN8GupIYEnTUkO4/mPfQE6bPiHKNBxZ9FA47Wzee2l6Aok2VAy5WhiK2VbFFIypfILEclzNYdmY99AMTsuGRleSKN3TwWZFZlsbjKSNNaArGz4tfg01YOeEasrZlY95DcQPfrQEcGyIEBCQxKDcnKii+YWN7DtBt5qA9Gy4bKu6jyrcqMi2UkgmwtpqAfOKA9k2XC0e7MUZj0OQopW45cNrdg9FASx4RFBCooDcwFABsoUXA58IA8wAoCN9nREMpiQhlWNgVUhkS+VSLaqLmw7LmgKI9kwKuRYYglmXKEULle2cWtazWFx22FAXC4dBmsq8XhaDi0A4u/QAa9goCDC7LhiULHDGihs4VEVQG8YADn5aA8w+yIEJKQxKTe5VFBObnqB20BVDsyFCGSKNSLAFUUEWz2sQP9R/tt3mgI22NhyzuYIi0gKuxjXM6nmGNrkHy0B6mxsOMloIhuySlkXgJNyV00110oCU4CI3BjSxzg8I1EpvJ9o6nvPOgI4dkwKxZYY1YksWCKCWOa5uBz4m1/ePfQHg2NhwAu4isBYDItgALAWtytpQFU2yoHcO8MbODmDFFLBuHUEi9+FfsjuoCZcMgzWVRnN30HESACW7zYAa9gFAQRbJgVQqwxhRmsAigDOLNYW0uDY99AefofD5s24izWAzZFvZQABe3IBVH1CgJlwUYsQiXDGQcI0dr5mHcxubnnqaAjl2VAz7xoYzJoc5RS11IK8Vr6EAjusKArGz4gb7tLlg98ovmBJDXtzuzG/wC8e+gJoYlUWUBRroBYam50HlJoCugFAKAUAoBQCgFAKAUAoBQCgFAKAUAoBQCgFAKAUAoBQCgFAKAUAoBQCgFAKAUAoBQCgFAKAUAoBQCgFAKAUAoBQCgFAKAUAoBQCgFAKAinnC89SeQGpPmH9eVAWZxMi8UigDkBmGUeVj2nTzfjQEsLu5vbIv8Aub0jhH3nydoF5QCgFAKAUAoBQCgFAKAUAoDnvWb0nxODkiEDhQyMzAqrXIPlFceKrTptKPOeh4C4NoYyNR1r/ltaztt9DRcZ1mbRRSVcMdNMia3I7hUNPE1JSs5JLuLTG8CYShScqdOUpaNGVru7c1yuDrK2gRdpAp7ikZ/AVrPFVIuyd/gTYfgHBVIZU4Si9jkn9CT/ABHx/wC2X7CeytOWVftE/wDTnB/b4h/iPj/2y/YT2U5ZV+0P6c4P7fEP8R8f+2X7CeynLKv2h/TnB/b4j0dY2P8A2y+rT2Vnldb7Q/pzg/t8RnOinT3GNIN9E+IiOhMUfEnlGUWbyg//ALvTxrTtMreEuAcLTp5VGooyXNKSs/RnTBjwRwo5/lKfntXTPG0Y/u3HkcllJxEh5BV85Ln0C341yz4Tj+2O8yoFMbvvFBckENcWAGlvJf763wmKnWm1LVYSjYusXikiUvK6og5s5CqLmwux0GpFWJoY/wB9GC+d4b10f91Yyka5Udo99GC+d4b10f8AdTKQyo7R76MF87w3ro/7qZSGVHaTYPbeGlbJFiIZHsTlSRHaw5mwN7aj00ujKknqMhWTJbPOSSsepGhY+Cv9x8g+sigKeGPvZ28xdrfcAPqAoCKeEkozm5ziyjwV5/aPlP1AUBkKAUAoBQCgFAKAUAoBQCgFAKA5J11/GwfRv+aq7G+1E9jxW9iv8P8AkbD1QqPcTaD45/ypU+D90VvGVLl77kbxux3D0V1Hn7Ibsdw9FBZDdjuHooLIs8YDmVQcoIYmwW+hW3MHxjXDjq86UVkG8YplnjBFGuaW5XtzZnH2dQPRVXn69R2yn9DfJiuYmbERomYkKgF9eEAW7jy81QWk3Y20EizKTYEeTy6X079O6sWYuVKwIuDcd41rDVjJG8qrIhYgCzakgdg76seDfePu80aTMB1m4pG2bMFdSbxaBgT8dHVrX93LuOPE+6l3HFp8O6Wzqy31GZStx5L86pHFrWjzrg1rRFesWMWPR2+Tn5PPSwsbX1XylccCq5iI30B11K8q7MD7b7iw4N94+7zOzhXfwxkXxQbsfOw5DyDU941FWpdFnioIyUSKOPRrE5BkXhbSw8I+Qd2pFAZDB4NIwcoFzzNgCT5bAD6hoKAklizW8hB9FASUAoDy9AL0AoD2gFAKAUAoBQCgFAcm66PjsP8ARt+YVW4/XE9pxS1Vf4+ZsHU/+ot9M/5UqfB+6RVcZf1z7kbzXWUAoBQFhjWtIpN7ZWF7EgElOZHLlVfj6U5xWSrm8HYhxESzRsma4bQlSO+qb80HpRJrMbjejccrMzsxzZ7CyWUyKysRdefETrepI13FWSMWIZ+iMLg5mfXNcjKpGeSN2y2Xh1jA07Ca25TJDJMvs3BCGMIpJF2NzzuzEnl5TUM55TuZSsSMpMiWNtG7L+LXfwb7x9xpMwXWSrrs+Y5gbGI2yjsmjq1rO1N9xy4h2pSfYcrTpAFJIhHFnJJIJzSMpOpXweG1jc2Nr1VKt2FIsRbmKh0lOt4lNzfmNQJGcKbqbgZrDla31Uz/AGDlPYep0mIQKY78iSX1JzKSeWmov5Cb9lqZ/RaxnlOi1jN9AtrNJj0bITlhdQqm5JLC7Em2puLnyXrpwk8qb7vM68DUy6j7vNHWsrSc7ovd8pvOR4I82vmqxLUrmjtuwosA3IDQDK3ooC4oDASdI1G0kwV9TA0pNvl5lyJflfIHa3Owv5wLbZnTGGRMdIWtHhJGBJ0vGkanOO8M4lAPbl0oC92ftB8XgI5YSEeaJWBPKNnUZuXMqSdO9baUBjJ9lYsLu9+oUqYls1mfiXKRnDEusIlNiSCwBa4vQFzJs3ESQQASKrBCshjkcqQAGjZWOrccaA35hn8xAoOzsbdQJAFG7ZgGOriWJ5Nct8ukot2ggdvCBkNhYbEqScTJm4VAAtbNds5Nh/DbXl2CgMxQCgFAKAUAoBQHJuuj47D/AEbfmFVuP1xPacUtVX+PmbB1P/qLfTP+VKnwfukVXGX9e+5G811lAKAUAoCGXDI2rKCe+2vp51hxUtDQIjgfFdh5Ccw/3XP31yzwNGXNbuNlJlBhkHiN5rofRqD6RXJPgzoy3m2WULOCgfkCA2vYCL61WODysnnN7iCVWkUqQRlfkb9qVY8HJqpJPZ5mk9Rb9LsFHPhXimd0VyovGud7q4YBUAYseHkAdL1bSipJpkM4qcXF85pK9W+Cy5vdsoFgxzGFSA3glgyArfy1zcipdpx/h9Ht3gdW2CLFPdsmYEAi8PNs1l8Dnwtpz0pyKl2j8Po9u89HVpgzYjGyWOYjig1CeFbh7O3upyKl2j8Po9u8zXRPoTh8LPvocQ8rBCuUmMgCSxBORQdQNKkpYeFN3iTUcLTpO8TdKnOgUBFisSkSM8jBEUXZmNgAOZJ7KzGLk1GKu2DAe+/Z+fN7tw3K3xqc78+fdXV+H4vqpeF+hrlx2lA6WbO474zCkMbgbxOxVA7e8Xp+H4vqpeF+gy47S82J0gwcuWKHEQySZb5Y3VibDiNhWlTC16SyqkJJbWmvqZUk9Rf7UwW9jyhyjAhlcAEqwPMX8lx5ia5zJg8T0VYyApKFTllynhURsqZbMLspIsTy560BfbP2Fu5hK0mawcBbEC7leNuI3ewILaXB5DtAzVAKAUAoBQCgFAKA5N10fHYf6NvzCq3H64ntOKWqr/HzNg6n/wBRb6Z/ypU+D90iq4y/r33I3musoBQCgFAKAUAoDW4Q+TwltuotMp72/e++qCNs+v8ALzJeY2HdLfNYZrWvbW3dfuq/IjH9IF+DUi4cSRhGBClWdwmYEqw5OdCpuCRQGPXYLZsxAY/vTE6kLma+6uSciczYZdAKAt16K6qbA5LKoMtwEDZsnxOoza3PF5aAqm6L5rcIAAtwykXsiqtzurmwUG3K/MGgLzZGHOGcRZFtLnkLB7nMixqSVCKNRY6dv3AZ2gOe9Push9m4gQnCiRWQSK+9KXuSCLZDyI7+0VecFcC8vpuaqWs7WtfzRFOpku1jSukHXA2Kw02H9xhN6hTNvi1s3bl3Yv5r1dYfixKhWhVdW+S0/Z2adpG611axzrF7Kmj8NCNCdLNYKQGzWvlIJFwbWuL16eniaVT2ZffmQNNFK7OlIvu2te3LUnh5LzOjKfrrblFK9sr7+0xZmX6G7ebZ2JXEmEyDK6AEmMG+hs2U8u61cHCmCWPo5mM7O6e35XRvCWS7nQP8dG+Yj15/+uvP/wBIy67/ALf/AGJc/wBh1rYmMabDxSum7aRFcpfNlzC9r2F+fdXk6sFCcop3SbV9vaTp3Re1GZFAKAUAoBQCgFAWe1toLh4XmcEqgubFR225sQBz5kgUByfrTx6znCyroGje3Ej8nt4SMVPLsJqtx+uJ7Tilqq/x8za+p/8AUW+mf8kdT4P3SKvjN+ufcjea6zz4oBQCgFAKAUBr8IOQaEhoo1upUEEZr+EfKK85KWTUclrUm/mTcxc+6JP9T0w10fiFXatzNchEWILOAG3lgyvzh5owZfvAp+IVdq3MZKJfdEn+p6Yacvq7VuGSifZ+ILEksSpRXGYKCM2bxQOy1d2Drzq5WVzGslY+fZutLaeZrYjS5t8HFyvp8mvptPgDAuKvB3snr/2cTqyLNutHaZkBM+qhgDu4+TWv8nyCuCPBmFeLdB0JWXPfQ9CfPbVz2ub5byb3Ln/FPanzj/24v7atv6bwHRe9keekYPpF0mxONKHFSZygIU5VWwa1/BAvyFd+B4NoYPKzKavr031GspuWsxMTlSCDYggg+Ucq7ZJSVmam3QYqVo95CkGacyFgplDbxVO8dy/AFAl8EnLdhzqmnSpxnkVHK0ba8m1r6Erabtx12voN9OtE8mN2g1wMPlzLKt9QRvuJzmZtNWuL8r2qONLBx0ud7NPw6FoS7PMz+YxvSnarvGkUsRSUtvXudOINlAS/Do19bHle/OurAYeMZucJXjqXnp59RrJvUzH9Ftle6sZBB2SSKrfwXu5+pQxqfhPE8nwtSpzpaO96F8xCN5JH1mosLDkK+UHce0AoBQCgFAKAUAoDD9Lj/k5tQNBq2804l8EREOW8ULqWsBQHHOsrFMmGwrMcziOUeE7674gXLktcdoJNrEVxYiCnUin2npeBMVLDYXEVIe1+W3PpdzfupiXNgCw7ZWP+yOpMLHJhbtZy8P1VVxSqLnjFm+10lIKAUAoBQCgIsS5VGI5hSRoTqBpoup8w1oDUY9ruq3OGSTmLqojUkZLkObgqMxF9DewsLGtciOwFxFtgsxVcEvhKLscos0gTW0ZsQTcjsAv3XZEdgL3EBXw0MhiCF3wzFSBdc8sZKnQcrkHSmRHYC9xmGVTGQigBuYABuVIX6vaK48dG1FuPxNo6zB7SgnfAzphWyYgxIUY+Ll8FT8k6OAewtft06eBp0FOLqK6UvzGKl7aD5/6EYaOTH4aOZM8byqrLyvc2F/Je1x2i4r6pwrOcMHUqUnb8qs/r8jhh7STPpf3r4L5ph/Ux/wBtfNuU1unLe/U7MlbDz3sYL5ph/Ux/21nlVfpy3v1GSjSut/ovhxs55YII43idHvHGqEqTlYEqNRx3/lq54BxtSONjGcm1K60t7NGvtRHVisk+flBzEnl2V7DD0sTLGSq1WnC1o27+dbdGvdbUc7aybIv8LtOWMAK2gzWBVWX4QKHurAg3yrz7hXfPD05tuS2bea9tXezS7Lxek+KFvhibd4U3587ji5nn5O4VD+H4bofUzlMxuLxTSMXkNybAnQaKABy8gFTf2sPTu9EV8tJjS2dI6hdl7zGyTkAiCOw8jzEgH7KyD668zxqxNqMKS/c7/Bf7fyJqC03O+V4Y6hQCgFAKAUAoBQCgNb6fSN7mCKkjb1xGRGiPcZHbK6yI65XKCO5HORdaA5f06TLBg1y5bRSi1lA0lIuoREXIea2RdCNKrsb7UT2HFb3df4fSRvXU9+pP9M/5I6mwXuviV/Gb9c/8Ub1XWefFAKAUAoBQCgFqAUBjtufFp9NB/wA8dARdJMOZoWgV2R5FYB0JVksNHDDUEMVrlxdVU6ek2irmt9EM2B2ZvMbI5McV5XkYu2cliYwSTfLmWOw7RapcBSlVqWpr2mrJc5iTstJxDq4RpNq4VVHKVX+pOJvuFe/4S4Q/tV8PJaFBJO2t6n9VuZywjpTPqmvCnSYTbezZ5XDROq5FIVWvZjJcPmtpYLltcNrflQEe1NiPNgpoJHZmkjlXnpd82TkAbLw6ctO2paFTN1Yz2NPczDV0fKt6+vxaaTRwCtjAoDxhcW76hxFJVqUqb1NNbzKdnc+geo7Z64fZ4Z7q07tIC2l1HAoB/lJt+9XzHhWMadfMRbagslN7383qR209KudDmxSKQrMASGIBOpCC7EDtsCKrTclBoD2gFAKAUAoBQCgPDQHDOsPpEmMmTIjLugyHPbU5uyxPdVRi6qm0lzH0Li7wfUw1OU5tWmotW+OveZ7qq6SpHlwZRi8sjuGFsoG7B17fkH01Pg6ysqfOVnGXg6q5yxd1kpJW59dtnbtOrVYHkBQCgFAKAUAoBQCgMdtz4tPpoP8AnjoCbHr4Ddoa3nDaEfgfqFcePinRbfMbR1mPx+GV4sTE4vG8RLKeXEGDebkD5xftrXgmtNanpi1b77xUSPlrZuPkglSaJisiEMpHYR/Tst5a+z4ihGtCVOpG8ZLs8yuTtpRuh64NpX8OL1a+2qCXF3CKcY2lpvzrsJc7Kxc7O62doPKivJGqswUkRrcAm19e6tqvFzCRpylFSulfS15IKtI2YdL8ezIiYiPM1w14kIVo2VJb6g23jaHxQedVn4XhYpylGVl267ptc3RWnt2G2ckc/wAf0ZBBnMwCuDKbJyvEZCAAbA3BsvcVN69FQxzglRUXdaNfbk7N72p6CJx5zU6uiMUBJhoGd1RBdnYKo7yxsB6TUdaqqVOU3qSuZSu7H1vsvAJBBFALZY0WMX7Qqga+ivkNSo6k3N627nelZWLbamxEnfMXdSFyLlNgoObPw8jmDWN+4WtWhkvtn4RYkCLyBJ5AXLEkk27bmgLmgFAKAUAoBQCgFAfNG0fjZP42/MaoKntvvPreA/S0/wDGP0RnOrn/AMSw3nf/AIpKmwfvV98xW8Y/+nz74/8AkjvdXJ82FAKAUAoBQCgFAKAx+3FJjBVWYrJExCi5skqFrDtsATQEM+0M+Vd1Kt2XVkso17TeuXG+4l985mOsjTGgNcxu4eNTZFz2BLaN6fuNcvBqsp968zaZBucN8wP/AKZPZVxnqnSe9kdkRx7NgknjIwYVVWTMXhRRc5MvZqef30ztTpPeLIyv6Ew3zeH1SeymeqdJ7xZD9CYb5vD6pPZWM7PpPeLI5Z1u9BppsRDJgsNmG7KOIwqgFWJBI01IY/Zr1HF/hWjh6c4YidtN1e779SexENWm29BoX+HW0/mknpT+6vRfj/B/WfKXoQ5qWw8bq62n2YR/9h/7VDX4ewcoNU6yT2uMn8rIyqUr6UUw9XW1Bzwsl796f3Vx4LhihCm44iupNvXky1eFW7jaVNt6EdR6q+j+IwsEoxMRR2kuA8ZlJUKLG6mw1vXj+NdWOMxFN4b80VHm/LpvsZ0UFkp3N2w1s66JoVIKpkNmDcwST2V5nCJxrpPtJpaizOzsYsjOr3A3mVTIbEIrnDCxBCktK2ZtdIkvfsuyMohh2iNS/NtbiI8IYhAVBAHDq+U3uVy9tAbJgEcRoJGLPlGYm2rW18EAc+4UBPQCgFAKAUAoD5p2mhEslwRxtz0+Uaoaqam77T6xwdUhLDU1Fp2ir9mgznVwh/SOHNjYF7ns+Kk7amwaedT+9RXcY6keQzhdX0aOf2kd6FXB84FAKAUAoBQCgFAKAUBa7RPCP4l/GuXG+4l985mOs17a2KkhwskkcbNLHCcqq1w7IvCMqNmNz3a61U4epKM7RlZN/eskaHRfaU+Iiz4nDyYV/FaYPfyixuPMwBqWriasHaM7/D/QSXOjM2Hjt9tvbUXLa/S+S9DOSil7AaMx8gkP9TRYyv0vkvQZKI1cnkJPWD+6s8sr9L5L0MZKI0xFwDaQBgCLyAaH+as8rr9L5L0GSjD9Kdr4mGONsJA2IcyBWQzZeAq5JzhrLqF1OmtS0cTUk2pzt8F6GGkZjATl41aXNE5Gqb7PlP8AEDY1FPF1k7KV/gvQyoouLr+0PrD7a15ZiNvyXoZyULr+0PrD7actxG35L0MZKI41UOtmBF1AF7nhDe2pMFJyrpvtMS1GYq8IxQCgFAKAUAoBQCgOS9c/x+H+jb81VuP1xPacUtVX+PmZnqZH+Vm+m/8AjSpcD7v4lfxp/Wr/AAX1Z0Gu082KAUAoBQCgFAKAUAoDHbQxuVggRW4d4+dggCBgLi4sx1vbQacxcUBjzt/C5c2QhbZid3oFyowY+QiWO3bxagWNgKYdvwEspiYOGKZcik5s+VRpoCdD3WPOgKzt/C2vl0sh1QAlXQuGCnUgKDfTsIF6Am2XtSCdsix5Wy5iGQaaKbZhpezofr8hsBd4iJRIlgBo3IAeLVfwl7pd/qbw1kGxkBAuAfgouf8APTg/2Zd4kZPdL4o9AqwNBul8UegUA3S+KPQKAbpfFHoFABGByA9FAV0AoBQCgFAKAUAoBQHJOuj4+D6NvzVW4/XE9pxS1Vfh5mc6mh/lJfpj/wAaVNgfd/EruNH61f4r6s3+uw84KAUAoBQCgFAKAUAoCDEYOOQqXRHKHMpZQxU96kjQ6DUd1AUR7OiAsIowNTYIoFza+lvIPQO6gKYtlwKQVhiUjlZFFuLNpYacWvn1oA2yYDzhiPLnGvyRZezsXQeSgJIcDGjZkjRWIsSqqDbuuBfnQFh0hwhlQxB2jLxyIHQlWQsoAZWGoINj9VcOOlkwi30vU2iY7q+2dLh8LFFOzvMIozIZGLsHZpCVzXNwt8otpw1vhJxnlOOq/kJG0V1mooBQCgFAKAUAoBQFLuALkgDy6UBCuOjPJ19IoCYOO8UBVegFAcl66Pj4Po2/NVbj9cT2nFL2avw8zOdTf6nL9Mf+OOpsD7v4lbxo/XfxX1Zv1dh50UAoBQCgFAKAUAoBQCgFAKAUAoCyxnhx+Z/+tV3CXul3+TN4az3C/GP/AAp+MlY4M92+/wAhPWXlWRoKAUAoBQCgFAKAUBgOkvhJ5j/SgMNQC1AeqxHIkeY2oCT3S/jt9o+2gND6x3JkhuSeBuZv8qq3H64ntOKWqr/HzM91dY148LwG13YnQG50F/QB6K6MH7pFRxjb/EJdy+hs/wCl5vH+5fZXUURQ205T8s/VYfgKAgkmZvCYnzkmgKRIw5E+k0BWMU45O32jQEg2hKP/ADG9N/xoCQbVm8f7l9lAe/pebx/uX2UBUu2ZfGB84H9KAql23KeWVfMPbegLdtoyn5bfh+FAeDaEv7RvTQFQ2nL45+72UBWNrzeN9y+ygK121KO1T5x7KAnwm0WllUMALKx0v+7Vdwl7pd/kzeGs9xm0WilIUA3RDrfxpO6nBnun3+SE9ZEduydyeg+2rE0PP05L+76D7aAfpyX930H20BUNvSdqr94/rQFzhNtM7Bd2Lk9h9PZQGaoBQCgFAYDpL4SeY/iKAw1AKAUAoDRusT4yL+A/mqtx+uJ7Tilqq/x8zMdBf1X+Zq6cH7lfEp+Mf/UJ9y+hsNdJRigFAKAUAoBQCgFAKAUAoBQCgFAT4ByHJHMRyEecZar+Efdx7/U3hrJds/HH+BPxescG+6ff5IT1lnViaCgFAKAkwzsGUp4V9POaA3NL2F+fb56A9oBQCgNf6SeEnmP40Bh7UAtQC1ALUBoHWfPuzG5GgQn/AHVwYuGXOMe89VxexKw2Hr1mrpZPmZzoA4bCBgbgsxB9FT4WLjTs+36lbw9VhVxrnB3TUbbjY66CnuKC4tQC1ALUAtQXFqC4tQXFqAWoLi1BcWoBagFqAUBNg/Cb6KT/AK1wcI+7j3+pvDWTbY+OP8K/9qxwb7p9/kjE9ZZ1YGooBQCgANAbjgixRS/hW1/p91AT0AoBQHOOs2INPFmdkVYZHOVit7OoFyFbv7jXFir3Wm2vyPScAxWTP8ik24pXSevK2tbNqNLXYzufg8QSDbKTnHCxbKWPybhe7UkCuS03qk/mehdXDwX9yhG616I69F7aNOl7tJ4diSknLK+UKCbhs193GxXL43wmi31tRqp0n8zKq4RLTSje+yNtcle+zRpfaSS7CksCJn5G+bMNcoOo5qo1BY8jYWFZcZ9J/M1jXwt3ejH4KO35vYl33MTtON4mC70todQWGquynQnvQ/VaopynF+0zuw1HDVo5WZivhHnSezYzEYzEgsEkOYtoFOvK5PPs0rMc5JZd9XOYqrCUqioOKvP9qS02u7vsRLC5XQEgX0toOQ7K1c3bWTQw9NNqUE+2y2L79CTfN4x9JrTLltJuSUOhHchvm8Y+k0zkto5JQ6EdyJIN47BVLFibAAmsqc3oTZpUw+GhFylCNl2L0JZYJV55jyN1bOvFovEpI1OnOtsqptZHGGDl+yPxik9GvQ0mVNhMQFLFZAo5khtNWBv5ip81qXqWvp+ZhLAuWSlC/cuz1RSIZ7kZZbjQizaG17H6taZVTa/mZzeCtfJhuiBDNrpILXvfMLZVLEXPblBNu6mVU2v5jN4Low3LndvroJPcc+UMMxBtYK2ZuK+W6A5hex5is3qbWaWwOU4uMdF9cUlo16WraCHLNztJaxa/F4K8z5h31rlVNr+ZJmcHqyYbNUT3dzXtaW/O1mvYi408wJrOVU2v5mMzgrXyYW7olM29W2YuL3sbmxtzseR51hzmudm0MPhJ+zCO5ehF7ofxm9JrGdnte8k5Fh+rj4V6D3Q/jN6TTOT2sciw/Vx8K9B7obxm9JpnJ7XvM8jw/Vx3L0Or9V6JLgznRWZZWW7KGPgqeZ89aVK09CUnvPDcYqEKeLWSkk4p6FbnZsU8UeYLCqBmDqSoXhHJrkeUEZe0jyEjTKk1ebZQlM4j3jHEWUhU4ixRDxMLg3sDy0Ovn0NbQqVIxtTbDSNb6ynXD4dN1mR3e2ZXYEBQSe3zVvDE1X+5l7xfwNLEYiWcSaS1PtNJwXuqWLeLiXHEy2Z3HgKG0IvckE87cuetdMalWSupHoq2E4PpVc26K1J6O12+9ZPiMJjEvfFGw/1JCwuwC3Vbm5uOV6y5Vl+4ihS4Nna1D5aNV3pbWoqkwWLvZcUx1cXLyC+7kyMba2AJXn36XrLlW5pfdzEafBtrugubZzxylz9/+jE4zaGJjcoZ5CRbUSPYggEEXseRFRSr1U7ZR30uDMBUgpqkt3wOr9VmKxEmFLYhi65yImY3YqBZte0ZgbX159lqscLKcoXkeL4epYali8igrWWlc1//AJY3SukpRQCgOTddHxuH/gf8wqux/wC34+R7Pijqrfx/5Gg7PVDIokNla6km4C5gQGNuxSQfqrgha+k9ZiHNU24a1p77c3xWgzMmHwbm6uUGUuLHUHRcpz31GUtbmd4NdKlcabehlbGpjYKzV9NvO+jbdLYrajG7bSISkQWyWFrEkek61HUyb/lO7BOq6SdXWY8mtUjolJrUiH3OpfOQMwFgfPf01JnGoZK1HGsJTliM/JfnS1/L4/H5Ew7fP/QVG9SOuGt9/kj2sEgoCXCYgxuHW1x36ggixBHcQSPrrKdndEVWkqsHCXOZWPpLKoAVUAFsvhm2Xylrnu1J8lqkz0lqOF8F0pO8m9OvV6WXw+JQOkMoy5Qi5bBbBjoiMqjU62Dt/WmekbfhtJ3ym3fXq52m3q57IqbpJNcEBRY3A4rc1Pa3eg9JpnpGFwZRSs7/AC7eztKffDLkK5U4lyE2OYjIF537hTPStYz+G0stSu9Dvbm132DD9IplAXhKgBQpvYAKV0sdCQTe3koq0krCpwZRnJy0pt3vo23+VtBW/SaYgiya3ueLNc8jmzX01sOWp0rOeZquCqKd7v5W3W5+fnKB0hl7Qp1ZrWYavIJNbHscXHnPfWM9L73mz4Npcza1Lm5lk7Oda/gWW0doPMwZ7XAsLaDVmb8WNaSm5azpw+GhQTUOf0S8i1rU6BQCgOp9ViOcFPuyFYyMFLC4Vt2liR22uNPJUcmlJX1HheNH6mH+PmzN9EuiyYAZFlllaRmkdpCDdyOJlUaLft+81vWrurptY8ylYk6WdGItoI0MzSKLIwMbFSGBexI8FgO4j0VijWlS/Mg1c1brQiZMLhEkfO6kgvbLnKqBmy3Nif61hNOTaVj1fFVf3ancvqc6jnZbWJ0N7dl/NyqROx7CdOMr3RtE8ULEWxDBmci+85CY7y9r9q8B7Mx1rpai+f7en/RSQlWitNNWSTtbo/l+v5l2ajHbbCxpGI5mdiXz8ZPgEZLi/ZdvvqOpZJWZ14LKqSk5wSStbRtWnyMKzX56+eoSzSSVkdO6msROd8hN8OoBF+yVjyXyFbk/V3mrPAuTi1zHh+NVOhGrCUfbevtWpN9v3sOoV3nkxQCgLHH7HgnIM0MchGgLqGsD3XrWUIy1ompYirSvm5uN9ja+ha+9XBfNIPVp7K1zUOitxLy/FdbLxP1HvVwXzSD1aeymah0VuHL8V1svE/Ue9XBfNIPVp7KZqHRW4cvxXWy8T9R71cF80g9WnspmodFbhy/FdbLxP1PPepgvmkHq09lM1DorcOX4rrZeJ+oHRTBfNIPVp7KZqHRW4cvxXWy8T9T33q4L5pB6tPZTNQ6K3Dl+K62XifqPergvmkHq09lM1DorcOX4rrZeJ+o96uC+aQerT2UzUOitw5fiutl4n6j3q4L5pB6tPZTNQ6K3Dl+K62XifqPergvmkHq09lM1DorcOX4rrZeJ+o96uC+aQerT2UzUOitw5fiutl4n6j3q4L5pB6tPZTNQ6K3Dl+K62XifqPergvmkHq09lM1DorcOX4rrZeJ+o96uC+aQerT2UzUOitw5fiutl4n6j3q4L5pB6tPZTNQ6K3Dl+K62Xifqa90siwWC3X+QgkEhcEhEUqQvwdhl4s0jRp5M96ZqHRW4cvxXWy8T9SxwO1Nmukd8BHvJI0cKqRFS7JAzoHJHg+6IuJgoN9L0zVPorcOX4rrZeJ+pDDtLBHds2zoBGyB3bKhy5txoFC3Y/DfcO/RmqfRW4cvxXWy8T9S7w+M2dJNBFHs9M0rBWzxRpuwy4kr35iThX8G4tzI5FmodFbhy/FdbLxP1LnZW28Om8RcEYyJHULFugrWlljQk5lAZhBIddAFte5Fzo0+ityIKlapUeVOTb7W39S+wXSHCyyIqQyWcgLIQoXiz2Ns+cXKEeD3VjM0+ityNLssj0rgWRhJCALyrGELtK5gxIgIIyhFu7A2z3AYEjWmZp9FbkLsuH2lgZzZ8PmspZDLGGBtuw4A1ZLGRAcwF73FwL1nM0+itxLTxFWlfNyavsbX0MPgdp7Obd7zZ6KZBEQBCpsJFjLMbgcKtKguOdybaGmah0VuJeX4rrZeJ+pebNl2fMWybPTKsckhJjhN93l4VCk5syuCCNNaZqn0VuHL8V1svE/Ut4MXs8bsTYPDFpbFRhguICoRBrIcq5eLERi1jowblezNQ6K3Dl+K62XifqeHaWzdD+jhYrf4qHNmYwbtcob5QnQ3vp22NM1DorcOX4rrZeJ+ptPRdsOyu2Fg3KZgCQix5yBfwQb6XtxAdtbRio6kQ1a1Sq71JOXe2/qZytiIUAoBQCgFAKAUAoBQCgFAKAUAoBQCgFAKAUBHLErWzKDblcA21HsHooCE4CLX4KPUKp4F1VPBB01A7B2UBWuFjHJE0/dHZa34D0CgKY8BEpUrGgKAhbKoygnULYafVQHr4ONgVaNCG8IFQQdSdRbXUk+c0BUMOl75Vve97C99fafTQEb4CIliYkJcWclVJcDkGNuIeegJI8MgJIRQWADEKASF0AJ7QBQFJwcel404SCvCNCospGmlhpQCDBRpYpGikXAyqBYG17WGl7D0CgPPcMWnwaaEsOFdGPNhpoTc60B5JgImFmijItaxRTobAjlysq/ZHdQE8aAcgB26C1AV0Ao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348" name="AutoShape 12" descr="data:image/jpeg;base64,/9j/4AAQSkZJRgABAQAAAQABAAD/2wCEAAkGBxQTEhUUEhQWFhUXGRkVFxgVGBgVFxgXFRcYIBYaGBUaHyggGR8lHBgXITIhJSkrLi4xGB8zODMsOSguLisBCgoKDg0OGxAQGy8mICUsNCwsLCwvLCwsLC8vLC8tLCwvLCwtLCwsLCwsLS0sLCwsLCwuLCwsLCwsLCwsNCwsLP/AABEIAMQBAQMBEQACEQEDEQH/xAAcAAEAAQUBAQAAAAAAAAAAAAAAAwIEBQYHAQj/xABLEAACAQIDBAQHDAgGAAcAAAABAgMAEQQSIQUTIjEGB0FRMlJhcZGT0RQWIzNCVHOBkqGxshU0U2JygsHSFyRjorPCNUOUo8PT8f/EABsBAQACAwEBAAAAAAAAAAAAAAADBQECBAYH/8QAPxEAAgECAQYLBgUEAQUAAAAAAAECAxEEEhMhMVGRBQYUQVJTYXGSwdEyM4GhsfAVIjRCghYjcuHCNaKy4vH/2gAMAwEAAhEDEQA/AO40AoDS9qdLZIMY6SBPcykrdVLuzDDGVlzrIckmhtG8YBWxD62oC4xnTIwr8LCM27kltDIZhaMRFQzKnBcSi5YAC3Mgg0BbT9Pt2oklgyxHEHD5sz3CqMQXkbPEqlQICeFm0bUi2oE+zum4meKIQhJpYWkCPKAFlGa0LEKWuVR2zBSBbyigKMP01d92ow6CSWOKZA0+WPJKuIbikMdwQmHOgU6tzsC1AOk/SSeBmaIw7uLC+62WRWdpLMRu45FkAUkDQ5X1I0oCb38RCWONkIL769mUldy8ipddCd5upLW5EAHmKAtMZ08MaXaBc2jZRJIwEbRNIjFlhOpCkaAoD8vnQE20enscTTqIizQmEZQ63beSIktgL2MZkW/f2UBcYbpdvYo3ihBabEPh4Q8mVGCJI6yNIFJVWjjLABWN2UeUASdHulBxUpVYcsaorFyzk3aNGtpHu7cdvjLm1wLG9AWg6ZibBYnEYcKGhJVc5DqwOUxyEIw4WVgbXBGo7KAs5enEsDSRSxxzPHK0ZeHPEjAR4dxlS0mVv8wqcThbjVhewAzR6QuUxZ3IRsMr5jLIFjMgUsgz20Upu2L8hvLcwbAYzZHSrEsoV4onl36wODnwxjMkaul0+GU6FtVkIIyntIACXp8I8P7olhyKXVEGdrsvE0jXeNAcsaM1kL3tYG5FwLjA9NVkxgwohIJlmjz5wRliQlJLW5OVlUD/AEm8lAY737SoGmk3RjK4lo4VSUSA4UvwtPdkLkRtdcqlb6Zu0DJHpa4NmgAKrHJL8I6lVnmeKLdrJErSHNGxIIWwtbMSBQEJ6bsiM02HsR7qAETvNdsHKsb5iIhkBYmzHQAC9r2AEWK6dsiM5w4y754FJabXdDEF3a2HOlsOfAz+FqQBegKoen675YpIGjJIzFnU5I/c+8Z2ygjRrx2B5i97UBkuj3StMUYgqZS6TOwzK2QwPEuU20JImVrigMRN0txKYnE3iV8Nh5JEfLGysqphklDmdpMjEu4TIFBAIa9gaAnx3TncEpNBaRWKsI5M68KxSSFWKKTlhkMhFgfg2HcSBTF06ZhM64e6RKhBzyHOZI4XS2WEqLrMumYtobKdLgNodK5jh8LJAio087wnNHJiLCNJjmSNTG7XMQ8LKQCbgWtQGQwnSVlwssuJi3ckEaNJGGGsjxK+RSdAczBRc8+2gLODp2jtEixcUyxFCXGTeyO6PEXUHiQxsdL3CtbwaAz3R/aL4iESPGsZLMAquZNEYqSSUXtB0tyt5gBkqAUAoC0OzITLvjFHvbZd5kXPa1rZ7XtagPI9lQKuVYYwtmFgigWe2cWtyNhfvsKAjGxMPxfARcRLN8GupIYEnTUkO4/mPfQE6bPiHKNBxZ9FA47Wzee2l6Aok2VAy5WhiK2VbFFIypfILEclzNYdmY99AMTsuGRleSKN3TwWZFZlsbjKSNNaArGz4tfg01YOeEasrZlY95DcQPfrQEcGyIEBCQxKDcnKii+YWN7DtBt5qA9Gy4bKu6jyrcqMi2UkgmwtpqAfOKA9k2XC0e7MUZj0OQopW45cNrdg9FASx4RFBCooDcwFABsoUXA58IA8wAoCN9nREMpiQhlWNgVUhkS+VSLaqLmw7LmgKI9kwKuRYYglmXKEULle2cWtazWFx22FAXC4dBmsq8XhaDi0A4u/QAa9goCDC7LhiULHDGihs4VEVQG8YADn5aA8w+yIEJKQxKTe5VFBObnqB20BVDsyFCGSKNSLAFUUEWz2sQP9R/tt3mgI22NhyzuYIi0gKuxjXM6nmGNrkHy0B6mxsOMloIhuySlkXgJNyV00110oCU4CI3BjSxzg8I1EpvJ9o6nvPOgI4dkwKxZYY1YksWCKCWOa5uBz4m1/ePfQHg2NhwAu4isBYDItgALAWtytpQFU2yoHcO8MbODmDFFLBuHUEi9+FfsjuoCZcMgzWVRnN30HESACW7zYAa9gFAQRbJgVQqwxhRmsAigDOLNYW0uDY99AefofD5s24izWAzZFvZQABe3IBVH1CgJlwUYsQiXDGQcI0dr5mHcxubnnqaAjl2VAz7xoYzJoc5RS11IK8Vr6EAjusKArGz4gb7tLlg98ovmBJDXtzuzG/wC8e+gJoYlUWUBRroBYam50HlJoCugFAKAUAoBQCgFAKAUAoBQCgFAKAUAoBQCgFAKAUAoBQCgFAKAUAoBQCgFAKAUAoBQCgFAKAUAoBQCgFAKAUAoBQCgFAKAUAoBQCgFAKAinnC89SeQGpPmH9eVAWZxMi8UigDkBmGUeVj2nTzfjQEsLu5vbIv8Aub0jhH3nydoF5QCgFAKAUAoBQCgFAKAUAoDnvWb0nxODkiEDhQyMzAqrXIPlFceKrTptKPOeh4C4NoYyNR1r/ltaztt9DRcZ1mbRRSVcMdNMia3I7hUNPE1JSs5JLuLTG8CYShScqdOUpaNGVru7c1yuDrK2gRdpAp7ikZ/AVrPFVIuyd/gTYfgHBVIZU4Si9jkn9CT/ABHx/wC2X7CeytOWVftE/wDTnB/b4h/iPj/2y/YT2U5ZV+0P6c4P7fEP8R8f+2X7CeynLKv2h/TnB/b4j0dY2P8A2y+rT2Vnldb7Q/pzg/t8RnOinT3GNIN9E+IiOhMUfEnlGUWbyg//ALvTxrTtMreEuAcLTp5VGooyXNKSs/RnTBjwRwo5/lKfntXTPG0Y/u3HkcllJxEh5BV85Ln0C341yz4Tj+2O8yoFMbvvFBckENcWAGlvJf763wmKnWm1LVYSjYusXikiUvK6og5s5CqLmwux0GpFWJoY/wB9GC+d4b10f91Yyka5Udo99GC+d4b10f8AdTKQyo7R76MF87w3ro/7qZSGVHaTYPbeGlbJFiIZHsTlSRHaw5mwN7aj00ujKknqMhWTJbPOSSsepGhY+Cv9x8g+sigKeGPvZ28xdrfcAPqAoCKeEkozm5ziyjwV5/aPlP1AUBkKAUAoBQCgFAKAUAoBQCgFAKA5J11/GwfRv+aq7G+1E9jxW9iv8P8AkbD1QqPcTaD45/ypU+D90VvGVLl77kbxux3D0V1Hn7Ibsdw9FBZDdjuHooLIs8YDmVQcoIYmwW+hW3MHxjXDjq86UVkG8YplnjBFGuaW5XtzZnH2dQPRVXn69R2yn9DfJiuYmbERomYkKgF9eEAW7jy81QWk3Y20EizKTYEeTy6X079O6sWYuVKwIuDcd41rDVjJG8qrIhYgCzakgdg76seDfePu80aTMB1m4pG2bMFdSbxaBgT8dHVrX93LuOPE+6l3HFp8O6Wzqy31GZStx5L86pHFrWjzrg1rRFesWMWPR2+Tn5PPSwsbX1XylccCq5iI30B11K8q7MD7b7iw4N94+7zOzhXfwxkXxQbsfOw5DyDU941FWpdFnioIyUSKOPRrE5BkXhbSw8I+Qd2pFAZDB4NIwcoFzzNgCT5bAD6hoKAklizW8hB9FASUAoDy9AL0AoD2gFAKAUAoBQCgFAcm66PjsP8ARt+YVW4/XE9pxS1Vf4+ZsHU/+ot9M/5UqfB+6RVcZf1z7kbzXWUAoBQFhjWtIpN7ZWF7EgElOZHLlVfj6U5xWSrm8HYhxESzRsma4bQlSO+qb80HpRJrMbjejccrMzsxzZ7CyWUyKysRdefETrepI13FWSMWIZ+iMLg5mfXNcjKpGeSN2y2Xh1jA07Ca25TJDJMvs3BCGMIpJF2NzzuzEnl5TUM55TuZSsSMpMiWNtG7L+LXfwb7x9xpMwXWSrrs+Y5gbGI2yjsmjq1rO1N9xy4h2pSfYcrTpAFJIhHFnJJIJzSMpOpXweG1jc2Nr1VKt2FIsRbmKh0lOt4lNzfmNQJGcKbqbgZrDla31Uz/AGDlPYep0mIQKY78iSX1JzKSeWmov5Cb9lqZ/RaxnlOi1jN9AtrNJj0bITlhdQqm5JLC7Em2puLnyXrpwk8qb7vM68DUy6j7vNHWsrSc7ovd8pvOR4I82vmqxLUrmjtuwosA3IDQDK3ooC4oDASdI1G0kwV9TA0pNvl5lyJflfIHa3Owv5wLbZnTGGRMdIWtHhJGBJ0vGkanOO8M4lAPbl0oC92ftB8XgI5YSEeaJWBPKNnUZuXMqSdO9baUBjJ9lYsLu9+oUqYls1mfiXKRnDEusIlNiSCwBa4vQFzJs3ESQQASKrBCshjkcqQAGjZWOrccaA35hn8xAoOzsbdQJAFG7ZgGOriWJ5Nct8ukot2ggdvCBkNhYbEqScTJm4VAAtbNds5Nh/DbXl2CgMxQCgFAKAUAoBQHJuuj47D/AEbfmFVuP1xPacUtVX+PmbB1P/qLfTP+VKnwfukVXGX9e+5G811lAKAUAoCGXDI2rKCe+2vp51hxUtDQIjgfFdh5Ccw/3XP31yzwNGXNbuNlJlBhkHiN5rofRqD6RXJPgzoy3m2WULOCgfkCA2vYCL61WODysnnN7iCVWkUqQRlfkb9qVY8HJqpJPZ5mk9Rb9LsFHPhXimd0VyovGud7q4YBUAYseHkAdL1bSipJpkM4qcXF85pK9W+Cy5vdsoFgxzGFSA3glgyArfy1zcipdpx/h9Ht3gdW2CLFPdsmYEAi8PNs1l8Dnwtpz0pyKl2j8Po9u89HVpgzYjGyWOYjig1CeFbh7O3upyKl2j8Po9u8zXRPoTh8LPvocQ8rBCuUmMgCSxBORQdQNKkpYeFN3iTUcLTpO8TdKnOgUBFisSkSM8jBEUXZmNgAOZJ7KzGLk1GKu2DAe+/Z+fN7tw3K3xqc78+fdXV+H4vqpeF+hrlx2lA6WbO474zCkMbgbxOxVA7e8Xp+H4vqpeF+gy47S82J0gwcuWKHEQySZb5Y3VibDiNhWlTC16SyqkJJbWmvqZUk9Rf7UwW9jyhyjAhlcAEqwPMX8lx5ia5zJg8T0VYyApKFTllynhURsqZbMLspIsTy560BfbP2Fu5hK0mawcBbEC7leNuI3ewILaXB5DtAzVAKAUAoBQCgFAKA5N10fHYf6NvzCq3H64ntOKWqr/HzNg6n/wBRb6Z/ypU+D90iq4y/r33I3musoBQCgFAKAUAoDW4Q+TwltuotMp72/e++qCNs+v8ALzJeY2HdLfNYZrWvbW3dfuq/IjH9IF+DUi4cSRhGBClWdwmYEqw5OdCpuCRQGPXYLZsxAY/vTE6kLma+6uSciczYZdAKAt16K6qbA5LKoMtwEDZsnxOoza3PF5aAqm6L5rcIAAtwykXsiqtzurmwUG3K/MGgLzZGHOGcRZFtLnkLB7nMixqSVCKNRY6dv3AZ2gOe9Push9m4gQnCiRWQSK+9KXuSCLZDyI7+0VecFcC8vpuaqWs7WtfzRFOpku1jSukHXA2Kw02H9xhN6hTNvi1s3bl3Yv5r1dYfixKhWhVdW+S0/Z2adpG611axzrF7Kmj8NCNCdLNYKQGzWvlIJFwbWuL16eniaVT2ZffmQNNFK7OlIvu2te3LUnh5LzOjKfrrblFK9sr7+0xZmX6G7ebZ2JXEmEyDK6AEmMG+hs2U8u61cHCmCWPo5mM7O6e35XRvCWS7nQP8dG+Yj15/+uvP/wBIy67/ALf/AGJc/wBh1rYmMabDxSum7aRFcpfNlzC9r2F+fdXk6sFCcop3SbV9vaTp3Re1GZFAKAUAoBQCgFAWe1toLh4XmcEqgubFR225sQBz5kgUByfrTx6znCyroGje3Ej8nt4SMVPLsJqtx+uJ7Tilqq/x8za+p/8AUW+mf8kdT4P3SKvjN+ufcjea6zz4oBQCgFAKAUBr8IOQaEhoo1upUEEZr+EfKK85KWTUclrUm/mTcxc+6JP9T0w10fiFXatzNchEWILOAG3lgyvzh5owZfvAp+IVdq3MZKJfdEn+p6Yacvq7VuGSifZ+ILEksSpRXGYKCM2bxQOy1d2Drzq5WVzGslY+fZutLaeZrYjS5t8HFyvp8mvptPgDAuKvB3snr/2cTqyLNutHaZkBM+qhgDu4+TWv8nyCuCPBmFeLdB0JWXPfQ9CfPbVz2ub5byb3Ln/FPanzj/24v7atv6bwHRe9keekYPpF0mxONKHFSZygIU5VWwa1/BAvyFd+B4NoYPKzKavr031GspuWsxMTlSCDYggg+Ucq7ZJSVmam3QYqVo95CkGacyFgplDbxVO8dy/AFAl8EnLdhzqmnSpxnkVHK0ba8m1r6Erabtx12voN9OtE8mN2g1wMPlzLKt9QRvuJzmZtNWuL8r2qONLBx0ud7NPw6FoS7PMz+YxvSnarvGkUsRSUtvXudOINlAS/Do19bHle/OurAYeMZucJXjqXnp59RrJvUzH9Ftle6sZBB2SSKrfwXu5+pQxqfhPE8nwtSpzpaO96F8xCN5JH1mosLDkK+UHce0AoBQCgFAKAUAoDD9Lj/k5tQNBq2804l8EREOW8ULqWsBQHHOsrFMmGwrMcziOUeE7674gXLktcdoJNrEVxYiCnUin2npeBMVLDYXEVIe1+W3PpdzfupiXNgCw7ZWP+yOpMLHJhbtZy8P1VVxSqLnjFm+10lIKAUAoBQCgIsS5VGI5hSRoTqBpoup8w1oDUY9ruq3OGSTmLqojUkZLkObgqMxF9DewsLGtciOwFxFtgsxVcEvhKLscos0gTW0ZsQTcjsAv3XZEdgL3EBXw0MhiCF3wzFSBdc8sZKnQcrkHSmRHYC9xmGVTGQigBuYABuVIX6vaK48dG1FuPxNo6zB7SgnfAzphWyYgxIUY+Ll8FT8k6OAewtft06eBp0FOLqK6UvzGKl7aD5/6EYaOTH4aOZM8byqrLyvc2F/Je1x2i4r6pwrOcMHUqUnb8qs/r8jhh7STPpf3r4L5ph/Ux/wBtfNuU1unLe/U7MlbDz3sYL5ph/Ux/21nlVfpy3v1GSjSut/ovhxs55YII43idHvHGqEqTlYEqNRx3/lq54BxtSONjGcm1K60t7NGvtRHVisk+flBzEnl2V7DD0sTLGSq1WnC1o27+dbdGvdbUc7aybIv8LtOWMAK2gzWBVWX4QKHurAg3yrz7hXfPD05tuS2bea9tXezS7Lxek+KFvhibd4U3587ji5nn5O4VD+H4bofUzlMxuLxTSMXkNybAnQaKABy8gFTf2sPTu9EV8tJjS2dI6hdl7zGyTkAiCOw8jzEgH7KyD668zxqxNqMKS/c7/Bf7fyJqC03O+V4Y6hQCgFAKAUAoBQCgNb6fSN7mCKkjb1xGRGiPcZHbK6yI65XKCO5HORdaA5f06TLBg1y5bRSi1lA0lIuoREXIea2RdCNKrsb7UT2HFb3df4fSRvXU9+pP9M/5I6mwXuviV/Gb9c/8Ub1XWefFAKAUAoBQCgFqAUBjtufFp9NB/wA8dARdJMOZoWgV2R5FYB0JVksNHDDUEMVrlxdVU6ek2irmt9EM2B2ZvMbI5McV5XkYu2cliYwSTfLmWOw7RapcBSlVqWpr2mrJc5iTstJxDq4RpNq4VVHKVX+pOJvuFe/4S4Q/tV8PJaFBJO2t6n9VuZywjpTPqmvCnSYTbezZ5XDROq5FIVWvZjJcPmtpYLltcNrflQEe1NiPNgpoJHZmkjlXnpd82TkAbLw6ctO2paFTN1Yz2NPczDV0fKt6+vxaaTRwCtjAoDxhcW76hxFJVqUqb1NNbzKdnc+geo7Z64fZ4Z7q07tIC2l1HAoB/lJt+9XzHhWMadfMRbagslN7383qR209KudDmxSKQrMASGIBOpCC7EDtsCKrTclBoD2gFAKAUAoBQCgPDQHDOsPpEmMmTIjLugyHPbU5uyxPdVRi6qm0lzH0Li7wfUw1OU5tWmotW+OveZ7qq6SpHlwZRi8sjuGFsoG7B17fkH01Pg6ysqfOVnGXg6q5yxd1kpJW59dtnbtOrVYHkBQCgFAKAUAoBQCgMdtz4tPpoP8AnjoCbHr4Ddoa3nDaEfgfqFcePinRbfMbR1mPx+GV4sTE4vG8RLKeXEGDebkD5xftrXgmtNanpi1b77xUSPlrZuPkglSaJisiEMpHYR/Tst5a+z4ihGtCVOpG8ZLs8yuTtpRuh64NpX8OL1a+2qCXF3CKcY2lpvzrsJc7Kxc7O62doPKivJGqswUkRrcAm19e6tqvFzCRpylFSulfS15IKtI2YdL8ezIiYiPM1w14kIVo2VJb6g23jaHxQedVn4XhYpylGVl267ptc3RWnt2G2ckc/wAf0ZBBnMwCuDKbJyvEZCAAbA3BsvcVN69FQxzglRUXdaNfbk7N72p6CJx5zU6uiMUBJhoGd1RBdnYKo7yxsB6TUdaqqVOU3qSuZSu7H1vsvAJBBFALZY0WMX7Qqga+ivkNSo6k3N627nelZWLbamxEnfMXdSFyLlNgoObPw8jmDWN+4WtWhkvtn4RYkCLyBJ5AXLEkk27bmgLmgFAKAUAoBQCgFAfNG0fjZP42/MaoKntvvPreA/S0/wDGP0RnOrn/AMSw3nf/AIpKmwfvV98xW8Y/+nz74/8AkjvdXJ82FAKAUAoBQCgFAKAx+3FJjBVWYrJExCi5skqFrDtsATQEM+0M+Vd1Kt2XVkso17TeuXG+4l985mOsjTGgNcxu4eNTZFz2BLaN6fuNcvBqsp968zaZBucN8wP/AKZPZVxnqnSe9kdkRx7NgknjIwYVVWTMXhRRc5MvZqef30ztTpPeLIyv6Ew3zeH1SeymeqdJ7xZD9CYb5vD6pPZWM7PpPeLI5Z1u9BppsRDJgsNmG7KOIwqgFWJBI01IY/Zr1HF/hWjh6c4YidtN1e779SexENWm29BoX+HW0/mknpT+6vRfj/B/WfKXoQ5qWw8bq62n2YR/9h/7VDX4ewcoNU6yT2uMn8rIyqUr6UUw9XW1Bzwsl796f3Vx4LhihCm44iupNvXky1eFW7jaVNt6EdR6q+j+IwsEoxMRR2kuA8ZlJUKLG6mw1vXj+NdWOMxFN4b80VHm/LpvsZ0UFkp3N2w1s66JoVIKpkNmDcwST2V5nCJxrpPtJpaizOzsYsjOr3A3mVTIbEIrnDCxBCktK2ZtdIkvfsuyMohh2iNS/NtbiI8IYhAVBAHDq+U3uVy9tAbJgEcRoJGLPlGYm2rW18EAc+4UBPQCgFAKAUAoD5p2mhEslwRxtz0+Uaoaqam77T6xwdUhLDU1Fp2ir9mgznVwh/SOHNjYF7ns+Kk7amwaedT+9RXcY6keQzhdX0aOf2kd6FXB84FAKAUAoBQCgFAKAUBa7RPCP4l/GuXG+4l985mOs17a2KkhwskkcbNLHCcqq1w7IvCMqNmNz3a61U4epKM7RlZN/eskaHRfaU+Iiz4nDyYV/FaYPfyixuPMwBqWriasHaM7/D/QSXOjM2Hjt9tvbUXLa/S+S9DOSil7AaMx8gkP9TRYyv0vkvQZKI1cnkJPWD+6s8sr9L5L0MZKI0xFwDaQBgCLyAaH+as8rr9L5L0GSjD9Kdr4mGONsJA2IcyBWQzZeAq5JzhrLqF1OmtS0cTUk2pzt8F6GGkZjATl41aXNE5Gqb7PlP8AEDY1FPF1k7KV/gvQyoouLr+0PrD7a15ZiNvyXoZyULr+0PrD7actxG35L0MZKI41UOtmBF1AF7nhDe2pMFJyrpvtMS1GYq8IxQCgFAKAUAoBQCgOS9c/x+H+jb81VuP1xPacUtVX+PmZnqZH+Vm+m/8AjSpcD7v4lfxp/Wr/AAX1Z0Gu082KAUAoBQCgFAKAUAoDHbQxuVggRW4d4+dggCBgLi4sx1vbQacxcUBjzt/C5c2QhbZid3oFyowY+QiWO3bxagWNgKYdvwEspiYOGKZcik5s+VRpoCdD3WPOgKzt/C2vl0sh1QAlXQuGCnUgKDfTsIF6Am2XtSCdsix5Wy5iGQaaKbZhpezofr8hsBd4iJRIlgBo3IAeLVfwl7pd/qbw1kGxkBAuAfgouf8APTg/2Zd4kZPdL4o9AqwNBul8UegUA3S+KPQKAbpfFHoFABGByA9FAV0AoBQCgFAKAUAoBQHJOuj4+D6NvzVW4/XE9pxS1Vfh5mc6mh/lJfpj/wAaVNgfd/EruNH61f4r6s3+uw84KAUAoBQCgFAKAUAoCDEYOOQqXRHKHMpZQxU96kjQ6DUd1AUR7OiAsIowNTYIoFza+lvIPQO6gKYtlwKQVhiUjlZFFuLNpYacWvn1oA2yYDzhiPLnGvyRZezsXQeSgJIcDGjZkjRWIsSqqDbuuBfnQFh0hwhlQxB2jLxyIHQlWQsoAZWGoINj9VcOOlkwi30vU2iY7q+2dLh8LFFOzvMIozIZGLsHZpCVzXNwt8otpw1vhJxnlOOq/kJG0V1mooBQCgFAKAUAoBQFLuALkgDy6UBCuOjPJ19IoCYOO8UBVegFAcl66Pj4Po2/NVbj9cT2nFL2avw8zOdTf6nL9Mf+OOpsD7v4lbxo/XfxX1Zv1dh50UAoBQCgFAKAUAoBQCgFAKAUAoCyxnhx+Z/+tV3CXul3+TN4az3C/GP/AAp+MlY4M92+/wAhPWXlWRoKAUAoBQCgFAKAUBgOkvhJ5j/SgMNQC1AeqxHIkeY2oCT3S/jt9o+2gND6x3JkhuSeBuZv8qq3H64ntOKWqr/HzM91dY148LwG13YnQG50F/QB6K6MH7pFRxjb/EJdy+hs/wCl5vH+5fZXUURQ205T8s/VYfgKAgkmZvCYnzkmgKRIw5E+k0BWMU45O32jQEg2hKP/ADG9N/xoCQbVm8f7l9lAe/pebx/uX2UBUu2ZfGB84H9KAql23KeWVfMPbegLdtoyn5bfh+FAeDaEv7RvTQFQ2nL45+72UBWNrzeN9y+ygK121KO1T5x7KAnwm0WllUMALKx0v+7Vdwl7pd/kzeGs9xm0WilIUA3RDrfxpO6nBnun3+SE9ZEduydyeg+2rE0PP05L+76D7aAfpyX930H20BUNvSdqr94/rQFzhNtM7Bd2Lk9h9PZQGaoBQCgFAYDpL4SeY/iKAw1AKAUAoDRusT4yL+A/mqtx+uJ7Tilqq/x8zMdBf1X+Zq6cH7lfEp+Mf/UJ9y+hsNdJRigFAKAUAoBQCgFAKAUAoBQCgFAT4ByHJHMRyEecZar+Efdx7/U3hrJds/HH+BPxescG+6ff5IT1lnViaCgFAKAkwzsGUp4V9POaA3NL2F+fb56A9oBQCgNf6SeEnmP40Bh7UAtQC1ALUBoHWfPuzG5GgQn/AHVwYuGXOMe89VxexKw2Hr1mrpZPmZzoA4bCBgbgsxB9FT4WLjTs+36lbw9VhVxrnB3TUbbjY66CnuKC4tQC1ALUAtQXFqC4tQXFqAWoLi1BcWoBagFqAUBNg/Cb6KT/AK1wcI+7j3+pvDWTbY+OP8K/9qxwb7p9/kjE9ZZ1YGooBQCgANAbjgixRS/hW1/p91AT0AoBQHOOs2INPFmdkVYZHOVit7OoFyFbv7jXFir3Wm2vyPScAxWTP8ik24pXSevK2tbNqNLXYzufg8QSDbKTnHCxbKWPybhe7UkCuS03qk/mehdXDwX9yhG616I69F7aNOl7tJ4diSknLK+UKCbhs193GxXL43wmi31tRqp0n8zKq4RLTSje+yNtcle+zRpfaSS7CksCJn5G+bMNcoOo5qo1BY8jYWFZcZ9J/M1jXwt3ejH4KO35vYl33MTtON4mC70todQWGquynQnvQ/VaopynF+0zuw1HDVo5WZivhHnSezYzEYzEgsEkOYtoFOvK5PPs0rMc5JZd9XOYqrCUqioOKvP9qS02u7vsRLC5XQEgX0toOQ7K1c3bWTQw9NNqUE+2y2L79CTfN4x9JrTLltJuSUOhHchvm8Y+k0zkto5JQ6EdyJIN47BVLFibAAmsqc3oTZpUw+GhFylCNl2L0JZYJV55jyN1bOvFovEpI1OnOtsqptZHGGDl+yPxik9GvQ0mVNhMQFLFZAo5khtNWBv5ip81qXqWvp+ZhLAuWSlC/cuz1RSIZ7kZZbjQizaG17H6taZVTa/mZzeCtfJhuiBDNrpILXvfMLZVLEXPblBNu6mVU2v5jN4Low3LndvroJPcc+UMMxBtYK2ZuK+W6A5hex5is3qbWaWwOU4uMdF9cUlo16WraCHLNztJaxa/F4K8z5h31rlVNr+ZJmcHqyYbNUT3dzXtaW/O1mvYi408wJrOVU2v5mMzgrXyYW7olM29W2YuL3sbmxtzseR51hzmudm0MPhJ+zCO5ehF7ofxm9JrGdnte8k5Fh+rj4V6D3Q/jN6TTOT2sciw/Vx8K9B7obxm9JpnJ7XvM8jw/Vx3L0Or9V6JLgznRWZZWW7KGPgqeZ89aVK09CUnvPDcYqEKeLWSkk4p6FbnZsU8UeYLCqBmDqSoXhHJrkeUEZe0jyEjTKk1ebZQlM4j3jHEWUhU4ixRDxMLg3sDy0Ovn0NbQqVIxtTbDSNb6ynXD4dN1mR3e2ZXYEBQSe3zVvDE1X+5l7xfwNLEYiWcSaS1PtNJwXuqWLeLiXHEy2Z3HgKG0IvckE87cuetdMalWSupHoq2E4PpVc26K1J6O12+9ZPiMJjEvfFGw/1JCwuwC3Vbm5uOV6y5Vl+4ihS4Nna1D5aNV3pbWoqkwWLvZcUx1cXLyC+7kyMba2AJXn36XrLlW5pfdzEafBtrugubZzxylz9/+jE4zaGJjcoZ5CRbUSPYggEEXseRFRSr1U7ZR30uDMBUgpqkt3wOr9VmKxEmFLYhi65yImY3YqBZte0ZgbX159lqscLKcoXkeL4epYali8igrWWlc1//AJY3SukpRQCgOTddHxuH/gf8wqux/wC34+R7Pijqrfx/5Gg7PVDIokNla6km4C5gQGNuxSQfqrgha+k9ZiHNU24a1p77c3xWgzMmHwbm6uUGUuLHUHRcpz31GUtbmd4NdKlcabehlbGpjYKzV9NvO+jbdLYrajG7bSISkQWyWFrEkek61HUyb/lO7BOq6SdXWY8mtUjolJrUiH3OpfOQMwFgfPf01JnGoZK1HGsJTliM/JfnS1/L4/H5Ew7fP/QVG9SOuGt9/kj2sEgoCXCYgxuHW1x36ggixBHcQSPrrKdndEVWkqsHCXOZWPpLKoAVUAFsvhm2Xylrnu1J8lqkz0lqOF8F0pO8m9OvV6WXw+JQOkMoy5Qi5bBbBjoiMqjU62Dt/WmekbfhtJ3ym3fXq52m3q57IqbpJNcEBRY3A4rc1Pa3eg9JpnpGFwZRSs7/AC7eztKffDLkK5U4lyE2OYjIF537hTPStYz+G0stSu9Dvbm132DD9IplAXhKgBQpvYAKV0sdCQTe3koq0krCpwZRnJy0pt3vo23+VtBW/SaYgiya3ueLNc8jmzX01sOWp0rOeZquCqKd7v5W3W5+fnKB0hl7Qp1ZrWYavIJNbHscXHnPfWM9L73mz4Npcza1Lm5lk7Oda/gWW0doPMwZ7XAsLaDVmb8WNaSm5azpw+GhQTUOf0S8i1rU6BQCgOp9ViOcFPuyFYyMFLC4Vt2liR22uNPJUcmlJX1HheNH6mH+PmzN9EuiyYAZFlllaRmkdpCDdyOJlUaLft+81vWrurptY8ylYk6WdGItoI0MzSKLIwMbFSGBexI8FgO4j0VijWlS/Mg1c1brQiZMLhEkfO6kgvbLnKqBmy3Nif61hNOTaVj1fFVf3ancvqc6jnZbWJ0N7dl/NyqROx7CdOMr3RtE8ULEWxDBmci+85CY7y9r9q8B7Mx1rpai+f7en/RSQlWitNNWSTtbo/l+v5l2ajHbbCxpGI5mdiXz8ZPgEZLi/ZdvvqOpZJWZ14LKqSk5wSStbRtWnyMKzX56+eoSzSSVkdO6msROd8hN8OoBF+yVjyXyFbk/V3mrPAuTi1zHh+NVOhGrCUfbevtWpN9v3sOoV3nkxQCgLHH7HgnIM0MchGgLqGsD3XrWUIy1ompYirSvm5uN9ja+ha+9XBfNIPVp7K1zUOitxLy/FdbLxP1HvVwXzSD1aeymah0VuHL8V1svE/Ue9XBfNIPVp7KZqHRW4cvxXWy8T9R71cF80g9WnspmodFbhy/FdbLxP1PPepgvmkHq09lM1DorcOX4rrZeJ+oHRTBfNIPVp7KZqHRW4cvxXWy8T9T33q4L5pB6tPZTNQ6K3Dl+K62XifqPergvmkHq09lM1DorcOX4rrZeJ+o96uC+aQerT2UzUOitw5fiutl4n6j3q4L5pB6tPZTNQ6K3Dl+K62XifqPergvmkHq09lM1DorcOX4rrZeJ+o96uC+aQerT2UzUOitw5fiutl4n6j3q4L5pB6tPZTNQ6K3Dl+K62XifqPergvmkHq09lM1DorcOX4rrZeJ+o96uC+aQerT2UzUOitw5fiutl4n6j3q4L5pB6tPZTNQ6K3Dl+K62Xifqa90siwWC3X+QgkEhcEhEUqQvwdhl4s0jRp5M96ZqHRW4cvxXWy8T9SxwO1Nmukd8BHvJI0cKqRFS7JAzoHJHg+6IuJgoN9L0zVPorcOX4rrZeJ+pDDtLBHds2zoBGyB3bKhy5txoFC3Y/DfcO/RmqfRW4cvxXWy8T9S7w+M2dJNBFHs9M0rBWzxRpuwy4kr35iThX8G4tzI5FmodFbhy/FdbLxP1LnZW28Om8RcEYyJHULFugrWlljQk5lAZhBIddAFte5Fzo0+ityIKlapUeVOTb7W39S+wXSHCyyIqQyWcgLIQoXiz2Ns+cXKEeD3VjM0+ityNLssj0rgWRhJCALyrGELtK5gxIgIIyhFu7A2z3AYEjWmZp9FbkLsuH2lgZzZ8PmspZDLGGBtuw4A1ZLGRAcwF73FwL1nM0+itxLTxFWlfNyavsbX0MPgdp7Obd7zZ6KZBEQBCpsJFjLMbgcKtKguOdybaGmah0VuJeX4rrZeJ+pebNl2fMWybPTKsckhJjhN93l4VCk5syuCCNNaZqn0VuHL8V1svE/Ut4MXs8bsTYPDFpbFRhguICoRBrIcq5eLERi1jowblezNQ6K3Dl+K62XifqeHaWzdD+jhYrf4qHNmYwbtcob5QnQ3vp22NM1DorcOX4rrZeJ+ptPRdsOyu2Fg3KZgCQix5yBfwQb6XtxAdtbRio6kQ1a1Sq71JOXe2/qZytiIUAoBQCgFAKAUAoBQCgFAKAUAoBQCgFAKAUBHLErWzKDblcA21HsHooCE4CLX4KPUKp4F1VPBB01A7B2UBWuFjHJE0/dHZa34D0CgKY8BEpUrGgKAhbKoygnULYafVQHr4ONgVaNCG8IFQQdSdRbXUk+c0BUMOl75Vve97C99fafTQEb4CIliYkJcWclVJcDkGNuIeegJI8MgJIRQWADEKASF0AJ7QBQFJwcel404SCvCNCospGmlhpQCDBRpYpGikXAyqBYG17WGl7D0CgPPcMWnwaaEsOFdGPNhpoTc60B5JgImFmijItaxRTobAjlysq/ZHdQE8aAcgB26C1AV0Ao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7504" y="548681"/>
            <a:ext cx="889248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400" dirty="0" smtClean="0">
                <a:solidFill>
                  <a:schemeClr val="accent1"/>
                </a:solidFill>
              </a:rPr>
              <a:t>Convert energy stored in hydrothermal fluids </a:t>
            </a:r>
            <a:r>
              <a:rPr lang="en-GB" sz="2400" dirty="0" smtClean="0">
                <a:solidFill>
                  <a:srgbClr val="0070C0"/>
                </a:solidFill>
              </a:rPr>
              <a:t>to</a:t>
            </a:r>
            <a:r>
              <a:rPr lang="en-GB" sz="2400" dirty="0" smtClean="0">
                <a:solidFill>
                  <a:schemeClr val="accent1"/>
                </a:solidFill>
              </a:rPr>
              <a:t> electricity</a:t>
            </a:r>
            <a:r>
              <a:rPr lang="en-GB" sz="2400" dirty="0" smtClean="0">
                <a:solidFill>
                  <a:srgbClr val="0070C0"/>
                </a:solidFill>
              </a:rPr>
              <a:t>;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400" dirty="0" smtClean="0">
                <a:solidFill>
                  <a:srgbClr val="0070C0"/>
                </a:solidFill>
              </a:rPr>
              <a:t>Three main conversion technologies:</a:t>
            </a:r>
          </a:p>
          <a:p>
            <a:pPr marL="627063" lvl="1" indent="-1698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FF0000"/>
                </a:solidFill>
              </a:rPr>
              <a:t>Dry-steam</a:t>
            </a:r>
            <a:r>
              <a:rPr lang="en-GB" sz="2400" dirty="0" smtClean="0">
                <a:solidFill>
                  <a:srgbClr val="0070C0"/>
                </a:solidFill>
              </a:rPr>
              <a:t> power plant;</a:t>
            </a:r>
          </a:p>
          <a:p>
            <a:pPr marL="627063" lvl="1" indent="-1698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70C0"/>
                </a:solidFill>
              </a:rPr>
              <a:t>Geothermal </a:t>
            </a:r>
            <a:r>
              <a:rPr lang="en-GB" sz="2400" dirty="0" smtClean="0">
                <a:solidFill>
                  <a:srgbClr val="FF0000"/>
                </a:solidFill>
              </a:rPr>
              <a:t>flash</a:t>
            </a:r>
            <a:r>
              <a:rPr lang="en-GB" sz="2400" dirty="0" smtClean="0">
                <a:solidFill>
                  <a:srgbClr val="0070C0"/>
                </a:solidFill>
              </a:rPr>
              <a:t> power plant;</a:t>
            </a:r>
          </a:p>
          <a:p>
            <a:pPr marL="627063" lvl="1" indent="-1698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FF0000"/>
                </a:solidFill>
              </a:rPr>
              <a:t>Binary</a:t>
            </a:r>
            <a:r>
              <a:rPr lang="en-GB" sz="2400" dirty="0" smtClean="0">
                <a:solidFill>
                  <a:srgbClr val="0070C0"/>
                </a:solidFill>
              </a:rPr>
              <a:t>-cycle power plant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400" dirty="0" smtClean="0">
                <a:solidFill>
                  <a:srgbClr val="0070C0"/>
                </a:solidFill>
              </a:rPr>
              <a:t>Choice of technology depends on:</a:t>
            </a:r>
          </a:p>
          <a:p>
            <a:pPr marL="627063" lvl="1" indent="-1698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70C0"/>
                </a:solidFill>
              </a:rPr>
              <a:t>Source temperature  and reservoir pressure (i.e., depth of the hot fluid reservoir);</a:t>
            </a:r>
          </a:p>
          <a:p>
            <a:pPr marL="627063" lvl="1" indent="-1698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70C0"/>
                </a:solidFill>
              </a:rPr>
              <a:t>State of the driving thermal: dry or wet steam, water-steam solution, brine (hot water);</a:t>
            </a:r>
          </a:p>
          <a:p>
            <a:pPr marL="627063" lvl="1" indent="-1698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70C0"/>
                </a:solidFill>
              </a:rPr>
              <a:t>Thermo-physical properties of the driving fluid.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 txBox="1">
            <a:spLocks noChangeArrowheads="1"/>
          </p:cNvSpPr>
          <p:nvPr/>
        </p:nvSpPr>
        <p:spPr>
          <a:xfrm>
            <a:off x="0" y="6552728"/>
            <a:ext cx="2915816" cy="305272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spcBef>
                <a:spcPts val="450"/>
              </a:spcBef>
              <a:buClr>
                <a:srgbClr val="4B4F55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600" b="1" kern="0" dirty="0" smtClean="0">
                <a:solidFill>
                  <a:schemeClr val="bg1"/>
                </a:solidFill>
                <a:latin typeface="Cambria" pitchFamily="18" charset="0"/>
              </a:rPr>
              <a:t>jefferson.gomes@abdn.ac.uk</a:t>
            </a:r>
            <a:endParaRPr lang="en-US" sz="1600" b="1" kern="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9269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 algn="ctr"/>
            <a:r>
              <a:rPr lang="en-GB" sz="2800" b="1" dirty="0" smtClean="0">
                <a:solidFill>
                  <a:srgbClr val="0070C0"/>
                </a:solidFill>
              </a:rPr>
              <a:t>Dry Steam Geothermal Power Plant </a:t>
            </a:r>
          </a:p>
        </p:txBody>
      </p:sp>
      <p:sp>
        <p:nvSpPr>
          <p:cNvPr id="142338" name="AutoShape 2" descr="data:image/jpeg;base64,/9j/4AAQSkZJRgABAQAAAQABAAD/2wCEAAkGBxQTEhUUEhQWFhUXGRkVFxgVGBgVFxgXFRcYIBYaGBUaHyggGR8lHBgXITIhJSkrLi4xGB8zODMsOSguLisBCgoKDg0OGxAQGy8mICUsNCwsLCwvLCwsLC8vLC8tLCwvLCwtLCwsLCwsLS0sLCwsLCwuLCwsLCwsLCwsNCwsLP/AABEIAMQBAQMBEQACEQEDEQH/xAAcAAEAAQUBAQAAAAAAAAAAAAAAAwIEBQYHAQj/xABLEAACAQIDBAQHDAgGAAcAAAABAgMAEQQSIQUTIjEGB0FRMlJhcZGT0RQWIzNCVHOBkqGxshU0U2JygsHSFyRjorPCNUOUo8PT8f/EABsBAQACAwEBAAAAAAAAAAAAAAADBQECBAYH/8QAPxEAAgECAQYLBgUEAQUAAAAAAAECAxEEEhMhMVGRBQYUQVJTYXGSwdEyM4GhsfAVIjRCghYjcuHCNaKy4vH/2gAMAwEAAhEDEQA/AO40AoDS9qdLZIMY6SBPcykrdVLuzDDGVlzrIckmhtG8YBWxD62oC4xnTIwr8LCM27kltDIZhaMRFQzKnBcSi5YAC3Mgg0BbT9Pt2oklgyxHEHD5sz3CqMQXkbPEqlQICeFm0bUi2oE+zum4meKIQhJpYWkCPKAFlGa0LEKWuVR2zBSBbyigKMP01d92ow6CSWOKZA0+WPJKuIbikMdwQmHOgU6tzsC1AOk/SSeBmaIw7uLC+62WRWdpLMRu45FkAUkDQ5X1I0oCb38RCWONkIL769mUldy8ipddCd5upLW5EAHmKAtMZ08MaXaBc2jZRJIwEbRNIjFlhOpCkaAoD8vnQE20enscTTqIizQmEZQ63beSIktgL2MZkW/f2UBcYbpdvYo3ihBabEPh4Q8mVGCJI6yNIFJVWjjLABWN2UeUASdHulBxUpVYcsaorFyzk3aNGtpHu7cdvjLm1wLG9AWg6ZibBYnEYcKGhJVc5DqwOUxyEIw4WVgbXBGo7KAs5enEsDSRSxxzPHK0ZeHPEjAR4dxlS0mVv8wqcThbjVhewAzR6QuUxZ3IRsMr5jLIFjMgUsgz20Upu2L8hvLcwbAYzZHSrEsoV4onl36wODnwxjMkaul0+GU6FtVkIIyntIACXp8I8P7olhyKXVEGdrsvE0jXeNAcsaM1kL3tYG5FwLjA9NVkxgwohIJlmjz5wRliQlJLW5OVlUD/AEm8lAY737SoGmk3RjK4lo4VSUSA4UvwtPdkLkRtdcqlb6Zu0DJHpa4NmgAKrHJL8I6lVnmeKLdrJErSHNGxIIWwtbMSBQEJ6bsiM02HsR7qAETvNdsHKsb5iIhkBYmzHQAC9r2AEWK6dsiM5w4y754FJabXdDEF3a2HOlsOfAz+FqQBegKoen675YpIGjJIzFnU5I/c+8Z2ygjRrx2B5i97UBkuj3StMUYgqZS6TOwzK2QwPEuU20JImVrigMRN0txKYnE3iV8Nh5JEfLGysqphklDmdpMjEu4TIFBAIa9gaAnx3TncEpNBaRWKsI5M68KxSSFWKKTlhkMhFgfg2HcSBTF06ZhM64e6RKhBzyHOZI4XS2WEqLrMumYtobKdLgNodK5jh8LJAio087wnNHJiLCNJjmSNTG7XMQ8LKQCbgWtQGQwnSVlwssuJi3ckEaNJGGGsjxK+RSdAczBRc8+2gLODp2jtEixcUyxFCXGTeyO6PEXUHiQxsdL3CtbwaAz3R/aL4iESPGsZLMAquZNEYqSSUXtB0tyt5gBkqAUAoC0OzITLvjFHvbZd5kXPa1rZ7XtagPI9lQKuVYYwtmFgigWe2cWtyNhfvsKAjGxMPxfARcRLN8GupIYEnTUkO4/mPfQE6bPiHKNBxZ9FA47Wzee2l6Aok2VAy5WhiK2VbFFIypfILEclzNYdmY99AMTsuGRleSKN3TwWZFZlsbjKSNNaArGz4tfg01YOeEasrZlY95DcQPfrQEcGyIEBCQxKDcnKii+YWN7DtBt5qA9Gy4bKu6jyrcqMi2UkgmwtpqAfOKA9k2XC0e7MUZj0OQopW45cNrdg9FASx4RFBCooDcwFABsoUXA58IA8wAoCN9nREMpiQhlWNgVUhkS+VSLaqLmw7LmgKI9kwKuRYYglmXKEULle2cWtazWFx22FAXC4dBmsq8XhaDi0A4u/QAa9goCDC7LhiULHDGihs4VEVQG8YADn5aA8w+yIEJKQxKTe5VFBObnqB20BVDsyFCGSKNSLAFUUEWz2sQP9R/tt3mgI22NhyzuYIi0gKuxjXM6nmGNrkHy0B6mxsOMloIhuySlkXgJNyV00110oCU4CI3BjSxzg8I1EpvJ9o6nvPOgI4dkwKxZYY1YksWCKCWOa5uBz4m1/ePfQHg2NhwAu4isBYDItgALAWtytpQFU2yoHcO8MbODmDFFLBuHUEi9+FfsjuoCZcMgzWVRnN30HESACW7zYAa9gFAQRbJgVQqwxhRmsAigDOLNYW0uDY99AefofD5s24izWAzZFvZQABe3IBVH1CgJlwUYsQiXDGQcI0dr5mHcxubnnqaAjl2VAz7xoYzJoc5RS11IK8Vr6EAjusKArGz4gb7tLlg98ovmBJDXtzuzG/wC8e+gJoYlUWUBRroBYam50HlJoCugFAKAUAoBQCgFAKAUAoBQCgFAKAUAoBQCgFAKAUAoBQCgFAKAUAoBQCgFAKAUAoBQCgFAKAUAoBQCgFAKAUAoBQCgFAKAUAoBQCgFAKAinnC89SeQGpPmH9eVAWZxMi8UigDkBmGUeVj2nTzfjQEsLu5vbIv8Aub0jhH3nydoF5QCgFAKAUAoBQCgFAKAUAoDnvWb0nxODkiEDhQyMzAqrXIPlFceKrTptKPOeh4C4NoYyNR1r/ltaztt9DRcZ1mbRRSVcMdNMia3I7hUNPE1JSs5JLuLTG8CYShScqdOUpaNGVru7c1yuDrK2gRdpAp7ikZ/AVrPFVIuyd/gTYfgHBVIZU4Si9jkn9CT/ABHx/wC2X7CeytOWVftE/wDTnB/b4h/iPj/2y/YT2U5ZV+0P6c4P7fEP8R8f+2X7CeynLKv2h/TnB/b4j0dY2P8A2y+rT2Vnldb7Q/pzg/t8RnOinT3GNIN9E+IiOhMUfEnlGUWbyg//ALvTxrTtMreEuAcLTp5VGooyXNKSs/RnTBjwRwo5/lKfntXTPG0Y/u3HkcllJxEh5BV85Ln0C341yz4Tj+2O8yoFMbvvFBckENcWAGlvJf763wmKnWm1LVYSjYusXikiUvK6og5s5CqLmwux0GpFWJoY/wB9GC+d4b10f91Yyka5Udo99GC+d4b10f8AdTKQyo7R76MF87w3ro/7qZSGVHaTYPbeGlbJFiIZHsTlSRHaw5mwN7aj00ujKknqMhWTJbPOSSsepGhY+Cv9x8g+sigKeGPvZ28xdrfcAPqAoCKeEkozm5ziyjwV5/aPlP1AUBkKAUAoBQCgFAKAUAoBQCgFAKA5J11/GwfRv+aq7G+1E9jxW9iv8P8AkbD1QqPcTaD45/ypU+D90VvGVLl77kbxux3D0V1Hn7Ibsdw9FBZDdjuHooLIs8YDmVQcoIYmwW+hW3MHxjXDjq86UVkG8YplnjBFGuaW5XtzZnH2dQPRVXn69R2yn9DfJiuYmbERomYkKgF9eEAW7jy81QWk3Y20EizKTYEeTy6X079O6sWYuVKwIuDcd41rDVjJG8qrIhYgCzakgdg76seDfePu80aTMB1m4pG2bMFdSbxaBgT8dHVrX93LuOPE+6l3HFp8O6Wzqy31GZStx5L86pHFrWjzrg1rRFesWMWPR2+Tn5PPSwsbX1XylccCq5iI30B11K8q7MD7b7iw4N94+7zOzhXfwxkXxQbsfOw5DyDU941FWpdFnioIyUSKOPRrE5BkXhbSw8I+Qd2pFAZDB4NIwcoFzzNgCT5bAD6hoKAklizW8hB9FASUAoDy9AL0AoD2gFAKAUAoBQCgFAcm66PjsP8ARt+YVW4/XE9pxS1Vf4+ZsHU/+ot9M/5UqfB+6RVcZf1z7kbzXWUAoBQFhjWtIpN7ZWF7EgElOZHLlVfj6U5xWSrm8HYhxESzRsma4bQlSO+qb80HpRJrMbjejccrMzsxzZ7CyWUyKysRdefETrepI13FWSMWIZ+iMLg5mfXNcjKpGeSN2y2Xh1jA07Ca25TJDJMvs3BCGMIpJF2NzzuzEnl5TUM55TuZSsSMpMiWNtG7L+LXfwb7x9xpMwXWSrrs+Y5gbGI2yjsmjq1rO1N9xy4h2pSfYcrTpAFJIhHFnJJIJzSMpOpXweG1jc2Nr1VKt2FIsRbmKh0lOt4lNzfmNQJGcKbqbgZrDla31Uz/AGDlPYep0mIQKY78iSX1JzKSeWmov5Cb9lqZ/RaxnlOi1jN9AtrNJj0bITlhdQqm5JLC7Em2puLnyXrpwk8qb7vM68DUy6j7vNHWsrSc7ovd8pvOR4I82vmqxLUrmjtuwosA3IDQDK3ooC4oDASdI1G0kwV9TA0pNvl5lyJflfIHa3Owv5wLbZnTGGRMdIWtHhJGBJ0vGkanOO8M4lAPbl0oC92ftB8XgI5YSEeaJWBPKNnUZuXMqSdO9baUBjJ9lYsLu9+oUqYls1mfiXKRnDEusIlNiSCwBa4vQFzJs3ESQQASKrBCshjkcqQAGjZWOrccaA35hn8xAoOzsbdQJAFG7ZgGOriWJ5Nct8ukot2ggdvCBkNhYbEqScTJm4VAAtbNds5Nh/DbXl2CgMxQCgFAKAUAoBQHJuuj47D/AEbfmFVuP1xPacUtVX+PmbB1P/qLfTP+VKnwfukVXGX9e+5G811lAKAUAoCGXDI2rKCe+2vp51hxUtDQIjgfFdh5Ccw/3XP31yzwNGXNbuNlJlBhkHiN5rofRqD6RXJPgzoy3m2WULOCgfkCA2vYCL61WODysnnN7iCVWkUqQRlfkb9qVY8HJqpJPZ5mk9Rb9LsFHPhXimd0VyovGud7q4YBUAYseHkAdL1bSipJpkM4qcXF85pK9W+Cy5vdsoFgxzGFSA3glgyArfy1zcipdpx/h9Ht3gdW2CLFPdsmYEAi8PNs1l8Dnwtpz0pyKl2j8Po9u89HVpgzYjGyWOYjig1CeFbh7O3upyKl2j8Po9u8zXRPoTh8LPvocQ8rBCuUmMgCSxBORQdQNKkpYeFN3iTUcLTpO8TdKnOgUBFisSkSM8jBEUXZmNgAOZJ7KzGLk1GKu2DAe+/Z+fN7tw3K3xqc78+fdXV+H4vqpeF+hrlx2lA6WbO474zCkMbgbxOxVA7e8Xp+H4vqpeF+gy47S82J0gwcuWKHEQySZb5Y3VibDiNhWlTC16SyqkJJbWmvqZUk9Rf7UwW9jyhyjAhlcAEqwPMX8lx5ia5zJg8T0VYyApKFTllynhURsqZbMLspIsTy560BfbP2Fu5hK0mawcBbEC7leNuI3ewILaXB5DtAzVAKAUAoBQCgFAKA5N10fHYf6NvzCq3H64ntOKWqr/HzNg6n/wBRb6Z/ypU+D90iq4y/r33I3musoBQCgFAKAUAoDW4Q+TwltuotMp72/e++qCNs+v8ALzJeY2HdLfNYZrWvbW3dfuq/IjH9IF+DUi4cSRhGBClWdwmYEqw5OdCpuCRQGPXYLZsxAY/vTE6kLma+6uSciczYZdAKAt16K6qbA5LKoMtwEDZsnxOoza3PF5aAqm6L5rcIAAtwykXsiqtzurmwUG3K/MGgLzZGHOGcRZFtLnkLB7nMixqSVCKNRY6dv3AZ2gOe9Push9m4gQnCiRWQSK+9KXuSCLZDyI7+0VecFcC8vpuaqWs7WtfzRFOpku1jSukHXA2Kw02H9xhN6hTNvi1s3bl3Yv5r1dYfixKhWhVdW+S0/Z2adpG611axzrF7Kmj8NCNCdLNYKQGzWvlIJFwbWuL16eniaVT2ZffmQNNFK7OlIvu2te3LUnh5LzOjKfrrblFK9sr7+0xZmX6G7ebZ2JXEmEyDK6AEmMG+hs2U8u61cHCmCWPo5mM7O6e35XRvCWS7nQP8dG+Yj15/+uvP/wBIy67/ALf/AGJc/wBh1rYmMabDxSum7aRFcpfNlzC9r2F+fdXk6sFCcop3SbV9vaTp3Re1GZFAKAUAoBQCgFAWe1toLh4XmcEqgubFR225sQBz5kgUByfrTx6znCyroGje3Ej8nt4SMVPLsJqtx+uJ7Tilqq/x8za+p/8AUW+mf8kdT4P3SKvjN+ufcjea6zz4oBQCgFAKAUBr8IOQaEhoo1upUEEZr+EfKK85KWTUclrUm/mTcxc+6JP9T0w10fiFXatzNchEWILOAG3lgyvzh5owZfvAp+IVdq3MZKJfdEn+p6Yacvq7VuGSifZ+ILEksSpRXGYKCM2bxQOy1d2Drzq5WVzGslY+fZutLaeZrYjS5t8HFyvp8mvptPgDAuKvB3snr/2cTqyLNutHaZkBM+qhgDu4+TWv8nyCuCPBmFeLdB0JWXPfQ9CfPbVz2ub5byb3Ln/FPanzj/24v7atv6bwHRe9keekYPpF0mxONKHFSZygIU5VWwa1/BAvyFd+B4NoYPKzKavr031GspuWsxMTlSCDYggg+Ucq7ZJSVmam3QYqVo95CkGacyFgplDbxVO8dy/AFAl8EnLdhzqmnSpxnkVHK0ba8m1r6Erabtx12voN9OtE8mN2g1wMPlzLKt9QRvuJzmZtNWuL8r2qONLBx0ud7NPw6FoS7PMz+YxvSnarvGkUsRSUtvXudOINlAS/Do19bHle/OurAYeMZucJXjqXnp59RrJvUzH9Ftle6sZBB2SSKrfwXu5+pQxqfhPE8nwtSpzpaO96F8xCN5JH1mosLDkK+UHce0AoBQCgFAKAUAoDD9Lj/k5tQNBq2804l8EREOW8ULqWsBQHHOsrFMmGwrMcziOUeE7674gXLktcdoJNrEVxYiCnUin2npeBMVLDYXEVIe1+W3PpdzfupiXNgCw7ZWP+yOpMLHJhbtZy8P1VVxSqLnjFm+10lIKAUAoBQCgIsS5VGI5hSRoTqBpoup8w1oDUY9ruq3OGSTmLqojUkZLkObgqMxF9DewsLGtciOwFxFtgsxVcEvhKLscos0gTW0ZsQTcjsAv3XZEdgL3EBXw0MhiCF3wzFSBdc8sZKnQcrkHSmRHYC9xmGVTGQigBuYABuVIX6vaK48dG1FuPxNo6zB7SgnfAzphWyYgxIUY+Ll8FT8k6OAewtft06eBp0FOLqK6UvzGKl7aD5/6EYaOTH4aOZM8byqrLyvc2F/Je1x2i4r6pwrOcMHUqUnb8qs/r8jhh7STPpf3r4L5ph/Ux/wBtfNuU1unLe/U7MlbDz3sYL5ph/Ux/21nlVfpy3v1GSjSut/ovhxs55YII43idHvHGqEqTlYEqNRx3/lq54BxtSONjGcm1K60t7NGvtRHVisk+flBzEnl2V7DD0sTLGSq1WnC1o27+dbdGvdbUc7aybIv8LtOWMAK2gzWBVWX4QKHurAg3yrz7hXfPD05tuS2bea9tXezS7Lxek+KFvhibd4U3587ji5nn5O4VD+H4bofUzlMxuLxTSMXkNybAnQaKABy8gFTf2sPTu9EV8tJjS2dI6hdl7zGyTkAiCOw8jzEgH7KyD668zxqxNqMKS/c7/Bf7fyJqC03O+V4Y6hQCgFAKAUAoBQCgNb6fSN7mCKkjb1xGRGiPcZHbK6yI65XKCO5HORdaA5f06TLBg1y5bRSi1lA0lIuoREXIea2RdCNKrsb7UT2HFb3df4fSRvXU9+pP9M/5I6mwXuviV/Gb9c/8Ub1XWefFAKAUAoBQCgFqAUBjtufFp9NB/wA8dARdJMOZoWgV2R5FYB0JVksNHDDUEMVrlxdVU6ek2irmt9EM2B2ZvMbI5McV5XkYu2cliYwSTfLmWOw7RapcBSlVqWpr2mrJc5iTstJxDq4RpNq4VVHKVX+pOJvuFe/4S4Q/tV8PJaFBJO2t6n9VuZywjpTPqmvCnSYTbezZ5XDROq5FIVWvZjJcPmtpYLltcNrflQEe1NiPNgpoJHZmkjlXnpd82TkAbLw6ctO2paFTN1Yz2NPczDV0fKt6+vxaaTRwCtjAoDxhcW76hxFJVqUqb1NNbzKdnc+geo7Z64fZ4Z7q07tIC2l1HAoB/lJt+9XzHhWMadfMRbagslN7383qR209KudDmxSKQrMASGIBOpCC7EDtsCKrTclBoD2gFAKAUAoBQCgPDQHDOsPpEmMmTIjLugyHPbU5uyxPdVRi6qm0lzH0Li7wfUw1OU5tWmotW+OveZ7qq6SpHlwZRi8sjuGFsoG7B17fkH01Pg6ysqfOVnGXg6q5yxd1kpJW59dtnbtOrVYHkBQCgFAKAUAoBQCgMdtz4tPpoP8AnjoCbHr4Ddoa3nDaEfgfqFcePinRbfMbR1mPx+GV4sTE4vG8RLKeXEGDebkD5xftrXgmtNanpi1b77xUSPlrZuPkglSaJisiEMpHYR/Tst5a+z4ihGtCVOpG8ZLs8yuTtpRuh64NpX8OL1a+2qCXF3CKcY2lpvzrsJc7Kxc7O62doPKivJGqswUkRrcAm19e6tqvFzCRpylFSulfS15IKtI2YdL8ezIiYiPM1w14kIVo2VJb6g23jaHxQedVn4XhYpylGVl267ptc3RWnt2G2ckc/wAf0ZBBnMwCuDKbJyvEZCAAbA3BsvcVN69FQxzglRUXdaNfbk7N72p6CJx5zU6uiMUBJhoGd1RBdnYKo7yxsB6TUdaqqVOU3qSuZSu7H1vsvAJBBFALZY0WMX7Qqga+ivkNSo6k3N627nelZWLbamxEnfMXdSFyLlNgoObPw8jmDWN+4WtWhkvtn4RYkCLyBJ5AXLEkk27bmgLmgFAKAUAoBQCgFAfNG0fjZP42/MaoKntvvPreA/S0/wDGP0RnOrn/AMSw3nf/AIpKmwfvV98xW8Y/+nz74/8AkjvdXJ82FAKAUAoBQCgFAKAx+3FJjBVWYrJExCi5skqFrDtsATQEM+0M+Vd1Kt2XVkso17TeuXG+4l985mOsjTGgNcxu4eNTZFz2BLaN6fuNcvBqsp968zaZBucN8wP/AKZPZVxnqnSe9kdkRx7NgknjIwYVVWTMXhRRc5MvZqef30ztTpPeLIyv6Ew3zeH1SeymeqdJ7xZD9CYb5vD6pPZWM7PpPeLI5Z1u9BppsRDJgsNmG7KOIwqgFWJBI01IY/Zr1HF/hWjh6c4YidtN1e779SexENWm29BoX+HW0/mknpT+6vRfj/B/WfKXoQ5qWw8bq62n2YR/9h/7VDX4ewcoNU6yT2uMn8rIyqUr6UUw9XW1Bzwsl796f3Vx4LhihCm44iupNvXky1eFW7jaVNt6EdR6q+j+IwsEoxMRR2kuA8ZlJUKLG6mw1vXj+NdWOMxFN4b80VHm/LpvsZ0UFkp3N2w1s66JoVIKpkNmDcwST2V5nCJxrpPtJpaizOzsYsjOr3A3mVTIbEIrnDCxBCktK2ZtdIkvfsuyMohh2iNS/NtbiI8IYhAVBAHDq+U3uVy9tAbJgEcRoJGLPlGYm2rW18EAc+4UBPQCgFAKAUAoD5p2mhEslwRxtz0+Uaoaqam77T6xwdUhLDU1Fp2ir9mgznVwh/SOHNjYF7ns+Kk7amwaedT+9RXcY6keQzhdX0aOf2kd6FXB84FAKAUAoBQCgFAKAUBa7RPCP4l/GuXG+4l985mOs17a2KkhwskkcbNLHCcqq1w7IvCMqNmNz3a61U4epKM7RlZN/eskaHRfaU+Iiz4nDyYV/FaYPfyixuPMwBqWriasHaM7/D/QSXOjM2Hjt9tvbUXLa/S+S9DOSil7AaMx8gkP9TRYyv0vkvQZKI1cnkJPWD+6s8sr9L5L0MZKI0xFwDaQBgCLyAaH+as8rr9L5L0GSjD9Kdr4mGONsJA2IcyBWQzZeAq5JzhrLqF1OmtS0cTUk2pzt8F6GGkZjATl41aXNE5Gqb7PlP8AEDY1FPF1k7KV/gvQyoouLr+0PrD7a15ZiNvyXoZyULr+0PrD7actxG35L0MZKI41UOtmBF1AF7nhDe2pMFJyrpvtMS1GYq8IxQCgFAKAUAoBQCgOS9c/x+H+jb81VuP1xPacUtVX+PmZnqZH+Vm+m/8AjSpcD7v4lfxp/Wr/AAX1Z0Gu082KAUAoBQCgFAKAUAoDHbQxuVggRW4d4+dggCBgLi4sx1vbQacxcUBjzt/C5c2QhbZid3oFyowY+QiWO3bxagWNgKYdvwEspiYOGKZcik5s+VRpoCdD3WPOgKzt/C2vl0sh1QAlXQuGCnUgKDfTsIF6Am2XtSCdsix5Wy5iGQaaKbZhpezofr8hsBd4iJRIlgBo3IAeLVfwl7pd/qbw1kGxkBAuAfgouf8APTg/2Zd4kZPdL4o9AqwNBul8UegUA3S+KPQKAbpfFHoFABGByA9FAV0AoBQCgFAKAUAoBQHJOuj4+D6NvzVW4/XE9pxS1Vfh5mc6mh/lJfpj/wAaVNgfd/EruNH61f4r6s3+uw84KAUAoBQCgFAKAUAoCDEYOOQqXRHKHMpZQxU96kjQ6DUd1AUR7OiAsIowNTYIoFza+lvIPQO6gKYtlwKQVhiUjlZFFuLNpYacWvn1oA2yYDzhiPLnGvyRZezsXQeSgJIcDGjZkjRWIsSqqDbuuBfnQFh0hwhlQxB2jLxyIHQlWQsoAZWGoINj9VcOOlkwi30vU2iY7q+2dLh8LFFOzvMIozIZGLsHZpCVzXNwt8otpw1vhJxnlOOq/kJG0V1mooBQCgFAKAUAoBQFLuALkgDy6UBCuOjPJ19IoCYOO8UBVegFAcl66Pj4Po2/NVbj9cT2nFL2avw8zOdTf6nL9Mf+OOpsD7v4lbxo/XfxX1Zv1dh50UAoBQCgFAKAUAoBQCgFAKAUAoCyxnhx+Z/+tV3CXul3+TN4az3C/GP/AAp+MlY4M92+/wAhPWXlWRoKAUAoBQCgFAKAUBgOkvhJ5j/SgMNQC1AeqxHIkeY2oCT3S/jt9o+2gND6x3JkhuSeBuZv8qq3H64ntOKWqr/HzM91dY148LwG13YnQG50F/QB6K6MH7pFRxjb/EJdy+hs/wCl5vH+5fZXUURQ205T8s/VYfgKAgkmZvCYnzkmgKRIw5E+k0BWMU45O32jQEg2hKP/ADG9N/xoCQbVm8f7l9lAe/pebx/uX2UBUu2ZfGB84H9KAql23KeWVfMPbegLdtoyn5bfh+FAeDaEv7RvTQFQ2nL45+72UBWNrzeN9y+ygK121KO1T5x7KAnwm0WllUMALKx0v+7Vdwl7pd/kzeGs9xm0WilIUA3RDrfxpO6nBnun3+SE9ZEduydyeg+2rE0PP05L+76D7aAfpyX930H20BUNvSdqr94/rQFzhNtM7Bd2Lk9h9PZQGaoBQCgFAYDpL4SeY/iKAw1AKAUAoDRusT4yL+A/mqtx+uJ7Tilqq/x8zMdBf1X+Zq6cH7lfEp+Mf/UJ9y+hsNdJRigFAKAUAoBQCgFAKAUAoBQCgFAT4ByHJHMRyEecZar+Efdx7/U3hrJds/HH+BPxescG+6ff5IT1lnViaCgFAKAkwzsGUp4V9POaA3NL2F+fb56A9oBQCgNf6SeEnmP40Bh7UAtQC1ALUBoHWfPuzG5GgQn/AHVwYuGXOMe89VxexKw2Hr1mrpZPmZzoA4bCBgbgsxB9FT4WLjTs+36lbw9VhVxrnB3TUbbjY66CnuKC4tQC1ALUAtQXFqC4tQXFqAWoLi1BcWoBagFqAUBNg/Cb6KT/AK1wcI+7j3+pvDWTbY+OP8K/9qxwb7p9/kjE9ZZ1YGooBQCgANAbjgixRS/hW1/p91AT0AoBQHOOs2INPFmdkVYZHOVit7OoFyFbv7jXFir3Wm2vyPScAxWTP8ik24pXSevK2tbNqNLXYzufg8QSDbKTnHCxbKWPybhe7UkCuS03qk/mehdXDwX9yhG616I69F7aNOl7tJ4diSknLK+UKCbhs193GxXL43wmi31tRqp0n8zKq4RLTSje+yNtcle+zRpfaSS7CksCJn5G+bMNcoOo5qo1BY8jYWFZcZ9J/M1jXwt3ejH4KO35vYl33MTtON4mC70todQWGquynQnvQ/VaopynF+0zuw1HDVo5WZivhHnSezYzEYzEgsEkOYtoFOvK5PPs0rMc5JZd9XOYqrCUqioOKvP9qS02u7vsRLC5XQEgX0toOQ7K1c3bWTQw9NNqUE+2y2L79CTfN4x9JrTLltJuSUOhHchvm8Y+k0zkto5JQ6EdyJIN47BVLFibAAmsqc3oTZpUw+GhFylCNl2L0JZYJV55jyN1bOvFovEpI1OnOtsqptZHGGDl+yPxik9GvQ0mVNhMQFLFZAo5khtNWBv5ip81qXqWvp+ZhLAuWSlC/cuz1RSIZ7kZZbjQizaG17H6taZVTa/mZzeCtfJhuiBDNrpILXvfMLZVLEXPblBNu6mVU2v5jN4Low3LndvroJPcc+UMMxBtYK2ZuK+W6A5hex5is3qbWaWwOU4uMdF9cUlo16WraCHLNztJaxa/F4K8z5h31rlVNr+ZJmcHqyYbNUT3dzXtaW/O1mvYi408wJrOVU2v5mMzgrXyYW7olM29W2YuL3sbmxtzseR51hzmudm0MPhJ+zCO5ehF7ofxm9JrGdnte8k5Fh+rj4V6D3Q/jN6TTOT2sciw/Vx8K9B7obxm9JpnJ7XvM8jw/Vx3L0Or9V6JLgznRWZZWW7KGPgqeZ89aVK09CUnvPDcYqEKeLWSkk4p6FbnZsU8UeYLCqBmDqSoXhHJrkeUEZe0jyEjTKk1ebZQlM4j3jHEWUhU4ixRDxMLg3sDy0Ovn0NbQqVIxtTbDSNb6ynXD4dN1mR3e2ZXYEBQSe3zVvDE1X+5l7xfwNLEYiWcSaS1PtNJwXuqWLeLiXHEy2Z3HgKG0IvckE87cuetdMalWSupHoq2E4PpVc26K1J6O12+9ZPiMJjEvfFGw/1JCwuwC3Vbm5uOV6y5Vl+4ihS4Nna1D5aNV3pbWoqkwWLvZcUx1cXLyC+7kyMba2AJXn36XrLlW5pfdzEafBtrugubZzxylz9/+jE4zaGJjcoZ5CRbUSPYggEEXseRFRSr1U7ZR30uDMBUgpqkt3wOr9VmKxEmFLYhi65yImY3YqBZte0ZgbX159lqscLKcoXkeL4epYali8igrWWlc1//AJY3SukpRQCgOTddHxuH/gf8wqux/wC34+R7Pijqrfx/5Gg7PVDIokNla6km4C5gQGNuxSQfqrgha+k9ZiHNU24a1p77c3xWgzMmHwbm6uUGUuLHUHRcpz31GUtbmd4NdKlcabehlbGpjYKzV9NvO+jbdLYrajG7bSISkQWyWFrEkek61HUyb/lO7BOq6SdXWY8mtUjolJrUiH3OpfOQMwFgfPf01JnGoZK1HGsJTliM/JfnS1/L4/H5Ew7fP/QVG9SOuGt9/kj2sEgoCXCYgxuHW1x36ggixBHcQSPrrKdndEVWkqsHCXOZWPpLKoAVUAFsvhm2Xylrnu1J8lqkz0lqOF8F0pO8m9OvV6WXw+JQOkMoy5Qi5bBbBjoiMqjU62Dt/WmekbfhtJ3ym3fXq52m3q57IqbpJNcEBRY3A4rc1Pa3eg9JpnpGFwZRSs7/AC7eztKffDLkK5U4lyE2OYjIF537hTPStYz+G0stSu9Dvbm132DD9IplAXhKgBQpvYAKV0sdCQTe3koq0krCpwZRnJy0pt3vo23+VtBW/SaYgiya3ueLNc8jmzX01sOWp0rOeZquCqKd7v5W3W5+fnKB0hl7Qp1ZrWYavIJNbHscXHnPfWM9L73mz4Npcza1Lm5lk7Oda/gWW0doPMwZ7XAsLaDVmb8WNaSm5azpw+GhQTUOf0S8i1rU6BQCgOp9ViOcFPuyFYyMFLC4Vt2liR22uNPJUcmlJX1HheNH6mH+PmzN9EuiyYAZFlllaRmkdpCDdyOJlUaLft+81vWrurptY8ylYk6WdGItoI0MzSKLIwMbFSGBexI8FgO4j0VijWlS/Mg1c1brQiZMLhEkfO6kgvbLnKqBmy3Nif61hNOTaVj1fFVf3ancvqc6jnZbWJ0N7dl/NyqROx7CdOMr3RtE8ULEWxDBmci+85CY7y9r9q8B7Mx1rpai+f7en/RSQlWitNNWSTtbo/l+v5l2ajHbbCxpGI5mdiXz8ZPgEZLi/ZdvvqOpZJWZ14LKqSk5wSStbRtWnyMKzX56+eoSzSSVkdO6msROd8hN8OoBF+yVjyXyFbk/V3mrPAuTi1zHh+NVOhGrCUfbevtWpN9v3sOoV3nkxQCgLHH7HgnIM0MchGgLqGsD3XrWUIy1ompYirSvm5uN9ja+ha+9XBfNIPVp7K1zUOitxLy/FdbLxP1HvVwXzSD1aeymah0VuHL8V1svE/Ue9XBfNIPVp7KZqHRW4cvxXWy8T9R71cF80g9WnspmodFbhy/FdbLxP1PPepgvmkHq09lM1DorcOX4rrZeJ+oHRTBfNIPVp7KZqHRW4cvxXWy8T9T33q4L5pB6tPZTNQ6K3Dl+K62XifqPergvmkHq09lM1DorcOX4rrZeJ+o96uC+aQerT2UzUOitw5fiutl4n6j3q4L5pB6tPZTNQ6K3Dl+K62XifqPergvmkHq09lM1DorcOX4rrZeJ+o96uC+aQerT2UzUOitw5fiutl4n6j3q4L5pB6tPZTNQ6K3Dl+K62XifqPergvmkHq09lM1DorcOX4rrZeJ+o96uC+aQerT2UzUOitw5fiutl4n6j3q4L5pB6tPZTNQ6K3Dl+K62Xifqa90siwWC3X+QgkEhcEhEUqQvwdhl4s0jRp5M96ZqHRW4cvxXWy8T9SxwO1Nmukd8BHvJI0cKqRFS7JAzoHJHg+6IuJgoN9L0zVPorcOX4rrZeJ+pDDtLBHds2zoBGyB3bKhy5txoFC3Y/DfcO/RmqfRW4cvxXWy8T9S7w+M2dJNBFHs9M0rBWzxRpuwy4kr35iThX8G4tzI5FmodFbhy/FdbLxP1LnZW28Om8RcEYyJHULFugrWlljQk5lAZhBIddAFte5Fzo0+ityIKlapUeVOTb7W39S+wXSHCyyIqQyWcgLIQoXiz2Ns+cXKEeD3VjM0+ityNLssj0rgWRhJCALyrGELtK5gxIgIIyhFu7A2z3AYEjWmZp9FbkLsuH2lgZzZ8PmspZDLGGBtuw4A1ZLGRAcwF73FwL1nM0+itxLTxFWlfNyavsbX0MPgdp7Obd7zZ6KZBEQBCpsJFjLMbgcKtKguOdybaGmah0VuJeX4rrZeJ+pebNl2fMWybPTKsckhJjhN93l4VCk5syuCCNNaZqn0VuHL8V1svE/Ut4MXs8bsTYPDFpbFRhguICoRBrIcq5eLERi1jowblezNQ6K3Dl+K62XifqeHaWzdD+jhYrf4qHNmYwbtcob5QnQ3vp22NM1DorcOX4rrZeJ+ptPRdsOyu2Fg3KZgCQix5yBfwQb6XtxAdtbRio6kQ1a1Sq71JOXe2/qZytiIUAoBQCgFAKAUAoBQCgFAKAUAoBQCgFAKAUBHLErWzKDblcA21HsHooCE4CLX4KPUKp4F1VPBB01A7B2UBWuFjHJE0/dHZa34D0CgKY8BEpUrGgKAhbKoygnULYafVQHr4ONgVaNCG8IFQQdSdRbXUk+c0BUMOl75Vve97C99fafTQEb4CIliYkJcWclVJcDkGNuIeegJI8MgJIRQWADEKASF0AJ7QBQFJwcel404SCvCNCospGmlhpQCDBRpYpGikXAyqBYG17WGl7D0CgPPcMWnwaaEsOFdGPNhpoTc60B5JgImFmijItaxRTobAjlysq/ZHdQE8aAcgB26C1AV0Ao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340" name="AutoShape 4" descr="data:image/jpeg;base64,/9j/4AAQSkZJRgABAQAAAQABAAD/2wCEAAkGBxQTEhUUEhQWFhUXGRkVFxgVGBgVFxgXFRcYIBYaGBUaHyggGR8lHBgXITIhJSkrLi4xGB8zODMsOSguLisBCgoKDg0OGxAQGy8mICUsNCwsLCwvLCwsLC8vLC8tLCwvLCwtLCwsLCwsLS0sLCwsLCwuLCwsLCwsLCwsNCwsLP/AABEIAMQBAQMBEQACEQEDEQH/xAAcAAEAAQUBAQAAAAAAAAAAAAAAAwIEBQYHAQj/xABLEAACAQIDBAQHDAgGAAcAAAABAgMAEQQSIQUTIjEGB0FRMlJhcZGT0RQWIzNCVHOBkqGxshU0U2JygsHSFyRjorPCNUOUo8PT8f/EABsBAQACAwEBAAAAAAAAAAAAAAADBQECBAYH/8QAPxEAAgECAQYLBgUEAQUAAAAAAAECAxEEEhMhMVGRBQYUQVJTYXGSwdEyM4GhsfAVIjRCghYjcuHCNaKy4vH/2gAMAwEAAhEDEQA/AO40AoDS9qdLZIMY6SBPcykrdVLuzDDGVlzrIckmhtG8YBWxD62oC4xnTIwr8LCM27kltDIZhaMRFQzKnBcSi5YAC3Mgg0BbT9Pt2oklgyxHEHD5sz3CqMQXkbPEqlQICeFm0bUi2oE+zum4meKIQhJpYWkCPKAFlGa0LEKWuVR2zBSBbyigKMP01d92ow6CSWOKZA0+WPJKuIbikMdwQmHOgU6tzsC1AOk/SSeBmaIw7uLC+62WRWdpLMRu45FkAUkDQ5X1I0oCb38RCWONkIL769mUldy8ipddCd5upLW5EAHmKAtMZ08MaXaBc2jZRJIwEbRNIjFlhOpCkaAoD8vnQE20enscTTqIizQmEZQ63beSIktgL2MZkW/f2UBcYbpdvYo3ihBabEPh4Q8mVGCJI6yNIFJVWjjLABWN2UeUASdHulBxUpVYcsaorFyzk3aNGtpHu7cdvjLm1wLG9AWg6ZibBYnEYcKGhJVc5DqwOUxyEIw4WVgbXBGo7KAs5enEsDSRSxxzPHK0ZeHPEjAR4dxlS0mVv8wqcThbjVhewAzR6QuUxZ3IRsMr5jLIFjMgUsgz20Upu2L8hvLcwbAYzZHSrEsoV4onl36wODnwxjMkaul0+GU6FtVkIIyntIACXp8I8P7olhyKXVEGdrsvE0jXeNAcsaM1kL3tYG5FwLjA9NVkxgwohIJlmjz5wRliQlJLW5OVlUD/AEm8lAY737SoGmk3RjK4lo4VSUSA4UvwtPdkLkRtdcqlb6Zu0DJHpa4NmgAKrHJL8I6lVnmeKLdrJErSHNGxIIWwtbMSBQEJ6bsiM02HsR7qAETvNdsHKsb5iIhkBYmzHQAC9r2AEWK6dsiM5w4y754FJabXdDEF3a2HOlsOfAz+FqQBegKoen675YpIGjJIzFnU5I/c+8Z2ygjRrx2B5i97UBkuj3StMUYgqZS6TOwzK2QwPEuU20JImVrigMRN0txKYnE3iV8Nh5JEfLGysqphklDmdpMjEu4TIFBAIa9gaAnx3TncEpNBaRWKsI5M68KxSSFWKKTlhkMhFgfg2HcSBTF06ZhM64e6RKhBzyHOZI4XS2WEqLrMumYtobKdLgNodK5jh8LJAio087wnNHJiLCNJjmSNTG7XMQ8LKQCbgWtQGQwnSVlwssuJi3ckEaNJGGGsjxK+RSdAczBRc8+2gLODp2jtEixcUyxFCXGTeyO6PEXUHiQxsdL3CtbwaAz3R/aL4iESPGsZLMAquZNEYqSSUXtB0tyt5gBkqAUAoC0OzITLvjFHvbZd5kXPa1rZ7XtagPI9lQKuVYYwtmFgigWe2cWtyNhfvsKAjGxMPxfARcRLN8GupIYEnTUkO4/mPfQE6bPiHKNBxZ9FA47Wzee2l6Aok2VAy5WhiK2VbFFIypfILEclzNYdmY99AMTsuGRleSKN3TwWZFZlsbjKSNNaArGz4tfg01YOeEasrZlY95DcQPfrQEcGyIEBCQxKDcnKii+YWN7DtBt5qA9Gy4bKu6jyrcqMi2UkgmwtpqAfOKA9k2XC0e7MUZj0OQopW45cNrdg9FASx4RFBCooDcwFABsoUXA58IA8wAoCN9nREMpiQhlWNgVUhkS+VSLaqLmw7LmgKI9kwKuRYYglmXKEULle2cWtazWFx22FAXC4dBmsq8XhaDi0A4u/QAa9goCDC7LhiULHDGihs4VEVQG8YADn5aA8w+yIEJKQxKTe5VFBObnqB20BVDsyFCGSKNSLAFUUEWz2sQP9R/tt3mgI22NhyzuYIi0gKuxjXM6nmGNrkHy0B6mxsOMloIhuySlkXgJNyV00110oCU4CI3BjSxzg8I1EpvJ9o6nvPOgI4dkwKxZYY1YksWCKCWOa5uBz4m1/ePfQHg2NhwAu4isBYDItgALAWtytpQFU2yoHcO8MbODmDFFLBuHUEi9+FfsjuoCZcMgzWVRnN30HESACW7zYAa9gFAQRbJgVQqwxhRmsAigDOLNYW0uDY99AefofD5s24izWAzZFvZQABe3IBVH1CgJlwUYsQiXDGQcI0dr5mHcxubnnqaAjl2VAz7xoYzJoc5RS11IK8Vr6EAjusKArGz4gb7tLlg98ovmBJDXtzuzG/wC8e+gJoYlUWUBRroBYam50HlJoCugFAKAUAoBQCgFAKAUAoBQCgFAKAUAoBQCgFAKAUAoBQCgFAKAUAoBQCgFAKAUAoBQCgFAKAUAoBQCgFAKAUAoBQCgFAKAUAoBQCgFAKAinnC89SeQGpPmH9eVAWZxMi8UigDkBmGUeVj2nTzfjQEsLu5vbIv8Aub0jhH3nydoF5QCgFAKAUAoBQCgFAKAUAoDnvWb0nxODkiEDhQyMzAqrXIPlFceKrTptKPOeh4C4NoYyNR1r/ltaztt9DRcZ1mbRRSVcMdNMia3I7hUNPE1JSs5JLuLTG8CYShScqdOUpaNGVru7c1yuDrK2gRdpAp7ikZ/AVrPFVIuyd/gTYfgHBVIZU4Si9jkn9CT/ABHx/wC2X7CeytOWVftE/wDTnB/b4h/iPj/2y/YT2U5ZV+0P6c4P7fEP8R8f+2X7CeynLKv2h/TnB/b4j0dY2P8A2y+rT2Vnldb7Q/pzg/t8RnOinT3GNIN9E+IiOhMUfEnlGUWbyg//ALvTxrTtMreEuAcLTp5VGooyXNKSs/RnTBjwRwo5/lKfntXTPG0Y/u3HkcllJxEh5BV85Ln0C341yz4Tj+2O8yoFMbvvFBckENcWAGlvJf763wmKnWm1LVYSjYusXikiUvK6og5s5CqLmwux0GpFWJoY/wB9GC+d4b10f91Yyka5Udo99GC+d4b10f8AdTKQyo7R76MF87w3ro/7qZSGVHaTYPbeGlbJFiIZHsTlSRHaw5mwN7aj00ujKknqMhWTJbPOSSsepGhY+Cv9x8g+sigKeGPvZ28xdrfcAPqAoCKeEkozm5ziyjwV5/aPlP1AUBkKAUAoBQCgFAKAUAoBQCgFAKA5J11/GwfRv+aq7G+1E9jxW9iv8P8AkbD1QqPcTaD45/ypU+D90VvGVLl77kbxux3D0V1Hn7Ibsdw9FBZDdjuHooLIs8YDmVQcoIYmwW+hW3MHxjXDjq86UVkG8YplnjBFGuaW5XtzZnH2dQPRVXn69R2yn9DfJiuYmbERomYkKgF9eEAW7jy81QWk3Y20EizKTYEeTy6X079O6sWYuVKwIuDcd41rDVjJG8qrIhYgCzakgdg76seDfePu80aTMB1m4pG2bMFdSbxaBgT8dHVrX93LuOPE+6l3HFp8O6Wzqy31GZStx5L86pHFrWjzrg1rRFesWMWPR2+Tn5PPSwsbX1XylccCq5iI30B11K8q7MD7b7iw4N94+7zOzhXfwxkXxQbsfOw5DyDU941FWpdFnioIyUSKOPRrE5BkXhbSw8I+Qd2pFAZDB4NIwcoFzzNgCT5bAD6hoKAklizW8hB9FASUAoDy9AL0AoD2gFAKAUAoBQCgFAcm66PjsP8ARt+YVW4/XE9pxS1Vf4+ZsHU/+ot9M/5UqfB+6RVcZf1z7kbzXWUAoBQFhjWtIpN7ZWF7EgElOZHLlVfj6U5xWSrm8HYhxESzRsma4bQlSO+qb80HpRJrMbjejccrMzsxzZ7CyWUyKysRdefETrepI13FWSMWIZ+iMLg5mfXNcjKpGeSN2y2Xh1jA07Ca25TJDJMvs3BCGMIpJF2NzzuzEnl5TUM55TuZSsSMpMiWNtG7L+LXfwb7x9xpMwXWSrrs+Y5gbGI2yjsmjq1rO1N9xy4h2pSfYcrTpAFJIhHFnJJIJzSMpOpXweG1jc2Nr1VKt2FIsRbmKh0lOt4lNzfmNQJGcKbqbgZrDla31Uz/AGDlPYep0mIQKY78iSX1JzKSeWmov5Cb9lqZ/RaxnlOi1jN9AtrNJj0bITlhdQqm5JLC7Em2puLnyXrpwk8qb7vM68DUy6j7vNHWsrSc7ovd8pvOR4I82vmqxLUrmjtuwosA3IDQDK3ooC4oDASdI1G0kwV9TA0pNvl5lyJflfIHa3Owv5wLbZnTGGRMdIWtHhJGBJ0vGkanOO8M4lAPbl0oC92ftB8XgI5YSEeaJWBPKNnUZuXMqSdO9baUBjJ9lYsLu9+oUqYls1mfiXKRnDEusIlNiSCwBa4vQFzJs3ESQQASKrBCshjkcqQAGjZWOrccaA35hn8xAoOzsbdQJAFG7ZgGOriWJ5Nct8ukot2ggdvCBkNhYbEqScTJm4VAAtbNds5Nh/DbXl2CgMxQCgFAKAUAoBQHJuuj47D/AEbfmFVuP1xPacUtVX+PmbB1P/qLfTP+VKnwfukVXGX9e+5G811lAKAUAoCGXDI2rKCe+2vp51hxUtDQIjgfFdh5Ccw/3XP31yzwNGXNbuNlJlBhkHiN5rofRqD6RXJPgzoy3m2WULOCgfkCA2vYCL61WODysnnN7iCVWkUqQRlfkb9qVY8HJqpJPZ5mk9Rb9LsFHPhXimd0VyovGud7q4YBUAYseHkAdL1bSipJpkM4qcXF85pK9W+Cy5vdsoFgxzGFSA3glgyArfy1zcipdpx/h9Ht3gdW2CLFPdsmYEAi8PNs1l8Dnwtpz0pyKl2j8Po9u89HVpgzYjGyWOYjig1CeFbh7O3upyKl2j8Po9u8zXRPoTh8LPvocQ8rBCuUmMgCSxBORQdQNKkpYeFN3iTUcLTpO8TdKnOgUBFisSkSM8jBEUXZmNgAOZJ7KzGLk1GKu2DAe+/Z+fN7tw3K3xqc78+fdXV+H4vqpeF+hrlx2lA6WbO474zCkMbgbxOxVA7e8Xp+H4vqpeF+gy47S82J0gwcuWKHEQySZb5Y3VibDiNhWlTC16SyqkJJbWmvqZUk9Rf7UwW9jyhyjAhlcAEqwPMX8lx5ia5zJg8T0VYyApKFTllynhURsqZbMLspIsTy560BfbP2Fu5hK0mawcBbEC7leNuI3ewILaXB5DtAzVAKAUAoBQCgFAKA5N10fHYf6NvzCq3H64ntOKWqr/HzNg6n/wBRb6Z/ypU+D90iq4y/r33I3musoBQCgFAKAUAoDW4Q+TwltuotMp72/e++qCNs+v8ALzJeY2HdLfNYZrWvbW3dfuq/IjH9IF+DUi4cSRhGBClWdwmYEqw5OdCpuCRQGPXYLZsxAY/vTE6kLma+6uSciczYZdAKAt16K6qbA5LKoMtwEDZsnxOoza3PF5aAqm6L5rcIAAtwykXsiqtzurmwUG3K/MGgLzZGHOGcRZFtLnkLB7nMixqSVCKNRY6dv3AZ2gOe9Push9m4gQnCiRWQSK+9KXuSCLZDyI7+0VecFcC8vpuaqWs7WtfzRFOpku1jSukHXA2Kw02H9xhN6hTNvi1s3bl3Yv5r1dYfixKhWhVdW+S0/Z2adpG611axzrF7Kmj8NCNCdLNYKQGzWvlIJFwbWuL16eniaVT2ZffmQNNFK7OlIvu2te3LUnh5LzOjKfrrblFK9sr7+0xZmX6G7ebZ2JXEmEyDK6AEmMG+hs2U8u61cHCmCWPo5mM7O6e35XRvCWS7nQP8dG+Yj15/+uvP/wBIy67/ALf/AGJc/wBh1rYmMabDxSum7aRFcpfNlzC9r2F+fdXk6sFCcop3SbV9vaTp3Re1GZFAKAUAoBQCgFAWe1toLh4XmcEqgubFR225sQBz5kgUByfrTx6znCyroGje3Ej8nt4SMVPLsJqtx+uJ7Tilqq/x8za+p/8AUW+mf8kdT4P3SKvjN+ufcjea6zz4oBQCgFAKAUBr8IOQaEhoo1upUEEZr+EfKK85KWTUclrUm/mTcxc+6JP9T0w10fiFXatzNchEWILOAG3lgyvzh5owZfvAp+IVdq3MZKJfdEn+p6Yacvq7VuGSifZ+ILEksSpRXGYKCM2bxQOy1d2Drzq5WVzGslY+fZutLaeZrYjS5t8HFyvp8mvptPgDAuKvB3snr/2cTqyLNutHaZkBM+qhgDu4+TWv8nyCuCPBmFeLdB0JWXPfQ9CfPbVz2ub5byb3Ln/FPanzj/24v7atv6bwHRe9keekYPpF0mxONKHFSZygIU5VWwa1/BAvyFd+B4NoYPKzKavr031GspuWsxMTlSCDYggg+Ucq7ZJSVmam3QYqVo95CkGacyFgplDbxVO8dy/AFAl8EnLdhzqmnSpxnkVHK0ba8m1r6Erabtx12voN9OtE8mN2g1wMPlzLKt9QRvuJzmZtNWuL8r2qONLBx0ud7NPw6FoS7PMz+YxvSnarvGkUsRSUtvXudOINlAS/Do19bHle/OurAYeMZucJXjqXnp59RrJvUzH9Ftle6sZBB2SSKrfwXu5+pQxqfhPE8nwtSpzpaO96F8xCN5JH1mosLDkK+UHce0AoBQCgFAKAUAoDD9Lj/k5tQNBq2804l8EREOW8ULqWsBQHHOsrFMmGwrMcziOUeE7674gXLktcdoJNrEVxYiCnUin2npeBMVLDYXEVIe1+W3PpdzfupiXNgCw7ZWP+yOpMLHJhbtZy8P1VVxSqLnjFm+10lIKAUAoBQCgIsS5VGI5hSRoTqBpoup8w1oDUY9ruq3OGSTmLqojUkZLkObgqMxF9DewsLGtciOwFxFtgsxVcEvhKLscos0gTW0ZsQTcjsAv3XZEdgL3EBXw0MhiCF3wzFSBdc8sZKnQcrkHSmRHYC9xmGVTGQigBuYABuVIX6vaK48dG1FuPxNo6zB7SgnfAzphWyYgxIUY+Ll8FT8k6OAewtft06eBp0FOLqK6UvzGKl7aD5/6EYaOTH4aOZM8byqrLyvc2F/Je1x2i4r6pwrOcMHUqUnb8qs/r8jhh7STPpf3r4L5ph/Ux/wBtfNuU1unLe/U7MlbDz3sYL5ph/Ux/21nlVfpy3v1GSjSut/ovhxs55YII43idHvHGqEqTlYEqNRx3/lq54BxtSONjGcm1K60t7NGvtRHVisk+flBzEnl2V7DD0sTLGSq1WnC1o27+dbdGvdbUc7aybIv8LtOWMAK2gzWBVWX4QKHurAg3yrz7hXfPD05tuS2bea9tXezS7Lxek+KFvhibd4U3587ji5nn5O4VD+H4bofUzlMxuLxTSMXkNybAnQaKABy8gFTf2sPTu9EV8tJjS2dI6hdl7zGyTkAiCOw8jzEgH7KyD668zxqxNqMKS/c7/Bf7fyJqC03O+V4Y6hQCgFAKAUAoBQCgNb6fSN7mCKkjb1xGRGiPcZHbK6yI65XKCO5HORdaA5f06TLBg1y5bRSi1lA0lIuoREXIea2RdCNKrsb7UT2HFb3df4fSRvXU9+pP9M/5I6mwXuviV/Gb9c/8Ub1XWefFAKAUAoBQCgFqAUBjtufFp9NB/wA8dARdJMOZoWgV2R5FYB0JVksNHDDUEMVrlxdVU6ek2irmt9EM2B2ZvMbI5McV5XkYu2cliYwSTfLmWOw7RapcBSlVqWpr2mrJc5iTstJxDq4RpNq4VVHKVX+pOJvuFe/4S4Q/tV8PJaFBJO2t6n9VuZywjpTPqmvCnSYTbezZ5XDROq5FIVWvZjJcPmtpYLltcNrflQEe1NiPNgpoJHZmkjlXnpd82TkAbLw6ctO2paFTN1Yz2NPczDV0fKt6+vxaaTRwCtjAoDxhcW76hxFJVqUqb1NNbzKdnc+geo7Z64fZ4Z7q07tIC2l1HAoB/lJt+9XzHhWMadfMRbagslN7383qR209KudDmxSKQrMASGIBOpCC7EDtsCKrTclBoD2gFAKAUAoBQCgPDQHDOsPpEmMmTIjLugyHPbU5uyxPdVRi6qm0lzH0Li7wfUw1OU5tWmotW+OveZ7qq6SpHlwZRi8sjuGFsoG7B17fkH01Pg6ysqfOVnGXg6q5yxd1kpJW59dtnbtOrVYHkBQCgFAKAUAoBQCgMdtz4tPpoP8AnjoCbHr4Ddoa3nDaEfgfqFcePinRbfMbR1mPx+GV4sTE4vG8RLKeXEGDebkD5xftrXgmtNanpi1b77xUSPlrZuPkglSaJisiEMpHYR/Tst5a+z4ihGtCVOpG8ZLs8yuTtpRuh64NpX8OL1a+2qCXF3CKcY2lpvzrsJc7Kxc7O62doPKivJGqswUkRrcAm19e6tqvFzCRpylFSulfS15IKtI2YdL8ezIiYiPM1w14kIVo2VJb6g23jaHxQedVn4XhYpylGVl267ptc3RWnt2G2ckc/wAf0ZBBnMwCuDKbJyvEZCAAbA3BsvcVN69FQxzglRUXdaNfbk7N72p6CJx5zU6uiMUBJhoGd1RBdnYKo7yxsB6TUdaqqVOU3qSuZSu7H1vsvAJBBFALZY0WMX7Qqga+ivkNSo6k3N627nelZWLbamxEnfMXdSFyLlNgoObPw8jmDWN+4WtWhkvtn4RYkCLyBJ5AXLEkk27bmgLmgFAKAUAoBQCgFAfNG0fjZP42/MaoKntvvPreA/S0/wDGP0RnOrn/AMSw3nf/AIpKmwfvV98xW8Y/+nz74/8AkjvdXJ82FAKAUAoBQCgFAKAx+3FJjBVWYrJExCi5skqFrDtsATQEM+0M+Vd1Kt2XVkso17TeuXG+4l985mOsjTGgNcxu4eNTZFz2BLaN6fuNcvBqsp968zaZBucN8wP/AKZPZVxnqnSe9kdkRx7NgknjIwYVVWTMXhRRc5MvZqef30ztTpPeLIyv6Ew3zeH1SeymeqdJ7xZD9CYb5vD6pPZWM7PpPeLI5Z1u9BppsRDJgsNmG7KOIwqgFWJBI01IY/Zr1HF/hWjh6c4YidtN1e779SexENWm29BoX+HW0/mknpT+6vRfj/B/WfKXoQ5qWw8bq62n2YR/9h/7VDX4ewcoNU6yT2uMn8rIyqUr6UUw9XW1Bzwsl796f3Vx4LhihCm44iupNvXky1eFW7jaVNt6EdR6q+j+IwsEoxMRR2kuA8ZlJUKLG6mw1vXj+NdWOMxFN4b80VHm/LpvsZ0UFkp3N2w1s66JoVIKpkNmDcwST2V5nCJxrpPtJpaizOzsYsjOr3A3mVTIbEIrnDCxBCktK2ZtdIkvfsuyMohh2iNS/NtbiI8IYhAVBAHDq+U3uVy9tAbJgEcRoJGLPlGYm2rW18EAc+4UBPQCgFAKAUAoD5p2mhEslwRxtz0+Uaoaqam77T6xwdUhLDU1Fp2ir9mgznVwh/SOHNjYF7ns+Kk7amwaedT+9RXcY6keQzhdX0aOf2kd6FXB84FAKAUAoBQCgFAKAUBa7RPCP4l/GuXG+4l985mOs17a2KkhwskkcbNLHCcqq1w7IvCMqNmNz3a61U4epKM7RlZN/eskaHRfaU+Iiz4nDyYV/FaYPfyixuPMwBqWriasHaM7/D/QSXOjM2Hjt9tvbUXLa/S+S9DOSil7AaMx8gkP9TRYyv0vkvQZKI1cnkJPWD+6s8sr9L5L0MZKI0xFwDaQBgCLyAaH+as8rr9L5L0GSjD9Kdr4mGONsJA2IcyBWQzZeAq5JzhrLqF1OmtS0cTUk2pzt8F6GGkZjATl41aXNE5Gqb7PlP8AEDY1FPF1k7KV/gvQyoouLr+0PrD7a15ZiNvyXoZyULr+0PrD7actxG35L0MZKI41UOtmBF1AF7nhDe2pMFJyrpvtMS1GYq8IxQCgFAKAUAoBQCgOS9c/x+H+jb81VuP1xPacUtVX+PmZnqZH+Vm+m/8AjSpcD7v4lfxp/Wr/AAX1Z0Gu082KAUAoBQCgFAKAUAoDHbQxuVggRW4d4+dggCBgLi4sx1vbQacxcUBjzt/C5c2QhbZid3oFyowY+QiWO3bxagWNgKYdvwEspiYOGKZcik5s+VRpoCdD3WPOgKzt/C2vl0sh1QAlXQuGCnUgKDfTsIF6Am2XtSCdsix5Wy5iGQaaKbZhpezofr8hsBd4iJRIlgBo3IAeLVfwl7pd/qbw1kGxkBAuAfgouf8APTg/2Zd4kZPdL4o9AqwNBul8UegUA3S+KPQKAbpfFHoFABGByA9FAV0AoBQCgFAKAUAoBQHJOuj4+D6NvzVW4/XE9pxS1Vfh5mc6mh/lJfpj/wAaVNgfd/EruNH61f4r6s3+uw84KAUAoBQCgFAKAUAoCDEYOOQqXRHKHMpZQxU96kjQ6DUd1AUR7OiAsIowNTYIoFza+lvIPQO6gKYtlwKQVhiUjlZFFuLNpYacWvn1oA2yYDzhiPLnGvyRZezsXQeSgJIcDGjZkjRWIsSqqDbuuBfnQFh0hwhlQxB2jLxyIHQlWQsoAZWGoINj9VcOOlkwi30vU2iY7q+2dLh8LFFOzvMIozIZGLsHZpCVzXNwt8otpw1vhJxnlOOq/kJG0V1mooBQCgFAKAUAoBQFLuALkgDy6UBCuOjPJ19IoCYOO8UBVegFAcl66Pj4Po2/NVbj9cT2nFL2avw8zOdTf6nL9Mf+OOpsD7v4lbxo/XfxX1Zv1dh50UAoBQCgFAKAUAoBQCgFAKAUAoCyxnhx+Z/+tV3CXul3+TN4az3C/GP/AAp+MlY4M92+/wAhPWXlWRoKAUAoBQCgFAKAUBgOkvhJ5j/SgMNQC1AeqxHIkeY2oCT3S/jt9o+2gND6x3JkhuSeBuZv8qq3H64ntOKWqr/HzM91dY148LwG13YnQG50F/QB6K6MH7pFRxjb/EJdy+hs/wCl5vH+5fZXUURQ205T8s/VYfgKAgkmZvCYnzkmgKRIw5E+k0BWMU45O32jQEg2hKP/ADG9N/xoCQbVm8f7l9lAe/pebx/uX2UBUu2ZfGB84H9KAql23KeWVfMPbegLdtoyn5bfh+FAeDaEv7RvTQFQ2nL45+72UBWNrzeN9y+ygK121KO1T5x7KAnwm0WllUMALKx0v+7Vdwl7pd/kzeGs9xm0WilIUA3RDrfxpO6nBnun3+SE9ZEduydyeg+2rE0PP05L+76D7aAfpyX930H20BUNvSdqr94/rQFzhNtM7Bd2Lk9h9PZQGaoBQCgFAYDpL4SeY/iKAw1AKAUAoDRusT4yL+A/mqtx+uJ7Tilqq/x8zMdBf1X+Zq6cH7lfEp+Mf/UJ9y+hsNdJRigFAKAUAoBQCgFAKAUAoBQCgFAT4ByHJHMRyEecZar+Efdx7/U3hrJds/HH+BPxescG+6ff5IT1lnViaCgFAKAkwzsGUp4V9POaA3NL2F+fb56A9oBQCgNf6SeEnmP40Bh7UAtQC1ALUBoHWfPuzG5GgQn/AHVwYuGXOMe89VxexKw2Hr1mrpZPmZzoA4bCBgbgsxB9FT4WLjTs+36lbw9VhVxrnB3TUbbjY66CnuKC4tQC1ALUAtQXFqC4tQXFqAWoLi1BcWoBagFqAUBNg/Cb6KT/AK1wcI+7j3+pvDWTbY+OP8K/9qxwb7p9/kjE9ZZ1YGooBQCgANAbjgixRS/hW1/p91AT0AoBQHOOs2INPFmdkVYZHOVit7OoFyFbv7jXFir3Wm2vyPScAxWTP8ik24pXSevK2tbNqNLXYzufg8QSDbKTnHCxbKWPybhe7UkCuS03qk/mehdXDwX9yhG616I69F7aNOl7tJ4diSknLK+UKCbhs193GxXL43wmi31tRqp0n8zKq4RLTSje+yNtcle+zRpfaSS7CksCJn5G+bMNcoOo5qo1BY8jYWFZcZ9J/M1jXwt3ejH4KO35vYl33MTtON4mC70todQWGquynQnvQ/VaopynF+0zuw1HDVo5WZivhHnSezYzEYzEgsEkOYtoFOvK5PPs0rMc5JZd9XOYqrCUqioOKvP9qS02u7vsRLC5XQEgX0toOQ7K1c3bWTQw9NNqUE+2y2L79CTfN4x9JrTLltJuSUOhHchvm8Y+k0zkto5JQ6EdyJIN47BVLFibAAmsqc3oTZpUw+GhFylCNl2L0JZYJV55jyN1bOvFovEpI1OnOtsqptZHGGDl+yPxik9GvQ0mVNhMQFLFZAo5khtNWBv5ip81qXqWvp+ZhLAuWSlC/cuz1RSIZ7kZZbjQizaG17H6taZVTa/mZzeCtfJhuiBDNrpILXvfMLZVLEXPblBNu6mVU2v5jN4Low3LndvroJPcc+UMMxBtYK2ZuK+W6A5hex5is3qbWaWwOU4uMdF9cUlo16WraCHLNztJaxa/F4K8z5h31rlVNr+ZJmcHqyYbNUT3dzXtaW/O1mvYi408wJrOVU2v5mMzgrXyYW7olM29W2YuL3sbmxtzseR51hzmudm0MPhJ+zCO5ehF7ofxm9JrGdnte8k5Fh+rj4V6D3Q/jN6TTOT2sciw/Vx8K9B7obxm9JpnJ7XvM8jw/Vx3L0Or9V6JLgznRWZZWW7KGPgqeZ89aVK09CUnvPDcYqEKeLWSkk4p6FbnZsU8UeYLCqBmDqSoXhHJrkeUEZe0jyEjTKk1ebZQlM4j3jHEWUhU4ixRDxMLg3sDy0Ovn0NbQqVIxtTbDSNb6ynXD4dN1mR3e2ZXYEBQSe3zVvDE1X+5l7xfwNLEYiWcSaS1PtNJwXuqWLeLiXHEy2Z3HgKG0IvckE87cuetdMalWSupHoq2E4PpVc26K1J6O12+9ZPiMJjEvfFGw/1JCwuwC3Vbm5uOV6y5Vl+4ihS4Nna1D5aNV3pbWoqkwWLvZcUx1cXLyC+7kyMba2AJXn36XrLlW5pfdzEafBtrugubZzxylz9/+jE4zaGJjcoZ5CRbUSPYggEEXseRFRSr1U7ZR30uDMBUgpqkt3wOr9VmKxEmFLYhi65yImY3YqBZte0ZgbX159lqscLKcoXkeL4epYali8igrWWlc1//AJY3SukpRQCgOTddHxuH/gf8wqux/wC34+R7Pijqrfx/5Gg7PVDIokNla6km4C5gQGNuxSQfqrgha+k9ZiHNU24a1p77c3xWgzMmHwbm6uUGUuLHUHRcpz31GUtbmd4NdKlcabehlbGpjYKzV9NvO+jbdLYrajG7bSISkQWyWFrEkek61HUyb/lO7BOq6SdXWY8mtUjolJrUiH3OpfOQMwFgfPf01JnGoZK1HGsJTliM/JfnS1/L4/H5Ew7fP/QVG9SOuGt9/kj2sEgoCXCYgxuHW1x36ggixBHcQSPrrKdndEVWkqsHCXOZWPpLKoAVUAFsvhm2Xylrnu1J8lqkz0lqOF8F0pO8m9OvV6WXw+JQOkMoy5Qi5bBbBjoiMqjU62Dt/WmekbfhtJ3ym3fXq52m3q57IqbpJNcEBRY3A4rc1Pa3eg9JpnpGFwZRSs7/AC7eztKffDLkK5U4lyE2OYjIF537hTPStYz+G0stSu9Dvbm132DD9IplAXhKgBQpvYAKV0sdCQTe3koq0krCpwZRnJy0pt3vo23+VtBW/SaYgiya3ueLNc8jmzX01sOWp0rOeZquCqKd7v5W3W5+fnKB0hl7Qp1ZrWYavIJNbHscXHnPfWM9L73mz4Npcza1Lm5lk7Oda/gWW0doPMwZ7XAsLaDVmb8WNaSm5azpw+GhQTUOf0S8i1rU6BQCgOp9ViOcFPuyFYyMFLC4Vt2liR22uNPJUcmlJX1HheNH6mH+PmzN9EuiyYAZFlllaRmkdpCDdyOJlUaLft+81vWrurptY8ylYk6WdGItoI0MzSKLIwMbFSGBexI8FgO4j0VijWlS/Mg1c1brQiZMLhEkfO6kgvbLnKqBmy3Nif61hNOTaVj1fFVf3ancvqc6jnZbWJ0N7dl/NyqROx7CdOMr3RtE8ULEWxDBmci+85CY7y9r9q8B7Mx1rpai+f7en/RSQlWitNNWSTtbo/l+v5l2ajHbbCxpGI5mdiXz8ZPgEZLi/ZdvvqOpZJWZ14LKqSk5wSStbRtWnyMKzX56+eoSzSSVkdO6msROd8hN8OoBF+yVjyXyFbk/V3mrPAuTi1zHh+NVOhGrCUfbevtWpN9v3sOoV3nkxQCgLHH7HgnIM0MchGgLqGsD3XrWUIy1ompYirSvm5uN9ja+ha+9XBfNIPVp7K1zUOitxLy/FdbLxP1HvVwXzSD1aeymah0VuHL8V1svE/Ue9XBfNIPVp7KZqHRW4cvxXWy8T9R71cF80g9WnspmodFbhy/FdbLxP1PPepgvmkHq09lM1DorcOX4rrZeJ+oHRTBfNIPVp7KZqHRW4cvxXWy8T9T33q4L5pB6tPZTNQ6K3Dl+K62XifqPergvmkHq09lM1DorcOX4rrZeJ+o96uC+aQerT2UzUOitw5fiutl4n6j3q4L5pB6tPZTNQ6K3Dl+K62XifqPergvmkHq09lM1DorcOX4rrZeJ+o96uC+aQerT2UzUOitw5fiutl4n6j3q4L5pB6tPZTNQ6K3Dl+K62XifqPergvmkHq09lM1DorcOX4rrZeJ+o96uC+aQerT2UzUOitw5fiutl4n6j3q4L5pB6tPZTNQ6K3Dl+K62Xifqa90siwWC3X+QgkEhcEhEUqQvwdhl4s0jRp5M96ZqHRW4cvxXWy8T9SxwO1Nmukd8BHvJI0cKqRFS7JAzoHJHg+6IuJgoN9L0zVPorcOX4rrZeJ+pDDtLBHds2zoBGyB3bKhy5txoFC3Y/DfcO/RmqfRW4cvxXWy8T9S7w+M2dJNBFHs9M0rBWzxRpuwy4kr35iThX8G4tzI5FmodFbhy/FdbLxP1LnZW28Om8RcEYyJHULFugrWlljQk5lAZhBIddAFte5Fzo0+ityIKlapUeVOTb7W39S+wXSHCyyIqQyWcgLIQoXiz2Ns+cXKEeD3VjM0+ityNLssj0rgWRhJCALyrGELtK5gxIgIIyhFu7A2z3AYEjWmZp9FbkLsuH2lgZzZ8PmspZDLGGBtuw4A1ZLGRAcwF73FwL1nM0+itxLTxFWlfNyavsbX0MPgdp7Obd7zZ6KZBEQBCpsJFjLMbgcKtKguOdybaGmah0VuJeX4rrZeJ+pebNl2fMWybPTKsckhJjhN93l4VCk5syuCCNNaZqn0VuHL8V1svE/Ut4MXs8bsTYPDFpbFRhguICoRBrIcq5eLERi1jowblezNQ6K3Dl+K62XifqeHaWzdD+jhYrf4qHNmYwbtcob5QnQ3vp22NM1DorcOX4rrZeJ+ptPRdsOyu2Fg3KZgCQix5yBfwQb6XtxAdtbRio6kQ1a1Sq71JOXe2/qZytiIUAoBQCgFAKAUAoBQCgFAKAUAoBQCgFAKAUBHLErWzKDblcA21HsHooCE4CLX4KPUKp4F1VPBB01A7B2UBWuFjHJE0/dHZa34D0CgKY8BEpUrGgKAhbKoygnULYafVQHr4ONgVaNCG8IFQQdSdRbXUk+c0BUMOl75Vve97C99fafTQEb4CIliYkJcWclVJcDkGNuIeegJI8MgJIRQWADEKASF0AJ7QBQFJwcel404SCvCNCospGmlhpQCDBRpYpGikXAyqBYG17WGl7D0CgPPcMWnwaaEsOFdGPNhpoTc60B5JgImFmijItaxRTobAjlysq/ZHdQE8aAcgB26C1AV0Ao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342" name="AutoShape 6" descr="data:image/jpeg;base64,/9j/4AAQSkZJRgABAQAAAQABAAD/2wCEAAkGBxQTEhUUEhQWFhUXGRkVFxgVGBgVFxgXFRcYIBYaGBUaHyggGR8lHBgXITIhJSkrLi4xGB8zODMsOSguLisBCgoKDg0OGxAQGy8mICUsNCwsLCwvLCwsLC8vLC8tLCwvLCwtLCwsLCwsLS0sLCwsLCwuLCwsLCwsLCwsNCwsLP/AABEIAMQBAQMBEQACEQEDEQH/xAAcAAEAAQUBAQAAAAAAAAAAAAAAAwIEBQYHAQj/xABLEAACAQIDBAQHDAgGAAcAAAABAgMAEQQSIQUTIjEGB0FRMlJhcZGT0RQWIzNCVHOBkqGxshU0U2JygsHSFyRjorPCNUOUo8PT8f/EABsBAQACAwEBAAAAAAAAAAAAAAADBQECBAYH/8QAPxEAAgECAQYLBgUEAQUAAAAAAAECAxEEEhMhMVGRBQYUQVJTYXGSwdEyM4GhsfAVIjRCghYjcuHCNaKy4vH/2gAMAwEAAhEDEQA/AO40AoDS9qdLZIMY6SBPcykrdVLuzDDGVlzrIckmhtG8YBWxD62oC4xnTIwr8LCM27kltDIZhaMRFQzKnBcSi5YAC3Mgg0BbT9Pt2oklgyxHEHD5sz3CqMQXkbPEqlQICeFm0bUi2oE+zum4meKIQhJpYWkCPKAFlGa0LEKWuVR2zBSBbyigKMP01d92ow6CSWOKZA0+WPJKuIbikMdwQmHOgU6tzsC1AOk/SSeBmaIw7uLC+62WRWdpLMRu45FkAUkDQ5X1I0oCb38RCWONkIL769mUldy8ipddCd5upLW5EAHmKAtMZ08MaXaBc2jZRJIwEbRNIjFlhOpCkaAoD8vnQE20enscTTqIizQmEZQ63beSIktgL2MZkW/f2UBcYbpdvYo3ihBabEPh4Q8mVGCJI6yNIFJVWjjLABWN2UeUASdHulBxUpVYcsaorFyzk3aNGtpHu7cdvjLm1wLG9AWg6ZibBYnEYcKGhJVc5DqwOUxyEIw4WVgbXBGo7KAs5enEsDSRSxxzPHK0ZeHPEjAR4dxlS0mVv8wqcThbjVhewAzR6QuUxZ3IRsMr5jLIFjMgUsgz20Upu2L8hvLcwbAYzZHSrEsoV4onl36wODnwxjMkaul0+GU6FtVkIIyntIACXp8I8P7olhyKXVEGdrsvE0jXeNAcsaM1kL3tYG5FwLjA9NVkxgwohIJlmjz5wRliQlJLW5OVlUD/AEm8lAY737SoGmk3RjK4lo4VSUSA4UvwtPdkLkRtdcqlb6Zu0DJHpa4NmgAKrHJL8I6lVnmeKLdrJErSHNGxIIWwtbMSBQEJ6bsiM02HsR7qAETvNdsHKsb5iIhkBYmzHQAC9r2AEWK6dsiM5w4y754FJabXdDEF3a2HOlsOfAz+FqQBegKoen675YpIGjJIzFnU5I/c+8Z2ygjRrx2B5i97UBkuj3StMUYgqZS6TOwzK2QwPEuU20JImVrigMRN0txKYnE3iV8Nh5JEfLGysqphklDmdpMjEu4TIFBAIa9gaAnx3TncEpNBaRWKsI5M68KxSSFWKKTlhkMhFgfg2HcSBTF06ZhM64e6RKhBzyHOZI4XS2WEqLrMumYtobKdLgNodK5jh8LJAio087wnNHJiLCNJjmSNTG7XMQ8LKQCbgWtQGQwnSVlwssuJi3ckEaNJGGGsjxK+RSdAczBRc8+2gLODp2jtEixcUyxFCXGTeyO6PEXUHiQxsdL3CtbwaAz3R/aL4iESPGsZLMAquZNEYqSSUXtB0tyt5gBkqAUAoC0OzITLvjFHvbZd5kXPa1rZ7XtagPI9lQKuVYYwtmFgigWe2cWtyNhfvsKAjGxMPxfARcRLN8GupIYEnTUkO4/mPfQE6bPiHKNBxZ9FA47Wzee2l6Aok2VAy5WhiK2VbFFIypfILEclzNYdmY99AMTsuGRleSKN3TwWZFZlsbjKSNNaArGz4tfg01YOeEasrZlY95DcQPfrQEcGyIEBCQxKDcnKii+YWN7DtBt5qA9Gy4bKu6jyrcqMi2UkgmwtpqAfOKA9k2XC0e7MUZj0OQopW45cNrdg9FASx4RFBCooDcwFABsoUXA58IA8wAoCN9nREMpiQhlWNgVUhkS+VSLaqLmw7LmgKI9kwKuRYYglmXKEULle2cWtazWFx22FAXC4dBmsq8XhaDi0A4u/QAa9goCDC7LhiULHDGihs4VEVQG8YADn5aA8w+yIEJKQxKTe5VFBObnqB20BVDsyFCGSKNSLAFUUEWz2sQP9R/tt3mgI22NhyzuYIi0gKuxjXM6nmGNrkHy0B6mxsOMloIhuySlkXgJNyV00110oCU4CI3BjSxzg8I1EpvJ9o6nvPOgI4dkwKxZYY1YksWCKCWOa5uBz4m1/ePfQHg2NhwAu4isBYDItgALAWtytpQFU2yoHcO8MbODmDFFLBuHUEi9+FfsjuoCZcMgzWVRnN30HESACW7zYAa9gFAQRbJgVQqwxhRmsAigDOLNYW0uDY99AefofD5s24izWAzZFvZQABe3IBVH1CgJlwUYsQiXDGQcI0dr5mHcxubnnqaAjl2VAz7xoYzJoc5RS11IK8Vr6EAjusKArGz4gb7tLlg98ovmBJDXtzuzG/wC8e+gJoYlUWUBRroBYam50HlJoCugFAKAUAoBQCgFAKAUAoBQCgFAKAUAoBQCgFAKAUAoBQCgFAKAUAoBQCgFAKAUAoBQCgFAKAUAoBQCgFAKAUAoBQCgFAKAUAoBQCgFAKAinnC89SeQGpPmH9eVAWZxMi8UigDkBmGUeVj2nTzfjQEsLu5vbIv8Aub0jhH3nydoF5QCgFAKAUAoBQCgFAKAUAoDnvWb0nxODkiEDhQyMzAqrXIPlFceKrTptKPOeh4C4NoYyNR1r/ltaztt9DRcZ1mbRRSVcMdNMia3I7hUNPE1JSs5JLuLTG8CYShScqdOUpaNGVru7c1yuDrK2gRdpAp7ikZ/AVrPFVIuyd/gTYfgHBVIZU4Si9jkn9CT/ABHx/wC2X7CeytOWVftE/wDTnB/b4h/iPj/2y/YT2U5ZV+0P6c4P7fEP8R8f+2X7CeynLKv2h/TnB/b4j0dY2P8A2y+rT2Vnldb7Q/pzg/t8RnOinT3GNIN9E+IiOhMUfEnlGUWbyg//ALvTxrTtMreEuAcLTp5VGooyXNKSs/RnTBjwRwo5/lKfntXTPG0Y/u3HkcllJxEh5BV85Ln0C341yz4Tj+2O8yoFMbvvFBckENcWAGlvJf763wmKnWm1LVYSjYusXikiUvK6og5s5CqLmwux0GpFWJoY/wB9GC+d4b10f91Yyka5Udo99GC+d4b10f8AdTKQyo7R76MF87w3ro/7qZSGVHaTYPbeGlbJFiIZHsTlSRHaw5mwN7aj00ujKknqMhWTJbPOSSsepGhY+Cv9x8g+sigKeGPvZ28xdrfcAPqAoCKeEkozm5ziyjwV5/aPlP1AUBkKAUAoBQCgFAKAUAoBQCgFAKA5J11/GwfRv+aq7G+1E9jxW9iv8P8AkbD1QqPcTaD45/ypU+D90VvGVLl77kbxux3D0V1Hn7Ibsdw9FBZDdjuHooLIs8YDmVQcoIYmwW+hW3MHxjXDjq86UVkG8YplnjBFGuaW5XtzZnH2dQPRVXn69R2yn9DfJiuYmbERomYkKgF9eEAW7jy81QWk3Y20EizKTYEeTy6X079O6sWYuVKwIuDcd41rDVjJG8qrIhYgCzakgdg76seDfePu80aTMB1m4pG2bMFdSbxaBgT8dHVrX93LuOPE+6l3HFp8O6Wzqy31GZStx5L86pHFrWjzrg1rRFesWMWPR2+Tn5PPSwsbX1XylccCq5iI30B11K8q7MD7b7iw4N94+7zOzhXfwxkXxQbsfOw5DyDU941FWpdFnioIyUSKOPRrE5BkXhbSw8I+Qd2pFAZDB4NIwcoFzzNgCT5bAD6hoKAklizW8hB9FASUAoDy9AL0AoD2gFAKAUAoBQCgFAcm66PjsP8ARt+YVW4/XE9pxS1Vf4+ZsHU/+ot9M/5UqfB+6RVcZf1z7kbzXWUAoBQFhjWtIpN7ZWF7EgElOZHLlVfj6U5xWSrm8HYhxESzRsma4bQlSO+qb80HpRJrMbjejccrMzsxzZ7CyWUyKysRdefETrepI13FWSMWIZ+iMLg5mfXNcjKpGeSN2y2Xh1jA07Ca25TJDJMvs3BCGMIpJF2NzzuzEnl5TUM55TuZSsSMpMiWNtG7L+LXfwb7x9xpMwXWSrrs+Y5gbGI2yjsmjq1rO1N9xy4h2pSfYcrTpAFJIhHFnJJIJzSMpOpXweG1jc2Nr1VKt2FIsRbmKh0lOt4lNzfmNQJGcKbqbgZrDla31Uz/AGDlPYep0mIQKY78iSX1JzKSeWmov5Cb9lqZ/RaxnlOi1jN9AtrNJj0bITlhdQqm5JLC7Em2puLnyXrpwk8qb7vM68DUy6j7vNHWsrSc7ovd8pvOR4I82vmqxLUrmjtuwosA3IDQDK3ooC4oDASdI1G0kwV9TA0pNvl5lyJflfIHa3Owv5wLbZnTGGRMdIWtHhJGBJ0vGkanOO8M4lAPbl0oC92ftB8XgI5YSEeaJWBPKNnUZuXMqSdO9baUBjJ9lYsLu9+oUqYls1mfiXKRnDEusIlNiSCwBa4vQFzJs3ESQQASKrBCshjkcqQAGjZWOrccaA35hn8xAoOzsbdQJAFG7ZgGOriWJ5Nct8ukot2ggdvCBkNhYbEqScTJm4VAAtbNds5Nh/DbXl2CgMxQCgFAKAUAoBQHJuuj47D/AEbfmFVuP1xPacUtVX+PmbB1P/qLfTP+VKnwfukVXGX9e+5G811lAKAUAoCGXDI2rKCe+2vp51hxUtDQIjgfFdh5Ccw/3XP31yzwNGXNbuNlJlBhkHiN5rofRqD6RXJPgzoy3m2WULOCgfkCA2vYCL61WODysnnN7iCVWkUqQRlfkb9qVY8HJqpJPZ5mk9Rb9LsFHPhXimd0VyovGud7q4YBUAYseHkAdL1bSipJpkM4qcXF85pK9W+Cy5vdsoFgxzGFSA3glgyArfy1zcipdpx/h9Ht3gdW2CLFPdsmYEAi8PNs1l8Dnwtpz0pyKl2j8Po9u89HVpgzYjGyWOYjig1CeFbh7O3upyKl2j8Po9u8zXRPoTh8LPvocQ8rBCuUmMgCSxBORQdQNKkpYeFN3iTUcLTpO8TdKnOgUBFisSkSM8jBEUXZmNgAOZJ7KzGLk1GKu2DAe+/Z+fN7tw3K3xqc78+fdXV+H4vqpeF+hrlx2lA6WbO474zCkMbgbxOxVA7e8Xp+H4vqpeF+gy47S82J0gwcuWKHEQySZb5Y3VibDiNhWlTC16SyqkJJbWmvqZUk9Rf7UwW9jyhyjAhlcAEqwPMX8lx5ia5zJg8T0VYyApKFTllynhURsqZbMLspIsTy560BfbP2Fu5hK0mawcBbEC7leNuI3ewILaXB5DtAzVAKAUAoBQCgFAKA5N10fHYf6NvzCq3H64ntOKWqr/HzNg6n/wBRb6Z/ypU+D90iq4y/r33I3musoBQCgFAKAUAoDW4Q+TwltuotMp72/e++qCNs+v8ALzJeY2HdLfNYZrWvbW3dfuq/IjH9IF+DUi4cSRhGBClWdwmYEqw5OdCpuCRQGPXYLZsxAY/vTE6kLma+6uSciczYZdAKAt16K6qbA5LKoMtwEDZsnxOoza3PF5aAqm6L5rcIAAtwykXsiqtzurmwUG3K/MGgLzZGHOGcRZFtLnkLB7nMixqSVCKNRY6dv3AZ2gOe9Push9m4gQnCiRWQSK+9KXuSCLZDyI7+0VecFcC8vpuaqWs7WtfzRFOpku1jSukHXA2Kw02H9xhN6hTNvi1s3bl3Yv5r1dYfixKhWhVdW+S0/Z2adpG611axzrF7Kmj8NCNCdLNYKQGzWvlIJFwbWuL16eniaVT2ZffmQNNFK7OlIvu2te3LUnh5LzOjKfrrblFK9sr7+0xZmX6G7ebZ2JXEmEyDK6AEmMG+hs2U8u61cHCmCWPo5mM7O6e35XRvCWS7nQP8dG+Yj15/+uvP/wBIy67/ALf/AGJc/wBh1rYmMabDxSum7aRFcpfNlzC9r2F+fdXk6sFCcop3SbV9vaTp3Re1GZFAKAUAoBQCgFAWe1toLh4XmcEqgubFR225sQBz5kgUByfrTx6znCyroGje3Ej8nt4SMVPLsJqtx+uJ7Tilqq/x8za+p/8AUW+mf8kdT4P3SKvjN+ufcjea6zz4oBQCgFAKAUBr8IOQaEhoo1upUEEZr+EfKK85KWTUclrUm/mTcxc+6JP9T0w10fiFXatzNchEWILOAG3lgyvzh5owZfvAp+IVdq3MZKJfdEn+p6Yacvq7VuGSifZ+ILEksSpRXGYKCM2bxQOy1d2Drzq5WVzGslY+fZutLaeZrYjS5t8HFyvp8mvptPgDAuKvB3snr/2cTqyLNutHaZkBM+qhgDu4+TWv8nyCuCPBmFeLdB0JWXPfQ9CfPbVz2ub5byb3Ln/FPanzj/24v7atv6bwHRe9keekYPpF0mxONKHFSZygIU5VWwa1/BAvyFd+B4NoYPKzKavr031GspuWsxMTlSCDYggg+Ucq7ZJSVmam3QYqVo95CkGacyFgplDbxVO8dy/AFAl8EnLdhzqmnSpxnkVHK0ba8m1r6Erabtx12voN9OtE8mN2g1wMPlzLKt9QRvuJzmZtNWuL8r2qONLBx0ud7NPw6FoS7PMz+YxvSnarvGkUsRSUtvXudOINlAS/Do19bHle/OurAYeMZucJXjqXnp59RrJvUzH9Ftle6sZBB2SSKrfwXu5+pQxqfhPE8nwtSpzpaO96F8xCN5JH1mosLDkK+UHce0AoBQCgFAKAUAoDD9Lj/k5tQNBq2804l8EREOW8ULqWsBQHHOsrFMmGwrMcziOUeE7674gXLktcdoJNrEVxYiCnUin2npeBMVLDYXEVIe1+W3PpdzfupiXNgCw7ZWP+yOpMLHJhbtZy8P1VVxSqLnjFm+10lIKAUAoBQCgIsS5VGI5hSRoTqBpoup8w1oDUY9ruq3OGSTmLqojUkZLkObgqMxF9DewsLGtciOwFxFtgsxVcEvhKLscos0gTW0ZsQTcjsAv3XZEdgL3EBXw0MhiCF3wzFSBdc8sZKnQcrkHSmRHYC9xmGVTGQigBuYABuVIX6vaK48dG1FuPxNo6zB7SgnfAzphWyYgxIUY+Ll8FT8k6OAewtft06eBp0FOLqK6UvzGKl7aD5/6EYaOTH4aOZM8byqrLyvc2F/Je1x2i4r6pwrOcMHUqUnb8qs/r8jhh7STPpf3r4L5ph/Ux/wBtfNuU1unLe/U7MlbDz3sYL5ph/Ux/21nlVfpy3v1GSjSut/ovhxs55YII43idHvHGqEqTlYEqNRx3/lq54BxtSONjGcm1K60t7NGvtRHVisk+flBzEnl2V7DD0sTLGSq1WnC1o27+dbdGvdbUc7aybIv8LtOWMAK2gzWBVWX4QKHurAg3yrz7hXfPD05tuS2bea9tXezS7Lxek+KFvhibd4U3587ji5nn5O4VD+H4bofUzlMxuLxTSMXkNybAnQaKABy8gFTf2sPTu9EV8tJjS2dI6hdl7zGyTkAiCOw8jzEgH7KyD668zxqxNqMKS/c7/Bf7fyJqC03O+V4Y6hQCgFAKAUAoBQCgNb6fSN7mCKkjb1xGRGiPcZHbK6yI65XKCO5HORdaA5f06TLBg1y5bRSi1lA0lIuoREXIea2RdCNKrsb7UT2HFb3df4fSRvXU9+pP9M/5I6mwXuviV/Gb9c/8Ub1XWefFAKAUAoBQCgFqAUBjtufFp9NB/wA8dARdJMOZoWgV2R5FYB0JVksNHDDUEMVrlxdVU6ek2irmt9EM2B2ZvMbI5McV5XkYu2cliYwSTfLmWOw7RapcBSlVqWpr2mrJc5iTstJxDq4RpNq4VVHKVX+pOJvuFe/4S4Q/tV8PJaFBJO2t6n9VuZywjpTPqmvCnSYTbezZ5XDROq5FIVWvZjJcPmtpYLltcNrflQEe1NiPNgpoJHZmkjlXnpd82TkAbLw6ctO2paFTN1Yz2NPczDV0fKt6+vxaaTRwCtjAoDxhcW76hxFJVqUqb1NNbzKdnc+geo7Z64fZ4Z7q07tIC2l1HAoB/lJt+9XzHhWMadfMRbagslN7383qR209KudDmxSKQrMASGIBOpCC7EDtsCKrTclBoD2gFAKAUAoBQCgPDQHDOsPpEmMmTIjLugyHPbU5uyxPdVRi6qm0lzH0Li7wfUw1OU5tWmotW+OveZ7qq6SpHlwZRi8sjuGFsoG7B17fkH01Pg6ysqfOVnGXg6q5yxd1kpJW59dtnbtOrVYHkBQCgFAKAUAoBQCgMdtz4tPpoP8AnjoCbHr4Ddoa3nDaEfgfqFcePinRbfMbR1mPx+GV4sTE4vG8RLKeXEGDebkD5xftrXgmtNanpi1b77xUSPlrZuPkglSaJisiEMpHYR/Tst5a+z4ihGtCVOpG8ZLs8yuTtpRuh64NpX8OL1a+2qCXF3CKcY2lpvzrsJc7Kxc7O62doPKivJGqswUkRrcAm19e6tqvFzCRpylFSulfS15IKtI2YdL8ezIiYiPM1w14kIVo2VJb6g23jaHxQedVn4XhYpylGVl267ptc3RWnt2G2ckc/wAf0ZBBnMwCuDKbJyvEZCAAbA3BsvcVN69FQxzglRUXdaNfbk7N72p6CJx5zU6uiMUBJhoGd1RBdnYKo7yxsB6TUdaqqVOU3qSuZSu7H1vsvAJBBFALZY0WMX7Qqga+ivkNSo6k3N627nelZWLbamxEnfMXdSFyLlNgoObPw8jmDWN+4WtWhkvtn4RYkCLyBJ5AXLEkk27bmgLmgFAKAUAoBQCgFAfNG0fjZP42/MaoKntvvPreA/S0/wDGP0RnOrn/AMSw3nf/AIpKmwfvV98xW8Y/+nz74/8AkjvdXJ82FAKAUAoBQCgFAKAx+3FJjBVWYrJExCi5skqFrDtsATQEM+0M+Vd1Kt2XVkso17TeuXG+4l985mOsjTGgNcxu4eNTZFz2BLaN6fuNcvBqsp968zaZBucN8wP/AKZPZVxnqnSe9kdkRx7NgknjIwYVVWTMXhRRc5MvZqef30ztTpPeLIyv6Ew3zeH1SeymeqdJ7xZD9CYb5vD6pPZWM7PpPeLI5Z1u9BppsRDJgsNmG7KOIwqgFWJBI01IY/Zr1HF/hWjh6c4YidtN1e779SexENWm29BoX+HW0/mknpT+6vRfj/B/WfKXoQ5qWw8bq62n2YR/9h/7VDX4ewcoNU6yT2uMn8rIyqUr6UUw9XW1Bzwsl796f3Vx4LhihCm44iupNvXky1eFW7jaVNt6EdR6q+j+IwsEoxMRR2kuA8ZlJUKLG6mw1vXj+NdWOMxFN4b80VHm/LpvsZ0UFkp3N2w1s66JoVIKpkNmDcwST2V5nCJxrpPtJpaizOzsYsjOr3A3mVTIbEIrnDCxBCktK2ZtdIkvfsuyMohh2iNS/NtbiI8IYhAVBAHDq+U3uVy9tAbJgEcRoJGLPlGYm2rW18EAc+4UBPQCgFAKAUAoD5p2mhEslwRxtz0+Uaoaqam77T6xwdUhLDU1Fp2ir9mgznVwh/SOHNjYF7ns+Kk7amwaedT+9RXcY6keQzhdX0aOf2kd6FXB84FAKAUAoBQCgFAKAUBa7RPCP4l/GuXG+4l985mOs17a2KkhwskkcbNLHCcqq1w7IvCMqNmNz3a61U4epKM7RlZN/eskaHRfaU+Iiz4nDyYV/FaYPfyixuPMwBqWriasHaM7/D/QSXOjM2Hjt9tvbUXLa/S+S9DOSil7AaMx8gkP9TRYyv0vkvQZKI1cnkJPWD+6s8sr9L5L0MZKI0xFwDaQBgCLyAaH+as8rr9L5L0GSjD9Kdr4mGONsJA2IcyBWQzZeAq5JzhrLqF1OmtS0cTUk2pzt8F6GGkZjATl41aXNE5Gqb7PlP8AEDY1FPF1k7KV/gvQyoouLr+0PrD7a15ZiNvyXoZyULr+0PrD7actxG35L0MZKI41UOtmBF1AF7nhDe2pMFJyrpvtMS1GYq8IxQCgFAKAUAoBQCgOS9c/x+H+jb81VuP1xPacUtVX+PmZnqZH+Vm+m/8AjSpcD7v4lfxp/Wr/AAX1Z0Gu082KAUAoBQCgFAKAUAoDHbQxuVggRW4d4+dggCBgLi4sx1vbQacxcUBjzt/C5c2QhbZid3oFyowY+QiWO3bxagWNgKYdvwEspiYOGKZcik5s+VRpoCdD3WPOgKzt/C2vl0sh1QAlXQuGCnUgKDfTsIF6Am2XtSCdsix5Wy5iGQaaKbZhpezofr8hsBd4iJRIlgBo3IAeLVfwl7pd/qbw1kGxkBAuAfgouf8APTg/2Zd4kZPdL4o9AqwNBul8UegUA3S+KPQKAbpfFHoFABGByA9FAV0AoBQCgFAKAUAoBQHJOuj4+D6NvzVW4/XE9pxS1Vfh5mc6mh/lJfpj/wAaVNgfd/EruNH61f4r6s3+uw84KAUAoBQCgFAKAUAoCDEYOOQqXRHKHMpZQxU96kjQ6DUd1AUR7OiAsIowNTYIoFza+lvIPQO6gKYtlwKQVhiUjlZFFuLNpYacWvn1oA2yYDzhiPLnGvyRZezsXQeSgJIcDGjZkjRWIsSqqDbuuBfnQFh0hwhlQxB2jLxyIHQlWQsoAZWGoINj9VcOOlkwi30vU2iY7q+2dLh8LFFOzvMIozIZGLsHZpCVzXNwt8otpw1vhJxnlOOq/kJG0V1mooBQCgFAKAUAoBQFLuALkgDy6UBCuOjPJ19IoCYOO8UBVegFAcl66Pj4Po2/NVbj9cT2nFL2avw8zOdTf6nL9Mf+OOpsD7v4lbxo/XfxX1Zv1dh50UAoBQCgFAKAUAoBQCgFAKAUAoCyxnhx+Z/+tV3CXul3+TN4az3C/GP/AAp+MlY4M92+/wAhPWXlWRoKAUAoBQCgFAKAUBgOkvhJ5j/SgMNQC1AeqxHIkeY2oCT3S/jt9o+2gND6x3JkhuSeBuZv8qq3H64ntOKWqr/HzM91dY148LwG13YnQG50F/QB6K6MH7pFRxjb/EJdy+hs/wCl5vH+5fZXUURQ205T8s/VYfgKAgkmZvCYnzkmgKRIw5E+k0BWMU45O32jQEg2hKP/ADG9N/xoCQbVm8f7l9lAe/pebx/uX2UBUu2ZfGB84H9KAql23KeWVfMPbegLdtoyn5bfh+FAeDaEv7RvTQFQ2nL45+72UBWNrzeN9y+ygK121KO1T5x7KAnwm0WllUMALKx0v+7Vdwl7pd/kzeGs9xm0WilIUA3RDrfxpO6nBnun3+SE9ZEduydyeg+2rE0PP05L+76D7aAfpyX930H20BUNvSdqr94/rQFzhNtM7Bd2Lk9h9PZQGaoBQCgFAYDpL4SeY/iKAw1AKAUAoDRusT4yL+A/mqtx+uJ7Tilqq/x8zMdBf1X+Zq6cH7lfEp+Mf/UJ9y+hsNdJRigFAKAUAoBQCgFAKAUAoBQCgFAT4ByHJHMRyEecZar+Efdx7/U3hrJds/HH+BPxescG+6ff5IT1lnViaCgFAKAkwzsGUp4V9POaA3NL2F+fb56A9oBQCgNf6SeEnmP40Bh7UAtQC1ALUBoHWfPuzG5GgQn/AHVwYuGXOMe89VxexKw2Hr1mrpZPmZzoA4bCBgbgsxB9FT4WLjTs+36lbw9VhVxrnB3TUbbjY66CnuKC4tQC1ALUAtQXFqC4tQXFqAWoLi1BcWoBagFqAUBNg/Cb6KT/AK1wcI+7j3+pvDWTbY+OP8K/9qxwb7p9/kjE9ZZ1YGooBQCgANAbjgixRS/hW1/p91AT0AoBQHOOs2INPFmdkVYZHOVit7OoFyFbv7jXFir3Wm2vyPScAxWTP8ik24pXSevK2tbNqNLXYzufg8QSDbKTnHCxbKWPybhe7UkCuS03qk/mehdXDwX9yhG616I69F7aNOl7tJ4diSknLK+UKCbhs193GxXL43wmi31tRqp0n8zKq4RLTSje+yNtcle+zRpfaSS7CksCJn5G+bMNcoOo5qo1BY8jYWFZcZ9J/M1jXwt3ejH4KO35vYl33MTtON4mC70todQWGquynQnvQ/VaopynF+0zuw1HDVo5WZivhHnSezYzEYzEgsEkOYtoFOvK5PPs0rMc5JZd9XOYqrCUqioOKvP9qS02u7vsRLC5XQEgX0toOQ7K1c3bWTQw9NNqUE+2y2L79CTfN4x9JrTLltJuSUOhHchvm8Y+k0zkto5JQ6EdyJIN47BVLFibAAmsqc3oTZpUw+GhFylCNl2L0JZYJV55jyN1bOvFovEpI1OnOtsqptZHGGDl+yPxik9GvQ0mVNhMQFLFZAo5khtNWBv5ip81qXqWvp+ZhLAuWSlC/cuz1RSIZ7kZZbjQizaG17H6taZVTa/mZzeCtfJhuiBDNrpILXvfMLZVLEXPblBNu6mVU2v5jN4Low3LndvroJPcc+UMMxBtYK2ZuK+W6A5hex5is3qbWaWwOU4uMdF9cUlo16WraCHLNztJaxa/F4K8z5h31rlVNr+ZJmcHqyYbNUT3dzXtaW/O1mvYi408wJrOVU2v5mMzgrXyYW7olM29W2YuL3sbmxtzseR51hzmudm0MPhJ+zCO5ehF7ofxm9JrGdnte8k5Fh+rj4V6D3Q/jN6TTOT2sciw/Vx8K9B7obxm9JpnJ7XvM8jw/Vx3L0Or9V6JLgznRWZZWW7KGPgqeZ89aVK09CUnvPDcYqEKeLWSkk4p6FbnZsU8UeYLCqBmDqSoXhHJrkeUEZe0jyEjTKk1ebZQlM4j3jHEWUhU4ixRDxMLg3sDy0Ovn0NbQqVIxtTbDSNb6ynXD4dN1mR3e2ZXYEBQSe3zVvDE1X+5l7xfwNLEYiWcSaS1PtNJwXuqWLeLiXHEy2Z3HgKG0IvckE87cuetdMalWSupHoq2E4PpVc26K1J6O12+9ZPiMJjEvfFGw/1JCwuwC3Vbm5uOV6y5Vl+4ihS4Nna1D5aNV3pbWoqkwWLvZcUx1cXLyC+7kyMba2AJXn36XrLlW5pfdzEafBtrugubZzxylz9/+jE4zaGJjcoZ5CRbUSPYggEEXseRFRSr1U7ZR30uDMBUgpqkt3wOr9VmKxEmFLYhi65yImY3YqBZte0ZgbX159lqscLKcoXkeL4epYali8igrWWlc1//AJY3SukpRQCgOTddHxuH/gf8wqux/wC34+R7Pijqrfx/5Gg7PVDIokNla6km4C5gQGNuxSQfqrgha+k9ZiHNU24a1p77c3xWgzMmHwbm6uUGUuLHUHRcpz31GUtbmd4NdKlcabehlbGpjYKzV9NvO+jbdLYrajG7bSISkQWyWFrEkek61HUyb/lO7BOq6SdXWY8mtUjolJrUiH3OpfOQMwFgfPf01JnGoZK1HGsJTliM/JfnS1/L4/H5Ew7fP/QVG9SOuGt9/kj2sEgoCXCYgxuHW1x36ggixBHcQSPrrKdndEVWkqsHCXOZWPpLKoAVUAFsvhm2Xylrnu1J8lqkz0lqOF8F0pO8m9OvV6WXw+JQOkMoy5Qi5bBbBjoiMqjU62Dt/WmekbfhtJ3ym3fXq52m3q57IqbpJNcEBRY3A4rc1Pa3eg9JpnpGFwZRSs7/AC7eztKffDLkK5U4lyE2OYjIF537hTPStYz+G0stSu9Dvbm132DD9IplAXhKgBQpvYAKV0sdCQTe3koq0krCpwZRnJy0pt3vo23+VtBW/SaYgiya3ueLNc8jmzX01sOWp0rOeZquCqKd7v5W3W5+fnKB0hl7Qp1ZrWYavIJNbHscXHnPfWM9L73mz4Npcza1Lm5lk7Oda/gWW0doPMwZ7XAsLaDVmb8WNaSm5azpw+GhQTUOf0S8i1rU6BQCgOp9ViOcFPuyFYyMFLC4Vt2liR22uNPJUcmlJX1HheNH6mH+PmzN9EuiyYAZFlllaRmkdpCDdyOJlUaLft+81vWrurptY8ylYk6WdGItoI0MzSKLIwMbFSGBexI8FgO4j0VijWlS/Mg1c1brQiZMLhEkfO6kgvbLnKqBmy3Nif61hNOTaVj1fFVf3ancvqc6jnZbWJ0N7dl/NyqROx7CdOMr3RtE8ULEWxDBmci+85CY7y9r9q8B7Mx1rpai+f7en/RSQlWitNNWSTtbo/l+v5l2ajHbbCxpGI5mdiXz8ZPgEZLi/ZdvvqOpZJWZ14LKqSk5wSStbRtWnyMKzX56+eoSzSSVkdO6msROd8hN8OoBF+yVjyXyFbk/V3mrPAuTi1zHh+NVOhGrCUfbevtWpN9v3sOoV3nkxQCgLHH7HgnIM0MchGgLqGsD3XrWUIy1ompYirSvm5uN9ja+ha+9XBfNIPVp7K1zUOitxLy/FdbLxP1HvVwXzSD1aeymah0VuHL8V1svE/Ue9XBfNIPVp7KZqHRW4cvxXWy8T9R71cF80g9WnspmodFbhy/FdbLxP1PPepgvmkHq09lM1DorcOX4rrZeJ+oHRTBfNIPVp7KZqHRW4cvxXWy8T9T33q4L5pB6tPZTNQ6K3Dl+K62XifqPergvmkHq09lM1DorcOX4rrZeJ+o96uC+aQerT2UzUOitw5fiutl4n6j3q4L5pB6tPZTNQ6K3Dl+K62XifqPergvmkHq09lM1DorcOX4rrZeJ+o96uC+aQerT2UzUOitw5fiutl4n6j3q4L5pB6tPZTNQ6K3Dl+K62XifqPergvmkHq09lM1DorcOX4rrZeJ+o96uC+aQerT2UzUOitw5fiutl4n6j3q4L5pB6tPZTNQ6K3Dl+K62Xifqa90siwWC3X+QgkEhcEhEUqQvwdhl4s0jRp5M96ZqHRW4cvxXWy8T9SxwO1Nmukd8BHvJI0cKqRFS7JAzoHJHg+6IuJgoN9L0zVPorcOX4rrZeJ+pDDtLBHds2zoBGyB3bKhy5txoFC3Y/DfcO/RmqfRW4cvxXWy8T9S7w+M2dJNBFHs9M0rBWzxRpuwy4kr35iThX8G4tzI5FmodFbhy/FdbLxP1LnZW28Om8RcEYyJHULFugrWlljQk5lAZhBIddAFte5Fzo0+ityIKlapUeVOTb7W39S+wXSHCyyIqQyWcgLIQoXiz2Ns+cXKEeD3VjM0+ityNLssj0rgWRhJCALyrGELtK5gxIgIIyhFu7A2z3AYEjWmZp9FbkLsuH2lgZzZ8PmspZDLGGBtuw4A1ZLGRAcwF73FwL1nM0+itxLTxFWlfNyavsbX0MPgdp7Obd7zZ6KZBEQBCpsJFjLMbgcKtKguOdybaGmah0VuJeX4rrZeJ+pebNl2fMWybPTKsckhJjhN93l4VCk5syuCCNNaZqn0VuHL8V1svE/Ut4MXs8bsTYPDFpbFRhguICoRBrIcq5eLERi1jowblezNQ6K3Dl+K62XifqeHaWzdD+jhYrf4qHNmYwbtcob5QnQ3vp22NM1DorcOX4rrZeJ+ptPRdsOyu2Fg3KZgCQix5yBfwQb6XtxAdtbRio6kQ1a1Sq71JOXe2/qZytiIUAoBQCgFAKAUAoBQCgFAKAUAoBQCgFAKAUBHLErWzKDblcA21HsHooCE4CLX4KPUKp4F1VPBB01A7B2UBWuFjHJE0/dHZa34D0CgKY8BEpUrGgKAhbKoygnULYafVQHr4ONgVaNCG8IFQQdSdRbXUk+c0BUMOl75Vve97C99fafTQEb4CIliYkJcWclVJcDkGNuIeegJI8MgJIRQWADEKASF0AJ7QBQFJwcel404SCvCNCospGmlhpQCDBRpYpGikXAyqBYG17WGl7D0CgPPcMWnwaaEsOFdGPNhpoTc60B5JgImFmijItaxRTobAjlysq/ZHdQE8aAcgB26C1AV0Ao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344" name="AutoShape 8" descr="data:image/jpeg;base64,/9j/4AAQSkZJRgABAQAAAQABAAD/2wCEAAkGBxQTEhUUEhQWFhUXGRkVFxgVGBgVFxgXFRcYIBYaGBUaHyggGR8lHBgXITIhJSkrLi4xGB8zODMsOSguLisBCgoKDg0OGxAQGy8mICUsNCwsLCwvLCwsLC8vLC8tLCwvLCwtLCwsLCwsLS0sLCwsLCwuLCwsLCwsLCwsNCwsLP/AABEIAMQBAQMBEQACEQEDEQH/xAAcAAEAAQUBAQAAAAAAAAAAAAAAAwIEBQYHAQj/xABLEAACAQIDBAQHDAgGAAcAAAABAgMAEQQSIQUTIjEGB0FRMlJhcZGT0RQWIzNCVHOBkqGxshU0U2JygsHSFyRjorPCNUOUo8PT8f/EABsBAQACAwEBAAAAAAAAAAAAAAADBQECBAYH/8QAPxEAAgECAQYLBgUEAQUAAAAAAAECAxEEEhMhMVGRBQYUQVJTYXGSwdEyM4GhsfAVIjRCghYjcuHCNaKy4vH/2gAMAwEAAhEDEQA/AO40AoDS9qdLZIMY6SBPcykrdVLuzDDGVlzrIckmhtG8YBWxD62oC4xnTIwr8LCM27kltDIZhaMRFQzKnBcSi5YAC3Mgg0BbT9Pt2oklgyxHEHD5sz3CqMQXkbPEqlQICeFm0bUi2oE+zum4meKIQhJpYWkCPKAFlGa0LEKWuVR2zBSBbyigKMP01d92ow6CSWOKZA0+WPJKuIbikMdwQmHOgU6tzsC1AOk/SSeBmaIw7uLC+62WRWdpLMRu45FkAUkDQ5X1I0oCb38RCWONkIL769mUldy8ipddCd5upLW5EAHmKAtMZ08MaXaBc2jZRJIwEbRNIjFlhOpCkaAoD8vnQE20enscTTqIizQmEZQ63beSIktgL2MZkW/f2UBcYbpdvYo3ihBabEPh4Q8mVGCJI6yNIFJVWjjLABWN2UeUASdHulBxUpVYcsaorFyzk3aNGtpHu7cdvjLm1wLG9AWg6ZibBYnEYcKGhJVc5DqwOUxyEIw4WVgbXBGo7KAs5enEsDSRSxxzPHK0ZeHPEjAR4dxlS0mVv8wqcThbjVhewAzR6QuUxZ3IRsMr5jLIFjMgUsgz20Upu2L8hvLcwbAYzZHSrEsoV4onl36wODnwxjMkaul0+GU6FtVkIIyntIACXp8I8P7olhyKXVEGdrsvE0jXeNAcsaM1kL3tYG5FwLjA9NVkxgwohIJlmjz5wRliQlJLW5OVlUD/AEm8lAY737SoGmk3RjK4lo4VSUSA4UvwtPdkLkRtdcqlb6Zu0DJHpa4NmgAKrHJL8I6lVnmeKLdrJErSHNGxIIWwtbMSBQEJ6bsiM02HsR7qAETvNdsHKsb5iIhkBYmzHQAC9r2AEWK6dsiM5w4y754FJabXdDEF3a2HOlsOfAz+FqQBegKoen675YpIGjJIzFnU5I/c+8Z2ygjRrx2B5i97UBkuj3StMUYgqZS6TOwzK2QwPEuU20JImVrigMRN0txKYnE3iV8Nh5JEfLGysqphklDmdpMjEu4TIFBAIa9gaAnx3TncEpNBaRWKsI5M68KxSSFWKKTlhkMhFgfg2HcSBTF06ZhM64e6RKhBzyHOZI4XS2WEqLrMumYtobKdLgNodK5jh8LJAio087wnNHJiLCNJjmSNTG7XMQ8LKQCbgWtQGQwnSVlwssuJi3ckEaNJGGGsjxK+RSdAczBRc8+2gLODp2jtEixcUyxFCXGTeyO6PEXUHiQxsdL3CtbwaAz3R/aL4iESPGsZLMAquZNEYqSSUXtB0tyt5gBkqAUAoC0OzITLvjFHvbZd5kXPa1rZ7XtagPI9lQKuVYYwtmFgigWe2cWtyNhfvsKAjGxMPxfARcRLN8GupIYEnTUkO4/mPfQE6bPiHKNBxZ9FA47Wzee2l6Aok2VAy5WhiK2VbFFIypfILEclzNYdmY99AMTsuGRleSKN3TwWZFZlsbjKSNNaArGz4tfg01YOeEasrZlY95DcQPfrQEcGyIEBCQxKDcnKii+YWN7DtBt5qA9Gy4bKu6jyrcqMi2UkgmwtpqAfOKA9k2XC0e7MUZj0OQopW45cNrdg9FASx4RFBCooDcwFABsoUXA58IA8wAoCN9nREMpiQhlWNgVUhkS+VSLaqLmw7LmgKI9kwKuRYYglmXKEULle2cWtazWFx22FAXC4dBmsq8XhaDi0A4u/QAa9goCDC7LhiULHDGihs4VEVQG8YADn5aA8w+yIEJKQxKTe5VFBObnqB20BVDsyFCGSKNSLAFUUEWz2sQP9R/tt3mgI22NhyzuYIi0gKuxjXM6nmGNrkHy0B6mxsOMloIhuySlkXgJNyV00110oCU4CI3BjSxzg8I1EpvJ9o6nvPOgI4dkwKxZYY1YksWCKCWOa5uBz4m1/ePfQHg2NhwAu4isBYDItgALAWtytpQFU2yoHcO8MbODmDFFLBuHUEi9+FfsjuoCZcMgzWVRnN30HESACW7zYAa9gFAQRbJgVQqwxhRmsAigDOLNYW0uDY99AefofD5s24izWAzZFvZQABe3IBVH1CgJlwUYsQiXDGQcI0dr5mHcxubnnqaAjl2VAz7xoYzJoc5RS11IK8Vr6EAjusKArGz4gb7tLlg98ovmBJDXtzuzG/wC8e+gJoYlUWUBRroBYam50HlJoCugFAKAUAoBQCgFAKAUAoBQCgFAKAUAoBQCgFAKAUAoBQCgFAKAUAoBQCgFAKAUAoBQCgFAKAUAoBQCgFAKAUAoBQCgFAKAUAoBQCgFAKAinnC89SeQGpPmH9eVAWZxMi8UigDkBmGUeVj2nTzfjQEsLu5vbIv8Aub0jhH3nydoF5QCgFAKAUAoBQCgFAKAUAoDnvWb0nxODkiEDhQyMzAqrXIPlFceKrTptKPOeh4C4NoYyNR1r/ltaztt9DRcZ1mbRRSVcMdNMia3I7hUNPE1JSs5JLuLTG8CYShScqdOUpaNGVru7c1yuDrK2gRdpAp7ikZ/AVrPFVIuyd/gTYfgHBVIZU4Si9jkn9CT/ABHx/wC2X7CeytOWVftE/wDTnB/b4h/iPj/2y/YT2U5ZV+0P6c4P7fEP8R8f+2X7CeynLKv2h/TnB/b4j0dY2P8A2y+rT2Vnldb7Q/pzg/t8RnOinT3GNIN9E+IiOhMUfEnlGUWbyg//ALvTxrTtMreEuAcLTp5VGooyXNKSs/RnTBjwRwo5/lKfntXTPG0Y/u3HkcllJxEh5BV85Ln0C341yz4Tj+2O8yoFMbvvFBckENcWAGlvJf763wmKnWm1LVYSjYusXikiUvK6og5s5CqLmwux0GpFWJoY/wB9GC+d4b10f91Yyka5Udo99GC+d4b10f8AdTKQyo7R76MF87w3ro/7qZSGVHaTYPbeGlbJFiIZHsTlSRHaw5mwN7aj00ujKknqMhWTJbPOSSsepGhY+Cv9x8g+sigKeGPvZ28xdrfcAPqAoCKeEkozm5ziyjwV5/aPlP1AUBkKAUAoBQCgFAKAUAoBQCgFAKA5J11/GwfRv+aq7G+1E9jxW9iv8P8AkbD1QqPcTaD45/ypU+D90VvGVLl77kbxux3D0V1Hn7Ibsdw9FBZDdjuHooLIs8YDmVQcoIYmwW+hW3MHxjXDjq86UVkG8YplnjBFGuaW5XtzZnH2dQPRVXn69R2yn9DfJiuYmbERomYkKgF9eEAW7jy81QWk3Y20EizKTYEeTy6X079O6sWYuVKwIuDcd41rDVjJG8qrIhYgCzakgdg76seDfePu80aTMB1m4pG2bMFdSbxaBgT8dHVrX93LuOPE+6l3HFp8O6Wzqy31GZStx5L86pHFrWjzrg1rRFesWMWPR2+Tn5PPSwsbX1XylccCq5iI30B11K8q7MD7b7iw4N94+7zOzhXfwxkXxQbsfOw5DyDU941FWpdFnioIyUSKOPRrE5BkXhbSw8I+Qd2pFAZDB4NIwcoFzzNgCT5bAD6hoKAklizW8hB9FASUAoDy9AL0AoD2gFAKAUAoBQCgFAcm66PjsP8ARt+YVW4/XE9pxS1Vf4+ZsHU/+ot9M/5UqfB+6RVcZf1z7kbzXWUAoBQFhjWtIpN7ZWF7EgElOZHLlVfj6U5xWSrm8HYhxESzRsma4bQlSO+qb80HpRJrMbjejccrMzsxzZ7CyWUyKysRdefETrepI13FWSMWIZ+iMLg5mfXNcjKpGeSN2y2Xh1jA07Ca25TJDJMvs3BCGMIpJF2NzzuzEnl5TUM55TuZSsSMpMiWNtG7L+LXfwb7x9xpMwXWSrrs+Y5gbGI2yjsmjq1rO1N9xy4h2pSfYcrTpAFJIhHFnJJIJzSMpOpXweG1jc2Nr1VKt2FIsRbmKh0lOt4lNzfmNQJGcKbqbgZrDla31Uz/AGDlPYep0mIQKY78iSX1JzKSeWmov5Cb9lqZ/RaxnlOi1jN9AtrNJj0bITlhdQqm5JLC7Em2puLnyXrpwk8qb7vM68DUy6j7vNHWsrSc7ovd8pvOR4I82vmqxLUrmjtuwosA3IDQDK3ooC4oDASdI1G0kwV9TA0pNvl5lyJflfIHa3Owv5wLbZnTGGRMdIWtHhJGBJ0vGkanOO8M4lAPbl0oC92ftB8XgI5YSEeaJWBPKNnUZuXMqSdO9baUBjJ9lYsLu9+oUqYls1mfiXKRnDEusIlNiSCwBa4vQFzJs3ESQQASKrBCshjkcqQAGjZWOrccaA35hn8xAoOzsbdQJAFG7ZgGOriWJ5Nct8ukot2ggdvCBkNhYbEqScTJm4VAAtbNds5Nh/DbXl2CgMxQCgFAKAUAoBQHJuuj47D/AEbfmFVuP1xPacUtVX+PmbB1P/qLfTP+VKnwfukVXGX9e+5G811lAKAUAoCGXDI2rKCe+2vp51hxUtDQIjgfFdh5Ccw/3XP31yzwNGXNbuNlJlBhkHiN5rofRqD6RXJPgzoy3m2WULOCgfkCA2vYCL61WODysnnN7iCVWkUqQRlfkb9qVY8HJqpJPZ5mk9Rb9LsFHPhXimd0VyovGud7q4YBUAYseHkAdL1bSipJpkM4qcXF85pK9W+Cy5vdsoFgxzGFSA3glgyArfy1zcipdpx/h9Ht3gdW2CLFPdsmYEAi8PNs1l8Dnwtpz0pyKl2j8Po9u89HVpgzYjGyWOYjig1CeFbh7O3upyKl2j8Po9u8zXRPoTh8LPvocQ8rBCuUmMgCSxBORQdQNKkpYeFN3iTUcLTpO8TdKnOgUBFisSkSM8jBEUXZmNgAOZJ7KzGLk1GKu2DAe+/Z+fN7tw3K3xqc78+fdXV+H4vqpeF+hrlx2lA6WbO474zCkMbgbxOxVA7e8Xp+H4vqpeF+gy47S82J0gwcuWKHEQySZb5Y3VibDiNhWlTC16SyqkJJbWmvqZUk9Rf7UwW9jyhyjAhlcAEqwPMX8lx5ia5zJg8T0VYyApKFTllynhURsqZbMLspIsTy560BfbP2Fu5hK0mawcBbEC7leNuI3ewILaXB5DtAzVAKAUAoBQCgFAKA5N10fHYf6NvzCq3H64ntOKWqr/HzNg6n/wBRb6Z/ypU+D90iq4y/r33I3musoBQCgFAKAUAoDW4Q+TwltuotMp72/e++qCNs+v8ALzJeY2HdLfNYZrWvbW3dfuq/IjH9IF+DUi4cSRhGBClWdwmYEqw5OdCpuCRQGPXYLZsxAY/vTE6kLma+6uSciczYZdAKAt16K6qbA5LKoMtwEDZsnxOoza3PF5aAqm6L5rcIAAtwykXsiqtzurmwUG3K/MGgLzZGHOGcRZFtLnkLB7nMixqSVCKNRY6dv3AZ2gOe9Push9m4gQnCiRWQSK+9KXuSCLZDyI7+0VecFcC8vpuaqWs7WtfzRFOpku1jSukHXA2Kw02H9xhN6hTNvi1s3bl3Yv5r1dYfixKhWhVdW+S0/Z2adpG611axzrF7Kmj8NCNCdLNYKQGzWvlIJFwbWuL16eniaVT2ZffmQNNFK7OlIvu2te3LUnh5LzOjKfrrblFK9sr7+0xZmX6G7ebZ2JXEmEyDK6AEmMG+hs2U8u61cHCmCWPo5mM7O6e35XRvCWS7nQP8dG+Yj15/+uvP/wBIy67/ALf/AGJc/wBh1rYmMabDxSum7aRFcpfNlzC9r2F+fdXk6sFCcop3SbV9vaTp3Re1GZFAKAUAoBQCgFAWe1toLh4XmcEqgubFR225sQBz5kgUByfrTx6znCyroGje3Ej8nt4SMVPLsJqtx+uJ7Tilqq/x8za+p/8AUW+mf8kdT4P3SKvjN+ufcjea6zz4oBQCgFAKAUBr8IOQaEhoo1upUEEZr+EfKK85KWTUclrUm/mTcxc+6JP9T0w10fiFXatzNchEWILOAG3lgyvzh5owZfvAp+IVdq3MZKJfdEn+p6Yacvq7VuGSifZ+ILEksSpRXGYKCM2bxQOy1d2Drzq5WVzGslY+fZutLaeZrYjS5t8HFyvp8mvptPgDAuKvB3snr/2cTqyLNutHaZkBM+qhgDu4+TWv8nyCuCPBmFeLdB0JWXPfQ9CfPbVz2ub5byb3Ln/FPanzj/24v7atv6bwHRe9keekYPpF0mxONKHFSZygIU5VWwa1/BAvyFd+B4NoYPKzKavr031GspuWsxMTlSCDYggg+Ucq7ZJSVmam3QYqVo95CkGacyFgplDbxVO8dy/AFAl8EnLdhzqmnSpxnkVHK0ba8m1r6Erabtx12voN9OtE8mN2g1wMPlzLKt9QRvuJzmZtNWuL8r2qONLBx0ud7NPw6FoS7PMz+YxvSnarvGkUsRSUtvXudOINlAS/Do19bHle/OurAYeMZucJXjqXnp59RrJvUzH9Ftle6sZBB2SSKrfwXu5+pQxqfhPE8nwtSpzpaO96F8xCN5JH1mosLDkK+UHce0AoBQCgFAKAUAoDD9Lj/k5tQNBq2804l8EREOW8ULqWsBQHHOsrFMmGwrMcziOUeE7674gXLktcdoJNrEVxYiCnUin2npeBMVLDYXEVIe1+W3PpdzfupiXNgCw7ZWP+yOpMLHJhbtZy8P1VVxSqLnjFm+10lIKAUAoBQCgIsS5VGI5hSRoTqBpoup8w1oDUY9ruq3OGSTmLqojUkZLkObgqMxF9DewsLGtciOwFxFtgsxVcEvhKLscos0gTW0ZsQTcjsAv3XZEdgL3EBXw0MhiCF3wzFSBdc8sZKnQcrkHSmRHYC9xmGVTGQigBuYABuVIX6vaK48dG1FuPxNo6zB7SgnfAzphWyYgxIUY+Ll8FT8k6OAewtft06eBp0FOLqK6UvzGKl7aD5/6EYaOTH4aOZM8byqrLyvc2F/Je1x2i4r6pwrOcMHUqUnb8qs/r8jhh7STPpf3r4L5ph/Ux/wBtfNuU1unLe/U7MlbDz3sYL5ph/Ux/21nlVfpy3v1GSjSut/ovhxs55YII43idHvHGqEqTlYEqNRx3/lq54BxtSONjGcm1K60t7NGvtRHVisk+flBzEnl2V7DD0sTLGSq1WnC1o27+dbdGvdbUc7aybIv8LtOWMAK2gzWBVWX4QKHurAg3yrz7hXfPD05tuS2bea9tXezS7Lxek+KFvhibd4U3587ji5nn5O4VD+H4bofUzlMxuLxTSMXkNybAnQaKABy8gFTf2sPTu9EV8tJjS2dI6hdl7zGyTkAiCOw8jzEgH7KyD668zxqxNqMKS/c7/Bf7fyJqC03O+V4Y6hQCgFAKAUAoBQCgNb6fSN7mCKkjb1xGRGiPcZHbK6yI65XKCO5HORdaA5f06TLBg1y5bRSi1lA0lIuoREXIea2RdCNKrsb7UT2HFb3df4fSRvXU9+pP9M/5I6mwXuviV/Gb9c/8Ub1XWefFAKAUAoBQCgFqAUBjtufFp9NB/wA8dARdJMOZoWgV2R5FYB0JVksNHDDUEMVrlxdVU6ek2irmt9EM2B2ZvMbI5McV5XkYu2cliYwSTfLmWOw7RapcBSlVqWpr2mrJc5iTstJxDq4RpNq4VVHKVX+pOJvuFe/4S4Q/tV8PJaFBJO2t6n9VuZywjpTPqmvCnSYTbezZ5XDROq5FIVWvZjJcPmtpYLltcNrflQEe1NiPNgpoJHZmkjlXnpd82TkAbLw6ctO2paFTN1Yz2NPczDV0fKt6+vxaaTRwCtjAoDxhcW76hxFJVqUqb1NNbzKdnc+geo7Z64fZ4Z7q07tIC2l1HAoB/lJt+9XzHhWMadfMRbagslN7383qR209KudDmxSKQrMASGIBOpCC7EDtsCKrTclBoD2gFAKAUAoBQCgPDQHDOsPpEmMmTIjLugyHPbU5uyxPdVRi6qm0lzH0Li7wfUw1OU5tWmotW+OveZ7qq6SpHlwZRi8sjuGFsoG7B17fkH01Pg6ysqfOVnGXg6q5yxd1kpJW59dtnbtOrVYHkBQCgFAKAUAoBQCgMdtz4tPpoP8AnjoCbHr4Ddoa3nDaEfgfqFcePinRbfMbR1mPx+GV4sTE4vG8RLKeXEGDebkD5xftrXgmtNanpi1b77xUSPlrZuPkglSaJisiEMpHYR/Tst5a+z4ihGtCVOpG8ZLs8yuTtpRuh64NpX8OL1a+2qCXF3CKcY2lpvzrsJc7Kxc7O62doPKivJGqswUkRrcAm19e6tqvFzCRpylFSulfS15IKtI2YdL8ezIiYiPM1w14kIVo2VJb6g23jaHxQedVn4XhYpylGVl267ptc3RWnt2G2ckc/wAf0ZBBnMwCuDKbJyvEZCAAbA3BsvcVN69FQxzglRUXdaNfbk7N72p6CJx5zU6uiMUBJhoGd1RBdnYKo7yxsB6TUdaqqVOU3qSuZSu7H1vsvAJBBFALZY0WMX7Qqga+ivkNSo6k3N627nelZWLbamxEnfMXdSFyLlNgoObPw8jmDWN+4WtWhkvtn4RYkCLyBJ5AXLEkk27bmgLmgFAKAUAoBQCgFAfNG0fjZP42/MaoKntvvPreA/S0/wDGP0RnOrn/AMSw3nf/AIpKmwfvV98xW8Y/+nz74/8AkjvdXJ82FAKAUAoBQCgFAKAx+3FJjBVWYrJExCi5skqFrDtsATQEM+0M+Vd1Kt2XVkso17TeuXG+4l985mOsjTGgNcxu4eNTZFz2BLaN6fuNcvBqsp968zaZBucN8wP/AKZPZVxnqnSe9kdkRx7NgknjIwYVVWTMXhRRc5MvZqef30ztTpPeLIyv6Ew3zeH1SeymeqdJ7xZD9CYb5vD6pPZWM7PpPeLI5Z1u9BppsRDJgsNmG7KOIwqgFWJBI01IY/Zr1HF/hWjh6c4YidtN1e779SexENWm29BoX+HW0/mknpT+6vRfj/B/WfKXoQ5qWw8bq62n2YR/9h/7VDX4ewcoNU6yT2uMn8rIyqUr6UUw9XW1Bzwsl796f3Vx4LhihCm44iupNvXky1eFW7jaVNt6EdR6q+j+IwsEoxMRR2kuA8ZlJUKLG6mw1vXj+NdWOMxFN4b80VHm/LpvsZ0UFkp3N2w1s66JoVIKpkNmDcwST2V5nCJxrpPtJpaizOzsYsjOr3A3mVTIbEIrnDCxBCktK2ZtdIkvfsuyMohh2iNS/NtbiI8IYhAVBAHDq+U3uVy9tAbJgEcRoJGLPlGYm2rW18EAc+4UBPQCgFAKAUAoD5p2mhEslwRxtz0+Uaoaqam77T6xwdUhLDU1Fp2ir9mgznVwh/SOHNjYF7ns+Kk7amwaedT+9RXcY6keQzhdX0aOf2kd6FXB84FAKAUAoBQCgFAKAUBa7RPCP4l/GuXG+4l985mOs17a2KkhwskkcbNLHCcqq1w7IvCMqNmNz3a61U4epKM7RlZN/eskaHRfaU+Iiz4nDyYV/FaYPfyixuPMwBqWriasHaM7/D/QSXOjM2Hjt9tvbUXLa/S+S9DOSil7AaMx8gkP9TRYyv0vkvQZKI1cnkJPWD+6s8sr9L5L0MZKI0xFwDaQBgCLyAaH+as8rr9L5L0GSjD9Kdr4mGONsJA2IcyBWQzZeAq5JzhrLqF1OmtS0cTUk2pzt8F6GGkZjATl41aXNE5Gqb7PlP8AEDY1FPF1k7KV/gvQyoouLr+0PrD7a15ZiNvyXoZyULr+0PrD7actxG35L0MZKI41UOtmBF1AF7nhDe2pMFJyrpvtMS1GYq8IxQCgFAKAUAoBQCgOS9c/x+H+jb81VuP1xPacUtVX+PmZnqZH+Vm+m/8AjSpcD7v4lfxp/Wr/AAX1Z0Gu082KAUAoBQCgFAKAUAoDHbQxuVggRW4d4+dggCBgLi4sx1vbQacxcUBjzt/C5c2QhbZid3oFyowY+QiWO3bxagWNgKYdvwEspiYOGKZcik5s+VRpoCdD3WPOgKzt/C2vl0sh1QAlXQuGCnUgKDfTsIF6Am2XtSCdsix5Wy5iGQaaKbZhpezofr8hsBd4iJRIlgBo3IAeLVfwl7pd/qbw1kGxkBAuAfgouf8APTg/2Zd4kZPdL4o9AqwNBul8UegUA3S+KPQKAbpfFHoFABGByA9FAV0AoBQCgFAKAUAoBQHJOuj4+D6NvzVW4/XE9pxS1Vfh5mc6mh/lJfpj/wAaVNgfd/EruNH61f4r6s3+uw84KAUAoBQCgFAKAUAoCDEYOOQqXRHKHMpZQxU96kjQ6DUd1AUR7OiAsIowNTYIoFza+lvIPQO6gKYtlwKQVhiUjlZFFuLNpYacWvn1oA2yYDzhiPLnGvyRZezsXQeSgJIcDGjZkjRWIsSqqDbuuBfnQFh0hwhlQxB2jLxyIHQlWQsoAZWGoINj9VcOOlkwi30vU2iY7q+2dLh8LFFOzvMIozIZGLsHZpCVzXNwt8otpw1vhJxnlOOq/kJG0V1mooBQCgFAKAUAoBQFLuALkgDy6UBCuOjPJ19IoCYOO8UBVegFAcl66Pj4Po2/NVbj9cT2nFL2avw8zOdTf6nL9Mf+OOpsD7v4lbxo/XfxX1Zv1dh50UAoBQCgFAKAUAoBQCgFAKAUAoCyxnhx+Z/+tV3CXul3+TN4az3C/GP/AAp+MlY4M92+/wAhPWXlWRoKAUAoBQCgFAKAUBgOkvhJ5j/SgMNQC1AeqxHIkeY2oCT3S/jt9o+2gND6x3JkhuSeBuZv8qq3H64ntOKWqr/HzM91dY148LwG13YnQG50F/QB6K6MH7pFRxjb/EJdy+hs/wCl5vH+5fZXUURQ205T8s/VYfgKAgkmZvCYnzkmgKRIw5E+k0BWMU45O32jQEg2hKP/ADG9N/xoCQbVm8f7l9lAe/pebx/uX2UBUu2ZfGB84H9KAql23KeWVfMPbegLdtoyn5bfh+FAeDaEv7RvTQFQ2nL45+72UBWNrzeN9y+ygK121KO1T5x7KAnwm0WllUMALKx0v+7Vdwl7pd/kzeGs9xm0WilIUA3RDrfxpO6nBnun3+SE9ZEduydyeg+2rE0PP05L+76D7aAfpyX930H20BUNvSdqr94/rQFzhNtM7Bd2Lk9h9PZQGaoBQCgFAYDpL4SeY/iKAw1AKAUAoDRusT4yL+A/mqtx+uJ7Tilqq/x8zMdBf1X+Zq6cH7lfEp+Mf/UJ9y+hsNdJRigFAKAUAoBQCgFAKAUAoBQCgFAT4ByHJHMRyEecZar+Efdx7/U3hrJds/HH+BPxescG+6ff5IT1lnViaCgFAKAkwzsGUp4V9POaA3NL2F+fb56A9oBQCgNf6SeEnmP40Bh7UAtQC1ALUBoHWfPuzG5GgQn/AHVwYuGXOMe89VxexKw2Hr1mrpZPmZzoA4bCBgbgsxB9FT4WLjTs+36lbw9VhVxrnB3TUbbjY66CnuKC4tQC1ALUAtQXFqC4tQXFqAWoLi1BcWoBagFqAUBNg/Cb6KT/AK1wcI+7j3+pvDWTbY+OP8K/9qxwb7p9/kjE9ZZ1YGooBQCgANAbjgixRS/hW1/p91AT0AoBQHOOs2INPFmdkVYZHOVit7OoFyFbv7jXFir3Wm2vyPScAxWTP8ik24pXSevK2tbNqNLXYzufg8QSDbKTnHCxbKWPybhe7UkCuS03qk/mehdXDwX9yhG616I69F7aNOl7tJ4diSknLK+UKCbhs193GxXL43wmi31tRqp0n8zKq4RLTSje+yNtcle+zRpfaSS7CksCJn5G+bMNcoOo5qo1BY8jYWFZcZ9J/M1jXwt3ejH4KO35vYl33MTtON4mC70todQWGquynQnvQ/VaopynF+0zuw1HDVo5WZivhHnSezYzEYzEgsEkOYtoFOvK5PPs0rMc5JZd9XOYqrCUqioOKvP9qS02u7vsRLC5XQEgX0toOQ7K1c3bWTQw9NNqUE+2y2L79CTfN4x9JrTLltJuSUOhHchvm8Y+k0zkto5JQ6EdyJIN47BVLFibAAmsqc3oTZpUw+GhFylCNl2L0JZYJV55jyN1bOvFovEpI1OnOtsqptZHGGDl+yPxik9GvQ0mVNhMQFLFZAo5khtNWBv5ip81qXqWvp+ZhLAuWSlC/cuz1RSIZ7kZZbjQizaG17H6taZVTa/mZzeCtfJhuiBDNrpILXvfMLZVLEXPblBNu6mVU2v5jN4Low3LndvroJPcc+UMMxBtYK2ZuK+W6A5hex5is3qbWaWwOU4uMdF9cUlo16WraCHLNztJaxa/F4K8z5h31rlVNr+ZJmcHqyYbNUT3dzXtaW/O1mvYi408wJrOVU2v5mMzgrXyYW7olM29W2YuL3sbmxtzseR51hzmudm0MPhJ+zCO5ehF7ofxm9JrGdnte8k5Fh+rj4V6D3Q/jN6TTOT2sciw/Vx8K9B7obxm9JpnJ7XvM8jw/Vx3L0Or9V6JLgznRWZZWW7KGPgqeZ89aVK09CUnvPDcYqEKeLWSkk4p6FbnZsU8UeYLCqBmDqSoXhHJrkeUEZe0jyEjTKk1ebZQlM4j3jHEWUhU4ixRDxMLg3sDy0Ovn0NbQqVIxtTbDSNb6ynXD4dN1mR3e2ZXYEBQSe3zVvDE1X+5l7xfwNLEYiWcSaS1PtNJwXuqWLeLiXHEy2Z3HgKG0IvckE87cuetdMalWSupHoq2E4PpVc26K1J6O12+9ZPiMJjEvfFGw/1JCwuwC3Vbm5uOV6y5Vl+4ihS4Nna1D5aNV3pbWoqkwWLvZcUx1cXLyC+7kyMba2AJXn36XrLlW5pfdzEafBtrugubZzxylz9/+jE4zaGJjcoZ5CRbUSPYggEEXseRFRSr1U7ZR30uDMBUgpqkt3wOr9VmKxEmFLYhi65yImY3YqBZte0ZgbX159lqscLKcoXkeL4epYali8igrWWlc1//AJY3SukpRQCgOTddHxuH/gf8wqux/wC34+R7Pijqrfx/5Gg7PVDIokNla6km4C5gQGNuxSQfqrgha+k9ZiHNU24a1p77c3xWgzMmHwbm6uUGUuLHUHRcpz31GUtbmd4NdKlcabehlbGpjYKzV9NvO+jbdLYrajG7bSISkQWyWFrEkek61HUyb/lO7BOq6SdXWY8mtUjolJrUiH3OpfOQMwFgfPf01JnGoZK1HGsJTliM/JfnS1/L4/H5Ew7fP/QVG9SOuGt9/kj2sEgoCXCYgxuHW1x36ggixBHcQSPrrKdndEVWkqsHCXOZWPpLKoAVUAFsvhm2Xylrnu1J8lqkz0lqOF8F0pO8m9OvV6WXw+JQOkMoy5Qi5bBbBjoiMqjU62Dt/WmekbfhtJ3ym3fXq52m3q57IqbpJNcEBRY3A4rc1Pa3eg9JpnpGFwZRSs7/AC7eztKffDLkK5U4lyE2OYjIF537hTPStYz+G0stSu9Dvbm132DD9IplAXhKgBQpvYAKV0sdCQTe3koq0krCpwZRnJy0pt3vo23+VtBW/SaYgiya3ueLNc8jmzX01sOWp0rOeZquCqKd7v5W3W5+fnKB0hl7Qp1ZrWYavIJNbHscXHnPfWM9L73mz4Npcza1Lm5lk7Oda/gWW0doPMwZ7XAsLaDVmb8WNaSm5azpw+GhQTUOf0S8i1rU6BQCgOp9ViOcFPuyFYyMFLC4Vt2liR22uNPJUcmlJX1HheNH6mH+PmzN9EuiyYAZFlllaRmkdpCDdyOJlUaLft+81vWrurptY8ylYk6WdGItoI0MzSKLIwMbFSGBexI8FgO4j0VijWlS/Mg1c1brQiZMLhEkfO6kgvbLnKqBmy3Nif61hNOTaVj1fFVf3ancvqc6jnZbWJ0N7dl/NyqROx7CdOMr3RtE8ULEWxDBmci+85CY7y9r9q8B7Mx1rpai+f7en/RSQlWitNNWSTtbo/l+v5l2ajHbbCxpGI5mdiXz8ZPgEZLi/ZdvvqOpZJWZ14LKqSk5wSStbRtWnyMKzX56+eoSzSSVkdO6msROd8hN8OoBF+yVjyXyFbk/V3mrPAuTi1zHh+NVOhGrCUfbevtWpN9v3sOoV3nkxQCgLHH7HgnIM0MchGgLqGsD3XrWUIy1ompYirSvm5uN9ja+ha+9XBfNIPVp7K1zUOitxLy/FdbLxP1HvVwXzSD1aeymah0VuHL8V1svE/Ue9XBfNIPVp7KZqHRW4cvxXWy8T9R71cF80g9WnspmodFbhy/FdbLxP1PPepgvmkHq09lM1DorcOX4rrZeJ+oHRTBfNIPVp7KZqHRW4cvxXWy8T9T33q4L5pB6tPZTNQ6K3Dl+K62XifqPergvmkHq09lM1DorcOX4rrZeJ+o96uC+aQerT2UzUOitw5fiutl4n6j3q4L5pB6tPZTNQ6K3Dl+K62XifqPergvmkHq09lM1DorcOX4rrZeJ+o96uC+aQerT2UzUOitw5fiutl4n6j3q4L5pB6tPZTNQ6K3Dl+K62XifqPergvmkHq09lM1DorcOX4rrZeJ+o96uC+aQerT2UzUOitw5fiutl4n6j3q4L5pB6tPZTNQ6K3Dl+K62Xifqa90siwWC3X+QgkEhcEhEUqQvwdhl4s0jRp5M96ZqHRW4cvxXWy8T9SxwO1Nmukd8BHvJI0cKqRFS7JAzoHJHg+6IuJgoN9L0zVPorcOX4rrZeJ+pDDtLBHds2zoBGyB3bKhy5txoFC3Y/DfcO/RmqfRW4cvxXWy8T9S7w+M2dJNBFHs9M0rBWzxRpuwy4kr35iThX8G4tzI5FmodFbhy/FdbLxP1LnZW28Om8RcEYyJHULFugrWlljQk5lAZhBIddAFte5Fzo0+ityIKlapUeVOTb7W39S+wXSHCyyIqQyWcgLIQoXiz2Ns+cXKEeD3VjM0+ityNLssj0rgWRhJCALyrGELtK5gxIgIIyhFu7A2z3AYEjWmZp9FbkLsuH2lgZzZ8PmspZDLGGBtuw4A1ZLGRAcwF73FwL1nM0+itxLTxFWlfNyavsbX0MPgdp7Obd7zZ6KZBEQBCpsJFjLMbgcKtKguOdybaGmah0VuJeX4rrZeJ+pebNl2fMWybPTKsckhJjhN93l4VCk5syuCCNNaZqn0VuHL8V1svE/Ut4MXs8bsTYPDFpbFRhguICoRBrIcq5eLERi1jowblezNQ6K3Dl+K62XifqeHaWzdD+jhYrf4qHNmYwbtcob5QnQ3vp22NM1DorcOX4rrZeJ+ptPRdsOyu2Fg3KZgCQix5yBfwQb6XtxAdtbRio6kQ1a1Sq71JOXe2/qZytiIUAoBQCgFAKAUAoBQCgFAKAUAoBQCgFAKAUBHLErWzKDblcA21HsHooCE4CLX4KPUKp4F1VPBB01A7B2UBWuFjHJE0/dHZa34D0CgKY8BEpUrGgKAhbKoygnULYafVQHr4ONgVaNCG8IFQQdSdRbXUk+c0BUMOl75Vve97C99fafTQEb4CIliYkJcWclVJcDkGNuIeegJI8MgJIRQWADEKASF0AJ7QBQFJwcel404SCvCNCospGmlhpQCDBRpYpGikXAyqBYG17WGl7D0CgPPcMWnwaaEsOFdGPNhpoTc60B5JgImFmijItaxRTobAjlysq/ZHdQE8aAcgB26C1AV0Ao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346" name="AutoShape 10" descr="data:image/jpeg;base64,/9j/4AAQSkZJRgABAQAAAQABAAD/2wCEAAkGBxQTEhUUEhQWFhUXGRkVFxgVGBgVFxgXFRcYIBYaGBUaHyggGR8lHBgXITIhJSkrLi4xGB8zODMsOSguLisBCgoKDg0OGxAQGy8mICUsNCwsLCwvLCwsLC8vLC8tLCwvLCwtLCwsLCwsLS0sLCwsLCwuLCwsLCwsLCwsNCwsLP/AABEIAMQBAQMBEQACEQEDEQH/xAAcAAEAAQUBAQAAAAAAAAAAAAAAAwIEBQYHAQj/xABLEAACAQIDBAQHDAgGAAcAAAABAgMAEQQSIQUTIjEGB0FRMlJhcZGT0RQWIzNCVHOBkqGxshU0U2JygsHSFyRjorPCNUOUo8PT8f/EABsBAQACAwEBAAAAAAAAAAAAAAADBQECBAYH/8QAPxEAAgECAQYLBgUEAQUAAAAAAAECAxEEEhMhMVGRBQYUQVJTYXGSwdEyM4GhsfAVIjRCghYjcuHCNaKy4vH/2gAMAwEAAhEDEQA/AO40AoDS9qdLZIMY6SBPcykrdVLuzDDGVlzrIckmhtG8YBWxD62oC4xnTIwr8LCM27kltDIZhaMRFQzKnBcSi5YAC3Mgg0BbT9Pt2oklgyxHEHD5sz3CqMQXkbPEqlQICeFm0bUi2oE+zum4meKIQhJpYWkCPKAFlGa0LEKWuVR2zBSBbyigKMP01d92ow6CSWOKZA0+WPJKuIbikMdwQmHOgU6tzsC1AOk/SSeBmaIw7uLC+62WRWdpLMRu45FkAUkDQ5X1I0oCb38RCWONkIL769mUldy8ipddCd5upLW5EAHmKAtMZ08MaXaBc2jZRJIwEbRNIjFlhOpCkaAoD8vnQE20enscTTqIizQmEZQ63beSIktgL2MZkW/f2UBcYbpdvYo3ihBabEPh4Q8mVGCJI6yNIFJVWjjLABWN2UeUASdHulBxUpVYcsaorFyzk3aNGtpHu7cdvjLm1wLG9AWg6ZibBYnEYcKGhJVc5DqwOUxyEIw4WVgbXBGo7KAs5enEsDSRSxxzPHK0ZeHPEjAR4dxlS0mVv8wqcThbjVhewAzR6QuUxZ3IRsMr5jLIFjMgUsgz20Upu2L8hvLcwbAYzZHSrEsoV4onl36wODnwxjMkaul0+GU6FtVkIIyntIACXp8I8P7olhyKXVEGdrsvE0jXeNAcsaM1kL3tYG5FwLjA9NVkxgwohIJlmjz5wRliQlJLW5OVlUD/AEm8lAY737SoGmk3RjK4lo4VSUSA4UvwtPdkLkRtdcqlb6Zu0DJHpa4NmgAKrHJL8I6lVnmeKLdrJErSHNGxIIWwtbMSBQEJ6bsiM02HsR7qAETvNdsHKsb5iIhkBYmzHQAC9r2AEWK6dsiM5w4y754FJabXdDEF3a2HOlsOfAz+FqQBegKoen675YpIGjJIzFnU5I/c+8Z2ygjRrx2B5i97UBkuj3StMUYgqZS6TOwzK2QwPEuU20JImVrigMRN0txKYnE3iV8Nh5JEfLGysqphklDmdpMjEu4TIFBAIa9gaAnx3TncEpNBaRWKsI5M68KxSSFWKKTlhkMhFgfg2HcSBTF06ZhM64e6RKhBzyHOZI4XS2WEqLrMumYtobKdLgNodK5jh8LJAio087wnNHJiLCNJjmSNTG7XMQ8LKQCbgWtQGQwnSVlwssuJi3ckEaNJGGGsjxK+RSdAczBRc8+2gLODp2jtEixcUyxFCXGTeyO6PEXUHiQxsdL3CtbwaAz3R/aL4iESPGsZLMAquZNEYqSSUXtB0tyt5gBkqAUAoC0OzITLvjFHvbZd5kXPa1rZ7XtagPI9lQKuVYYwtmFgigWe2cWtyNhfvsKAjGxMPxfARcRLN8GupIYEnTUkO4/mPfQE6bPiHKNBxZ9FA47Wzee2l6Aok2VAy5WhiK2VbFFIypfILEclzNYdmY99AMTsuGRleSKN3TwWZFZlsbjKSNNaArGz4tfg01YOeEasrZlY95DcQPfrQEcGyIEBCQxKDcnKii+YWN7DtBt5qA9Gy4bKu6jyrcqMi2UkgmwtpqAfOKA9k2XC0e7MUZj0OQopW45cNrdg9FASx4RFBCooDcwFABsoUXA58IA8wAoCN9nREMpiQhlWNgVUhkS+VSLaqLmw7LmgKI9kwKuRYYglmXKEULle2cWtazWFx22FAXC4dBmsq8XhaDi0A4u/QAa9goCDC7LhiULHDGihs4VEVQG8YADn5aA8w+yIEJKQxKTe5VFBObnqB20BVDsyFCGSKNSLAFUUEWz2sQP9R/tt3mgI22NhyzuYIi0gKuxjXM6nmGNrkHy0B6mxsOMloIhuySlkXgJNyV00110oCU4CI3BjSxzg8I1EpvJ9o6nvPOgI4dkwKxZYY1YksWCKCWOa5uBz4m1/ePfQHg2NhwAu4isBYDItgALAWtytpQFU2yoHcO8MbODmDFFLBuHUEi9+FfsjuoCZcMgzWVRnN30HESACW7zYAa9gFAQRbJgVQqwxhRmsAigDOLNYW0uDY99AefofD5s24izWAzZFvZQABe3IBVH1CgJlwUYsQiXDGQcI0dr5mHcxubnnqaAjl2VAz7xoYzJoc5RS11IK8Vr6EAjusKArGz4gb7tLlg98ovmBJDXtzuzG/wC8e+gJoYlUWUBRroBYam50HlJoCugFAKAUAoBQCgFAKAUAoBQCgFAKAUAoBQCgFAKAUAoBQCgFAKAUAoBQCgFAKAUAoBQCgFAKAUAoBQCgFAKAUAoBQCgFAKAUAoBQCgFAKAinnC89SeQGpPmH9eVAWZxMi8UigDkBmGUeVj2nTzfjQEsLu5vbIv8Aub0jhH3nydoF5QCgFAKAUAoBQCgFAKAUAoDnvWb0nxODkiEDhQyMzAqrXIPlFceKrTptKPOeh4C4NoYyNR1r/ltaztt9DRcZ1mbRRSVcMdNMia3I7hUNPE1JSs5JLuLTG8CYShScqdOUpaNGVru7c1yuDrK2gRdpAp7ikZ/AVrPFVIuyd/gTYfgHBVIZU4Si9jkn9CT/ABHx/wC2X7CeytOWVftE/wDTnB/b4h/iPj/2y/YT2U5ZV+0P6c4P7fEP8R8f+2X7CeynLKv2h/TnB/b4j0dY2P8A2y+rT2Vnldb7Q/pzg/t8RnOinT3GNIN9E+IiOhMUfEnlGUWbyg//ALvTxrTtMreEuAcLTp5VGooyXNKSs/RnTBjwRwo5/lKfntXTPG0Y/u3HkcllJxEh5BV85Ln0C341yz4Tj+2O8yoFMbvvFBckENcWAGlvJf763wmKnWm1LVYSjYusXikiUvK6og5s5CqLmwux0GpFWJoY/wB9GC+d4b10f91Yyka5Udo99GC+d4b10f8AdTKQyo7R76MF87w3ro/7qZSGVHaTYPbeGlbJFiIZHsTlSRHaw5mwN7aj00ujKknqMhWTJbPOSSsepGhY+Cv9x8g+sigKeGPvZ28xdrfcAPqAoCKeEkozm5ziyjwV5/aPlP1AUBkKAUAoBQCgFAKAUAoBQCgFAKA5J11/GwfRv+aq7G+1E9jxW9iv8P8AkbD1QqPcTaD45/ypU+D90VvGVLl77kbxux3D0V1Hn7Ibsdw9FBZDdjuHooLIs8YDmVQcoIYmwW+hW3MHxjXDjq86UVkG8YplnjBFGuaW5XtzZnH2dQPRVXn69R2yn9DfJiuYmbERomYkKgF9eEAW7jy81QWk3Y20EizKTYEeTy6X079O6sWYuVKwIuDcd41rDVjJG8qrIhYgCzakgdg76seDfePu80aTMB1m4pG2bMFdSbxaBgT8dHVrX93LuOPE+6l3HFp8O6Wzqy31GZStx5L86pHFrWjzrg1rRFesWMWPR2+Tn5PPSwsbX1XylccCq5iI30B11K8q7MD7b7iw4N94+7zOzhXfwxkXxQbsfOw5DyDU941FWpdFnioIyUSKOPRrE5BkXhbSw8I+Qd2pFAZDB4NIwcoFzzNgCT5bAD6hoKAklizW8hB9FASUAoDy9AL0AoD2gFAKAUAoBQCgFAcm66PjsP8ARt+YVW4/XE9pxS1Vf4+ZsHU/+ot9M/5UqfB+6RVcZf1z7kbzXWUAoBQFhjWtIpN7ZWF7EgElOZHLlVfj6U5xWSrm8HYhxESzRsma4bQlSO+qb80HpRJrMbjejccrMzsxzZ7CyWUyKysRdefETrepI13FWSMWIZ+iMLg5mfXNcjKpGeSN2y2Xh1jA07Ca25TJDJMvs3BCGMIpJF2NzzuzEnl5TUM55TuZSsSMpMiWNtG7L+LXfwb7x9xpMwXWSrrs+Y5gbGI2yjsmjq1rO1N9xy4h2pSfYcrTpAFJIhHFnJJIJzSMpOpXweG1jc2Nr1VKt2FIsRbmKh0lOt4lNzfmNQJGcKbqbgZrDla31Uz/AGDlPYep0mIQKY78iSX1JzKSeWmov5Cb9lqZ/RaxnlOi1jN9AtrNJj0bITlhdQqm5JLC7Em2puLnyXrpwk8qb7vM68DUy6j7vNHWsrSc7ovd8pvOR4I82vmqxLUrmjtuwosA3IDQDK3ooC4oDASdI1G0kwV9TA0pNvl5lyJflfIHa3Owv5wLbZnTGGRMdIWtHhJGBJ0vGkanOO8M4lAPbl0oC92ftB8XgI5YSEeaJWBPKNnUZuXMqSdO9baUBjJ9lYsLu9+oUqYls1mfiXKRnDEusIlNiSCwBa4vQFzJs3ESQQASKrBCshjkcqQAGjZWOrccaA35hn8xAoOzsbdQJAFG7ZgGOriWJ5Nct8ukot2ggdvCBkNhYbEqScTJm4VAAtbNds5Nh/DbXl2CgMxQCgFAKAUAoBQHJuuj47D/AEbfmFVuP1xPacUtVX+PmbB1P/qLfTP+VKnwfukVXGX9e+5G811lAKAUAoCGXDI2rKCe+2vp51hxUtDQIjgfFdh5Ccw/3XP31yzwNGXNbuNlJlBhkHiN5rofRqD6RXJPgzoy3m2WULOCgfkCA2vYCL61WODysnnN7iCVWkUqQRlfkb9qVY8HJqpJPZ5mk9Rb9LsFHPhXimd0VyovGud7q4YBUAYseHkAdL1bSipJpkM4qcXF85pK9W+Cy5vdsoFgxzGFSA3glgyArfy1zcipdpx/h9Ht3gdW2CLFPdsmYEAi8PNs1l8Dnwtpz0pyKl2j8Po9u89HVpgzYjGyWOYjig1CeFbh7O3upyKl2j8Po9u8zXRPoTh8LPvocQ8rBCuUmMgCSxBORQdQNKkpYeFN3iTUcLTpO8TdKnOgUBFisSkSM8jBEUXZmNgAOZJ7KzGLk1GKu2DAe+/Z+fN7tw3K3xqc78+fdXV+H4vqpeF+hrlx2lA6WbO474zCkMbgbxOxVA7e8Xp+H4vqpeF+gy47S82J0gwcuWKHEQySZb5Y3VibDiNhWlTC16SyqkJJbWmvqZUk9Rf7UwW9jyhyjAhlcAEqwPMX8lx5ia5zJg8T0VYyApKFTllynhURsqZbMLspIsTy560BfbP2Fu5hK0mawcBbEC7leNuI3ewILaXB5DtAzVAKAUAoBQCgFAKA5N10fHYf6NvzCq3H64ntOKWqr/HzNg6n/wBRb6Z/ypU+D90iq4y/r33I3musoBQCgFAKAUAoDW4Q+TwltuotMp72/e++qCNs+v8ALzJeY2HdLfNYZrWvbW3dfuq/IjH9IF+DUi4cSRhGBClWdwmYEqw5OdCpuCRQGPXYLZsxAY/vTE6kLma+6uSciczYZdAKAt16K6qbA5LKoMtwEDZsnxOoza3PF5aAqm6L5rcIAAtwykXsiqtzurmwUG3K/MGgLzZGHOGcRZFtLnkLB7nMixqSVCKNRY6dv3AZ2gOe9Push9m4gQnCiRWQSK+9KXuSCLZDyI7+0VecFcC8vpuaqWs7WtfzRFOpku1jSukHXA2Kw02H9xhN6hTNvi1s3bl3Yv5r1dYfixKhWhVdW+S0/Z2adpG611axzrF7Kmj8NCNCdLNYKQGzWvlIJFwbWuL16eniaVT2ZffmQNNFK7OlIvu2te3LUnh5LzOjKfrrblFK9sr7+0xZmX6G7ebZ2JXEmEyDK6AEmMG+hs2U8u61cHCmCWPo5mM7O6e35XRvCWS7nQP8dG+Yj15/+uvP/wBIy67/ALf/AGJc/wBh1rYmMabDxSum7aRFcpfNlzC9r2F+fdXk6sFCcop3SbV9vaTp3Re1GZFAKAUAoBQCgFAWe1toLh4XmcEqgubFR225sQBz5kgUByfrTx6znCyroGje3Ej8nt4SMVPLsJqtx+uJ7Tilqq/x8za+p/8AUW+mf8kdT4P3SKvjN+ufcjea6zz4oBQCgFAKAUBr8IOQaEhoo1upUEEZr+EfKK85KWTUclrUm/mTcxc+6JP9T0w10fiFXatzNchEWILOAG3lgyvzh5owZfvAp+IVdq3MZKJfdEn+p6Yacvq7VuGSifZ+ILEksSpRXGYKCM2bxQOy1d2Drzq5WVzGslY+fZutLaeZrYjS5t8HFyvp8mvptPgDAuKvB3snr/2cTqyLNutHaZkBM+qhgDu4+TWv8nyCuCPBmFeLdB0JWXPfQ9CfPbVz2ub5byb3Ln/FPanzj/24v7atv6bwHRe9keekYPpF0mxONKHFSZygIU5VWwa1/BAvyFd+B4NoYPKzKavr031GspuWsxMTlSCDYggg+Ucq7ZJSVmam3QYqVo95CkGacyFgplDbxVO8dy/AFAl8EnLdhzqmnSpxnkVHK0ba8m1r6Erabtx12voN9OtE8mN2g1wMPlzLKt9QRvuJzmZtNWuL8r2qONLBx0ud7NPw6FoS7PMz+YxvSnarvGkUsRSUtvXudOINlAS/Do19bHle/OurAYeMZucJXjqXnp59RrJvUzH9Ftle6sZBB2SSKrfwXu5+pQxqfhPE8nwtSpzpaO96F8xCN5JH1mosLDkK+UHce0AoBQCgFAKAUAoDD9Lj/k5tQNBq2804l8EREOW8ULqWsBQHHOsrFMmGwrMcziOUeE7674gXLktcdoJNrEVxYiCnUin2npeBMVLDYXEVIe1+W3PpdzfupiXNgCw7ZWP+yOpMLHJhbtZy8P1VVxSqLnjFm+10lIKAUAoBQCgIsS5VGI5hSRoTqBpoup8w1oDUY9ruq3OGSTmLqojUkZLkObgqMxF9DewsLGtciOwFxFtgsxVcEvhKLscos0gTW0ZsQTcjsAv3XZEdgL3EBXw0MhiCF3wzFSBdc8sZKnQcrkHSmRHYC9xmGVTGQigBuYABuVIX6vaK48dG1FuPxNo6zB7SgnfAzphWyYgxIUY+Ll8FT8k6OAewtft06eBp0FOLqK6UvzGKl7aD5/6EYaOTH4aOZM8byqrLyvc2F/Je1x2i4r6pwrOcMHUqUnb8qs/r8jhh7STPpf3r4L5ph/Ux/wBtfNuU1unLe/U7MlbDz3sYL5ph/Ux/21nlVfpy3v1GSjSut/ovhxs55YII43idHvHGqEqTlYEqNRx3/lq54BxtSONjGcm1K60t7NGvtRHVisk+flBzEnl2V7DD0sTLGSq1WnC1o27+dbdGvdbUc7aybIv8LtOWMAK2gzWBVWX4QKHurAg3yrz7hXfPD05tuS2bea9tXezS7Lxek+KFvhibd4U3587ji5nn5O4VD+H4bofUzlMxuLxTSMXkNybAnQaKABy8gFTf2sPTu9EV8tJjS2dI6hdl7zGyTkAiCOw8jzEgH7KyD668zxqxNqMKS/c7/Bf7fyJqC03O+V4Y6hQCgFAKAUAoBQCgNb6fSN7mCKkjb1xGRGiPcZHbK6yI65XKCO5HORdaA5f06TLBg1y5bRSi1lA0lIuoREXIea2RdCNKrsb7UT2HFb3df4fSRvXU9+pP9M/5I6mwXuviV/Gb9c/8Ub1XWefFAKAUAoBQCgFqAUBjtufFp9NB/wA8dARdJMOZoWgV2R5FYB0JVksNHDDUEMVrlxdVU6ek2irmt9EM2B2ZvMbI5McV5XkYu2cliYwSTfLmWOw7RapcBSlVqWpr2mrJc5iTstJxDq4RpNq4VVHKVX+pOJvuFe/4S4Q/tV8PJaFBJO2t6n9VuZywjpTPqmvCnSYTbezZ5XDROq5FIVWvZjJcPmtpYLltcNrflQEe1NiPNgpoJHZmkjlXnpd82TkAbLw6ctO2paFTN1Yz2NPczDV0fKt6+vxaaTRwCtjAoDxhcW76hxFJVqUqb1NNbzKdnc+geo7Z64fZ4Z7q07tIC2l1HAoB/lJt+9XzHhWMadfMRbagslN7383qR209KudDmxSKQrMASGIBOpCC7EDtsCKrTclBoD2gFAKAUAoBQCgPDQHDOsPpEmMmTIjLugyHPbU5uyxPdVRi6qm0lzH0Li7wfUw1OU5tWmotW+OveZ7qq6SpHlwZRi8sjuGFsoG7B17fkH01Pg6ysqfOVnGXg6q5yxd1kpJW59dtnbtOrVYHkBQCgFAKAUAoBQCgMdtz4tPpoP8AnjoCbHr4Ddoa3nDaEfgfqFcePinRbfMbR1mPx+GV4sTE4vG8RLKeXEGDebkD5xftrXgmtNanpi1b77xUSPlrZuPkglSaJisiEMpHYR/Tst5a+z4ihGtCVOpG8ZLs8yuTtpRuh64NpX8OL1a+2qCXF3CKcY2lpvzrsJc7Kxc7O62doPKivJGqswUkRrcAm19e6tqvFzCRpylFSulfS15IKtI2YdL8ezIiYiPM1w14kIVo2VJb6g23jaHxQedVn4XhYpylGVl267ptc3RWnt2G2ckc/wAf0ZBBnMwCuDKbJyvEZCAAbA3BsvcVN69FQxzglRUXdaNfbk7N72p6CJx5zU6uiMUBJhoGd1RBdnYKo7yxsB6TUdaqqVOU3qSuZSu7H1vsvAJBBFALZY0WMX7Qqga+ivkNSo6k3N627nelZWLbamxEnfMXdSFyLlNgoObPw8jmDWN+4WtWhkvtn4RYkCLyBJ5AXLEkk27bmgLmgFAKAUAoBQCgFAfNG0fjZP42/MaoKntvvPreA/S0/wDGP0RnOrn/AMSw3nf/AIpKmwfvV98xW8Y/+nz74/8AkjvdXJ82FAKAUAoBQCgFAKAx+3FJjBVWYrJExCi5skqFrDtsATQEM+0M+Vd1Kt2XVkso17TeuXG+4l985mOsjTGgNcxu4eNTZFz2BLaN6fuNcvBqsp968zaZBucN8wP/AKZPZVxnqnSe9kdkRx7NgknjIwYVVWTMXhRRc5MvZqef30ztTpPeLIyv6Ew3zeH1SeymeqdJ7xZD9CYb5vD6pPZWM7PpPeLI5Z1u9BppsRDJgsNmG7KOIwqgFWJBI01IY/Zr1HF/hWjh6c4YidtN1e779SexENWm29BoX+HW0/mknpT+6vRfj/B/WfKXoQ5qWw8bq62n2YR/9h/7VDX4ewcoNU6yT2uMn8rIyqUr6UUw9XW1Bzwsl796f3Vx4LhihCm44iupNvXky1eFW7jaVNt6EdR6q+j+IwsEoxMRR2kuA8ZlJUKLG6mw1vXj+NdWOMxFN4b80VHm/LpvsZ0UFkp3N2w1s66JoVIKpkNmDcwST2V5nCJxrpPtJpaizOzsYsjOr3A3mVTIbEIrnDCxBCktK2ZtdIkvfsuyMohh2iNS/NtbiI8IYhAVBAHDq+U3uVy9tAbJgEcRoJGLPlGYm2rW18EAc+4UBPQCgFAKAUAoD5p2mhEslwRxtz0+Uaoaqam77T6xwdUhLDU1Fp2ir9mgznVwh/SOHNjYF7ns+Kk7amwaedT+9RXcY6keQzhdX0aOf2kd6FXB84FAKAUAoBQCgFAKAUBa7RPCP4l/GuXG+4l985mOs17a2KkhwskkcbNLHCcqq1w7IvCMqNmNz3a61U4epKM7RlZN/eskaHRfaU+Iiz4nDyYV/FaYPfyixuPMwBqWriasHaM7/D/QSXOjM2Hjt9tvbUXLa/S+S9DOSil7AaMx8gkP9TRYyv0vkvQZKI1cnkJPWD+6s8sr9L5L0MZKI0xFwDaQBgCLyAaH+as8rr9L5L0GSjD9Kdr4mGONsJA2IcyBWQzZeAq5JzhrLqF1OmtS0cTUk2pzt8F6GGkZjATl41aXNE5Gqb7PlP8AEDY1FPF1k7KV/gvQyoouLr+0PrD7a15ZiNvyXoZyULr+0PrD7actxG35L0MZKI41UOtmBF1AF7nhDe2pMFJyrpvtMS1GYq8IxQCgFAKAUAoBQCgOS9c/x+H+jb81VuP1xPacUtVX+PmZnqZH+Vm+m/8AjSpcD7v4lfxp/Wr/AAX1Z0Gu082KAUAoBQCgFAKAUAoDHbQxuVggRW4d4+dggCBgLi4sx1vbQacxcUBjzt/C5c2QhbZid3oFyowY+QiWO3bxagWNgKYdvwEspiYOGKZcik5s+VRpoCdD3WPOgKzt/C2vl0sh1QAlXQuGCnUgKDfTsIF6Am2XtSCdsix5Wy5iGQaaKbZhpezofr8hsBd4iJRIlgBo3IAeLVfwl7pd/qbw1kGxkBAuAfgouf8APTg/2Zd4kZPdL4o9AqwNBul8UegUA3S+KPQKAbpfFHoFABGByA9FAV0AoBQCgFAKAUAoBQHJOuj4+D6NvzVW4/XE9pxS1Vfh5mc6mh/lJfpj/wAaVNgfd/EruNH61f4r6s3+uw84KAUAoBQCgFAKAUAoCDEYOOQqXRHKHMpZQxU96kjQ6DUd1AUR7OiAsIowNTYIoFza+lvIPQO6gKYtlwKQVhiUjlZFFuLNpYacWvn1oA2yYDzhiPLnGvyRZezsXQeSgJIcDGjZkjRWIsSqqDbuuBfnQFh0hwhlQxB2jLxyIHQlWQsoAZWGoINj9VcOOlkwi30vU2iY7q+2dLh8LFFOzvMIozIZGLsHZpCVzXNwt8otpw1vhJxnlOOq/kJG0V1mooBQCgFAKAUAoBQFLuALkgDy6UBCuOjPJ19IoCYOO8UBVegFAcl66Pj4Po2/NVbj9cT2nFL2avw8zOdTf6nL9Mf+OOpsD7v4lbxo/XfxX1Zv1dh50UAoBQCgFAKAUAoBQCgFAKAUAoCyxnhx+Z/+tV3CXul3+TN4az3C/GP/AAp+MlY4M92+/wAhPWXlWRoKAUAoBQCgFAKAUBgOkvhJ5j/SgMNQC1AeqxHIkeY2oCT3S/jt9o+2gND6x3JkhuSeBuZv8qq3H64ntOKWqr/HzM91dY148LwG13YnQG50F/QB6K6MH7pFRxjb/EJdy+hs/wCl5vH+5fZXUURQ205T8s/VYfgKAgkmZvCYnzkmgKRIw5E+k0BWMU45O32jQEg2hKP/ADG9N/xoCQbVm8f7l9lAe/pebx/uX2UBUu2ZfGB84H9KAql23KeWVfMPbegLdtoyn5bfh+FAeDaEv7RvTQFQ2nL45+72UBWNrzeN9y+ygK121KO1T5x7KAnwm0WllUMALKx0v+7Vdwl7pd/kzeGs9xm0WilIUA3RDrfxpO6nBnun3+SE9ZEduydyeg+2rE0PP05L+76D7aAfpyX930H20BUNvSdqr94/rQFzhNtM7Bd2Lk9h9PZQGaoBQCgFAYDpL4SeY/iKAw1AKAUAoDRusT4yL+A/mqtx+uJ7Tilqq/x8zMdBf1X+Zq6cH7lfEp+Mf/UJ9y+hsNdJRigFAKAUAoBQCgFAKAUAoBQCgFAT4ByHJHMRyEecZar+Efdx7/U3hrJds/HH+BPxescG+6ff5IT1lnViaCgFAKAkwzsGUp4V9POaA3NL2F+fb56A9oBQCgNf6SeEnmP40Bh7UAtQC1ALUBoHWfPuzG5GgQn/AHVwYuGXOMe89VxexKw2Hr1mrpZPmZzoA4bCBgbgsxB9FT4WLjTs+36lbw9VhVxrnB3TUbbjY66CnuKC4tQC1ALUAtQXFqC4tQXFqAWoLi1BcWoBagFqAUBNg/Cb6KT/AK1wcI+7j3+pvDWTbY+OP8K/9qxwb7p9/kjE9ZZ1YGooBQCgANAbjgixRS/hW1/p91AT0AoBQHOOs2INPFmdkVYZHOVit7OoFyFbv7jXFir3Wm2vyPScAxWTP8ik24pXSevK2tbNqNLXYzufg8QSDbKTnHCxbKWPybhe7UkCuS03qk/mehdXDwX9yhG616I69F7aNOl7tJ4diSknLK+UKCbhs193GxXL43wmi31tRqp0n8zKq4RLTSje+yNtcle+zRpfaSS7CksCJn5G+bMNcoOo5qo1BY8jYWFZcZ9J/M1jXwt3ejH4KO35vYl33MTtON4mC70todQWGquynQnvQ/VaopynF+0zuw1HDVo5WZivhHnSezYzEYzEgsEkOYtoFOvK5PPs0rMc5JZd9XOYqrCUqioOKvP9qS02u7vsRLC5XQEgX0toOQ7K1c3bWTQw9NNqUE+2y2L79CTfN4x9JrTLltJuSUOhHchvm8Y+k0zkto5JQ6EdyJIN47BVLFibAAmsqc3oTZpUw+GhFylCNl2L0JZYJV55jyN1bOvFovEpI1OnOtsqptZHGGDl+yPxik9GvQ0mVNhMQFLFZAo5khtNWBv5ip81qXqWvp+ZhLAuWSlC/cuz1RSIZ7kZZbjQizaG17H6taZVTa/mZzeCtfJhuiBDNrpILXvfMLZVLEXPblBNu6mVU2v5jN4Low3LndvroJPcc+UMMxBtYK2ZuK+W6A5hex5is3qbWaWwOU4uMdF9cUlo16WraCHLNztJaxa/F4K8z5h31rlVNr+ZJmcHqyYbNUT3dzXtaW/O1mvYi408wJrOVU2v5mMzgrXyYW7olM29W2YuL3sbmxtzseR51hzmudm0MPhJ+zCO5ehF7ofxm9JrGdnte8k5Fh+rj4V6D3Q/jN6TTOT2sciw/Vx8K9B7obxm9JpnJ7XvM8jw/Vx3L0Or9V6JLgznRWZZWW7KGPgqeZ89aVK09CUnvPDcYqEKeLWSkk4p6FbnZsU8UeYLCqBmDqSoXhHJrkeUEZe0jyEjTKk1ebZQlM4j3jHEWUhU4ixRDxMLg3sDy0Ovn0NbQqVIxtTbDSNb6ynXD4dN1mR3e2ZXYEBQSe3zVvDE1X+5l7xfwNLEYiWcSaS1PtNJwXuqWLeLiXHEy2Z3HgKG0IvckE87cuetdMalWSupHoq2E4PpVc26K1J6O12+9ZPiMJjEvfFGw/1JCwuwC3Vbm5uOV6y5Vl+4ihS4Nna1D5aNV3pbWoqkwWLvZcUx1cXLyC+7kyMba2AJXn36XrLlW5pfdzEafBtrugubZzxylz9/+jE4zaGJjcoZ5CRbUSPYggEEXseRFRSr1U7ZR30uDMBUgpqkt3wOr9VmKxEmFLYhi65yImY3YqBZte0ZgbX159lqscLKcoXkeL4epYali8igrWWlc1//AJY3SukpRQCgOTddHxuH/gf8wqux/wC34+R7Pijqrfx/5Gg7PVDIokNla6km4C5gQGNuxSQfqrgha+k9ZiHNU24a1p77c3xWgzMmHwbm6uUGUuLHUHRcpz31GUtbmd4NdKlcabehlbGpjYKzV9NvO+jbdLYrajG7bSISkQWyWFrEkek61HUyb/lO7BOq6SdXWY8mtUjolJrUiH3OpfOQMwFgfPf01JnGoZK1HGsJTliM/JfnS1/L4/H5Ew7fP/QVG9SOuGt9/kj2sEgoCXCYgxuHW1x36ggixBHcQSPrrKdndEVWkqsHCXOZWPpLKoAVUAFsvhm2Xylrnu1J8lqkz0lqOF8F0pO8m9OvV6WXw+JQOkMoy5Qi5bBbBjoiMqjU62Dt/WmekbfhtJ3ym3fXq52m3q57IqbpJNcEBRY3A4rc1Pa3eg9JpnpGFwZRSs7/AC7eztKffDLkK5U4lyE2OYjIF537hTPStYz+G0stSu9Dvbm132DD9IplAXhKgBQpvYAKV0sdCQTe3koq0krCpwZRnJy0pt3vo23+VtBW/SaYgiya3ueLNc8jmzX01sOWp0rOeZquCqKd7v5W3W5+fnKB0hl7Qp1ZrWYavIJNbHscXHnPfWM9L73mz4Npcza1Lm5lk7Oda/gWW0doPMwZ7XAsLaDVmb8WNaSm5azpw+GhQTUOf0S8i1rU6BQCgOp9ViOcFPuyFYyMFLC4Vt2liR22uNPJUcmlJX1HheNH6mH+PmzN9EuiyYAZFlllaRmkdpCDdyOJlUaLft+81vWrurptY8ylYk6WdGItoI0MzSKLIwMbFSGBexI8FgO4j0VijWlS/Mg1c1brQiZMLhEkfO6kgvbLnKqBmy3Nif61hNOTaVj1fFVf3ancvqc6jnZbWJ0N7dl/NyqROx7CdOMr3RtE8ULEWxDBmci+85CY7y9r9q8B7Mx1rpai+f7en/RSQlWitNNWSTtbo/l+v5l2ajHbbCxpGI5mdiXz8ZPgEZLi/ZdvvqOpZJWZ14LKqSk5wSStbRtWnyMKzX56+eoSzSSVkdO6msROd8hN8OoBF+yVjyXyFbk/V3mrPAuTi1zHh+NVOhGrCUfbevtWpN9v3sOoV3nkxQCgLHH7HgnIM0MchGgLqGsD3XrWUIy1ompYirSvm5uN9ja+ha+9XBfNIPVp7K1zUOitxLy/FdbLxP1HvVwXzSD1aeymah0VuHL8V1svE/Ue9XBfNIPVp7KZqHRW4cvxXWy8T9R71cF80g9WnspmodFbhy/FdbLxP1PPepgvmkHq09lM1DorcOX4rrZeJ+oHRTBfNIPVp7KZqHRW4cvxXWy8T9T33q4L5pB6tPZTNQ6K3Dl+K62XifqPergvmkHq09lM1DorcOX4rrZeJ+o96uC+aQerT2UzUOitw5fiutl4n6j3q4L5pB6tPZTNQ6K3Dl+K62XifqPergvmkHq09lM1DorcOX4rrZeJ+o96uC+aQerT2UzUOitw5fiutl4n6j3q4L5pB6tPZTNQ6K3Dl+K62XifqPergvmkHq09lM1DorcOX4rrZeJ+o96uC+aQerT2UzUOitw5fiutl4n6j3q4L5pB6tPZTNQ6K3Dl+K62Xifqa90siwWC3X+QgkEhcEhEUqQvwdhl4s0jRp5M96ZqHRW4cvxXWy8T9SxwO1Nmukd8BHvJI0cKqRFS7JAzoHJHg+6IuJgoN9L0zVPorcOX4rrZeJ+pDDtLBHds2zoBGyB3bKhy5txoFC3Y/DfcO/RmqfRW4cvxXWy8T9S7w+M2dJNBFHs9M0rBWzxRpuwy4kr35iThX8G4tzI5FmodFbhy/FdbLxP1LnZW28Om8RcEYyJHULFugrWlljQk5lAZhBIddAFte5Fzo0+ityIKlapUeVOTb7W39S+wXSHCyyIqQyWcgLIQoXiz2Ns+cXKEeD3VjM0+ityNLssj0rgWRhJCALyrGELtK5gxIgIIyhFu7A2z3AYEjWmZp9FbkLsuH2lgZzZ8PmspZDLGGBtuw4A1ZLGRAcwF73FwL1nM0+itxLTxFWlfNyavsbX0MPgdp7Obd7zZ6KZBEQBCpsJFjLMbgcKtKguOdybaGmah0VuJeX4rrZeJ+pebNl2fMWybPTKsckhJjhN93l4VCk5syuCCNNaZqn0VuHL8V1svE/Ut4MXs8bsTYPDFpbFRhguICoRBrIcq5eLERi1jowblezNQ6K3Dl+K62XifqeHaWzdD+jhYrf4qHNmYwbtcob5QnQ3vp22NM1DorcOX4rrZeJ+ptPRdsOyu2Fg3KZgCQix5yBfwQb6XtxAdtbRio6kQ1a1Sq71JOXe2/qZytiIUAoBQCgFAKAUAoBQCgFAKAUAoBQCgFAKAUBHLErWzKDblcA21HsHooCE4CLX4KPUKp4F1VPBB01A7B2UBWuFjHJE0/dHZa34D0CgKY8BEpUrGgKAhbKoygnULYafVQHr4ONgVaNCG8IFQQdSdRbXUk+c0BUMOl75Vve97C99fafTQEb4CIliYkJcWclVJcDkGNuIeegJI8MgJIRQWADEKASF0AJ7QBQFJwcel404SCvCNCospGmlhpQCDBRpYpGikXAyqBYG17WGl7D0CgPPcMWnwaaEsOFdGPNhpoTc60B5JgImFmijItaxRTobAjlysq/ZHdQE8aAcgB26C1AV0Ao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348" name="AutoShape 12" descr="data:image/jpeg;base64,/9j/4AAQSkZJRgABAQAAAQABAAD/2wCEAAkGBxQTEhUUEhQWFhUXGRkVFxgVGBgVFxgXFRcYIBYaGBUaHyggGR8lHBgXITIhJSkrLi4xGB8zODMsOSguLisBCgoKDg0OGxAQGy8mICUsNCwsLCwvLCwsLC8vLC8tLCwvLCwtLCwsLCwsLS0sLCwsLCwuLCwsLCwsLCwsNCwsLP/AABEIAMQBAQMBEQACEQEDEQH/xAAcAAEAAQUBAQAAAAAAAAAAAAAAAwIEBQYHAQj/xABLEAACAQIDBAQHDAgGAAcAAAABAgMAEQQSIQUTIjEGB0FRMlJhcZGT0RQWIzNCVHOBkqGxshU0U2JygsHSFyRjorPCNUOUo8PT8f/EABsBAQACAwEBAAAAAAAAAAAAAAADBQECBAYH/8QAPxEAAgECAQYLBgUEAQUAAAAAAAECAxEEEhMhMVGRBQYUQVJTYXGSwdEyM4GhsfAVIjRCghYjcuHCNaKy4vH/2gAMAwEAAhEDEQA/AO40AoDS9qdLZIMY6SBPcykrdVLuzDDGVlzrIckmhtG8YBWxD62oC4xnTIwr8LCM27kltDIZhaMRFQzKnBcSi5YAC3Mgg0BbT9Pt2oklgyxHEHD5sz3CqMQXkbPEqlQICeFm0bUi2oE+zum4meKIQhJpYWkCPKAFlGa0LEKWuVR2zBSBbyigKMP01d92ow6CSWOKZA0+WPJKuIbikMdwQmHOgU6tzsC1AOk/SSeBmaIw7uLC+62WRWdpLMRu45FkAUkDQ5X1I0oCb38RCWONkIL769mUldy8ipddCd5upLW5EAHmKAtMZ08MaXaBc2jZRJIwEbRNIjFlhOpCkaAoD8vnQE20enscTTqIizQmEZQ63beSIktgL2MZkW/f2UBcYbpdvYo3ihBabEPh4Q8mVGCJI6yNIFJVWjjLABWN2UeUASdHulBxUpVYcsaorFyzk3aNGtpHu7cdvjLm1wLG9AWg6ZibBYnEYcKGhJVc5DqwOUxyEIw4WVgbXBGo7KAs5enEsDSRSxxzPHK0ZeHPEjAR4dxlS0mVv8wqcThbjVhewAzR6QuUxZ3IRsMr5jLIFjMgUsgz20Upu2L8hvLcwbAYzZHSrEsoV4onl36wODnwxjMkaul0+GU6FtVkIIyntIACXp8I8P7olhyKXVEGdrsvE0jXeNAcsaM1kL3tYG5FwLjA9NVkxgwohIJlmjz5wRliQlJLW5OVlUD/AEm8lAY737SoGmk3RjK4lo4VSUSA4UvwtPdkLkRtdcqlb6Zu0DJHpa4NmgAKrHJL8I6lVnmeKLdrJErSHNGxIIWwtbMSBQEJ6bsiM02HsR7qAETvNdsHKsb5iIhkBYmzHQAC9r2AEWK6dsiM5w4y754FJabXdDEF3a2HOlsOfAz+FqQBegKoen675YpIGjJIzFnU5I/c+8Z2ygjRrx2B5i97UBkuj3StMUYgqZS6TOwzK2QwPEuU20JImVrigMRN0txKYnE3iV8Nh5JEfLGysqphklDmdpMjEu4TIFBAIa9gaAnx3TncEpNBaRWKsI5M68KxSSFWKKTlhkMhFgfg2HcSBTF06ZhM64e6RKhBzyHOZI4XS2WEqLrMumYtobKdLgNodK5jh8LJAio087wnNHJiLCNJjmSNTG7XMQ8LKQCbgWtQGQwnSVlwssuJi3ckEaNJGGGsjxK+RSdAczBRc8+2gLODp2jtEixcUyxFCXGTeyO6PEXUHiQxsdL3CtbwaAz3R/aL4iESPGsZLMAquZNEYqSSUXtB0tyt5gBkqAUAoC0OzITLvjFHvbZd5kXPa1rZ7XtagPI9lQKuVYYwtmFgigWe2cWtyNhfvsKAjGxMPxfARcRLN8GupIYEnTUkO4/mPfQE6bPiHKNBxZ9FA47Wzee2l6Aok2VAy5WhiK2VbFFIypfILEclzNYdmY99AMTsuGRleSKN3TwWZFZlsbjKSNNaArGz4tfg01YOeEasrZlY95DcQPfrQEcGyIEBCQxKDcnKii+YWN7DtBt5qA9Gy4bKu6jyrcqMi2UkgmwtpqAfOKA9k2XC0e7MUZj0OQopW45cNrdg9FASx4RFBCooDcwFABsoUXA58IA8wAoCN9nREMpiQhlWNgVUhkS+VSLaqLmw7LmgKI9kwKuRYYglmXKEULle2cWtazWFx22FAXC4dBmsq8XhaDi0A4u/QAa9goCDC7LhiULHDGihs4VEVQG8YADn5aA8w+yIEJKQxKTe5VFBObnqB20BVDsyFCGSKNSLAFUUEWz2sQP9R/tt3mgI22NhyzuYIi0gKuxjXM6nmGNrkHy0B6mxsOMloIhuySlkXgJNyV00110oCU4CI3BjSxzg8I1EpvJ9o6nvPOgI4dkwKxZYY1YksWCKCWOa5uBz4m1/ePfQHg2NhwAu4isBYDItgALAWtytpQFU2yoHcO8MbODmDFFLBuHUEi9+FfsjuoCZcMgzWVRnN30HESACW7zYAa9gFAQRbJgVQqwxhRmsAigDOLNYW0uDY99AefofD5s24izWAzZFvZQABe3IBVH1CgJlwUYsQiXDGQcI0dr5mHcxubnnqaAjl2VAz7xoYzJoc5RS11IK8Vr6EAjusKArGz4gb7tLlg98ovmBJDXtzuzG/wC8e+gJoYlUWUBRroBYam50HlJoCugFAKAUAoBQCgFAKAUAoBQCgFAKAUAoBQCgFAKAUAoBQCgFAKAUAoBQCgFAKAUAoBQCgFAKAUAoBQCgFAKAUAoBQCgFAKAUAoBQCgFAKAinnC89SeQGpPmH9eVAWZxMi8UigDkBmGUeVj2nTzfjQEsLu5vbIv8Aub0jhH3nydoF5QCgFAKAUAoBQCgFAKAUAoDnvWb0nxODkiEDhQyMzAqrXIPlFceKrTptKPOeh4C4NoYyNR1r/ltaztt9DRcZ1mbRRSVcMdNMia3I7hUNPE1JSs5JLuLTG8CYShScqdOUpaNGVru7c1yuDrK2gRdpAp7ikZ/AVrPFVIuyd/gTYfgHBVIZU4Si9jkn9CT/ABHx/wC2X7CeytOWVftE/wDTnB/b4h/iPj/2y/YT2U5ZV+0P6c4P7fEP8R8f+2X7CeynLKv2h/TnB/b4j0dY2P8A2y+rT2Vnldb7Q/pzg/t8RnOinT3GNIN9E+IiOhMUfEnlGUWbyg//ALvTxrTtMreEuAcLTp5VGooyXNKSs/RnTBjwRwo5/lKfntXTPG0Y/u3HkcllJxEh5BV85Ln0C341yz4Tj+2O8yoFMbvvFBckENcWAGlvJf763wmKnWm1LVYSjYusXikiUvK6og5s5CqLmwux0GpFWJoY/wB9GC+d4b10f91Yyka5Udo99GC+d4b10f8AdTKQyo7R76MF87w3ro/7qZSGVHaTYPbeGlbJFiIZHsTlSRHaw5mwN7aj00ujKknqMhWTJbPOSSsepGhY+Cv9x8g+sigKeGPvZ28xdrfcAPqAoCKeEkozm5ziyjwV5/aPlP1AUBkKAUAoBQCgFAKAUAoBQCgFAKA5J11/GwfRv+aq7G+1E9jxW9iv8P8AkbD1QqPcTaD45/ypU+D90VvGVLl77kbxux3D0V1Hn7Ibsdw9FBZDdjuHooLIs8YDmVQcoIYmwW+hW3MHxjXDjq86UVkG8YplnjBFGuaW5XtzZnH2dQPRVXn69R2yn9DfJiuYmbERomYkKgF9eEAW7jy81QWk3Y20EizKTYEeTy6X079O6sWYuVKwIuDcd41rDVjJG8qrIhYgCzakgdg76seDfePu80aTMB1m4pG2bMFdSbxaBgT8dHVrX93LuOPE+6l3HFp8O6Wzqy31GZStx5L86pHFrWjzrg1rRFesWMWPR2+Tn5PPSwsbX1XylccCq5iI30B11K8q7MD7b7iw4N94+7zOzhXfwxkXxQbsfOw5DyDU941FWpdFnioIyUSKOPRrE5BkXhbSw8I+Qd2pFAZDB4NIwcoFzzNgCT5bAD6hoKAklizW8hB9FASUAoDy9AL0AoD2gFAKAUAoBQCgFAcm66PjsP8ARt+YVW4/XE9pxS1Vf4+ZsHU/+ot9M/5UqfB+6RVcZf1z7kbzXWUAoBQFhjWtIpN7ZWF7EgElOZHLlVfj6U5xWSrm8HYhxESzRsma4bQlSO+qb80HpRJrMbjejccrMzsxzZ7CyWUyKysRdefETrepI13FWSMWIZ+iMLg5mfXNcjKpGeSN2y2Xh1jA07Ca25TJDJMvs3BCGMIpJF2NzzuzEnl5TUM55TuZSsSMpMiWNtG7L+LXfwb7x9xpMwXWSrrs+Y5gbGI2yjsmjq1rO1N9xy4h2pSfYcrTpAFJIhHFnJJIJzSMpOpXweG1jc2Nr1VKt2FIsRbmKh0lOt4lNzfmNQJGcKbqbgZrDla31Uz/AGDlPYep0mIQKY78iSX1JzKSeWmov5Cb9lqZ/RaxnlOi1jN9AtrNJj0bITlhdQqm5JLC7Em2puLnyXrpwk8qb7vM68DUy6j7vNHWsrSc7ovd8pvOR4I82vmqxLUrmjtuwosA3IDQDK3ooC4oDASdI1G0kwV9TA0pNvl5lyJflfIHa3Owv5wLbZnTGGRMdIWtHhJGBJ0vGkanOO8M4lAPbl0oC92ftB8XgI5YSEeaJWBPKNnUZuXMqSdO9baUBjJ9lYsLu9+oUqYls1mfiXKRnDEusIlNiSCwBa4vQFzJs3ESQQASKrBCshjkcqQAGjZWOrccaA35hn8xAoOzsbdQJAFG7ZgGOriWJ5Nct8ukot2ggdvCBkNhYbEqScTJm4VAAtbNds5Nh/DbXl2CgMxQCgFAKAUAoBQHJuuj47D/AEbfmFVuP1xPacUtVX+PmbB1P/qLfTP+VKnwfukVXGX9e+5G811lAKAUAoCGXDI2rKCe+2vp51hxUtDQIjgfFdh5Ccw/3XP31yzwNGXNbuNlJlBhkHiN5rofRqD6RXJPgzoy3m2WULOCgfkCA2vYCL61WODysnnN7iCVWkUqQRlfkb9qVY8HJqpJPZ5mk9Rb9LsFHPhXimd0VyovGud7q4YBUAYseHkAdL1bSipJpkM4qcXF85pK9W+Cy5vdsoFgxzGFSA3glgyArfy1zcipdpx/h9Ht3gdW2CLFPdsmYEAi8PNs1l8Dnwtpz0pyKl2j8Po9u89HVpgzYjGyWOYjig1CeFbh7O3upyKl2j8Po9u8zXRPoTh8LPvocQ8rBCuUmMgCSxBORQdQNKkpYeFN3iTUcLTpO8TdKnOgUBFisSkSM8jBEUXZmNgAOZJ7KzGLk1GKu2DAe+/Z+fN7tw3K3xqc78+fdXV+H4vqpeF+hrlx2lA6WbO474zCkMbgbxOxVA7e8Xp+H4vqpeF+gy47S82J0gwcuWKHEQySZb5Y3VibDiNhWlTC16SyqkJJbWmvqZUk9Rf7UwW9jyhyjAhlcAEqwPMX8lx5ia5zJg8T0VYyApKFTllynhURsqZbMLspIsTy560BfbP2Fu5hK0mawcBbEC7leNuI3ewILaXB5DtAzVAKAUAoBQCgFAKA5N10fHYf6NvzCq3H64ntOKWqr/HzNg6n/wBRb6Z/ypU+D90iq4y/r33I3musoBQCgFAKAUAoDW4Q+TwltuotMp72/e++qCNs+v8ALzJeY2HdLfNYZrWvbW3dfuq/IjH9IF+DUi4cSRhGBClWdwmYEqw5OdCpuCRQGPXYLZsxAY/vTE6kLma+6uSciczYZdAKAt16K6qbA5LKoMtwEDZsnxOoza3PF5aAqm6L5rcIAAtwykXsiqtzurmwUG3K/MGgLzZGHOGcRZFtLnkLB7nMixqSVCKNRY6dv3AZ2gOe9Push9m4gQnCiRWQSK+9KXuSCLZDyI7+0VecFcC8vpuaqWs7WtfzRFOpku1jSukHXA2Kw02H9xhN6hTNvi1s3bl3Yv5r1dYfixKhWhVdW+S0/Z2adpG611axzrF7Kmj8NCNCdLNYKQGzWvlIJFwbWuL16eniaVT2ZffmQNNFK7OlIvu2te3LUnh5LzOjKfrrblFK9sr7+0xZmX6G7ebZ2JXEmEyDK6AEmMG+hs2U8u61cHCmCWPo5mM7O6e35XRvCWS7nQP8dG+Yj15/+uvP/wBIy67/ALf/AGJc/wBh1rYmMabDxSum7aRFcpfNlzC9r2F+fdXk6sFCcop3SbV9vaTp3Re1GZFAKAUAoBQCgFAWe1toLh4XmcEqgubFR225sQBz5kgUByfrTx6znCyroGje3Ej8nt4SMVPLsJqtx+uJ7Tilqq/x8za+p/8AUW+mf8kdT4P3SKvjN+ufcjea6zz4oBQCgFAKAUBr8IOQaEhoo1upUEEZr+EfKK85KWTUclrUm/mTcxc+6JP9T0w10fiFXatzNchEWILOAG3lgyvzh5owZfvAp+IVdq3MZKJfdEn+p6Yacvq7VuGSifZ+ILEksSpRXGYKCM2bxQOy1d2Drzq5WVzGslY+fZutLaeZrYjS5t8HFyvp8mvptPgDAuKvB3snr/2cTqyLNutHaZkBM+qhgDu4+TWv8nyCuCPBmFeLdB0JWXPfQ9CfPbVz2ub5byb3Ln/FPanzj/24v7atv6bwHRe9keekYPpF0mxONKHFSZygIU5VWwa1/BAvyFd+B4NoYPKzKavr031GspuWsxMTlSCDYggg+Ucq7ZJSVmam3QYqVo95CkGacyFgplDbxVO8dy/AFAl8EnLdhzqmnSpxnkVHK0ba8m1r6Erabtx12voN9OtE8mN2g1wMPlzLKt9QRvuJzmZtNWuL8r2qONLBx0ud7NPw6FoS7PMz+YxvSnarvGkUsRSUtvXudOINlAS/Do19bHle/OurAYeMZucJXjqXnp59RrJvUzH9Ftle6sZBB2SSKrfwXu5+pQxqfhPE8nwtSpzpaO96F8xCN5JH1mosLDkK+UHce0AoBQCgFAKAUAoDD9Lj/k5tQNBq2804l8EREOW8ULqWsBQHHOsrFMmGwrMcziOUeE7674gXLktcdoJNrEVxYiCnUin2npeBMVLDYXEVIe1+W3PpdzfupiXNgCw7ZWP+yOpMLHJhbtZy8P1VVxSqLnjFm+10lIKAUAoBQCgIsS5VGI5hSRoTqBpoup8w1oDUY9ruq3OGSTmLqojUkZLkObgqMxF9DewsLGtciOwFxFtgsxVcEvhKLscos0gTW0ZsQTcjsAv3XZEdgL3EBXw0MhiCF3wzFSBdc8sZKnQcrkHSmRHYC9xmGVTGQigBuYABuVIX6vaK48dG1FuPxNo6zB7SgnfAzphWyYgxIUY+Ll8FT8k6OAewtft06eBp0FOLqK6UvzGKl7aD5/6EYaOTH4aOZM8byqrLyvc2F/Je1x2i4r6pwrOcMHUqUnb8qs/r8jhh7STPpf3r4L5ph/Ux/wBtfNuU1unLe/U7MlbDz3sYL5ph/Ux/21nlVfpy3v1GSjSut/ovhxs55YII43idHvHGqEqTlYEqNRx3/lq54BxtSONjGcm1K60t7NGvtRHVisk+flBzEnl2V7DD0sTLGSq1WnC1o27+dbdGvdbUc7aybIv8LtOWMAK2gzWBVWX4QKHurAg3yrz7hXfPD05tuS2bea9tXezS7Lxek+KFvhibd4U3587ji5nn5O4VD+H4bofUzlMxuLxTSMXkNybAnQaKABy8gFTf2sPTu9EV8tJjS2dI6hdl7zGyTkAiCOw8jzEgH7KyD668zxqxNqMKS/c7/Bf7fyJqC03O+V4Y6hQCgFAKAUAoBQCgNb6fSN7mCKkjb1xGRGiPcZHbK6yI65XKCO5HORdaA5f06TLBg1y5bRSi1lA0lIuoREXIea2RdCNKrsb7UT2HFb3df4fSRvXU9+pP9M/5I6mwXuviV/Gb9c/8Ub1XWefFAKAUAoBQCgFqAUBjtufFp9NB/wA8dARdJMOZoWgV2R5FYB0JVksNHDDUEMVrlxdVU6ek2irmt9EM2B2ZvMbI5McV5XkYu2cliYwSTfLmWOw7RapcBSlVqWpr2mrJc5iTstJxDq4RpNq4VVHKVX+pOJvuFe/4S4Q/tV8PJaFBJO2t6n9VuZywjpTPqmvCnSYTbezZ5XDROq5FIVWvZjJcPmtpYLltcNrflQEe1NiPNgpoJHZmkjlXnpd82TkAbLw6ctO2paFTN1Yz2NPczDV0fKt6+vxaaTRwCtjAoDxhcW76hxFJVqUqb1NNbzKdnc+geo7Z64fZ4Z7q07tIC2l1HAoB/lJt+9XzHhWMadfMRbagslN7383qR209KudDmxSKQrMASGIBOpCC7EDtsCKrTclBoD2gFAKAUAoBQCgPDQHDOsPpEmMmTIjLugyHPbU5uyxPdVRi6qm0lzH0Li7wfUw1OU5tWmotW+OveZ7qq6SpHlwZRi8sjuGFsoG7B17fkH01Pg6ysqfOVnGXg6q5yxd1kpJW59dtnbtOrVYHkBQCgFAKAUAoBQCgMdtz4tPpoP8AnjoCbHr4Ddoa3nDaEfgfqFcePinRbfMbR1mPx+GV4sTE4vG8RLKeXEGDebkD5xftrXgmtNanpi1b77xUSPlrZuPkglSaJisiEMpHYR/Tst5a+z4ihGtCVOpG8ZLs8yuTtpRuh64NpX8OL1a+2qCXF3CKcY2lpvzrsJc7Kxc7O62doPKivJGqswUkRrcAm19e6tqvFzCRpylFSulfS15IKtI2YdL8ezIiYiPM1w14kIVo2VJb6g23jaHxQedVn4XhYpylGVl267ptc3RWnt2G2ckc/wAf0ZBBnMwCuDKbJyvEZCAAbA3BsvcVN69FQxzglRUXdaNfbk7N72p6CJx5zU6uiMUBJhoGd1RBdnYKo7yxsB6TUdaqqVOU3qSuZSu7H1vsvAJBBFALZY0WMX7Qqga+ivkNSo6k3N627nelZWLbamxEnfMXdSFyLlNgoObPw8jmDWN+4WtWhkvtn4RYkCLyBJ5AXLEkk27bmgLmgFAKAUAoBQCgFAfNG0fjZP42/MaoKntvvPreA/S0/wDGP0RnOrn/AMSw3nf/AIpKmwfvV98xW8Y/+nz74/8AkjvdXJ82FAKAUAoBQCgFAKAx+3FJjBVWYrJExCi5skqFrDtsATQEM+0M+Vd1Kt2XVkso17TeuXG+4l985mOsjTGgNcxu4eNTZFz2BLaN6fuNcvBqsp968zaZBucN8wP/AKZPZVxnqnSe9kdkRx7NgknjIwYVVWTMXhRRc5MvZqef30ztTpPeLIyv6Ew3zeH1SeymeqdJ7xZD9CYb5vD6pPZWM7PpPeLI5Z1u9BppsRDJgsNmG7KOIwqgFWJBI01IY/Zr1HF/hWjh6c4YidtN1e779SexENWm29BoX+HW0/mknpT+6vRfj/B/WfKXoQ5qWw8bq62n2YR/9h/7VDX4ewcoNU6yT2uMn8rIyqUr6UUw9XW1Bzwsl796f3Vx4LhihCm44iupNvXky1eFW7jaVNt6EdR6q+j+IwsEoxMRR2kuA8ZlJUKLG6mw1vXj+NdWOMxFN4b80VHm/LpvsZ0UFkp3N2w1s66JoVIKpkNmDcwST2V5nCJxrpPtJpaizOzsYsjOr3A3mVTIbEIrnDCxBCktK2ZtdIkvfsuyMohh2iNS/NtbiI8IYhAVBAHDq+U3uVy9tAbJgEcRoJGLPlGYm2rW18EAc+4UBPQCgFAKAUAoD5p2mhEslwRxtz0+Uaoaqam77T6xwdUhLDU1Fp2ir9mgznVwh/SOHNjYF7ns+Kk7amwaedT+9RXcY6keQzhdX0aOf2kd6FXB84FAKAUAoBQCgFAKAUBa7RPCP4l/GuXG+4l985mOs17a2KkhwskkcbNLHCcqq1w7IvCMqNmNz3a61U4epKM7RlZN/eskaHRfaU+Iiz4nDyYV/FaYPfyixuPMwBqWriasHaM7/D/QSXOjM2Hjt9tvbUXLa/S+S9DOSil7AaMx8gkP9TRYyv0vkvQZKI1cnkJPWD+6s8sr9L5L0MZKI0xFwDaQBgCLyAaH+as8rr9L5L0GSjD9Kdr4mGONsJA2IcyBWQzZeAq5JzhrLqF1OmtS0cTUk2pzt8F6GGkZjATl41aXNE5Gqb7PlP8AEDY1FPF1k7KV/gvQyoouLr+0PrD7a15ZiNvyXoZyULr+0PrD7actxG35L0MZKI41UOtmBF1AF7nhDe2pMFJyrpvtMS1GYq8IxQCgFAKAUAoBQCgOS9c/x+H+jb81VuP1xPacUtVX+PmZnqZH+Vm+m/8AjSpcD7v4lfxp/Wr/AAX1Z0Gu082KAUAoBQCgFAKAUAoDHbQxuVggRW4d4+dggCBgLi4sx1vbQacxcUBjzt/C5c2QhbZid3oFyowY+QiWO3bxagWNgKYdvwEspiYOGKZcik5s+VRpoCdD3WPOgKzt/C2vl0sh1QAlXQuGCnUgKDfTsIF6Am2XtSCdsix5Wy5iGQaaKbZhpezofr8hsBd4iJRIlgBo3IAeLVfwl7pd/qbw1kGxkBAuAfgouf8APTg/2Zd4kZPdL4o9AqwNBul8UegUA3S+KPQKAbpfFHoFABGByA9FAV0AoBQCgFAKAUAoBQHJOuj4+D6NvzVW4/XE9pxS1Vfh5mc6mh/lJfpj/wAaVNgfd/EruNH61f4r6s3+uw84KAUAoBQCgFAKAUAoCDEYOOQqXRHKHMpZQxU96kjQ6DUd1AUR7OiAsIowNTYIoFza+lvIPQO6gKYtlwKQVhiUjlZFFuLNpYacWvn1oA2yYDzhiPLnGvyRZezsXQeSgJIcDGjZkjRWIsSqqDbuuBfnQFh0hwhlQxB2jLxyIHQlWQsoAZWGoINj9VcOOlkwi30vU2iY7q+2dLh8LFFOzvMIozIZGLsHZpCVzXNwt8otpw1vhJxnlOOq/kJG0V1mooBQCgFAKAUAoBQFLuALkgDy6UBCuOjPJ19IoCYOO8UBVegFAcl66Pj4Po2/NVbj9cT2nFL2avw8zOdTf6nL9Mf+OOpsD7v4lbxo/XfxX1Zv1dh50UAoBQCgFAKAUAoBQCgFAKAUAoCyxnhx+Z/+tV3CXul3+TN4az3C/GP/AAp+MlY4M92+/wAhPWXlWRoKAUAoBQCgFAKAUBgOkvhJ5j/SgMNQC1AeqxHIkeY2oCT3S/jt9o+2gND6x3JkhuSeBuZv8qq3H64ntOKWqr/HzM91dY148LwG13YnQG50F/QB6K6MH7pFRxjb/EJdy+hs/wCl5vH+5fZXUURQ205T8s/VYfgKAgkmZvCYnzkmgKRIw5E+k0BWMU45O32jQEg2hKP/ADG9N/xoCQbVm8f7l9lAe/pebx/uX2UBUu2ZfGB84H9KAql23KeWVfMPbegLdtoyn5bfh+FAeDaEv7RvTQFQ2nL45+72UBWNrzeN9y+ygK121KO1T5x7KAnwm0WllUMALKx0v+7Vdwl7pd/kzeGs9xm0WilIUA3RDrfxpO6nBnun3+SE9ZEduydyeg+2rE0PP05L+76D7aAfpyX930H20BUNvSdqr94/rQFzhNtM7Bd2Lk9h9PZQGaoBQCgFAYDpL4SeY/iKAw1AKAUAoDRusT4yL+A/mqtx+uJ7Tilqq/x8zMdBf1X+Zq6cH7lfEp+Mf/UJ9y+hsNdJRigFAKAUAoBQCgFAKAUAoBQCgFAT4ByHJHMRyEecZar+Efdx7/U3hrJds/HH+BPxescG+6ff5IT1lnViaCgFAKAkwzsGUp4V9POaA3NL2F+fb56A9oBQCgNf6SeEnmP40Bh7UAtQC1ALUBoHWfPuzG5GgQn/AHVwYuGXOMe89VxexKw2Hr1mrpZPmZzoA4bCBgbgsxB9FT4WLjTs+36lbw9VhVxrnB3TUbbjY66CnuKC4tQC1ALUAtQXFqC4tQXFqAWoLi1BcWoBagFqAUBNg/Cb6KT/AK1wcI+7j3+pvDWTbY+OP8K/9qxwb7p9/kjE9ZZ1YGooBQCgANAbjgixRS/hW1/p91AT0AoBQHOOs2INPFmdkVYZHOVit7OoFyFbv7jXFir3Wm2vyPScAxWTP8ik24pXSevK2tbNqNLXYzufg8QSDbKTnHCxbKWPybhe7UkCuS03qk/mehdXDwX9yhG616I69F7aNOl7tJ4diSknLK+UKCbhs193GxXL43wmi31tRqp0n8zKq4RLTSje+yNtcle+zRpfaSS7CksCJn5G+bMNcoOo5qo1BY8jYWFZcZ9J/M1jXwt3ejH4KO35vYl33MTtON4mC70todQWGquynQnvQ/VaopynF+0zuw1HDVo5WZivhHnSezYzEYzEgsEkOYtoFOvK5PPs0rMc5JZd9XOYqrCUqioOKvP9qS02u7vsRLC5XQEgX0toOQ7K1c3bWTQw9NNqUE+2y2L79CTfN4x9JrTLltJuSUOhHchvm8Y+k0zkto5JQ6EdyJIN47BVLFibAAmsqc3oTZpUw+GhFylCNl2L0JZYJV55jyN1bOvFovEpI1OnOtsqptZHGGDl+yPxik9GvQ0mVNhMQFLFZAo5khtNWBv5ip81qXqWvp+ZhLAuWSlC/cuz1RSIZ7kZZbjQizaG17H6taZVTa/mZzeCtfJhuiBDNrpILXvfMLZVLEXPblBNu6mVU2v5jN4Low3LndvroJPcc+UMMxBtYK2ZuK+W6A5hex5is3qbWaWwOU4uMdF9cUlo16WraCHLNztJaxa/F4K8z5h31rlVNr+ZJmcHqyYbNUT3dzXtaW/O1mvYi408wJrOVU2v5mMzgrXyYW7olM29W2YuL3sbmxtzseR51hzmudm0MPhJ+zCO5ehF7ofxm9JrGdnte8k5Fh+rj4V6D3Q/jN6TTOT2sciw/Vx8K9B7obxm9JpnJ7XvM8jw/Vx3L0Or9V6JLgznRWZZWW7KGPgqeZ89aVK09CUnvPDcYqEKeLWSkk4p6FbnZsU8UeYLCqBmDqSoXhHJrkeUEZe0jyEjTKk1ebZQlM4j3jHEWUhU4ixRDxMLg3sDy0Ovn0NbQqVIxtTbDSNb6ynXD4dN1mR3e2ZXYEBQSe3zVvDE1X+5l7xfwNLEYiWcSaS1PtNJwXuqWLeLiXHEy2Z3HgKG0IvckE87cuetdMalWSupHoq2E4PpVc26K1J6O12+9ZPiMJjEvfFGw/1JCwuwC3Vbm5uOV6y5Vl+4ihS4Nna1D5aNV3pbWoqkwWLvZcUx1cXLyC+7kyMba2AJXn36XrLlW5pfdzEafBtrugubZzxylz9/+jE4zaGJjcoZ5CRbUSPYggEEXseRFRSr1U7ZR30uDMBUgpqkt3wOr9VmKxEmFLYhi65yImY3YqBZte0ZgbX159lqscLKcoXkeL4epYali8igrWWlc1//AJY3SukpRQCgOTddHxuH/gf8wqux/wC34+R7Pijqrfx/5Gg7PVDIokNla6km4C5gQGNuxSQfqrgha+k9ZiHNU24a1p77c3xWgzMmHwbm6uUGUuLHUHRcpz31GUtbmd4NdKlcabehlbGpjYKzV9NvO+jbdLYrajG7bSISkQWyWFrEkek61HUyb/lO7BOq6SdXWY8mtUjolJrUiH3OpfOQMwFgfPf01JnGoZK1HGsJTliM/JfnS1/L4/H5Ew7fP/QVG9SOuGt9/kj2sEgoCXCYgxuHW1x36ggixBHcQSPrrKdndEVWkqsHCXOZWPpLKoAVUAFsvhm2Xylrnu1J8lqkz0lqOF8F0pO8m9OvV6WXw+JQOkMoy5Qi5bBbBjoiMqjU62Dt/WmekbfhtJ3ym3fXq52m3q57IqbpJNcEBRY3A4rc1Pa3eg9JpnpGFwZRSs7/AC7eztKffDLkK5U4lyE2OYjIF537hTPStYz+G0stSu9Dvbm132DD9IplAXhKgBQpvYAKV0sdCQTe3koq0krCpwZRnJy0pt3vo23+VtBW/SaYgiya3ueLNc8jmzX01sOWp0rOeZquCqKd7v5W3W5+fnKB0hl7Qp1ZrWYavIJNbHscXHnPfWM9L73mz4Npcza1Lm5lk7Oda/gWW0doPMwZ7XAsLaDVmb8WNaSm5azpw+GhQTUOf0S8i1rU6BQCgOp9ViOcFPuyFYyMFLC4Vt2liR22uNPJUcmlJX1HheNH6mH+PmzN9EuiyYAZFlllaRmkdpCDdyOJlUaLft+81vWrurptY8ylYk6WdGItoI0MzSKLIwMbFSGBexI8FgO4j0VijWlS/Mg1c1brQiZMLhEkfO6kgvbLnKqBmy3Nif61hNOTaVj1fFVf3ancvqc6jnZbWJ0N7dl/NyqROx7CdOMr3RtE8ULEWxDBmci+85CY7y9r9q8B7Mx1rpai+f7en/RSQlWitNNWSTtbo/l+v5l2ajHbbCxpGI5mdiXz8ZPgEZLi/ZdvvqOpZJWZ14LKqSk5wSStbRtWnyMKzX56+eoSzSSVkdO6msROd8hN8OoBF+yVjyXyFbk/V3mrPAuTi1zHh+NVOhGrCUfbevtWpN9v3sOoV3nkxQCgLHH7HgnIM0MchGgLqGsD3XrWUIy1ompYirSvm5uN9ja+ha+9XBfNIPVp7K1zUOitxLy/FdbLxP1HvVwXzSD1aeymah0VuHL8V1svE/Ue9XBfNIPVp7KZqHRW4cvxXWy8T9R71cF80g9WnspmodFbhy/FdbLxP1PPepgvmkHq09lM1DorcOX4rrZeJ+oHRTBfNIPVp7KZqHRW4cvxXWy8T9T33q4L5pB6tPZTNQ6K3Dl+K62XifqPergvmkHq09lM1DorcOX4rrZeJ+o96uC+aQerT2UzUOitw5fiutl4n6j3q4L5pB6tPZTNQ6K3Dl+K62XifqPergvmkHq09lM1DorcOX4rrZeJ+o96uC+aQerT2UzUOitw5fiutl4n6j3q4L5pB6tPZTNQ6K3Dl+K62XifqPergvmkHq09lM1DorcOX4rrZeJ+o96uC+aQerT2UzUOitw5fiutl4n6j3q4L5pB6tPZTNQ6K3Dl+K62Xifqa90siwWC3X+QgkEhcEhEUqQvwdhl4s0jRp5M96ZqHRW4cvxXWy8T9SxwO1Nmukd8BHvJI0cKqRFS7JAzoHJHg+6IuJgoN9L0zVPorcOX4rrZeJ+pDDtLBHds2zoBGyB3bKhy5txoFC3Y/DfcO/RmqfRW4cvxXWy8T9S7w+M2dJNBFHs9M0rBWzxRpuwy4kr35iThX8G4tzI5FmodFbhy/FdbLxP1LnZW28Om8RcEYyJHULFugrWlljQk5lAZhBIddAFte5Fzo0+ityIKlapUeVOTb7W39S+wXSHCyyIqQyWcgLIQoXiz2Ns+cXKEeD3VjM0+ityNLssj0rgWRhJCALyrGELtK5gxIgIIyhFu7A2z3AYEjWmZp9FbkLsuH2lgZzZ8PmspZDLGGBtuw4A1ZLGRAcwF73FwL1nM0+itxLTxFWlfNyavsbX0MPgdp7Obd7zZ6KZBEQBCpsJFjLMbgcKtKguOdybaGmah0VuJeX4rrZeJ+pebNl2fMWybPTKsckhJjhN93l4VCk5syuCCNNaZqn0VuHL8V1svE/Ut4MXs8bsTYPDFpbFRhguICoRBrIcq5eLERi1jowblezNQ6K3Dl+K62XifqeHaWzdD+jhYrf4qHNmYwbtcob5QnQ3vp22NM1DorcOX4rrZeJ+ptPRdsOyu2Fg3KZgCQix5yBfwQb6XtxAdtbRio6kQ1a1Sq71JOXe2/qZytiIUAoBQCgFAKAUAoBQCgFAKAUAoBQCgFAKAUBHLErWzKDblcA21HsHooCE4CLX4KPUKp4F1VPBB01A7B2UBWuFjHJE0/dHZa34D0CgKY8BEpUrGgKAhbKoygnULYafVQHr4ONgVaNCG8IFQQdSdRbXUk+c0BUMOl75Vve97C99fafTQEb4CIliYkJcWclVJcDkGNuIeegJI8MgJIRQWADEKASF0AJ7QBQFJwcel404SCvCNCospGmlhpQCDBRpYpGikXAyqBYG17WGl7D0CgPPcMWnwaaEsOFdGPNhpoTc60B5JgImFmijItaxRTobAjlysq/ZHdQE8aAcgB26C1AV0Ao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2352" name="Picture 16" descr="http://www.infinityturbine.com/ORC/Geothermal_files/dry_steam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9908" y="1327966"/>
            <a:ext cx="7708516" cy="505336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35496" y="36235"/>
            <a:ext cx="8018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800" dirty="0" smtClean="0">
                <a:solidFill>
                  <a:schemeClr val="bg1"/>
                </a:solidFill>
              </a:rPr>
              <a:t>Geothermal Sources: Indirect Use (Power Generation)</a:t>
            </a:r>
            <a:endParaRPr lang="en-GB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 txBox="1">
            <a:spLocks noChangeArrowheads="1"/>
          </p:cNvSpPr>
          <p:nvPr/>
        </p:nvSpPr>
        <p:spPr>
          <a:xfrm>
            <a:off x="0" y="6552728"/>
            <a:ext cx="2915816" cy="305272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spcBef>
                <a:spcPts val="450"/>
              </a:spcBef>
              <a:buClr>
                <a:srgbClr val="4B4F55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600" b="1" kern="0" dirty="0" smtClean="0">
                <a:solidFill>
                  <a:schemeClr val="bg1"/>
                </a:solidFill>
                <a:latin typeface="Cambria" pitchFamily="18" charset="0"/>
              </a:rPr>
              <a:t>jefferson.gomes@abdn.ac.uk</a:t>
            </a:r>
            <a:endParaRPr lang="en-US" sz="1600" b="1" kern="0" dirty="0">
              <a:solidFill>
                <a:schemeClr val="bg1"/>
              </a:solidFill>
              <a:latin typeface="Cambria" pitchFamily="18" charset="0"/>
            </a:endParaRPr>
          </a:p>
        </p:txBody>
      </p:sp>
      <p:pic>
        <p:nvPicPr>
          <p:cNvPr id="145412" name="Picture 4" descr="http://www.flowserve.com/files/Files/Images/Industries/static/020-I-Geothermal_Flashed_Steam_lar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692696"/>
            <a:ext cx="8064896" cy="5130757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0" y="1196752"/>
            <a:ext cx="29158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 algn="just">
              <a:buFont typeface="Arial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Most common geothermal power plant;</a:t>
            </a:r>
          </a:p>
          <a:p>
            <a:pPr marL="117475" indent="-117475" algn="just">
              <a:buFont typeface="Arial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T &gt; 182°C;</a:t>
            </a:r>
          </a:p>
          <a:p>
            <a:pPr marL="117475" indent="-117475" algn="just">
              <a:buFont typeface="Arial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Water is driven upwards through the well under its own pressure;</a:t>
            </a:r>
          </a:p>
          <a:p>
            <a:pPr marL="117475" indent="-117475" algn="just">
              <a:buFont typeface="Arial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As it rises, pressure decreases leading to partial boiling 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509120"/>
            <a:ext cx="2555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 algn="just">
              <a:buFont typeface="Arial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Liquid (hot) water and steam are </a:t>
            </a:r>
            <a:r>
              <a:rPr lang="en-US" dirty="0" smtClean="0">
                <a:solidFill>
                  <a:schemeClr val="accent1"/>
                </a:solidFill>
              </a:rPr>
              <a:t>separated (flash)</a:t>
            </a:r>
            <a:r>
              <a:rPr lang="en-US" dirty="0" smtClean="0">
                <a:solidFill>
                  <a:srgbClr val="0070C0"/>
                </a:solidFill>
              </a:rPr>
              <a:t> and the steam drives the turbine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496" y="36235"/>
            <a:ext cx="8018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800" dirty="0" smtClean="0">
                <a:solidFill>
                  <a:schemeClr val="bg1"/>
                </a:solidFill>
              </a:rPr>
              <a:t>Geothermal Sources: Indirect Use (Power Generation)</a:t>
            </a:r>
            <a:endParaRPr lang="en-GB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 txBox="1">
            <a:spLocks noChangeArrowheads="1"/>
          </p:cNvSpPr>
          <p:nvPr/>
        </p:nvSpPr>
        <p:spPr>
          <a:xfrm>
            <a:off x="0" y="6552728"/>
            <a:ext cx="2915816" cy="305272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spcBef>
                <a:spcPts val="450"/>
              </a:spcBef>
              <a:buClr>
                <a:srgbClr val="4B4F55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600" b="1" kern="0" dirty="0" smtClean="0">
                <a:solidFill>
                  <a:schemeClr val="bg1"/>
                </a:solidFill>
                <a:latin typeface="Cambria" pitchFamily="18" charset="0"/>
              </a:rPr>
              <a:t>jefferson.gomes@abdn.ac.uk</a:t>
            </a:r>
            <a:endParaRPr lang="en-US" sz="1600" b="1" kern="0" dirty="0">
              <a:solidFill>
                <a:schemeClr val="bg1"/>
              </a:solidFill>
              <a:latin typeface="Cambria" pitchFamily="18" charset="0"/>
            </a:endParaRPr>
          </a:p>
        </p:txBody>
      </p:sp>
      <p:pic>
        <p:nvPicPr>
          <p:cNvPr id="144390" name="Picture 6" descr="http://www.alternative-earth.com/i/misc/Geothermal-Binary_cycle_pla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150" y="692696"/>
            <a:ext cx="8750338" cy="4032448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0" y="4797152"/>
            <a:ext cx="44999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 algn="just">
              <a:buFont typeface="Arial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107≤T ≤ 182°C;</a:t>
            </a:r>
          </a:p>
          <a:p>
            <a:pPr marL="117475" indent="-117475" algn="just">
              <a:buFont typeface="Arial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Hot water is then used to boil the working fluid (often organic compound with low boiling point);</a:t>
            </a:r>
          </a:p>
          <a:p>
            <a:pPr marL="117475" indent="-117475" algn="just">
              <a:buFont typeface="Arial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The vaporized working fluid is used to drive the turbine;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16016" y="4797152"/>
            <a:ext cx="4211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 algn="just">
              <a:buFont typeface="Arial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Thermal water and working fluid are operated in separated cycles with little emissions;</a:t>
            </a:r>
          </a:p>
          <a:p>
            <a:pPr marL="117475" indent="-117475" algn="just"/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96" y="36235"/>
            <a:ext cx="8018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800" dirty="0" smtClean="0">
                <a:solidFill>
                  <a:schemeClr val="bg1"/>
                </a:solidFill>
              </a:rPr>
              <a:t>Geothermal Sources: Indirect Use (Power Generation)</a:t>
            </a:r>
            <a:endParaRPr lang="en-GB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434" name="Picture 2" descr="http://geo-energy.org/Images/AIRCOOLEDCOMBINEDCYCLE-ENGLISH-G2-6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764704"/>
            <a:ext cx="6408712" cy="4608512"/>
          </a:xfrm>
          <a:prstGeom prst="rect">
            <a:avLst/>
          </a:prstGeom>
          <a:noFill/>
        </p:spPr>
      </p:pic>
      <p:sp>
        <p:nvSpPr>
          <p:cNvPr id="3" name="Rectangle 15"/>
          <p:cNvSpPr txBox="1">
            <a:spLocks noChangeArrowheads="1"/>
          </p:cNvSpPr>
          <p:nvPr/>
        </p:nvSpPr>
        <p:spPr>
          <a:xfrm>
            <a:off x="0" y="6552728"/>
            <a:ext cx="2915816" cy="305272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spcBef>
                <a:spcPts val="450"/>
              </a:spcBef>
              <a:buClr>
                <a:srgbClr val="4B4F55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600" b="1" kern="0" dirty="0" smtClean="0">
                <a:solidFill>
                  <a:schemeClr val="bg1"/>
                </a:solidFill>
                <a:latin typeface="Cambria" pitchFamily="18" charset="0"/>
              </a:rPr>
              <a:t>jefferson.gomes@abdn.ac.uk</a:t>
            </a:r>
            <a:endParaRPr lang="en-US" sz="1600" b="1" kern="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457998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 algn="just">
              <a:buFont typeface="Wingdings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Designed to be used with high and medium temperature sources;</a:t>
            </a:r>
          </a:p>
          <a:p>
            <a:pPr marL="117475" indent="-117475" algn="just">
              <a:buFont typeface="Wingdings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Combining flash and binary power plant design.</a:t>
            </a:r>
          </a:p>
          <a:p>
            <a:pPr marL="117475" indent="-117475" algn="just">
              <a:buFont typeface="Wingdings" pitchFamily="2" charset="2"/>
              <a:buChar char="Ø"/>
            </a:pP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96" y="36235"/>
            <a:ext cx="8018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800" dirty="0" smtClean="0">
                <a:solidFill>
                  <a:schemeClr val="bg1"/>
                </a:solidFill>
              </a:rPr>
              <a:t>Geothermal Sources: Indirect Use (Power Generation)</a:t>
            </a:r>
            <a:endParaRPr lang="en-GB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 txBox="1">
            <a:spLocks noChangeArrowheads="1"/>
          </p:cNvSpPr>
          <p:nvPr/>
        </p:nvSpPr>
        <p:spPr>
          <a:xfrm>
            <a:off x="0" y="6552728"/>
            <a:ext cx="2915816" cy="305272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spcBef>
                <a:spcPts val="450"/>
              </a:spcBef>
              <a:buClr>
                <a:srgbClr val="4B4F55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600" b="1" kern="0" dirty="0" smtClean="0">
                <a:solidFill>
                  <a:schemeClr val="bg1"/>
                </a:solidFill>
                <a:latin typeface="Cambria" pitchFamily="18" charset="0"/>
              </a:rPr>
              <a:t>jefferson.gomes@abdn.ac.uk</a:t>
            </a:r>
            <a:endParaRPr lang="en-US" sz="1600" b="1" kern="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496" y="36235"/>
            <a:ext cx="8018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800" dirty="0" smtClean="0">
                <a:solidFill>
                  <a:schemeClr val="bg1"/>
                </a:solidFill>
              </a:rPr>
              <a:t>Geothermal Sources: Indirect Use (Power Generation)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9269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 algn="ctr"/>
            <a:r>
              <a:rPr lang="en-GB" sz="2800" b="1" dirty="0" smtClean="0">
                <a:solidFill>
                  <a:srgbClr val="0070C0"/>
                </a:solidFill>
              </a:rPr>
              <a:t>Enhanced Geothermal Systems (EGS)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992" y="1196752"/>
            <a:ext cx="349289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en-GB" sz="2000" dirty="0" smtClean="0">
                <a:solidFill>
                  <a:srgbClr val="0070C0"/>
                </a:solidFill>
              </a:rPr>
              <a:t>Used in deep subsurface with high temperature (</a:t>
            </a:r>
            <a:r>
              <a:rPr lang="en-US" sz="2000" dirty="0" smtClean="0">
                <a:solidFill>
                  <a:srgbClr val="0070C0"/>
                </a:solidFill>
              </a:rPr>
              <a:t>150≤T ≤ 200°C);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70C0"/>
                </a:solidFill>
              </a:rPr>
              <a:t>Fractures are induced by injection of cold water into deep wells (often with low permeability);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70C0"/>
                </a:solidFill>
              </a:rPr>
              <a:t>Heat is transferred from the rocks to the water that is diffused through the fractures and;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70C0"/>
                </a:solidFill>
              </a:rPr>
              <a:t>Collected in production wells;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70C0"/>
                </a:solidFill>
              </a:rPr>
              <a:t>The hot fluid is then used as part of the previous power technologies.</a:t>
            </a:r>
            <a:endParaRPr lang="en-GB" sz="2000" dirty="0" smtClean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55776" y="6093296"/>
            <a:ext cx="65217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Source: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 IPCC (2010) and</a:t>
            </a:r>
          </a:p>
          <a:p>
            <a:pPr marL="627063"/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hlinkClick r:id="rId2"/>
              </a:rPr>
              <a:t>http://energy.gov/eere/geothermal/how-enhanced-geothermal-system-works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48482" name="Picture 2" descr="http://egs.egi.utah.edu/images/egsmain/EGSstage3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1484784"/>
            <a:ext cx="5580112" cy="447675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79513" y="1268760"/>
            <a:ext cx="4464495" cy="3384376"/>
            <a:chOff x="336" y="939"/>
            <a:chExt cx="5135" cy="2948"/>
          </a:xfrm>
        </p:grpSpPr>
        <p:pic>
          <p:nvPicPr>
            <p:cNvPr id="2355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6" y="939"/>
              <a:ext cx="5135" cy="294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sp>
          <p:nvSpPr>
            <p:cNvPr id="23556" name="Text Box 4"/>
            <p:cNvSpPr txBox="1">
              <a:spLocks noChangeArrowheads="1"/>
            </p:cNvSpPr>
            <p:nvPr/>
          </p:nvSpPr>
          <p:spPr bwMode="auto">
            <a:xfrm>
              <a:off x="336" y="939"/>
              <a:ext cx="5135" cy="294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" name="Rectangle 15"/>
          <p:cNvSpPr txBox="1">
            <a:spLocks noChangeArrowheads="1"/>
          </p:cNvSpPr>
          <p:nvPr/>
        </p:nvSpPr>
        <p:spPr>
          <a:xfrm>
            <a:off x="0" y="6552728"/>
            <a:ext cx="2915816" cy="305272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spcBef>
                <a:spcPts val="450"/>
              </a:spcBef>
              <a:buClr>
                <a:srgbClr val="4B4F55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600" b="1" kern="0" dirty="0" smtClean="0">
                <a:solidFill>
                  <a:schemeClr val="bg1"/>
                </a:solidFill>
                <a:latin typeface="Cambria" pitchFamily="18" charset="0"/>
              </a:rPr>
              <a:t>jefferson.gomes@abdn.ac.uk</a:t>
            </a:r>
            <a:endParaRPr lang="en-US" sz="1600" b="1" kern="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4869160"/>
            <a:ext cx="3347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 algn="ctr"/>
            <a:r>
              <a:rPr lang="en-GB" sz="1600" b="1" dirty="0" smtClean="0">
                <a:solidFill>
                  <a:srgbClr val="0070C0"/>
                </a:solidFill>
              </a:rPr>
              <a:t>Capital Cost of Geothermal Power Plants in the US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496" y="36235"/>
            <a:ext cx="8018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800" dirty="0" smtClean="0">
                <a:solidFill>
                  <a:schemeClr val="bg1"/>
                </a:solidFill>
              </a:rPr>
              <a:t>Geothermal Sources: Indirect Use (Power Generation)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15616" y="5445224"/>
            <a:ext cx="1716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Source: IEA(2006).</a:t>
            </a:r>
            <a:endParaRPr lang="en-US" sz="1600" dirty="0"/>
          </a:p>
        </p:txBody>
      </p:sp>
      <p:pic>
        <p:nvPicPr>
          <p:cNvPr id="12" name="Picture 2" descr="http://origin-ars.els-cdn.com/content/image/1-s2.0-S1364032113003420-gr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0152" y="3861048"/>
            <a:ext cx="3048000" cy="2466975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5364088" y="1988840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70C0"/>
                </a:solidFill>
              </a:rPr>
              <a:t>Share of different geothermal plant technologies in global electricity production.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24128" y="2924944"/>
            <a:ext cx="3168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7063" indent="-627063"/>
            <a:r>
              <a:rPr lang="en-US" sz="1600" dirty="0" smtClean="0"/>
              <a:t>Source: </a:t>
            </a:r>
            <a:r>
              <a:rPr lang="en-US" sz="1600" dirty="0" smtClean="0">
                <a:hlinkClick r:id="rId5"/>
              </a:rPr>
              <a:t>Renewable and Sustainable Energy Reviews 26(2013):446-463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506" name="Picture 2" descr="http://www.egshpa.com/wp-content/uploads/2011/04/heat-pum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09618" y="1052736"/>
            <a:ext cx="5770894" cy="4608512"/>
          </a:xfrm>
          <a:prstGeom prst="rect">
            <a:avLst/>
          </a:prstGeom>
          <a:noFill/>
        </p:spPr>
      </p:pic>
      <p:sp>
        <p:nvSpPr>
          <p:cNvPr id="3" name="Rectangle 15"/>
          <p:cNvSpPr txBox="1">
            <a:spLocks noChangeArrowheads="1"/>
          </p:cNvSpPr>
          <p:nvPr/>
        </p:nvSpPr>
        <p:spPr>
          <a:xfrm>
            <a:off x="0" y="6552728"/>
            <a:ext cx="2915816" cy="305272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spcBef>
                <a:spcPts val="450"/>
              </a:spcBef>
              <a:buClr>
                <a:srgbClr val="4B4F55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600" b="1" kern="0" dirty="0" smtClean="0">
                <a:solidFill>
                  <a:schemeClr val="bg1"/>
                </a:solidFill>
                <a:latin typeface="Cambria" pitchFamily="18" charset="0"/>
              </a:rPr>
              <a:t>jefferson.gomes@abdn.ac.uk</a:t>
            </a:r>
            <a:endParaRPr lang="en-US" sz="1600" b="1" kern="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496" y="36235"/>
            <a:ext cx="4948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800" dirty="0" smtClean="0">
                <a:solidFill>
                  <a:schemeClr val="bg1"/>
                </a:solidFill>
              </a:rPr>
              <a:t>Geothermal Sources: Heat Pump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8" y="1056793"/>
            <a:ext cx="334786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70C0"/>
                </a:solidFill>
              </a:rPr>
              <a:t>The nearly constant temperature in the soil at low depths (&lt; 4 m) is used by geothermal heat pumps for heating and cooling of houses and industrial facilities;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70C0"/>
                </a:solidFill>
              </a:rPr>
              <a:t>Heat pumps are designed to use this low-grade heat source to keep temperatures of 10°–16°C;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70C0"/>
                </a:solidFill>
              </a:rPr>
              <a:t>This temperature range is enough to keep the environment warmer in the winter and cooler during the summer;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70C0"/>
                </a:solidFill>
              </a:rPr>
              <a:t>It operates two independent cycles.</a:t>
            </a:r>
            <a:endParaRPr lang="en-GB" sz="20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4" name="Picture 4" descr="http://origin-ars.els-cdn.com/content/image/1-s2.0-S1364032113003420-gr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7535" y="836712"/>
            <a:ext cx="8360929" cy="533256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203848" y="6237312"/>
            <a:ext cx="60619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US" sz="1600" dirty="0" smtClean="0">
                <a:hlinkClick r:id="rId3"/>
              </a:rPr>
              <a:t>Renewable and Sustainable Energy Reviews 26(2013):446-463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7" name="Rectangle 15"/>
          <p:cNvSpPr txBox="1">
            <a:spLocks noChangeArrowheads="1"/>
          </p:cNvSpPr>
          <p:nvPr/>
        </p:nvSpPr>
        <p:spPr>
          <a:xfrm>
            <a:off x="0" y="6552728"/>
            <a:ext cx="2915816" cy="305272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spcBef>
                <a:spcPts val="450"/>
              </a:spcBef>
              <a:buClr>
                <a:srgbClr val="4B4F55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600" b="1" kern="0" dirty="0" smtClean="0">
                <a:solidFill>
                  <a:schemeClr val="bg1"/>
                </a:solidFill>
                <a:latin typeface="Cambria" pitchFamily="18" charset="0"/>
              </a:rPr>
              <a:t>jefferson.gomes@abdn.ac.uk</a:t>
            </a:r>
            <a:endParaRPr lang="en-US" sz="1600" b="1" kern="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584" y="0"/>
            <a:ext cx="4888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Environmental Impact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5"/>
          <p:cNvSpPr txBox="1">
            <a:spLocks noChangeArrowheads="1"/>
          </p:cNvSpPr>
          <p:nvPr/>
        </p:nvSpPr>
        <p:spPr>
          <a:xfrm>
            <a:off x="0" y="6552728"/>
            <a:ext cx="2915816" cy="305272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spcBef>
                <a:spcPts val="450"/>
              </a:spcBef>
              <a:buClr>
                <a:srgbClr val="4B4F55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600" b="1" kern="0" dirty="0" smtClean="0">
                <a:solidFill>
                  <a:schemeClr val="bg1"/>
                </a:solidFill>
                <a:latin typeface="Cambria" pitchFamily="18" charset="0"/>
              </a:rPr>
              <a:t>jefferson.gomes@abdn.ac.uk</a:t>
            </a:r>
            <a:endParaRPr lang="en-US" sz="1600" b="1" kern="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191672" y="1988840"/>
            <a:ext cx="2952328" cy="3384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400" b="1"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400" b="1"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400" b="1"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400" b="1"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400" b="1"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400" b="1"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400" b="1"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400" b="1"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algn="ctr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400" b="1"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marL="342900" indent="-342900">
              <a:spcBef>
                <a:spcPts val="600"/>
              </a:spcBef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altLang="en-US" sz="1800" dirty="0" smtClean="0">
                <a:solidFill>
                  <a:srgbClr val="0070C0"/>
                </a:solidFill>
                <a:latin typeface="+mn-lt"/>
              </a:rPr>
              <a:t>Economics </a:t>
            </a:r>
            <a:r>
              <a:rPr lang="en-US" altLang="en-US" sz="1800" dirty="0">
                <a:solidFill>
                  <a:srgbClr val="0070C0"/>
                </a:solidFill>
                <a:latin typeface="+mn-lt"/>
              </a:rPr>
              <a:t>of </a:t>
            </a:r>
            <a:r>
              <a:rPr lang="en-US" altLang="en-US" sz="1800" dirty="0" smtClean="0">
                <a:solidFill>
                  <a:srgbClr val="0070C0"/>
                </a:solidFill>
                <a:latin typeface="+mn-lt"/>
              </a:rPr>
              <a:t>Geothermal </a:t>
            </a:r>
            <a:r>
              <a:rPr lang="en-US" altLang="en-US" sz="1800" dirty="0">
                <a:solidFill>
                  <a:srgbClr val="0070C0"/>
                </a:solidFill>
                <a:latin typeface="+mn-lt"/>
              </a:rPr>
              <a:t>Energy</a:t>
            </a:r>
          </a:p>
          <a:p>
            <a:pPr marL="342900" indent="-342900">
              <a:spcBef>
                <a:spcPts val="600"/>
              </a:spcBef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altLang="en-US" sz="1800" dirty="0" smtClean="0">
                <a:solidFill>
                  <a:srgbClr val="0070C0"/>
                </a:solidFill>
                <a:latin typeface="+mn-lt"/>
              </a:rPr>
              <a:t>Geothermal Sources</a:t>
            </a:r>
          </a:p>
          <a:p>
            <a:pPr marL="342900" indent="-342900">
              <a:spcBef>
                <a:spcPts val="600"/>
              </a:spcBef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altLang="en-US" sz="1800" dirty="0" smtClean="0">
                <a:solidFill>
                  <a:srgbClr val="0070C0"/>
                </a:solidFill>
                <a:latin typeface="+mn-lt"/>
              </a:rPr>
              <a:t>Basics </a:t>
            </a:r>
            <a:r>
              <a:rPr lang="en-US" altLang="en-US" sz="1800" dirty="0">
                <a:solidFill>
                  <a:srgbClr val="0070C0"/>
                </a:solidFill>
                <a:latin typeface="+mn-lt"/>
              </a:rPr>
              <a:t>of a </a:t>
            </a:r>
            <a:r>
              <a:rPr lang="en-US" altLang="en-US" sz="1800" dirty="0" smtClean="0">
                <a:solidFill>
                  <a:srgbClr val="0070C0"/>
                </a:solidFill>
                <a:latin typeface="+mn-lt"/>
              </a:rPr>
              <a:t>Geothermal Power Plants</a:t>
            </a:r>
            <a:r>
              <a:rPr lang="en-US" altLang="en-US" sz="1800" dirty="0">
                <a:solidFill>
                  <a:srgbClr val="0070C0"/>
                </a:solidFill>
                <a:latin typeface="+mn-lt"/>
              </a:rPr>
              <a:t>	</a:t>
            </a:r>
          </a:p>
          <a:p>
            <a:pPr marL="342900" indent="-342900">
              <a:spcBef>
                <a:spcPts val="600"/>
              </a:spcBef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altLang="en-US" sz="1800" dirty="0" smtClean="0">
                <a:solidFill>
                  <a:srgbClr val="0070C0"/>
                </a:solidFill>
                <a:latin typeface="+mn-lt"/>
              </a:rPr>
              <a:t>Environmental Impact</a:t>
            </a:r>
            <a:endParaRPr lang="en-US" altLang="en-US" sz="1800" dirty="0">
              <a:solidFill>
                <a:srgbClr val="0070C0"/>
              </a:solidFill>
              <a:latin typeface="+mn-lt"/>
            </a:endParaRPr>
          </a:p>
          <a:p>
            <a:pPr marL="342900" indent="-342900">
              <a:spcBef>
                <a:spcPts val="600"/>
              </a:spcBef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rgbClr val="0070C0"/>
              </a:solidFill>
              <a:latin typeface="+mn-lt"/>
            </a:endParaRPr>
          </a:p>
          <a:p>
            <a:pPr marL="342900" indent="-342900">
              <a:spcBef>
                <a:spcPts val="600"/>
              </a:spcBef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5805264"/>
            <a:ext cx="7497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/>
              <a:t> Blue Lagoon, Iceland. Hot springs with geothermal plant in the background</a:t>
            </a:r>
            <a:r>
              <a:rPr lang="en-US" dirty="0" smtClean="0"/>
              <a:t>.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2466" name="Picture 2" descr="http://www.sensorsmag.com/files/sensor/nodes/2009/5866/Figure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304" y="1268760"/>
            <a:ext cx="6077880" cy="40519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221088"/>
            <a:ext cx="6948264" cy="692696"/>
          </a:xfrm>
        </p:spPr>
        <p:txBody>
          <a:bodyPr/>
          <a:lstStyle/>
          <a:p>
            <a:r>
              <a:rPr lang="en-GB" dirty="0" smtClean="0"/>
              <a:t>Energy Consumption</a:t>
            </a:r>
            <a:endParaRPr lang="en-GB" dirty="0"/>
          </a:p>
        </p:txBody>
      </p:sp>
      <p:sp>
        <p:nvSpPr>
          <p:cNvPr id="5" name="Rectangle 15"/>
          <p:cNvSpPr txBox="1">
            <a:spLocks noChangeArrowheads="1"/>
          </p:cNvSpPr>
          <p:nvPr/>
        </p:nvSpPr>
        <p:spPr>
          <a:xfrm>
            <a:off x="0" y="6552728"/>
            <a:ext cx="2915816" cy="305272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spcBef>
                <a:spcPts val="450"/>
              </a:spcBef>
              <a:buClr>
                <a:srgbClr val="4B4F55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600" b="1" kern="0" dirty="0" smtClean="0">
                <a:solidFill>
                  <a:schemeClr val="bg1"/>
                </a:solidFill>
                <a:latin typeface="Cambria" pitchFamily="18" charset="0"/>
              </a:rPr>
              <a:t>jefferson.gomes@abdn.ac.uk</a:t>
            </a:r>
            <a:endParaRPr lang="en-US" sz="1600" b="1" kern="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96" y="36235"/>
            <a:ext cx="6879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dirty="0" smtClean="0">
                <a:solidFill>
                  <a:schemeClr val="bg1"/>
                </a:solidFill>
              </a:rPr>
              <a:t>Environmental Impacts of Energy Matrix</a:t>
            </a: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48064" y="6550223"/>
            <a:ext cx="2343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FFC000"/>
                </a:solidFill>
              </a:rPr>
              <a:t>Source: </a:t>
            </a:r>
            <a:r>
              <a:rPr lang="en-GB" sz="1400" dirty="0" err="1" smtClean="0">
                <a:solidFill>
                  <a:srgbClr val="FFC000"/>
                </a:solidFill>
              </a:rPr>
              <a:t>MITOpenCourseWare</a:t>
            </a:r>
            <a:endParaRPr lang="en-GB" sz="1400" dirty="0">
              <a:solidFill>
                <a:srgbClr val="FFC000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07499" y="764704"/>
          <a:ext cx="8928997" cy="5718832"/>
        </p:xfrm>
        <a:graphic>
          <a:graphicData uri="http://schemas.openxmlformats.org/drawingml/2006/table">
            <a:tbl>
              <a:tblPr/>
              <a:tblGrid>
                <a:gridCol w="864101"/>
                <a:gridCol w="759353"/>
                <a:gridCol w="811727"/>
                <a:gridCol w="811727"/>
                <a:gridCol w="811727"/>
                <a:gridCol w="765906"/>
                <a:gridCol w="857548"/>
                <a:gridCol w="811727"/>
                <a:gridCol w="811727"/>
                <a:gridCol w="811727"/>
                <a:gridCol w="811727"/>
              </a:tblGrid>
              <a:tr h="4320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100" b="1" dirty="0" smtClean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dirty="0" smtClean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FUEL </a:t>
                      </a:r>
                      <a:r>
                        <a:rPr lang="en-GB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PHASE</a:t>
                      </a:r>
                      <a:endParaRPr lang="en-US" sz="10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100" b="1" dirty="0" smtClean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dirty="0" smtClean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Coal</a:t>
                      </a:r>
                      <a:endParaRPr lang="en-US" sz="10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100" b="1" dirty="0" smtClean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dirty="0" smtClean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Petroleum</a:t>
                      </a:r>
                      <a:endParaRPr lang="en-US" sz="10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100" b="1" dirty="0" smtClean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dirty="0" smtClean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Natural </a:t>
                      </a:r>
                      <a:r>
                        <a:rPr lang="en-GB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Gas</a:t>
                      </a:r>
                      <a:endParaRPr lang="en-US" sz="10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100" b="1" dirty="0" smtClean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dirty="0" smtClean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Nuclear</a:t>
                      </a:r>
                      <a:endParaRPr lang="en-US" sz="10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100" b="1" dirty="0" smtClean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dirty="0" smtClean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Hydro</a:t>
                      </a:r>
                      <a:endParaRPr lang="en-US" sz="10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Solar </a:t>
                      </a:r>
                      <a:r>
                        <a:rPr lang="en-GB" sz="1100" b="1" dirty="0" smtClean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Photovoltaic</a:t>
                      </a:r>
                      <a:endParaRPr lang="en-US" sz="10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Solar Power Tower</a:t>
                      </a:r>
                      <a:endParaRPr lang="en-US" sz="10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100" b="1" dirty="0" smtClean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dirty="0" smtClean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Wind</a:t>
                      </a:r>
                      <a:endParaRPr lang="en-US" sz="10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100" b="1" dirty="0" smtClean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dirty="0" smtClean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Fusion</a:t>
                      </a:r>
                      <a:endParaRPr lang="en-US" sz="10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100" b="1" dirty="0" smtClean="0">
                        <a:solidFill>
                          <a:srgbClr val="FFC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dirty="0" smtClean="0">
                          <a:solidFill>
                            <a:srgbClr val="FFC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Geothermal</a:t>
                      </a:r>
                      <a:endParaRPr lang="en-US" sz="10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5218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Extraction</a:t>
                      </a:r>
                      <a:endParaRPr lang="en-US" sz="9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Mining accident; Lung damage</a:t>
                      </a:r>
                      <a:endParaRPr lang="en-US" sz="9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Drilling-spills (off-shore)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Drilling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Mining accidents; Lung damage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Construction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Mining accidents</a:t>
                      </a:r>
                      <a:endParaRPr lang="en-US" sz="9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--</a:t>
                      </a:r>
                      <a:endParaRPr lang="en-US" sz="9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--</a:t>
                      </a:r>
                      <a:endParaRPr lang="en-US" sz="9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He, Li, H</a:t>
                      </a:r>
                      <a:r>
                        <a:rPr lang="en-GB" sz="950" baseline="-2500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en-GB" sz="95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 production</a:t>
                      </a:r>
                      <a:endParaRPr lang="en-US" sz="9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 dirty="0">
                        <a:solidFill>
                          <a:srgbClr val="FFC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dirty="0">
                          <a:solidFill>
                            <a:srgbClr val="FFC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--</a:t>
                      </a:r>
                      <a:endParaRPr lang="en-US" sz="9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</a:tr>
              <a:tr h="2609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Refining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Refuse piles</a:t>
                      </a:r>
                      <a:endParaRPr lang="en-US" sz="9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Water pollution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--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Milling tails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--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--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--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--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--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C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--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</a:tr>
              <a:tr h="2609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Transportation</a:t>
                      </a:r>
                      <a:endParaRPr lang="en-US" sz="9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Collisions</a:t>
                      </a:r>
                      <a:endParaRPr lang="en-US" sz="9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Spills</a:t>
                      </a:r>
                      <a:endParaRPr lang="en-US" sz="9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Pipeline explosions</a:t>
                      </a:r>
                      <a:endParaRPr lang="en-US" sz="9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--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--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--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--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--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--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C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--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</a:tr>
              <a:tr h="1304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>
                        <a:solidFill>
                          <a:srgbClr val="FFC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</a:tr>
              <a:tr h="1326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b="1" u="sng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On-Site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>
                        <a:solidFill>
                          <a:srgbClr val="FFC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</a:tr>
              <a:tr h="1304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>
                        <a:solidFill>
                          <a:srgbClr val="FFC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</a:tr>
              <a:tr h="5218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Thermal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High efficiency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High efficiency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High efficiency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Low efficiency</a:t>
                      </a:r>
                      <a:endParaRPr lang="en-US" sz="9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--</a:t>
                      </a:r>
                      <a:endParaRPr lang="en-US" sz="9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High efficiency; Ecosystem change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Ecosystem change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--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--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>
                        <a:solidFill>
                          <a:srgbClr val="FFC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C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Low efficiency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</a:tr>
              <a:tr h="3913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 b="1" dirty="0" smtClean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b="1" dirty="0" smtClean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Air</a:t>
                      </a:r>
                      <a:endParaRPr lang="en-US" sz="9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Particulates, SO</a:t>
                      </a:r>
                      <a:r>
                        <a:rPr lang="en-GB" sz="950" baseline="-25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, NOx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SO</a:t>
                      </a:r>
                      <a:r>
                        <a:rPr lang="en-GB" sz="950" baseline="-25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, NOx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NOx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dirty="0" smtClean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Radiation </a:t>
                      </a:r>
                      <a:r>
                        <a:rPr lang="en-GB" sz="95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releases</a:t>
                      </a:r>
                      <a:endParaRPr lang="en-US" sz="9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--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--</a:t>
                      </a:r>
                      <a:endParaRPr lang="en-US" sz="9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--</a:t>
                      </a:r>
                      <a:endParaRPr lang="en-US" sz="9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--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--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>
                        <a:solidFill>
                          <a:srgbClr val="FFC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C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  <a:r>
                        <a:rPr lang="en-GB" sz="950" baseline="-25000">
                          <a:solidFill>
                            <a:srgbClr val="FFC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en-GB" sz="950">
                          <a:solidFill>
                            <a:srgbClr val="FFC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</a:tr>
              <a:tr h="3913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 b="1" dirty="0" smtClean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b="1" dirty="0" smtClean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Water</a:t>
                      </a:r>
                      <a:endParaRPr lang="en-US" sz="9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Water treatment chemicals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Water treatment chemicals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Water treatment chemicals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Water treatment chemicals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Destroy prior ecosystems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Water treatment chemicals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Water treatment chemicals</a:t>
                      </a:r>
                      <a:endParaRPr lang="en-US" sz="9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--</a:t>
                      </a:r>
                      <a:endParaRPr lang="en-US" sz="9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Tritium in cooling water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C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Brine in streams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</a:tr>
              <a:tr h="6522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 b="1" dirty="0" smtClean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b="1" dirty="0" smtClean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Aesthetic</a:t>
                      </a:r>
                      <a:endParaRPr lang="en-US" sz="9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Large plant transmission lines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Large plant transmission lines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Large plant transmission lines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Large plant transmission lines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Large plant transmission lines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Poor large areas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Poor large areas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Large areas; Large  towers; Noise</a:t>
                      </a:r>
                      <a:endParaRPr lang="en-US" sz="9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Small area</a:t>
                      </a:r>
                      <a:endParaRPr lang="en-US" sz="9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>
                        <a:solidFill>
                          <a:srgbClr val="FFC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C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Poor large area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</a:tr>
              <a:tr h="5218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 b="1" dirty="0" smtClean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b="1" dirty="0" smtClean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Wastes</a:t>
                      </a:r>
                      <a:endParaRPr lang="en-US" sz="9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 dirty="0" smtClean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dirty="0" smtClean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Ash</a:t>
                      </a:r>
                      <a:r>
                        <a:rPr lang="en-GB" sz="95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; Slag</a:t>
                      </a:r>
                      <a:endParaRPr lang="en-US" sz="9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 dirty="0" smtClean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dirty="0" smtClean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Ash</a:t>
                      </a:r>
                      <a:endParaRPr lang="en-US" sz="9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--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Spent fuel; Reprocessing waste storage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--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 dirty="0" smtClean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dirty="0" smtClean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Spent </a:t>
                      </a:r>
                      <a:r>
                        <a:rPr lang="en-GB" sz="95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cells</a:t>
                      </a:r>
                      <a:endParaRPr lang="en-US" sz="9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--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Irradiated structural material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--</a:t>
                      </a:r>
                      <a:endParaRPr lang="en-US" sz="9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C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--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</a:tr>
              <a:tr h="3913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Special Problems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--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--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--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--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--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Construction accidents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--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Bird; Human injuries</a:t>
                      </a:r>
                      <a:endParaRPr lang="en-US" sz="95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Occupational radiation doses</a:t>
                      </a:r>
                      <a:endParaRPr lang="en-US" sz="9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dirty="0">
                          <a:solidFill>
                            <a:srgbClr val="FFC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--</a:t>
                      </a:r>
                      <a:endParaRPr lang="en-US" sz="9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</a:tr>
              <a:tr h="3913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Major Accidents</a:t>
                      </a:r>
                      <a:endParaRPr lang="en-US" sz="9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Mining</a:t>
                      </a:r>
                      <a:endParaRPr lang="en-US" sz="9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Oil spills</a:t>
                      </a:r>
                      <a:endParaRPr lang="en-US" sz="9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Pipeline explosions</a:t>
                      </a:r>
                      <a:endParaRPr lang="en-US" sz="9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Reactor cooling and meltdown</a:t>
                      </a:r>
                      <a:endParaRPr lang="en-US" sz="9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Dam failure</a:t>
                      </a:r>
                      <a:endParaRPr lang="en-US" sz="9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Fire</a:t>
                      </a:r>
                      <a:endParaRPr lang="en-US" sz="9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--</a:t>
                      </a:r>
                      <a:endParaRPr lang="en-US" sz="9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--</a:t>
                      </a:r>
                      <a:endParaRPr lang="en-US" sz="9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950" dirty="0" smtClean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dirty="0" smtClean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Tritium </a:t>
                      </a:r>
                      <a:r>
                        <a:rPr lang="en-GB" sz="950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release</a:t>
                      </a:r>
                      <a:endParaRPr lang="en-US" sz="9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50" dirty="0">
                          <a:solidFill>
                            <a:srgbClr val="FFC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--</a:t>
                      </a:r>
                      <a:endParaRPr lang="en-US" sz="95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74" marR="3487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5F9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32925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 txBox="1">
            <a:spLocks noChangeArrowheads="1"/>
          </p:cNvSpPr>
          <p:nvPr/>
        </p:nvSpPr>
        <p:spPr>
          <a:xfrm>
            <a:off x="0" y="6552728"/>
            <a:ext cx="2915816" cy="305272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spcBef>
                <a:spcPts val="450"/>
              </a:spcBef>
              <a:buClr>
                <a:srgbClr val="4B4F55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600" b="1" kern="0" dirty="0" smtClean="0">
                <a:solidFill>
                  <a:schemeClr val="bg1"/>
                </a:solidFill>
                <a:latin typeface="Cambria" pitchFamily="18" charset="0"/>
              </a:rPr>
              <a:t>jefferson.gomes@abdn.ac.uk</a:t>
            </a:r>
            <a:endParaRPr lang="en-US" sz="1600" b="1" kern="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44624"/>
            <a:ext cx="48886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Environmental Impact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1329426"/>
            <a:ext cx="820891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0070C0"/>
                </a:solidFill>
              </a:rPr>
              <a:t>Atmospheric Emissions:</a:t>
            </a:r>
          </a:p>
          <a:p>
            <a:pPr marL="342900" lvl="1" indent="-171450" algn="just">
              <a:lnSpc>
                <a:spcPct val="150000"/>
              </a:lnSpc>
              <a:buFont typeface="Arial" pitchFamily="34" charset="0"/>
              <a:buChar char="•"/>
              <a:tabLst>
                <a:tab pos="571500" algn="l"/>
              </a:tabLst>
            </a:pPr>
            <a:r>
              <a:rPr lang="en-US" dirty="0" err="1" smtClean="0">
                <a:solidFill>
                  <a:srgbClr val="C00000"/>
                </a:solidFill>
              </a:rPr>
              <a:t>NOx</a:t>
            </a:r>
            <a:r>
              <a:rPr lang="en-US" dirty="0" smtClean="0">
                <a:solidFill>
                  <a:srgbClr val="0070C0"/>
                </a:solidFill>
              </a:rPr>
              <a:t>: small amounts mainly due to the combustion of H</a:t>
            </a:r>
            <a:r>
              <a:rPr lang="en-US" baseline="-25000" dirty="0" smtClean="0">
                <a:solidFill>
                  <a:srgbClr val="0070C0"/>
                </a:solidFill>
              </a:rPr>
              <a:t>2</a:t>
            </a:r>
            <a:r>
              <a:rPr lang="en-US" dirty="0" smtClean="0">
                <a:solidFill>
                  <a:srgbClr val="0070C0"/>
                </a:solidFill>
              </a:rPr>
              <a:t>S;</a:t>
            </a:r>
          </a:p>
          <a:p>
            <a:pPr marL="342900" lvl="1" indent="-171450" algn="just">
              <a:lnSpc>
                <a:spcPct val="150000"/>
              </a:lnSpc>
              <a:buFont typeface="Arial" pitchFamily="34" charset="0"/>
              <a:buChar char="•"/>
              <a:tabLst>
                <a:tab pos="342900" algn="l"/>
              </a:tabLst>
            </a:pPr>
            <a:r>
              <a:rPr lang="en-US" dirty="0" smtClean="0">
                <a:solidFill>
                  <a:srgbClr val="C00000"/>
                </a:solidFill>
              </a:rPr>
              <a:t>H</a:t>
            </a:r>
            <a:r>
              <a:rPr lang="en-US" baseline="-25000" dirty="0" smtClean="0">
                <a:solidFill>
                  <a:srgbClr val="C00000"/>
                </a:solidFill>
              </a:rPr>
              <a:t>2</a:t>
            </a:r>
            <a:r>
              <a:rPr lang="en-US" dirty="0" smtClean="0">
                <a:solidFill>
                  <a:srgbClr val="C00000"/>
                </a:solidFill>
              </a:rPr>
              <a:t>S</a:t>
            </a:r>
            <a:r>
              <a:rPr lang="en-US" dirty="0" smtClean="0">
                <a:solidFill>
                  <a:srgbClr val="0070C0"/>
                </a:solidFill>
              </a:rPr>
              <a:t> (hydrogen sulfide): from volcano gases, petroleum deposits, natural gas and geothermal fluids and need to be captured;</a:t>
            </a:r>
          </a:p>
          <a:p>
            <a:pPr marL="342900" lvl="1" indent="-171450" algn="just">
              <a:lnSpc>
                <a:spcPct val="150000"/>
              </a:lnSpc>
              <a:buFont typeface="Arial" pitchFamily="34" charset="0"/>
              <a:buChar char="•"/>
              <a:tabLst>
                <a:tab pos="571500" algn="l"/>
              </a:tabLst>
            </a:pPr>
            <a:r>
              <a:rPr lang="en-US" dirty="0" smtClean="0">
                <a:solidFill>
                  <a:srgbClr val="C00000"/>
                </a:solidFill>
              </a:rPr>
              <a:t>SO</a:t>
            </a:r>
            <a:r>
              <a:rPr lang="en-US" baseline="-25000" dirty="0" smtClean="0">
                <a:solidFill>
                  <a:srgbClr val="C00000"/>
                </a:solidFill>
              </a:rPr>
              <a:t>2</a:t>
            </a:r>
            <a:r>
              <a:rPr lang="en-US" dirty="0" smtClean="0">
                <a:solidFill>
                  <a:srgbClr val="0070C0"/>
                </a:solidFill>
              </a:rPr>
              <a:t>: this compound is not directly released by geothermal power plants, but H</a:t>
            </a:r>
            <a:r>
              <a:rPr lang="en-US" baseline="-25000" dirty="0" smtClean="0">
                <a:solidFill>
                  <a:srgbClr val="0070C0"/>
                </a:solidFill>
              </a:rPr>
              <a:t>2</a:t>
            </a:r>
            <a:r>
              <a:rPr lang="en-US" dirty="0" smtClean="0">
                <a:solidFill>
                  <a:srgbClr val="0070C0"/>
                </a:solidFill>
              </a:rPr>
              <a:t>S can react in the atmosphere and form SO</a:t>
            </a:r>
            <a:r>
              <a:rPr lang="en-US" baseline="-25000" dirty="0" smtClean="0">
                <a:solidFill>
                  <a:srgbClr val="0070C0"/>
                </a:solidFill>
              </a:rPr>
              <a:t>2</a:t>
            </a:r>
            <a:r>
              <a:rPr lang="en-US" dirty="0" smtClean="0">
                <a:solidFill>
                  <a:srgbClr val="0070C0"/>
                </a:solidFill>
              </a:rPr>
              <a:t>;</a:t>
            </a:r>
          </a:p>
          <a:p>
            <a:pPr marL="342900" lvl="1" indent="-171450" algn="just">
              <a:lnSpc>
                <a:spcPct val="150000"/>
              </a:lnSpc>
              <a:buFont typeface="Arial" pitchFamily="34" charset="0"/>
              <a:buChar char="•"/>
              <a:tabLst>
                <a:tab pos="571500" algn="l"/>
              </a:tabLst>
            </a:pPr>
            <a:r>
              <a:rPr lang="en-US" dirty="0" smtClean="0">
                <a:solidFill>
                  <a:srgbClr val="0070C0"/>
                </a:solidFill>
              </a:rPr>
              <a:t>Particulate matter (</a:t>
            </a:r>
            <a:r>
              <a:rPr lang="en-US" dirty="0" smtClean="0">
                <a:solidFill>
                  <a:srgbClr val="C00000"/>
                </a:solidFill>
              </a:rPr>
              <a:t>PM</a:t>
            </a:r>
            <a:r>
              <a:rPr lang="en-US" dirty="0" smtClean="0">
                <a:solidFill>
                  <a:srgbClr val="0070C0"/>
                </a:solidFill>
              </a:rPr>
              <a:t>): this involves liquid droplets and particles from smoke, dust and ashes. Water-cooled geothermal power plants do emit small quantities of PM from cooling towers  as steam condensates;</a:t>
            </a:r>
          </a:p>
          <a:p>
            <a:pPr marL="342900" lvl="1" indent="-171450" algn="just">
              <a:lnSpc>
                <a:spcPct val="150000"/>
              </a:lnSpc>
              <a:buFont typeface="Arial" pitchFamily="34" charset="0"/>
              <a:buChar char="•"/>
              <a:tabLst>
                <a:tab pos="571500" algn="l"/>
              </a:tabLst>
            </a:pPr>
            <a:r>
              <a:rPr lang="en-US" dirty="0" smtClean="0">
                <a:solidFill>
                  <a:srgbClr val="C00000"/>
                </a:solidFill>
              </a:rPr>
              <a:t>CO</a:t>
            </a:r>
            <a:r>
              <a:rPr lang="en-US" baseline="-25000" dirty="0" smtClean="0">
                <a:solidFill>
                  <a:srgbClr val="C00000"/>
                </a:solidFill>
              </a:rPr>
              <a:t>2</a:t>
            </a:r>
            <a:r>
              <a:rPr lang="en-US" baseline="-25000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: Geothermal power plants emit small quantities. Some geothermal reservoir fluids contain varying amounts of non-condensable gases, including CO</a:t>
            </a:r>
            <a:r>
              <a:rPr lang="en-US" baseline="-25000" dirty="0" smtClean="0">
                <a:solidFill>
                  <a:srgbClr val="0070C0"/>
                </a:solidFill>
              </a:rPr>
              <a:t>2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 txBox="1">
            <a:spLocks noChangeArrowheads="1"/>
          </p:cNvSpPr>
          <p:nvPr/>
        </p:nvSpPr>
        <p:spPr>
          <a:xfrm>
            <a:off x="0" y="6552728"/>
            <a:ext cx="2915816" cy="305272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spcBef>
                <a:spcPts val="450"/>
              </a:spcBef>
              <a:buClr>
                <a:srgbClr val="4B4F55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600" b="1" kern="0" dirty="0" smtClean="0">
                <a:solidFill>
                  <a:schemeClr val="bg1"/>
                </a:solidFill>
                <a:latin typeface="Cambria" pitchFamily="18" charset="0"/>
              </a:rPr>
              <a:t>jefferson.gomes@abdn.ac.uk</a:t>
            </a:r>
            <a:endParaRPr lang="en-US" sz="1600" b="1" kern="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44624"/>
            <a:ext cx="48886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Environmental Impact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59832" y="6074132"/>
            <a:ext cx="6084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/>
            <a:r>
              <a:rPr lang="en-US" sz="1400" b="1" dirty="0" smtClean="0"/>
              <a:t>Source</a:t>
            </a:r>
            <a:r>
              <a:rPr lang="en-US" sz="1400" dirty="0" smtClean="0"/>
              <a:t>: </a:t>
            </a:r>
            <a:r>
              <a:rPr lang="en-US" sz="1400" dirty="0" err="1" smtClean="0"/>
              <a:t>Kagel</a:t>
            </a:r>
            <a:r>
              <a:rPr lang="en-US" sz="1400" dirty="0" smtClean="0"/>
              <a:t> </a:t>
            </a:r>
            <a:r>
              <a:rPr lang="en-US" sz="1400" i="1" dirty="0" smtClean="0"/>
              <a:t>et al</a:t>
            </a:r>
            <a:r>
              <a:rPr lang="en-US" sz="1400" dirty="0" smtClean="0"/>
              <a:t>. (2007) A Guide to Geothermal Energy and the Environment, http://www.geo-energy.org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23528" y="1124744"/>
          <a:ext cx="8352929" cy="47551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08442"/>
                <a:gridCol w="1532729"/>
                <a:gridCol w="1670586"/>
                <a:gridCol w="1670586"/>
                <a:gridCol w="1670586"/>
              </a:tblGrid>
              <a:tr h="910478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Plant</a:t>
                      </a:r>
                      <a:r>
                        <a:rPr lang="en-US" baseline="0" dirty="0" smtClean="0"/>
                        <a:t>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NO</a:t>
                      </a:r>
                      <a:r>
                        <a:rPr lang="en-US" baseline="-25000" dirty="0" err="1" smtClean="0"/>
                        <a:t>x</a:t>
                      </a:r>
                      <a:r>
                        <a:rPr lang="en-US" dirty="0" smtClean="0"/>
                        <a:t> (kg/</a:t>
                      </a:r>
                      <a:r>
                        <a:rPr lang="en-US" dirty="0" err="1" smtClean="0"/>
                        <a:t>MWh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dirty="0" smtClean="0"/>
                        <a:t> </a:t>
                      </a:r>
                    </a:p>
                    <a:p>
                      <a:pPr algn="ctr"/>
                      <a:r>
                        <a:rPr lang="en-US" dirty="0" smtClean="0"/>
                        <a:t>(kg/</a:t>
                      </a:r>
                      <a:r>
                        <a:rPr lang="en-US" dirty="0" err="1" smtClean="0"/>
                        <a:t>MWh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dirty="0" smtClean="0"/>
                        <a:t> </a:t>
                      </a:r>
                    </a:p>
                    <a:p>
                      <a:pPr algn="ctr"/>
                      <a:r>
                        <a:rPr lang="en-US" dirty="0" smtClean="0"/>
                        <a:t>(kg/</a:t>
                      </a:r>
                      <a:r>
                        <a:rPr lang="en-US" dirty="0" err="1" smtClean="0"/>
                        <a:t>MWh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PM</a:t>
                      </a:r>
                      <a:endParaRPr lang="en-US" dirty="0"/>
                    </a:p>
                  </a:txBody>
                  <a:tcPr/>
                </a:tc>
              </a:tr>
              <a:tr h="3692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Coal-fired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993.82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1.01</a:t>
                      </a:r>
                      <a:endParaRPr lang="en-US" dirty="0"/>
                    </a:p>
                  </a:txBody>
                  <a:tcPr/>
                </a:tc>
              </a:tr>
              <a:tr h="3692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Oil-fired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758.41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</a:tr>
              <a:tr h="6373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Natural</a:t>
                      </a:r>
                      <a:r>
                        <a:rPr lang="en-US" baseline="0" dirty="0" smtClean="0"/>
                        <a:t> Gas-fired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549.75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0.06</a:t>
                      </a:r>
                      <a:endParaRPr lang="en-US" dirty="0"/>
                    </a:p>
                  </a:txBody>
                  <a:tcPr/>
                </a:tc>
              </a:tr>
              <a:tr h="6373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Geothermal (flash)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0.16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27.21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692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Geothermal (binary &amp; flash/binary) 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Traces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692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Geothermal</a:t>
                      </a:r>
                      <a:r>
                        <a:rPr lang="en-US" baseline="0" dirty="0" smtClean="0">
                          <a:solidFill>
                            <a:srgbClr val="C00000"/>
                          </a:solidFill>
                        </a:rPr>
                        <a:t> (geysers dry steam)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Traces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Traces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40.28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Traces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30" name="Picture 2" descr="http://origin-ars.els-cdn.com/content/image/1-s2.0-S1364032102000023-gr17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08" y="836712"/>
            <a:ext cx="4427984" cy="5184576"/>
          </a:xfrm>
          <a:prstGeom prst="rect">
            <a:avLst/>
          </a:prstGeom>
          <a:noFill/>
        </p:spPr>
      </p:pic>
      <p:pic>
        <p:nvPicPr>
          <p:cNvPr id="124932" name="Picture 4" descr="http://origin-ars.els-cdn.com/content/image/1-s2.0-S1364032102000023-gr18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836712"/>
            <a:ext cx="4211960" cy="522627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425832" y="6237312"/>
            <a:ext cx="5718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US" sz="1600" dirty="0" smtClean="0">
                <a:hlinkClick r:id="rId4"/>
              </a:rPr>
              <a:t>Renewable and Sustainable Energy Reviews 6(2002):3-65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-27384"/>
            <a:ext cx="48886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Environmental Impact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7" name="Rectangle 15"/>
          <p:cNvSpPr txBox="1">
            <a:spLocks noChangeArrowheads="1"/>
          </p:cNvSpPr>
          <p:nvPr/>
        </p:nvSpPr>
        <p:spPr>
          <a:xfrm>
            <a:off x="0" y="6552728"/>
            <a:ext cx="2915816" cy="305272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spcBef>
                <a:spcPts val="450"/>
              </a:spcBef>
              <a:buClr>
                <a:srgbClr val="4B4F55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600" b="1" kern="0" dirty="0" smtClean="0">
                <a:solidFill>
                  <a:schemeClr val="bg1"/>
                </a:solidFill>
                <a:latin typeface="Cambria" pitchFamily="18" charset="0"/>
              </a:rPr>
              <a:t>jefferson.gomes@abdn.ac.uk</a:t>
            </a:r>
            <a:endParaRPr lang="en-US" sz="1600" b="1" kern="0" dirty="0">
              <a:solidFill>
                <a:schemeClr val="bg1"/>
              </a:solidFill>
              <a:latin typeface="Cambria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5"/>
          <p:cNvSpPr txBox="1">
            <a:spLocks noChangeArrowheads="1"/>
          </p:cNvSpPr>
          <p:nvPr/>
        </p:nvSpPr>
        <p:spPr>
          <a:xfrm>
            <a:off x="0" y="6552728"/>
            <a:ext cx="2915816" cy="305272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spcBef>
                <a:spcPts val="450"/>
              </a:spcBef>
              <a:buClr>
                <a:srgbClr val="4B4F55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600" b="1" kern="0" dirty="0" smtClean="0">
                <a:solidFill>
                  <a:schemeClr val="bg1"/>
                </a:solidFill>
                <a:latin typeface="Cambria" pitchFamily="18" charset="0"/>
              </a:rPr>
              <a:t>jefferson.gomes@abdn.ac.uk</a:t>
            </a:r>
            <a:endParaRPr lang="en-US" sz="1600" b="1" kern="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692696"/>
            <a:ext cx="820891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0070C0"/>
                </a:solidFill>
              </a:rPr>
              <a:t>Solid and Liquid Waste</a:t>
            </a:r>
            <a:r>
              <a:rPr lang="en-US" sz="2000" b="1" dirty="0" smtClean="0">
                <a:solidFill>
                  <a:srgbClr val="0070C0"/>
                </a:solidFill>
              </a:rPr>
              <a:t>: </a:t>
            </a:r>
            <a:r>
              <a:rPr lang="en-US" sz="2000" dirty="0" smtClean="0">
                <a:solidFill>
                  <a:srgbClr val="C00000"/>
                </a:solidFill>
              </a:rPr>
              <a:t>(Tutorial)</a:t>
            </a:r>
            <a:endParaRPr lang="en-US" sz="2000" b="1" dirty="0" smtClean="0">
              <a:solidFill>
                <a:srgbClr val="0070C0"/>
              </a:solidFill>
            </a:endParaRPr>
          </a:p>
          <a:p>
            <a:pPr marL="342900" lvl="1" indent="-171450" algn="just">
              <a:lnSpc>
                <a:spcPct val="150000"/>
              </a:lnSpc>
              <a:buFont typeface="Arial" pitchFamily="34" charset="0"/>
              <a:buChar char="•"/>
              <a:tabLst>
                <a:tab pos="571500" algn="l"/>
              </a:tabLst>
            </a:pPr>
            <a:r>
              <a:rPr lang="en-US" dirty="0" smtClean="0">
                <a:solidFill>
                  <a:srgbClr val="0070C0"/>
                </a:solidFill>
              </a:rPr>
              <a:t>Arsenic is produced from the subsurface geothermal fluids as part of sludge and scales  from the H</a:t>
            </a:r>
            <a:r>
              <a:rPr lang="en-US" baseline="-25000" dirty="0" smtClean="0">
                <a:solidFill>
                  <a:srgbClr val="0070C0"/>
                </a:solidFill>
              </a:rPr>
              <a:t>2</a:t>
            </a:r>
            <a:r>
              <a:rPr lang="en-US" dirty="0" smtClean="0">
                <a:solidFill>
                  <a:srgbClr val="0070C0"/>
                </a:solidFill>
              </a:rPr>
              <a:t>S processing;</a:t>
            </a:r>
          </a:p>
          <a:p>
            <a:pPr marL="342900" lvl="1" indent="-171450" algn="just">
              <a:lnSpc>
                <a:spcPct val="150000"/>
              </a:lnSpc>
              <a:buFont typeface="Arial" pitchFamily="34" charset="0"/>
              <a:buChar char="•"/>
              <a:tabLst>
                <a:tab pos="571500" algn="l"/>
              </a:tabLst>
            </a:pPr>
            <a:r>
              <a:rPr lang="en-US" dirty="0" smtClean="0">
                <a:solidFill>
                  <a:srgbClr val="0070C0"/>
                </a:solidFill>
              </a:rPr>
              <a:t>Waste is produced from drilling activities, as drilling cuttings (mainly </a:t>
            </a:r>
            <a:r>
              <a:rPr lang="en-US" dirty="0" err="1" smtClean="0">
                <a:solidFill>
                  <a:srgbClr val="0070C0"/>
                </a:solidFill>
              </a:rPr>
              <a:t>bentonites</a:t>
            </a:r>
            <a:r>
              <a:rPr lang="en-US" dirty="0" smtClean="0">
                <a:solidFill>
                  <a:srgbClr val="0070C0"/>
                </a:solidFill>
              </a:rPr>
              <a:t>). Mud and cuttings are stored as ‘sumps’ for disposal.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760310"/>
            <a:ext cx="820891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0070C0"/>
                </a:solidFill>
              </a:rPr>
              <a:t>Land Use: </a:t>
            </a:r>
            <a:r>
              <a:rPr lang="en-US" sz="2000" dirty="0" smtClean="0">
                <a:solidFill>
                  <a:srgbClr val="C00000"/>
                </a:solidFill>
              </a:rPr>
              <a:t>(Tutorial)</a:t>
            </a:r>
          </a:p>
          <a:p>
            <a:pPr marL="342900" lvl="1" indent="-171450" algn="just">
              <a:lnSpc>
                <a:spcPct val="150000"/>
              </a:lnSpc>
              <a:buFont typeface="Arial" pitchFamily="34" charset="0"/>
              <a:buChar char="•"/>
              <a:tabLst>
                <a:tab pos="171450" algn="l"/>
              </a:tabLst>
            </a:pPr>
            <a:r>
              <a:rPr lang="en-US" dirty="0" smtClean="0">
                <a:solidFill>
                  <a:srgbClr val="0070C0"/>
                </a:solidFill>
              </a:rPr>
              <a:t>Properties of small sizes;</a:t>
            </a:r>
          </a:p>
          <a:p>
            <a:pPr marL="342900" lvl="1" indent="-171450" algn="just">
              <a:lnSpc>
                <a:spcPct val="150000"/>
              </a:lnSpc>
              <a:buFont typeface="Arial" pitchFamily="34" charset="0"/>
              <a:buChar char="•"/>
              <a:tabLst>
                <a:tab pos="171450" algn="l"/>
              </a:tabLst>
            </a:pPr>
            <a:r>
              <a:rPr lang="en-US" dirty="0" smtClean="0">
                <a:solidFill>
                  <a:srgbClr val="0070C0"/>
                </a:solidFill>
              </a:rPr>
              <a:t>Subsidence;</a:t>
            </a:r>
          </a:p>
          <a:p>
            <a:pPr marL="342900" lvl="1" indent="-171450" algn="just">
              <a:lnSpc>
                <a:spcPct val="150000"/>
              </a:lnSpc>
              <a:buFont typeface="Arial" pitchFamily="34" charset="0"/>
              <a:buChar char="•"/>
              <a:tabLst>
                <a:tab pos="171450" algn="l"/>
              </a:tabLst>
            </a:pPr>
            <a:r>
              <a:rPr lang="en-US" dirty="0" smtClean="0">
                <a:solidFill>
                  <a:srgbClr val="0070C0"/>
                </a:solidFill>
              </a:rPr>
              <a:t>Induced seismicity;</a:t>
            </a:r>
          </a:p>
          <a:p>
            <a:pPr marL="342900" lvl="1" indent="-171450" algn="just">
              <a:lnSpc>
                <a:spcPct val="150000"/>
              </a:lnSpc>
              <a:buFont typeface="Arial" pitchFamily="34" charset="0"/>
              <a:buChar char="•"/>
              <a:tabLst>
                <a:tab pos="171450" algn="l"/>
              </a:tabLst>
            </a:pPr>
            <a:r>
              <a:rPr lang="en-US" dirty="0" smtClean="0">
                <a:solidFill>
                  <a:srgbClr val="0070C0"/>
                </a:solidFill>
              </a:rPr>
              <a:t>Land slides.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0070C0"/>
                </a:solidFill>
              </a:rPr>
              <a:t>Water Quality </a:t>
            </a:r>
            <a:r>
              <a:rPr lang="en-US" sz="2000" dirty="0" smtClean="0">
                <a:solidFill>
                  <a:srgbClr val="C00000"/>
                </a:solidFill>
              </a:rPr>
              <a:t>(Tutorial)</a:t>
            </a:r>
          </a:p>
          <a:p>
            <a:pPr marL="339725" indent="-169863" algn="just">
              <a:lnSpc>
                <a:spcPct val="150000"/>
              </a:lnSpc>
              <a:buClr>
                <a:srgbClr val="0070C0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Chemical for water &amp; wastewater treatment;</a:t>
            </a:r>
          </a:p>
          <a:p>
            <a:pPr marL="339725" indent="-169863" algn="just">
              <a:lnSpc>
                <a:spcPct val="150000"/>
              </a:lnSpc>
              <a:buClr>
                <a:srgbClr val="0070C0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Cool brine.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-27384"/>
            <a:ext cx="48886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Environmental Impact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221088"/>
            <a:ext cx="6948264" cy="692696"/>
          </a:xfrm>
        </p:spPr>
        <p:txBody>
          <a:bodyPr/>
          <a:lstStyle/>
          <a:p>
            <a:r>
              <a:rPr lang="en-GB" dirty="0" smtClean="0"/>
              <a:t>Energy Consumption</a:t>
            </a:r>
            <a:endParaRPr lang="en-GB" dirty="0"/>
          </a:p>
        </p:txBody>
      </p:sp>
      <p:sp>
        <p:nvSpPr>
          <p:cNvPr id="5" name="Rectangle 15"/>
          <p:cNvSpPr txBox="1">
            <a:spLocks noChangeArrowheads="1"/>
          </p:cNvSpPr>
          <p:nvPr/>
        </p:nvSpPr>
        <p:spPr>
          <a:xfrm>
            <a:off x="0" y="6552728"/>
            <a:ext cx="2915816" cy="305272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spcBef>
                <a:spcPts val="450"/>
              </a:spcBef>
              <a:buClr>
                <a:srgbClr val="4B4F55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600" b="1" kern="0" dirty="0" smtClean="0">
                <a:solidFill>
                  <a:schemeClr val="bg1"/>
                </a:solidFill>
                <a:latin typeface="Cambria" pitchFamily="18" charset="0"/>
              </a:rPr>
              <a:t>jefferson.gomes@abdn.ac.uk</a:t>
            </a:r>
            <a:endParaRPr lang="en-US" sz="1600" b="1" kern="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7956376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lang="en-GB" sz="3600" b="1" kern="1200" baseline="0" dirty="0" smtClean="0">
                <a:solidFill>
                  <a:srgbClr val="FFFFFF"/>
                </a:solidFill>
                <a:latin typeface="Arial" charset="0"/>
                <a:ea typeface="ヒラギノ角ゴ Pro W3" charset="-128"/>
                <a:cs typeface="Arial" charset="0"/>
                <a:sym typeface="Arial" charset="0"/>
              </a:defRPr>
            </a:lvl1pPr>
          </a:lstStyle>
          <a:p>
            <a:r>
              <a:rPr lang="en-GB" sz="3200" dirty="0" smtClean="0"/>
              <a:t>Summary</a:t>
            </a:r>
            <a:endParaRPr lang="en-GB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980728"/>
            <a:ext cx="82809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800" dirty="0" smtClean="0">
                <a:solidFill>
                  <a:srgbClr val="0070C0"/>
                </a:solidFill>
              </a:rPr>
              <a:t>Current </a:t>
            </a:r>
            <a:r>
              <a:rPr lang="en-GB" sz="2800" dirty="0" smtClean="0">
                <a:solidFill>
                  <a:srgbClr val="0070C0"/>
                </a:solidFill>
              </a:rPr>
              <a:t>geothermal technologies;</a:t>
            </a:r>
          </a:p>
          <a:p>
            <a:pPr marL="355600" indent="-3556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800" dirty="0" smtClean="0">
                <a:solidFill>
                  <a:srgbClr val="0070C0"/>
                </a:solidFill>
              </a:rPr>
              <a:t>Environmental impacts;</a:t>
            </a:r>
          </a:p>
          <a:p>
            <a:pPr marL="355600" indent="-3556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800" dirty="0" smtClean="0">
                <a:solidFill>
                  <a:srgbClr val="0070C0"/>
                </a:solidFill>
              </a:rPr>
              <a:t>Drive for the future.</a:t>
            </a:r>
          </a:p>
          <a:p>
            <a:pPr marL="355600" indent="-355600" algn="just">
              <a:lnSpc>
                <a:spcPct val="150000"/>
              </a:lnSpc>
            </a:pPr>
            <a:endParaRPr lang="en-GB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925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221088"/>
            <a:ext cx="6948264" cy="692696"/>
          </a:xfrm>
        </p:spPr>
        <p:txBody>
          <a:bodyPr/>
          <a:lstStyle/>
          <a:p>
            <a:r>
              <a:rPr lang="en-GB" dirty="0" smtClean="0"/>
              <a:t>Energy Consumption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2008" y="692696"/>
            <a:ext cx="896448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9863" indent="-169863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70C0"/>
                </a:solidFill>
              </a:rPr>
              <a:t>Annual </a:t>
            </a:r>
            <a:r>
              <a:rPr lang="en-GB" dirty="0" smtClean="0">
                <a:solidFill>
                  <a:srgbClr val="0070C0"/>
                </a:solidFill>
              </a:rPr>
              <a:t>Energy review 2011 (DoE/EIA-0384): </a:t>
            </a:r>
            <a:r>
              <a:rPr lang="en-GB" dirty="0" smtClean="0">
                <a:hlinkClick r:id="rId2"/>
              </a:rPr>
              <a:t>http://www.eia.gov/totalenergy/data/annual/pdf/aer.pdf</a:t>
            </a:r>
            <a:endParaRPr lang="en-GB" dirty="0" smtClean="0"/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70C0"/>
                </a:solidFill>
              </a:rPr>
              <a:t>Energy for a Sustainable Future: Reports and Recommendations (2010), The Secretary-General’s Advisory Group on Energy and Climate Change (AGECC): </a:t>
            </a:r>
            <a:r>
              <a:rPr lang="en-GB" dirty="0" smtClean="0">
                <a:hlinkClick r:id="rId3"/>
              </a:rPr>
              <a:t>http://www.un.org/wcm/webdav/site/climatechange/shared/Documents/AGECC%20summary%20report%5B1%5D.pdf</a:t>
            </a:r>
            <a:endParaRPr lang="en-GB" dirty="0" smtClean="0"/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70C0"/>
                </a:solidFill>
              </a:rPr>
              <a:t>The Future of Geothermal Energy: </a:t>
            </a:r>
            <a:r>
              <a:rPr lang="en-GB" dirty="0" smtClean="0">
                <a:hlinkClick r:id="rId4"/>
              </a:rPr>
              <a:t>https://www1.eere.energy.gov/geothermal/pdfs/future_geo_energy.pdf</a:t>
            </a:r>
            <a:endParaRPr lang="en-GB" dirty="0" smtClean="0">
              <a:solidFill>
                <a:srgbClr val="0070C0"/>
              </a:solidFill>
            </a:endParaRP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70C0"/>
                </a:solidFill>
              </a:rPr>
              <a:t>R. </a:t>
            </a:r>
            <a:r>
              <a:rPr lang="en-GB" dirty="0" err="1" smtClean="0">
                <a:solidFill>
                  <a:srgbClr val="0070C0"/>
                </a:solidFill>
              </a:rPr>
              <a:t>DiPippo</a:t>
            </a:r>
            <a:r>
              <a:rPr lang="en-GB" dirty="0" smtClean="0">
                <a:solidFill>
                  <a:srgbClr val="0070C0"/>
                </a:solidFill>
              </a:rPr>
              <a:t> (2012) ‘Geothermal Power Plants’;  Butterworth Heinemann.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70C0"/>
                </a:solidFill>
              </a:rPr>
              <a:t>H.K. Gupta (1980) ‘Developments in Economic Geology – 12. Geothermal Resources: An Energy Alternative’; Elsevier.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70C0"/>
                </a:solidFill>
              </a:rPr>
              <a:t>H.C.H. </a:t>
            </a:r>
            <a:r>
              <a:rPr lang="en-GB" dirty="0" err="1" smtClean="0">
                <a:solidFill>
                  <a:srgbClr val="0070C0"/>
                </a:solidFill>
              </a:rPr>
              <a:t>Armstead</a:t>
            </a:r>
            <a:r>
              <a:rPr lang="en-GB" dirty="0" smtClean="0">
                <a:solidFill>
                  <a:srgbClr val="0070C0"/>
                </a:solidFill>
              </a:rPr>
              <a:t> (1983) ‘Geothermal Energy: Its Past, Present and Future Contribution to the Energy Needs of Man’; E&amp;FN </a:t>
            </a:r>
            <a:r>
              <a:rPr lang="en-GB" dirty="0" err="1" smtClean="0">
                <a:solidFill>
                  <a:srgbClr val="0070C0"/>
                </a:solidFill>
              </a:rPr>
              <a:t>Spon</a:t>
            </a:r>
            <a:r>
              <a:rPr lang="en-GB" dirty="0" smtClean="0">
                <a:solidFill>
                  <a:srgbClr val="0070C0"/>
                </a:solidFill>
              </a:rPr>
              <a:t>.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70C0"/>
                </a:solidFill>
              </a:rPr>
              <a:t>E. </a:t>
            </a:r>
            <a:r>
              <a:rPr lang="en-GB" dirty="0" err="1" smtClean="0">
                <a:solidFill>
                  <a:srgbClr val="0070C0"/>
                </a:solidFill>
              </a:rPr>
              <a:t>Barbier</a:t>
            </a:r>
            <a:r>
              <a:rPr lang="en-GB" dirty="0" smtClean="0">
                <a:solidFill>
                  <a:srgbClr val="0070C0"/>
                </a:solidFill>
              </a:rPr>
              <a:t> (2002) ‘Geothermal Energy Technology and Current Status: An Overview’, </a:t>
            </a:r>
            <a:r>
              <a:rPr lang="en-GB" i="1" dirty="0" smtClean="0">
                <a:solidFill>
                  <a:srgbClr val="0070C0"/>
                </a:solidFill>
              </a:rPr>
              <a:t>Renewable &amp; Sustainable Energy Reviews</a:t>
            </a:r>
            <a:r>
              <a:rPr lang="en-GB" dirty="0" smtClean="0">
                <a:solidFill>
                  <a:srgbClr val="0070C0"/>
                </a:solidFill>
              </a:rPr>
              <a:t> 6:3-65.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70C0"/>
                </a:solidFill>
              </a:rPr>
              <a:t>S.J. </a:t>
            </a:r>
            <a:r>
              <a:rPr lang="en-GB" dirty="0" err="1" smtClean="0">
                <a:solidFill>
                  <a:srgbClr val="0070C0"/>
                </a:solidFill>
              </a:rPr>
              <a:t>Zarrouk</a:t>
            </a:r>
            <a:r>
              <a:rPr lang="en-GB" dirty="0" smtClean="0">
                <a:solidFill>
                  <a:srgbClr val="0070C0"/>
                </a:solidFill>
              </a:rPr>
              <a:t> &amp; H. Moon (2014) ‘Efficiency of Geothermal Power Plants: A Worldwide Review’, </a:t>
            </a:r>
            <a:r>
              <a:rPr lang="en-GB" i="1" dirty="0" err="1" smtClean="0">
                <a:solidFill>
                  <a:srgbClr val="0070C0"/>
                </a:solidFill>
              </a:rPr>
              <a:t>Geothermics</a:t>
            </a:r>
            <a:r>
              <a:rPr lang="en-GB" dirty="0" smtClean="0">
                <a:solidFill>
                  <a:srgbClr val="0070C0"/>
                </a:solidFill>
              </a:rPr>
              <a:t> 51:142-153.</a:t>
            </a:r>
          </a:p>
          <a:p>
            <a:pPr marL="169863" indent="-169863" algn="just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70C0"/>
                </a:solidFill>
              </a:rPr>
              <a:t>L. </a:t>
            </a:r>
            <a:r>
              <a:rPr lang="en-GB" dirty="0" err="1" smtClean="0">
                <a:solidFill>
                  <a:srgbClr val="0070C0"/>
                </a:solidFill>
              </a:rPr>
              <a:t>Rybach</a:t>
            </a:r>
            <a:r>
              <a:rPr lang="en-GB" dirty="0" smtClean="0">
                <a:solidFill>
                  <a:srgbClr val="0070C0"/>
                </a:solidFill>
              </a:rPr>
              <a:t> (2003) ‘Geothermal Energy: Sustainability and the Environment’, </a:t>
            </a:r>
            <a:r>
              <a:rPr lang="en-GB" i="1" dirty="0" err="1" smtClean="0">
                <a:solidFill>
                  <a:srgbClr val="0070C0"/>
                </a:solidFill>
              </a:rPr>
              <a:t>Geothermics</a:t>
            </a:r>
            <a:r>
              <a:rPr lang="en-GB" dirty="0" smtClean="0">
                <a:solidFill>
                  <a:srgbClr val="0070C0"/>
                </a:solidFill>
              </a:rPr>
              <a:t> 32:463-470.</a:t>
            </a:r>
            <a:endParaRPr lang="en-GB" dirty="0">
              <a:solidFill>
                <a:srgbClr val="0070C0"/>
              </a:solidFill>
            </a:endParaRP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70C0"/>
                </a:solidFill>
              </a:rPr>
              <a:t>H.N. Pollack, S.J. Hurter, J.R. Johnson (1993) ‘Heat Flow from the Earth’s Interior: Analysis of the Global Data Set’, </a:t>
            </a:r>
            <a:r>
              <a:rPr lang="en-GB" i="1" dirty="0" smtClean="0">
                <a:solidFill>
                  <a:srgbClr val="0070C0"/>
                </a:solidFill>
              </a:rPr>
              <a:t>Reviews of Geophysics</a:t>
            </a:r>
            <a:r>
              <a:rPr lang="en-GB" dirty="0" smtClean="0">
                <a:solidFill>
                  <a:srgbClr val="0070C0"/>
                </a:solidFill>
              </a:rPr>
              <a:t> 31:267-280.</a:t>
            </a:r>
          </a:p>
        </p:txBody>
      </p:sp>
      <p:sp>
        <p:nvSpPr>
          <p:cNvPr id="5" name="Rectangle 15"/>
          <p:cNvSpPr txBox="1">
            <a:spLocks noChangeArrowheads="1"/>
          </p:cNvSpPr>
          <p:nvPr/>
        </p:nvSpPr>
        <p:spPr>
          <a:xfrm>
            <a:off x="0" y="6552728"/>
            <a:ext cx="2915816" cy="305272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spcBef>
                <a:spcPts val="450"/>
              </a:spcBef>
              <a:buClr>
                <a:srgbClr val="4B4F55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600" b="1" kern="0" dirty="0" smtClean="0">
                <a:solidFill>
                  <a:schemeClr val="bg1"/>
                </a:solidFill>
                <a:latin typeface="Cambria" pitchFamily="18" charset="0"/>
              </a:rPr>
              <a:t>jefferson.gomes@abdn.ac.uk</a:t>
            </a:r>
            <a:endParaRPr lang="en-US" sz="1600" b="1" kern="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6948264" cy="692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lang="en-GB" sz="3600" b="1" kern="1200" baseline="0" dirty="0" smtClean="0">
                <a:solidFill>
                  <a:srgbClr val="FFFFFF"/>
                </a:solidFill>
                <a:latin typeface="Arial" charset="0"/>
                <a:ea typeface="ヒラギノ角ゴ Pro W3" charset="-128"/>
                <a:cs typeface="Arial" charset="0"/>
                <a:sym typeface="Arial" charset="0"/>
              </a:defRPr>
            </a:lvl1pPr>
          </a:lstStyle>
          <a:p>
            <a:r>
              <a:rPr lang="en-GB" dirty="0" smtClean="0"/>
              <a:t>Additional Reading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1399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5"/>
          <p:cNvSpPr txBox="1">
            <a:spLocks noChangeArrowheads="1"/>
          </p:cNvSpPr>
          <p:nvPr/>
        </p:nvSpPr>
        <p:spPr>
          <a:xfrm>
            <a:off x="0" y="6574027"/>
            <a:ext cx="2915816" cy="305272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spcBef>
                <a:spcPts val="450"/>
              </a:spcBef>
              <a:buClr>
                <a:srgbClr val="4B4F55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600" b="1" kern="0" dirty="0" smtClean="0">
                <a:solidFill>
                  <a:schemeClr val="bg1"/>
                </a:solidFill>
                <a:latin typeface="Cambria" pitchFamily="18" charset="0"/>
              </a:rPr>
              <a:t>jefferson.gomes@abdn.ac.uk</a:t>
            </a:r>
            <a:endParaRPr lang="en-US" sz="1600" b="1" kern="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1920" y="2708920"/>
            <a:ext cx="25202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>
                <a:solidFill>
                  <a:srgbClr val="C00000"/>
                </a:solidFill>
              </a:rPr>
              <a:t>Geothermal Energy:  </a:t>
            </a:r>
          </a:p>
          <a:p>
            <a:pPr algn="ctr"/>
            <a:r>
              <a:rPr lang="en-GB" sz="2800" b="1" dirty="0" smtClean="0">
                <a:solidFill>
                  <a:srgbClr val="C00000"/>
                </a:solidFill>
              </a:rPr>
              <a:t>Initial Analysis</a:t>
            </a:r>
            <a:endParaRPr lang="en-GB" sz="2800" b="1" dirty="0">
              <a:solidFill>
                <a:srgbClr val="C00000"/>
              </a:solidFill>
            </a:endParaRPr>
          </a:p>
        </p:txBody>
      </p:sp>
      <p:pic>
        <p:nvPicPr>
          <p:cNvPr id="138244" name="Picture 4" descr="http://origin-ars.els-cdn.com/content/image/1-s2.0-S1364032113003420-gr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92696"/>
            <a:ext cx="3672408" cy="2825201"/>
          </a:xfrm>
          <a:prstGeom prst="rect">
            <a:avLst/>
          </a:prstGeom>
          <a:noFill/>
        </p:spPr>
      </p:pic>
      <p:pic>
        <p:nvPicPr>
          <p:cNvPr id="138246" name="Picture 6" descr="http://assets.inhabitat.com/wp-content/blogs.dir/1/files/2011/11/Toshiba-Kenya-Geothermal-3-537x39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49763" y="4149080"/>
            <a:ext cx="3314725" cy="2419688"/>
          </a:xfrm>
          <a:prstGeom prst="rect">
            <a:avLst/>
          </a:prstGeom>
          <a:noFill/>
        </p:spPr>
      </p:pic>
      <p:pic>
        <p:nvPicPr>
          <p:cNvPr id="138242" name="Picture 2" descr="http://origin-ars.els-cdn.com/content/image/1-s2.0-S1364032102000023-gr1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00192" y="692696"/>
            <a:ext cx="2304256" cy="3400306"/>
          </a:xfrm>
          <a:prstGeom prst="rect">
            <a:avLst/>
          </a:prstGeom>
          <a:noFill/>
        </p:spPr>
      </p:pic>
      <p:pic>
        <p:nvPicPr>
          <p:cNvPr id="138248" name="Picture 8" descr="http://geothermal.marin.org/images/geomap-1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7504" y="3717032"/>
            <a:ext cx="3672408" cy="2838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5961959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7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940989"/>
            <a:ext cx="8136904" cy="5368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5496" y="36235"/>
            <a:ext cx="7828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dirty="0" smtClean="0">
                <a:solidFill>
                  <a:schemeClr val="bg1"/>
                </a:solidFill>
              </a:rPr>
              <a:t>Geothermal Potential in the World Energy Mix</a:t>
            </a: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64288" y="6237312"/>
            <a:ext cx="1993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IPCC,  2008</a:t>
            </a:r>
            <a:endParaRPr lang="en-US" dirty="0"/>
          </a:p>
        </p:txBody>
      </p:sp>
      <p:sp>
        <p:nvSpPr>
          <p:cNvPr id="5" name="Rectangle 15"/>
          <p:cNvSpPr txBox="1">
            <a:spLocks noChangeArrowheads="1"/>
          </p:cNvSpPr>
          <p:nvPr/>
        </p:nvSpPr>
        <p:spPr>
          <a:xfrm>
            <a:off x="0" y="6552728"/>
            <a:ext cx="2915816" cy="305272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spcBef>
                <a:spcPts val="450"/>
              </a:spcBef>
              <a:buClr>
                <a:srgbClr val="4B4F55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600" b="1" kern="0" dirty="0" smtClean="0">
                <a:solidFill>
                  <a:schemeClr val="bg1"/>
                </a:solidFill>
                <a:latin typeface="Cambria" pitchFamily="18" charset="0"/>
              </a:rPr>
              <a:t>jefferson.gomes@abdn.ac.uk</a:t>
            </a:r>
            <a:endParaRPr lang="en-US" sz="1600" b="1" kern="0" dirty="0">
              <a:solidFill>
                <a:schemeClr val="bg1"/>
              </a:solidFill>
              <a:latin typeface="Cambria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 txBox="1">
            <a:spLocks noChangeArrowheads="1"/>
          </p:cNvSpPr>
          <p:nvPr/>
        </p:nvSpPr>
        <p:spPr>
          <a:xfrm>
            <a:off x="0" y="6552728"/>
            <a:ext cx="2915816" cy="305272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spcBef>
                <a:spcPts val="450"/>
              </a:spcBef>
              <a:buClr>
                <a:srgbClr val="4B4F55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600" b="1" kern="0" dirty="0" smtClean="0">
                <a:solidFill>
                  <a:schemeClr val="bg1"/>
                </a:solidFill>
                <a:latin typeface="Cambria" pitchFamily="18" charset="0"/>
              </a:rPr>
              <a:t>jefferson.gomes@abdn.ac.uk</a:t>
            </a:r>
            <a:endParaRPr lang="en-US" sz="1600" b="1" kern="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496" y="36235"/>
            <a:ext cx="7828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dirty="0" smtClean="0">
                <a:solidFill>
                  <a:schemeClr val="bg1"/>
                </a:solidFill>
              </a:rPr>
              <a:t>Geothermal Potential in the World Energy Mix</a:t>
            </a: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692696"/>
            <a:ext cx="85689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en-GB" sz="2000" dirty="0" smtClean="0">
                <a:solidFill>
                  <a:srgbClr val="0070C0"/>
                </a:solidFill>
              </a:rPr>
              <a:t>Geothermal sources of T &gt; 150</a:t>
            </a:r>
            <a:r>
              <a:rPr lang="en-GB" sz="2000" baseline="30000" dirty="0" smtClean="0">
                <a:solidFill>
                  <a:srgbClr val="0070C0"/>
                </a:solidFill>
              </a:rPr>
              <a:t>o</a:t>
            </a:r>
            <a:r>
              <a:rPr lang="en-GB" sz="2000" dirty="0" smtClean="0">
                <a:solidFill>
                  <a:srgbClr val="0070C0"/>
                </a:solidFill>
              </a:rPr>
              <a:t>C @ depths of 1500-3000 m: </a:t>
            </a:r>
            <a:r>
              <a:rPr lang="en-GB" sz="2000" dirty="0" smtClean="0">
                <a:solidFill>
                  <a:srgbClr val="C00000"/>
                </a:solidFill>
              </a:rPr>
              <a:t>Electricity production</a:t>
            </a:r>
            <a:r>
              <a:rPr lang="en-GB" sz="2000" dirty="0" smtClean="0">
                <a:solidFill>
                  <a:srgbClr val="0070C0"/>
                </a:solidFill>
              </a:rPr>
              <a:t>;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GB" sz="2000" dirty="0" smtClean="0">
                <a:solidFill>
                  <a:srgbClr val="0070C0"/>
                </a:solidFill>
              </a:rPr>
              <a:t>Thermal sources 90 ≤ T ≤ 150</a:t>
            </a:r>
            <a:r>
              <a:rPr lang="en-GB" sz="2000" baseline="30000" dirty="0" smtClean="0">
                <a:solidFill>
                  <a:srgbClr val="0070C0"/>
                </a:solidFill>
              </a:rPr>
              <a:t>o</a:t>
            </a:r>
            <a:r>
              <a:rPr lang="en-GB" sz="2000" dirty="0" smtClean="0">
                <a:solidFill>
                  <a:srgbClr val="0070C0"/>
                </a:solidFill>
              </a:rPr>
              <a:t>C @ depths below 1000m: </a:t>
            </a:r>
            <a:r>
              <a:rPr lang="en-GB" sz="2000" dirty="0" smtClean="0">
                <a:solidFill>
                  <a:srgbClr val="C00000"/>
                </a:solidFill>
              </a:rPr>
              <a:t>Thermal generation</a:t>
            </a:r>
            <a:r>
              <a:rPr lang="en-GB" sz="2000" dirty="0" smtClean="0">
                <a:solidFill>
                  <a:srgbClr val="0070C0"/>
                </a:solidFill>
              </a:rPr>
              <a:t>.</a:t>
            </a:r>
          </a:p>
          <a:p>
            <a:pPr marL="342900" indent="-342900" algn="just">
              <a:buFont typeface="Wingdings" pitchFamily="2" charset="2"/>
              <a:buChar char="Ø"/>
            </a:pPr>
            <a:endParaRPr lang="en-GB" sz="2000" dirty="0">
              <a:solidFill>
                <a:srgbClr val="0070C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908" y="1772816"/>
            <a:ext cx="8976596" cy="446449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4631382" y="6237312"/>
            <a:ext cx="45491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Source: MIT (006), The Future of Geothermal Energy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07504" y="1988840"/>
            <a:ext cx="223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US subsurface temperature at depth of 6.5 km</a:t>
            </a: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969536"/>
            <a:ext cx="7632848" cy="503121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4" name="Rectangle 15"/>
          <p:cNvSpPr txBox="1">
            <a:spLocks noChangeArrowheads="1"/>
          </p:cNvSpPr>
          <p:nvPr/>
        </p:nvSpPr>
        <p:spPr>
          <a:xfrm>
            <a:off x="0" y="6552728"/>
            <a:ext cx="2915816" cy="305272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spcBef>
                <a:spcPts val="450"/>
              </a:spcBef>
              <a:buClr>
                <a:srgbClr val="4B4F55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600" b="1" kern="0" dirty="0" smtClean="0">
                <a:solidFill>
                  <a:schemeClr val="bg1"/>
                </a:solidFill>
                <a:latin typeface="Cambria" pitchFamily="18" charset="0"/>
              </a:rPr>
              <a:t>jefferson.gomes@abdn.ac.uk</a:t>
            </a:r>
            <a:endParaRPr lang="en-US" sz="1600" b="1" kern="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496" y="36235"/>
            <a:ext cx="7828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dirty="0" smtClean="0">
                <a:solidFill>
                  <a:schemeClr val="bg1"/>
                </a:solidFill>
              </a:rPr>
              <a:t>Geothermal Potential in the World Energy Mix</a:t>
            </a: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9269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Europe subsurface temperature at depth of 5 km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3979" y="6237312"/>
            <a:ext cx="8270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Source: Trans-Mediterranean Interconnection for Concentrating Solar Power , Final Report (2006)</a:t>
            </a:r>
            <a:endParaRPr 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 txBox="1">
            <a:spLocks noChangeArrowheads="1"/>
          </p:cNvSpPr>
          <p:nvPr/>
        </p:nvSpPr>
        <p:spPr>
          <a:xfrm>
            <a:off x="0" y="6552728"/>
            <a:ext cx="2915816" cy="305272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spcBef>
                <a:spcPts val="450"/>
              </a:spcBef>
              <a:buClr>
                <a:srgbClr val="4B4F55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600" b="1" kern="0" dirty="0" smtClean="0">
                <a:solidFill>
                  <a:schemeClr val="bg1"/>
                </a:solidFill>
                <a:latin typeface="Cambria" pitchFamily="18" charset="0"/>
              </a:rPr>
              <a:t>jefferson.gomes@abdn.ac.uk</a:t>
            </a:r>
            <a:endParaRPr lang="en-US" sz="1600" b="1" kern="0" dirty="0">
              <a:solidFill>
                <a:schemeClr val="bg1"/>
              </a:solidFill>
              <a:latin typeface="Cambria" pitchFamily="18" charset="0"/>
            </a:endParaRPr>
          </a:p>
        </p:txBody>
      </p:sp>
      <p:pic>
        <p:nvPicPr>
          <p:cNvPr id="1198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0376" y="692696"/>
            <a:ext cx="3305720" cy="478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5496" y="36235"/>
            <a:ext cx="7828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dirty="0" smtClean="0">
                <a:solidFill>
                  <a:schemeClr val="bg1"/>
                </a:solidFill>
              </a:rPr>
              <a:t>Geothermal Potential in the World Energy Mix</a:t>
            </a: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92670" y="6237312"/>
            <a:ext cx="28878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Source: British Geological Survey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2852936"/>
            <a:ext cx="2339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UK subsurface temperature at depth of 1 km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1198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4129609"/>
            <a:ext cx="2399668" cy="2251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1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31632" y="692696"/>
            <a:ext cx="3312368" cy="4697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5508104" y="5517232"/>
            <a:ext cx="2339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Heat flux based on UK geothermal map</a:t>
            </a: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496" y="36235"/>
            <a:ext cx="35737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dirty="0" smtClean="0">
                <a:solidFill>
                  <a:schemeClr val="bg1"/>
                </a:solidFill>
              </a:rPr>
              <a:t>Geothermal Sources</a:t>
            </a: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948784"/>
            <a:ext cx="522007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en-GB" sz="2400" b="1" dirty="0" smtClean="0">
                <a:solidFill>
                  <a:srgbClr val="0070C0"/>
                </a:solidFill>
              </a:rPr>
              <a:t>Classification:</a:t>
            </a:r>
          </a:p>
          <a:p>
            <a:pPr marL="574675" indent="-234950" algn="just"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70C0"/>
                </a:solidFill>
              </a:rPr>
              <a:t>T &gt; 150</a:t>
            </a:r>
            <a:r>
              <a:rPr lang="en-GB" sz="2400" baseline="30000" dirty="0" smtClean="0">
                <a:solidFill>
                  <a:srgbClr val="0070C0"/>
                </a:solidFill>
              </a:rPr>
              <a:t>o</a:t>
            </a:r>
            <a:r>
              <a:rPr lang="en-GB" sz="2400" dirty="0" smtClean="0">
                <a:solidFill>
                  <a:srgbClr val="0070C0"/>
                </a:solidFill>
              </a:rPr>
              <a:t>C (</a:t>
            </a:r>
            <a:r>
              <a:rPr lang="en-GB" sz="2400" dirty="0" smtClean="0">
                <a:solidFill>
                  <a:srgbClr val="C00000"/>
                </a:solidFill>
              </a:rPr>
              <a:t>high temperature</a:t>
            </a:r>
            <a:r>
              <a:rPr lang="en-GB" sz="2400" dirty="0" smtClean="0">
                <a:solidFill>
                  <a:srgbClr val="0070C0"/>
                </a:solidFill>
              </a:rPr>
              <a:t>): electricity production and direct heating;</a:t>
            </a:r>
          </a:p>
          <a:p>
            <a:pPr marL="574675" indent="-234950" algn="just"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70C0"/>
                </a:solidFill>
              </a:rPr>
              <a:t>90 ≤ T ≤ 150</a:t>
            </a:r>
            <a:r>
              <a:rPr lang="en-GB" sz="2400" baseline="30000" dirty="0" smtClean="0">
                <a:solidFill>
                  <a:srgbClr val="0070C0"/>
                </a:solidFill>
              </a:rPr>
              <a:t>o</a:t>
            </a:r>
            <a:r>
              <a:rPr lang="en-GB" sz="2400" dirty="0" smtClean="0">
                <a:solidFill>
                  <a:srgbClr val="0070C0"/>
                </a:solidFill>
              </a:rPr>
              <a:t>C (</a:t>
            </a:r>
            <a:r>
              <a:rPr lang="en-GB" sz="2400" dirty="0" smtClean="0">
                <a:solidFill>
                  <a:srgbClr val="C00000"/>
                </a:solidFill>
              </a:rPr>
              <a:t>medium temperature</a:t>
            </a:r>
            <a:r>
              <a:rPr lang="en-GB" sz="2400" dirty="0" smtClean="0">
                <a:solidFill>
                  <a:srgbClr val="0070C0"/>
                </a:solidFill>
              </a:rPr>
              <a:t>): electricity production and direct heating;</a:t>
            </a:r>
          </a:p>
          <a:p>
            <a:pPr marL="574675" indent="-234950" algn="just"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70C0"/>
                </a:solidFill>
              </a:rPr>
              <a:t>30 ≤ T &lt; 90</a:t>
            </a:r>
            <a:r>
              <a:rPr lang="en-GB" sz="2400" baseline="30000" dirty="0" smtClean="0">
                <a:solidFill>
                  <a:srgbClr val="0070C0"/>
                </a:solidFill>
              </a:rPr>
              <a:t>o</a:t>
            </a:r>
            <a:r>
              <a:rPr lang="en-GB" sz="2400" dirty="0" smtClean="0">
                <a:solidFill>
                  <a:srgbClr val="0070C0"/>
                </a:solidFill>
              </a:rPr>
              <a:t>C (</a:t>
            </a:r>
            <a:r>
              <a:rPr lang="en-GB" sz="2400" dirty="0" smtClean="0">
                <a:solidFill>
                  <a:srgbClr val="C00000"/>
                </a:solidFill>
              </a:rPr>
              <a:t>low temperature</a:t>
            </a:r>
            <a:r>
              <a:rPr lang="en-GB" sz="2400" dirty="0" smtClean="0">
                <a:solidFill>
                  <a:srgbClr val="0070C0"/>
                </a:solidFill>
              </a:rPr>
              <a:t>): heat pump for heating and air conditioner;</a:t>
            </a:r>
          </a:p>
          <a:p>
            <a:pPr marL="574675" indent="-234950" algn="just"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0070C0"/>
                </a:solidFill>
              </a:rPr>
              <a:t>T &lt; 30</a:t>
            </a:r>
            <a:r>
              <a:rPr lang="en-GB" sz="2400" baseline="30000" dirty="0" smtClean="0">
                <a:solidFill>
                  <a:srgbClr val="0070C0"/>
                </a:solidFill>
              </a:rPr>
              <a:t>o</a:t>
            </a:r>
            <a:r>
              <a:rPr lang="en-GB" sz="2400" dirty="0" smtClean="0">
                <a:solidFill>
                  <a:srgbClr val="0070C0"/>
                </a:solidFill>
              </a:rPr>
              <a:t>C (</a:t>
            </a:r>
            <a:r>
              <a:rPr lang="en-GB" sz="2400" dirty="0" smtClean="0">
                <a:solidFill>
                  <a:srgbClr val="C00000"/>
                </a:solidFill>
              </a:rPr>
              <a:t>very low temperature</a:t>
            </a:r>
            <a:r>
              <a:rPr lang="en-GB" sz="2400" dirty="0" smtClean="0">
                <a:solidFill>
                  <a:srgbClr val="0070C0"/>
                </a:solidFill>
              </a:rPr>
              <a:t>): heat pump for heating and air conditioner.</a:t>
            </a:r>
          </a:p>
        </p:txBody>
      </p:sp>
      <p:sp>
        <p:nvSpPr>
          <p:cNvPr id="7" name="Rectangle 15"/>
          <p:cNvSpPr txBox="1">
            <a:spLocks noChangeArrowheads="1"/>
          </p:cNvSpPr>
          <p:nvPr/>
        </p:nvSpPr>
        <p:spPr>
          <a:xfrm>
            <a:off x="0" y="6552728"/>
            <a:ext cx="2915816" cy="305272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spcBef>
                <a:spcPts val="450"/>
              </a:spcBef>
              <a:buClr>
                <a:srgbClr val="4B4F55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600" b="1" kern="0" dirty="0" smtClean="0">
                <a:solidFill>
                  <a:schemeClr val="bg1"/>
                </a:solidFill>
                <a:latin typeface="Cambria" pitchFamily="18" charset="0"/>
              </a:rPr>
              <a:t>jefferson.gomes@abdn.ac.uk</a:t>
            </a:r>
            <a:endParaRPr lang="en-US" sz="1600" b="1" kern="0" dirty="0">
              <a:solidFill>
                <a:schemeClr val="bg1"/>
              </a:solidFill>
              <a:latin typeface="Cambria" pitchFamily="18" charset="0"/>
            </a:endParaRPr>
          </a:p>
        </p:txBody>
      </p:sp>
      <p:pic>
        <p:nvPicPr>
          <p:cNvPr id="132098" name="Picture 2" descr="http://www.geothermal-resources.com.au/images/fig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91356" y="1124744"/>
            <a:ext cx="3917148" cy="483488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2348880"/>
            <a:ext cx="5525616" cy="4176936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75000"/>
                </a:schemeClr>
              </a:gs>
              <a:gs pos="30000">
                <a:schemeClr val="bg2">
                  <a:lumMod val="50000"/>
                </a:schemeClr>
              </a:gs>
              <a:gs pos="70000">
                <a:schemeClr val="bg2">
                  <a:lumMod val="25000"/>
                </a:schemeClr>
              </a:gs>
              <a:gs pos="100000">
                <a:srgbClr val="66301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rapezoid 2"/>
          <p:cNvSpPr/>
          <p:nvPr/>
        </p:nvSpPr>
        <p:spPr>
          <a:xfrm>
            <a:off x="1187624" y="1556792"/>
            <a:ext cx="1066800" cy="304800"/>
          </a:xfrm>
          <a:prstGeom prst="trapezoid">
            <a:avLst/>
          </a:prstGeom>
          <a:solidFill>
            <a:schemeClr val="accent1">
              <a:alpha val="14000"/>
            </a:schemeClr>
          </a:solidFill>
          <a:ln w="9525">
            <a:solidFill>
              <a:schemeClr val="accent1">
                <a:shade val="50000"/>
                <a:alpha val="6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63824" y="1861592"/>
            <a:ext cx="914400" cy="457200"/>
          </a:xfrm>
          <a:prstGeom prst="rect">
            <a:avLst/>
          </a:prstGeom>
          <a:solidFill>
            <a:schemeClr val="accent1">
              <a:alpha val="15000"/>
            </a:schemeClr>
          </a:solidFill>
          <a:ln w="12700">
            <a:solidFill>
              <a:schemeClr val="accent1">
                <a:shade val="50000"/>
                <a:alpha val="6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62250" y="1112912"/>
            <a:ext cx="209550" cy="1219200"/>
          </a:xfrm>
          <a:prstGeom prst="rect">
            <a:avLst/>
          </a:prstGeom>
          <a:solidFill>
            <a:schemeClr val="accent1">
              <a:alpha val="14000"/>
            </a:schemeClr>
          </a:solidFill>
          <a:ln w="12700">
            <a:solidFill>
              <a:schemeClr val="accent1">
                <a:shade val="50000"/>
                <a:alpha val="6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71800" y="1646312"/>
            <a:ext cx="838200" cy="685800"/>
          </a:xfrm>
          <a:prstGeom prst="rect">
            <a:avLst/>
          </a:prstGeom>
          <a:solidFill>
            <a:schemeClr val="accent1">
              <a:alpha val="14000"/>
            </a:schemeClr>
          </a:solidFill>
          <a:ln w="12700">
            <a:solidFill>
              <a:schemeClr val="accent1">
                <a:shade val="50000"/>
                <a:alpha val="6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Callout 6"/>
          <p:cNvSpPr/>
          <p:nvPr/>
        </p:nvSpPr>
        <p:spPr>
          <a:xfrm>
            <a:off x="2467000" y="731912"/>
            <a:ext cx="609600" cy="304800"/>
          </a:xfrm>
          <a:prstGeom prst="cloudCallou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55576" y="2348880"/>
            <a:ext cx="0" cy="41764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83568" y="234888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83568" y="6525344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2400" y="2286744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0 km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2400" y="2969567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 km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2400" y="3655367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2 km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2400" y="4417367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3 km</a:t>
            </a:r>
            <a:endParaRPr lang="en-US" sz="1400" b="1" dirty="0">
              <a:solidFill>
                <a:srgbClr val="0070C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416224" y="2318792"/>
            <a:ext cx="0" cy="457200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949624" y="2318792"/>
            <a:ext cx="0" cy="457200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416224" y="2775992"/>
            <a:ext cx="533400" cy="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2924944"/>
            <a:ext cx="13681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Borehole heat exchange (0.006-0.2MW)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2771800" y="2332112"/>
            <a:ext cx="0" cy="30480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924200" y="2332112"/>
            <a:ext cx="0" cy="30480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076600" y="2332112"/>
            <a:ext cx="0" cy="30480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229000" y="2332112"/>
            <a:ext cx="0" cy="30480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381400" y="2332112"/>
            <a:ext cx="0" cy="30480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533800" y="2332112"/>
            <a:ext cx="0" cy="30480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411760" y="2780928"/>
            <a:ext cx="11521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Heat exchange pile system (2-4MW)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3707904" y="3861048"/>
            <a:ext cx="228600" cy="3048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4139952" y="3789040"/>
            <a:ext cx="144016" cy="43204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283968" y="3429000"/>
            <a:ext cx="228600" cy="4572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491880" y="3717032"/>
            <a:ext cx="313184" cy="28803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035424" y="4149080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Aquifer system (0.2-6MW)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5058544" y="2348880"/>
            <a:ext cx="17512" cy="325834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5580112" y="2348880"/>
            <a:ext cx="0" cy="324036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5004048" y="5805264"/>
            <a:ext cx="228600" cy="3048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5436096" y="5661248"/>
            <a:ext cx="0" cy="4572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652120" y="5661248"/>
            <a:ext cx="304800" cy="3810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4499992" y="5661248"/>
            <a:ext cx="457200" cy="3048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648200" y="4007024"/>
            <a:ext cx="914400" cy="533400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4724400" y="4007024"/>
            <a:ext cx="838200" cy="533400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724400" y="3930824"/>
            <a:ext cx="1143000" cy="381000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572000" y="4464224"/>
            <a:ext cx="1295400" cy="152400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4724400" y="4235624"/>
            <a:ext cx="990600" cy="609600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4876800" y="4388024"/>
            <a:ext cx="1143000" cy="685800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572000" y="4083224"/>
            <a:ext cx="990600" cy="1066800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49416" y="4911551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C000"/>
                </a:solidFill>
              </a:rPr>
              <a:t>Fractured rock</a:t>
            </a:r>
            <a:endParaRPr lang="en-US" sz="1200" dirty="0">
              <a:solidFill>
                <a:srgbClr val="FFC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843808" y="5301208"/>
            <a:ext cx="1752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Enhanced geothermal system (10-200MW)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6732240" y="2348880"/>
            <a:ext cx="0" cy="41764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588224" y="234888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588224" y="6525344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902507" y="2204864"/>
            <a:ext cx="526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10</a:t>
            </a:r>
            <a:r>
              <a:rPr lang="en-US" sz="1400" b="1" baseline="30000" dirty="0" smtClean="0">
                <a:solidFill>
                  <a:srgbClr val="0070C0"/>
                </a:solidFill>
              </a:rPr>
              <a:t>o</a:t>
            </a:r>
            <a:r>
              <a:rPr lang="en-US" sz="1400" b="1" dirty="0" smtClean="0">
                <a:solidFill>
                  <a:srgbClr val="0070C0"/>
                </a:solidFill>
              </a:rPr>
              <a:t>C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02507" y="2963887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40-60</a:t>
            </a:r>
            <a:r>
              <a:rPr lang="en-US" sz="1400" b="1" baseline="30000" dirty="0" smtClean="0">
                <a:solidFill>
                  <a:srgbClr val="0070C0"/>
                </a:solidFill>
              </a:rPr>
              <a:t>o</a:t>
            </a:r>
            <a:r>
              <a:rPr lang="en-US" sz="1400" b="1" dirty="0" smtClean="0">
                <a:solidFill>
                  <a:srgbClr val="0070C0"/>
                </a:solidFill>
              </a:rPr>
              <a:t>C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904993" y="3652664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60-90</a:t>
            </a:r>
            <a:r>
              <a:rPr lang="en-US" sz="1400" b="1" baseline="30000" dirty="0" smtClean="0">
                <a:solidFill>
                  <a:srgbClr val="0070C0"/>
                </a:solidFill>
              </a:rPr>
              <a:t>o</a:t>
            </a:r>
            <a:r>
              <a:rPr lang="en-US" sz="1400" b="1" dirty="0" smtClean="0">
                <a:solidFill>
                  <a:srgbClr val="0070C0"/>
                </a:solidFill>
              </a:rPr>
              <a:t>C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722251" y="4437112"/>
            <a:ext cx="946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100-130</a:t>
            </a:r>
            <a:r>
              <a:rPr lang="en-US" sz="1400" b="1" baseline="30000" dirty="0" smtClean="0">
                <a:solidFill>
                  <a:srgbClr val="0070C0"/>
                </a:solidFill>
              </a:rPr>
              <a:t>o</a:t>
            </a:r>
            <a:r>
              <a:rPr lang="en-US" sz="1400" b="1" dirty="0" smtClean="0">
                <a:solidFill>
                  <a:srgbClr val="0070C0"/>
                </a:solidFill>
              </a:rPr>
              <a:t>C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948264" y="5065439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&gt;130</a:t>
            </a:r>
            <a:r>
              <a:rPr lang="en-US" sz="1400" b="1" baseline="30000" dirty="0" smtClean="0">
                <a:solidFill>
                  <a:srgbClr val="0070C0"/>
                </a:solidFill>
              </a:rPr>
              <a:t>o</a:t>
            </a:r>
            <a:r>
              <a:rPr lang="en-US" sz="1400" b="1" dirty="0" smtClean="0">
                <a:solidFill>
                  <a:srgbClr val="0070C0"/>
                </a:solidFill>
              </a:rPr>
              <a:t>C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772400" y="2492896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Heating with heat pumps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57" name="Right Brace 56"/>
          <p:cNvSpPr/>
          <p:nvPr/>
        </p:nvSpPr>
        <p:spPr>
          <a:xfrm>
            <a:off x="7620000" y="2281064"/>
            <a:ext cx="228600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7961312" y="3914472"/>
            <a:ext cx="1219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Heating without heat pumps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59" name="Right Brace 58"/>
          <p:cNvSpPr/>
          <p:nvPr/>
        </p:nvSpPr>
        <p:spPr>
          <a:xfrm>
            <a:off x="7596336" y="3717032"/>
            <a:ext cx="228600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7956376" y="5445224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Power and heat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61" name="Right Brace 60"/>
          <p:cNvSpPr/>
          <p:nvPr/>
        </p:nvSpPr>
        <p:spPr>
          <a:xfrm>
            <a:off x="7668344" y="5157192"/>
            <a:ext cx="72008" cy="13681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3923928" y="2348880"/>
            <a:ext cx="0" cy="144016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V="1">
            <a:off x="4211960" y="2348880"/>
            <a:ext cx="0" cy="144016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35496" y="36235"/>
            <a:ext cx="35737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dirty="0" smtClean="0">
                <a:solidFill>
                  <a:schemeClr val="bg1"/>
                </a:solidFill>
              </a:rPr>
              <a:t>Geothermal Sources</a:t>
            </a: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131" name="Rectangle 15"/>
          <p:cNvSpPr txBox="1">
            <a:spLocks noChangeArrowheads="1"/>
          </p:cNvSpPr>
          <p:nvPr/>
        </p:nvSpPr>
        <p:spPr>
          <a:xfrm>
            <a:off x="0" y="6552728"/>
            <a:ext cx="2915816" cy="305272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spcBef>
                <a:spcPts val="450"/>
              </a:spcBef>
              <a:buClr>
                <a:srgbClr val="4B4F55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600" b="1" kern="0" dirty="0" smtClean="0">
                <a:solidFill>
                  <a:schemeClr val="bg1"/>
                </a:solidFill>
                <a:latin typeface="Cambria" pitchFamily="18" charset="0"/>
              </a:rPr>
              <a:t>jefferson.gomes@abdn.ac.uk</a:t>
            </a:r>
            <a:endParaRPr lang="en-US" sz="1600" b="1" kern="0" dirty="0">
              <a:solidFill>
                <a:schemeClr val="bg1"/>
              </a:solidFill>
              <a:latin typeface="Cambria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effGomes_UoA_Template">
  <a:themeElements>
    <a:clrScheme name="UoA">
      <a:dk1>
        <a:srgbClr val="3D4F55"/>
      </a:dk1>
      <a:lt1>
        <a:srgbClr val="FFFFFF"/>
      </a:lt1>
      <a:dk2>
        <a:srgbClr val="3D4F55"/>
      </a:dk2>
      <a:lt2>
        <a:srgbClr val="FFFFFF"/>
      </a:lt2>
      <a:accent1>
        <a:srgbClr val="D12A1D"/>
      </a:accent1>
      <a:accent2>
        <a:srgbClr val="B4423E"/>
      </a:accent2>
      <a:accent3>
        <a:srgbClr val="E2ADAC"/>
      </a:accent3>
      <a:accent4>
        <a:srgbClr val="CF7875"/>
      </a:accent4>
      <a:accent5>
        <a:srgbClr val="77949D"/>
      </a:accent5>
      <a:accent6>
        <a:srgbClr val="D1DBDE"/>
      </a:accent6>
      <a:hlink>
        <a:srgbClr val="334247"/>
      </a:hlink>
      <a:folHlink>
        <a:srgbClr val="33424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JeffGomes_UoA_Template</Template>
  <TotalTime>41430</TotalTime>
  <Words>1670</Words>
  <Application>Microsoft Office PowerPoint</Application>
  <PresentationFormat>On-screen Show (4:3)</PresentationFormat>
  <Paragraphs>389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JeffGomes_UoA_Template</vt:lpstr>
      <vt:lpstr>Slide 1</vt:lpstr>
      <vt:lpstr>Outline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Energy Consumption</vt:lpstr>
      <vt:lpstr>Slide 21</vt:lpstr>
      <vt:lpstr>Slide 22</vt:lpstr>
      <vt:lpstr>Slide 23</vt:lpstr>
      <vt:lpstr>Slide 24</vt:lpstr>
      <vt:lpstr>Energy Consumption</vt:lpstr>
      <vt:lpstr>Energy Consumption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JeffGomes</dc:creator>
  <cp:keywords>University of Aberdeen, PowerPoint Template, Internal</cp:keywords>
  <dc:description>Created: November 2011
This version: November 2011</dc:description>
  <cp:lastModifiedBy>Melo de almeida Gomes, Jefferson Luis</cp:lastModifiedBy>
  <cp:revision>725</cp:revision>
  <dcterms:created xsi:type="dcterms:W3CDTF">2013-09-28T10:45:14Z</dcterms:created>
  <dcterms:modified xsi:type="dcterms:W3CDTF">2014-09-12T19:26:40Z</dcterms:modified>
</cp:coreProperties>
</file>