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4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064F432-C580-404C-AE9A-4D1EF2947395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" y="36000"/>
            <a:ext cx="2582280" cy="25826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9000" y="2478960"/>
            <a:ext cx="343476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Mixing nuclear test facility ROCOM (HZDR)</a:t>
            </a:r>
            <a:endParaRPr/>
          </a:p>
        </p:txBody>
      </p:sp>
      <p:pic>
        <p:nvPicPr>
          <p:cNvPr id="4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" y="2985120"/>
            <a:ext cx="3445920" cy="24775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80" y="5499000"/>
            <a:ext cx="352692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Cyclone (</a:t>
            </a:r>
            <a:r>
              <a:rPr i="1" lang="en-GB" sz="1200">
                <a:solidFill>
                  <a:srgbClr val="1f497d"/>
                </a:solidFill>
                <a:latin typeface="Calibri"/>
              </a:rPr>
              <a:t>Chembridge Technologies Ltd</a:t>
            </a:r>
            <a:r>
              <a:rPr lang="en-GB" sz="1200">
                <a:solidFill>
                  <a:srgbClr val="1f497d"/>
                </a:solidFill>
                <a:latin typeface="Calibri"/>
              </a:rPr>
              <a:t>)</a:t>
            </a:r>
            <a:endParaRPr/>
          </a:p>
        </p:txBody>
      </p:sp>
      <p:pic>
        <p:nvPicPr>
          <p:cNvPr id="43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120" y="5735520"/>
            <a:ext cx="2279880" cy="184248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2304000" y="5976000"/>
            <a:ext cx="227988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Virtual wind-tunnel for F1 car design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200" u="sng">
                <a:solidFill>
                  <a:srgbClr val="0000ff"/>
                </a:solidFill>
                <a:latin typeface="Calibri"/>
              </a:rPr>
              <a:t>http://www.symscape.com/blog/new-f1-team-uses-cfd-only</a:t>
            </a:r>
            <a:endParaRPr/>
          </a:p>
        </p:txBody>
      </p:sp>
      <p:pic>
        <p:nvPicPr>
          <p:cNvPr id="45" name="Picture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80000" y="108000"/>
            <a:ext cx="3527640" cy="270000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6624000" y="2879640"/>
            <a:ext cx="331164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Mixing vessels </a:t>
            </a:r>
            <a:r>
              <a:rPr lang="en-GB" sz="1200" u="sng">
                <a:solidFill>
                  <a:srgbClr val="0000ff"/>
                </a:solidFill>
                <a:latin typeface="Calibri"/>
              </a:rPr>
              <a:t>http://www.jgc.co.jp/en/04tech/08lfsnc/cfd.html</a:t>
            </a:r>
            <a:endParaRPr/>
          </a:p>
        </p:txBody>
      </p:sp>
      <p:pic>
        <p:nvPicPr>
          <p:cNvPr id="47" name="Picture 1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477960" y="111240"/>
            <a:ext cx="2662560" cy="2449080"/>
          </a:xfrm>
          <a:prstGeom prst="rect">
            <a:avLst/>
          </a:prstGeom>
          <a:ln>
            <a:noFill/>
          </a:ln>
        </p:spPr>
      </p:pic>
      <p:sp>
        <p:nvSpPr>
          <p:cNvPr id="48" name="CustomShape 5"/>
          <p:cNvSpPr/>
          <p:nvPr/>
        </p:nvSpPr>
        <p:spPr>
          <a:xfrm>
            <a:off x="3490920" y="2527200"/>
            <a:ext cx="2701080" cy="100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Simulation of laminar/turbulent flames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200" u="sng">
                <a:solidFill>
                  <a:srgbClr val="0000ff"/>
                </a:solidFill>
                <a:latin typeface="Calibri"/>
              </a:rPr>
              <a:t>http://arrow.utias.utoronto.ca/~groth/Research.html</a:t>
            </a:r>
            <a:endParaRPr/>
          </a:p>
        </p:txBody>
      </p:sp>
      <p:pic>
        <p:nvPicPr>
          <p:cNvPr id="49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636000" y="3384000"/>
            <a:ext cx="2988000" cy="1904760"/>
          </a:xfrm>
          <a:prstGeom prst="rect">
            <a:avLst/>
          </a:prstGeom>
          <a:ln>
            <a:noFill/>
          </a:ln>
        </p:spPr>
      </p:pic>
      <p:sp>
        <p:nvSpPr>
          <p:cNvPr id="50" name="CustomShape 6"/>
          <p:cNvSpPr/>
          <p:nvPr/>
        </p:nvSpPr>
        <p:spPr>
          <a:xfrm>
            <a:off x="3728880" y="5176080"/>
            <a:ext cx="289512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Study of arteries (blood </a:t>
            </a:r>
            <a:r>
              <a:rPr lang="en-GB" sz="1200" u="sng">
                <a:solidFill>
                  <a:srgbClr val="0000ff"/>
                </a:solidFill>
                <a:latin typeface="Calibri"/>
              </a:rPr>
              <a:t>http://depts.washington.edu/fluidlab/circulation.shtml</a:t>
            </a:r>
            <a:r>
              <a:rPr lang="en-GB" sz="1200">
                <a:solidFill>
                  <a:srgbClr val="1f497d"/>
                </a:solidFill>
                <a:latin typeface="Calibri"/>
              </a:rPr>
              <a:t>)</a:t>
            </a:r>
            <a:endParaRPr/>
          </a:p>
        </p:txBody>
      </p:sp>
      <p:pic>
        <p:nvPicPr>
          <p:cNvPr id="51" name="Picture 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864840" y="6514560"/>
            <a:ext cx="2999160" cy="685440"/>
          </a:xfrm>
          <a:prstGeom prst="rect">
            <a:avLst/>
          </a:prstGeom>
          <a:ln w="9360">
            <a:noFill/>
          </a:ln>
        </p:spPr>
      </p:pic>
      <p:sp>
        <p:nvSpPr>
          <p:cNvPr id="52" name="CustomShape 7"/>
          <p:cNvSpPr/>
          <p:nvPr/>
        </p:nvSpPr>
        <p:spPr>
          <a:xfrm>
            <a:off x="4284000" y="6596280"/>
            <a:ext cx="2679120" cy="81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1f497d"/>
                </a:solidFill>
                <a:latin typeface="Calibri"/>
              </a:rPr>
              <a:t>Study of pollutant release in industrial sites</a:t>
            </a:r>
            <a:r>
              <a:rPr lang="en-GB" sz="1200" u="sng">
                <a:solidFill>
                  <a:srgbClr val="0000ff"/>
                </a:solidFill>
                <a:latin typeface="Calibri"/>
              </a:rPr>
              <a:t>http://www3.imperial.ac.uk/earthscienceandengineering/research/amcg/software</a:t>
            </a:r>
            <a:endParaRPr/>
          </a:p>
        </p:txBody>
      </p:sp>
      <p:pic>
        <p:nvPicPr>
          <p:cNvPr id="53" name="Picture 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840000" y="4975920"/>
            <a:ext cx="3044160" cy="1218960"/>
          </a:xfrm>
          <a:prstGeom prst="rect">
            <a:avLst/>
          </a:prstGeom>
          <a:ln w="9360">
            <a:noFill/>
          </a:ln>
        </p:spPr>
      </p:pic>
      <p:pic>
        <p:nvPicPr>
          <p:cNvPr id="54" name="Picture 4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6902640" y="3528000"/>
            <a:ext cx="2603880" cy="1360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