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GB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GB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A5018E6F-ADF1-4B09-8DF5-9E3BB72F0967}" type="slidenum">
              <a:rPr lang="en-GB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36000" y="6948000"/>
            <a:ext cx="10008000" cy="612000"/>
          </a:xfrm>
          <a:prstGeom prst="roundRect">
            <a:avLst>
              <a:gd name="adj" fmla="val 3600"/>
            </a:avLst>
          </a:prstGeom>
          <a:solidFill>
            <a:srgbClr val="eeeeee"/>
          </a:solidFill>
          <a:ln>
            <a:solidFill>
              <a:srgbClr val="3465a4"/>
            </a:solidFill>
          </a:ln>
        </p:spPr>
      </p:sp>
      <p:sp>
        <p:nvSpPr>
          <p:cNvPr id="40" name="CustomShape 2"/>
          <p:cNvSpPr/>
          <p:nvPr/>
        </p:nvSpPr>
        <p:spPr>
          <a:xfrm flipV="1">
            <a:off x="1872000" y="503640"/>
            <a:ext cx="2160000" cy="432000"/>
          </a:xfrm>
          <a:prstGeom prst="blockArc">
            <a:avLst>
              <a:gd name="adj1" fmla="val 11796480"/>
              <a:gd name="adj2" fmla="val 5400"/>
            </a:avLst>
          </a:prstGeom>
          <a:solidFill>
            <a:srgbClr val="dddddd"/>
          </a:solidFill>
          <a:ln>
            <a:solidFill>
              <a:srgbClr val="000000"/>
            </a:solidFill>
          </a:ln>
        </p:spPr>
      </p:sp>
      <p:sp>
        <p:nvSpPr>
          <p:cNvPr id="41" name="CustomShape 3"/>
          <p:cNvSpPr/>
          <p:nvPr/>
        </p:nvSpPr>
        <p:spPr>
          <a:xfrm>
            <a:off x="144000" y="720000"/>
            <a:ext cx="2304000" cy="144000"/>
          </a:xfrm>
          <a:prstGeom prst="rect">
            <a:avLst/>
          </a:prstGeom>
          <a:solidFill>
            <a:srgbClr val="dddddd"/>
          </a:solidFill>
          <a:ln>
            <a:solidFill>
              <a:srgbClr val="000000"/>
            </a:solidFill>
          </a:ln>
        </p:spPr>
      </p:sp>
      <p:sp>
        <p:nvSpPr>
          <p:cNvPr id="42" name="CustomShape 4"/>
          <p:cNvSpPr/>
          <p:nvPr/>
        </p:nvSpPr>
        <p:spPr>
          <a:xfrm>
            <a:off x="3528000" y="720000"/>
            <a:ext cx="6408000" cy="144000"/>
          </a:xfrm>
          <a:prstGeom prst="rect">
            <a:avLst/>
          </a:prstGeom>
          <a:solidFill>
            <a:srgbClr val="dddddd"/>
          </a:solidFill>
          <a:ln>
            <a:solidFill>
              <a:srgbClr val="000000"/>
            </a:solidFill>
          </a:ln>
        </p:spPr>
      </p:sp>
      <p:sp>
        <p:nvSpPr>
          <p:cNvPr id="43" name="CustomShape 5"/>
          <p:cNvSpPr/>
          <p:nvPr/>
        </p:nvSpPr>
        <p:spPr>
          <a:xfrm>
            <a:off x="6624000" y="72000"/>
            <a:ext cx="1944000" cy="648000"/>
          </a:xfrm>
          <a:prstGeom prst="rect">
            <a:avLst/>
          </a:prstGeom>
          <a:solidFill>
            <a:srgbClr val="aea79f"/>
          </a:solidFill>
          <a:ln>
            <a:solidFill>
              <a:srgbClr val="000000"/>
            </a:solidFill>
          </a:ln>
        </p:spPr>
      </p:sp>
      <p:sp>
        <p:nvSpPr>
          <p:cNvPr id="44" name="CustomShape 6"/>
          <p:cNvSpPr/>
          <p:nvPr/>
        </p:nvSpPr>
        <p:spPr>
          <a:xfrm>
            <a:off x="8568000" y="252000"/>
            <a:ext cx="468000" cy="288000"/>
          </a:xfrm>
          <a:prstGeom prst="rightArrow">
            <a:avLst>
              <a:gd name="adj1" fmla="val 16200"/>
              <a:gd name="adj2" fmla="val 5400"/>
            </a:avLst>
          </a:prstGeom>
          <a:solidFill>
            <a:srgbClr val="ff3333"/>
          </a:solidFill>
          <a:ln>
            <a:solidFill>
              <a:srgbClr val="000000"/>
            </a:solidFill>
          </a:ln>
        </p:spPr>
      </p:sp>
      <p:sp>
        <p:nvSpPr>
          <p:cNvPr id="45" name="CustomShape 7"/>
          <p:cNvSpPr/>
          <p:nvPr/>
        </p:nvSpPr>
        <p:spPr>
          <a:xfrm>
            <a:off x="1440000" y="144000"/>
            <a:ext cx="5184000" cy="72000"/>
          </a:xfrm>
          <a:prstGeom prst="roundRect">
            <a:avLst>
              <a:gd name="adj" fmla="val 3600"/>
            </a:avLst>
          </a:prstGeom>
          <a:solidFill>
            <a:srgbClr val="cfe7f5"/>
          </a:solidFill>
          <a:ln>
            <a:solidFill>
              <a:srgbClr val="000000"/>
            </a:solidFill>
          </a:ln>
        </p:spPr>
      </p:sp>
      <p:sp>
        <p:nvSpPr>
          <p:cNvPr id="46" name="CustomShape 8"/>
          <p:cNvSpPr/>
          <p:nvPr/>
        </p:nvSpPr>
        <p:spPr>
          <a:xfrm>
            <a:off x="5184000" y="576360"/>
            <a:ext cx="1440360" cy="72000"/>
          </a:xfrm>
          <a:prstGeom prst="roundRect">
            <a:avLst>
              <a:gd name="adj" fmla="val 10800"/>
            </a:avLst>
          </a:prstGeom>
          <a:solidFill>
            <a:srgbClr val="ff420e"/>
          </a:solidFill>
          <a:ln>
            <a:solidFill>
              <a:srgbClr val="000000"/>
            </a:solidFill>
          </a:ln>
        </p:spPr>
      </p:sp>
      <p:sp>
        <p:nvSpPr>
          <p:cNvPr id="47" name="CustomShape 9"/>
          <p:cNvSpPr/>
          <p:nvPr/>
        </p:nvSpPr>
        <p:spPr>
          <a:xfrm>
            <a:off x="4608000" y="396720"/>
            <a:ext cx="2016720" cy="72000"/>
          </a:xfrm>
          <a:prstGeom prst="roundRect">
            <a:avLst>
              <a:gd name="adj" fmla="val 3600"/>
            </a:avLst>
          </a:prstGeom>
          <a:solidFill>
            <a:srgbClr val="ff420e"/>
          </a:solidFill>
          <a:ln>
            <a:solidFill>
              <a:srgbClr val="000000"/>
            </a:solidFill>
          </a:ln>
        </p:spPr>
      </p:sp>
      <p:sp>
        <p:nvSpPr>
          <p:cNvPr id="48" name="TextShape 10"/>
          <p:cNvSpPr txBox="1"/>
          <p:nvPr/>
        </p:nvSpPr>
        <p:spPr>
          <a:xfrm>
            <a:off x="8956440" y="85680"/>
            <a:ext cx="1231560" cy="602280"/>
          </a:xfrm>
          <a:prstGeom prst="rect">
            <a:avLst/>
          </a:prstGeom>
        </p:spPr>
        <p:txBody>
          <a:bodyPr lIns="90000" rIns="90000" tIns="45000" bIns="45000"/>
          <a:p>
            <a:pPr algn="ctr"/>
            <a:r>
              <a:rPr lang="en-GB">
                <a:latin typeface="Arial"/>
              </a:rPr>
              <a:t>To power plant</a:t>
            </a:r>
            <a:endParaRPr/>
          </a:p>
        </p:txBody>
      </p:sp>
      <p:sp>
        <p:nvSpPr>
          <p:cNvPr id="49" name="CustomShape 11"/>
          <p:cNvSpPr/>
          <p:nvPr/>
        </p:nvSpPr>
        <p:spPr>
          <a:xfrm>
            <a:off x="72000" y="2376000"/>
            <a:ext cx="9936000" cy="144000"/>
          </a:xfrm>
          <a:prstGeom prst="rect">
            <a:avLst/>
          </a:prstGeom>
          <a:solidFill>
            <a:srgbClr val="dddddd"/>
          </a:solidFill>
          <a:ln>
            <a:solidFill>
              <a:srgbClr val="000000"/>
            </a:solidFill>
          </a:ln>
        </p:spPr>
      </p:sp>
      <p:sp>
        <p:nvSpPr>
          <p:cNvPr id="50" name="CustomShape 12"/>
          <p:cNvSpPr/>
          <p:nvPr/>
        </p:nvSpPr>
        <p:spPr>
          <a:xfrm flipV="1">
            <a:off x="1440000" y="143640"/>
            <a:ext cx="72000" cy="3816000"/>
          </a:xfrm>
          <a:prstGeom prst="roundRect">
            <a:avLst>
              <a:gd name="adj" fmla="val 0"/>
            </a:avLst>
          </a:prstGeom>
          <a:solidFill>
            <a:srgbClr val="cfe7f5"/>
          </a:solidFill>
          <a:ln>
            <a:solidFill>
              <a:srgbClr val="000000"/>
            </a:solidFill>
          </a:ln>
        </p:spPr>
      </p:sp>
      <p:sp>
        <p:nvSpPr>
          <p:cNvPr id="51" name="CustomShape 13"/>
          <p:cNvSpPr/>
          <p:nvPr/>
        </p:nvSpPr>
        <p:spPr>
          <a:xfrm>
            <a:off x="144000" y="5328360"/>
            <a:ext cx="612000" cy="108612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dd4814"/>
          </a:solidFill>
          <a:ln w="3240">
            <a:solidFill>
              <a:srgbClr val="000000"/>
            </a:solidFill>
            <a:round/>
          </a:ln>
        </p:spPr>
      </p:sp>
      <p:sp>
        <p:nvSpPr>
          <p:cNvPr id="52" name="CustomShape 14"/>
          <p:cNvSpPr/>
          <p:nvPr/>
        </p:nvSpPr>
        <p:spPr>
          <a:xfrm flipH="1" flipV="1">
            <a:off x="755640" y="5327640"/>
            <a:ext cx="612000" cy="108612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dd4814"/>
          </a:solidFill>
          <a:ln w="3240">
            <a:solidFill>
              <a:srgbClr val="000000"/>
            </a:solidFill>
            <a:round/>
          </a:ln>
        </p:spPr>
      </p:sp>
      <p:sp>
        <p:nvSpPr>
          <p:cNvPr id="53" name="TextShape 15"/>
          <p:cNvSpPr txBox="1"/>
          <p:nvPr/>
        </p:nvSpPr>
        <p:spPr>
          <a:xfrm>
            <a:off x="153000" y="5528880"/>
            <a:ext cx="1287000" cy="602280"/>
          </a:xfrm>
          <a:prstGeom prst="rect">
            <a:avLst/>
          </a:prstGeom>
        </p:spPr>
        <p:txBody>
          <a:bodyPr lIns="90000" rIns="90000" tIns="45000" bIns="45000"/>
          <a:p>
            <a:pPr algn="ctr"/>
            <a:r>
              <a:rPr lang="en-GB">
                <a:latin typeface="Arial"/>
              </a:rPr>
              <a:t>Natural convection</a:t>
            </a:r>
            <a:endParaRPr/>
          </a:p>
        </p:txBody>
      </p:sp>
      <p:sp>
        <p:nvSpPr>
          <p:cNvPr id="54" name="CustomShape 16"/>
          <p:cNvSpPr/>
          <p:nvPr/>
        </p:nvSpPr>
        <p:spPr>
          <a:xfrm>
            <a:off x="72000" y="6804000"/>
            <a:ext cx="9936000" cy="144000"/>
          </a:xfrm>
          <a:prstGeom prst="rect">
            <a:avLst/>
          </a:prstGeom>
          <a:solidFill>
            <a:srgbClr val="dddddd"/>
          </a:solidFill>
          <a:ln>
            <a:solidFill>
              <a:srgbClr val="000000"/>
            </a:solidFill>
          </a:ln>
        </p:spPr>
      </p:sp>
      <p:sp>
        <p:nvSpPr>
          <p:cNvPr id="55" name="TextShape 17"/>
          <p:cNvSpPr txBox="1"/>
          <p:nvPr/>
        </p:nvSpPr>
        <p:spPr>
          <a:xfrm>
            <a:off x="3700800" y="7056000"/>
            <a:ext cx="2671200" cy="346320"/>
          </a:xfrm>
          <a:prstGeom prst="rect">
            <a:avLst/>
          </a:prstGeom>
        </p:spPr>
        <p:txBody>
          <a:bodyPr lIns="90000" rIns="90000" tIns="45000" bIns="45000"/>
          <a:p>
            <a:pPr algn="ctr"/>
            <a:r>
              <a:rPr lang="en-GB">
                <a:latin typeface="Arial"/>
              </a:rPr>
              <a:t>Conductive Heat Source</a:t>
            </a:r>
            <a:endParaRPr/>
          </a:p>
        </p:txBody>
      </p:sp>
      <p:sp>
        <p:nvSpPr>
          <p:cNvPr id="56" name="CustomShape 18"/>
          <p:cNvSpPr/>
          <p:nvPr/>
        </p:nvSpPr>
        <p:spPr>
          <a:xfrm>
            <a:off x="252000" y="7020000"/>
            <a:ext cx="360000" cy="504000"/>
          </a:xfrm>
          <a:prstGeom prst="upArrow">
            <a:avLst>
              <a:gd name="adj1" fmla="val 5400"/>
              <a:gd name="adj2" fmla="val 5400"/>
            </a:avLst>
          </a:prstGeom>
          <a:solidFill>
            <a:srgbClr val="c5000b"/>
          </a:solidFill>
          <a:ln>
            <a:solidFill>
              <a:srgbClr val="c5000b"/>
            </a:solidFill>
          </a:ln>
        </p:spPr>
      </p:sp>
      <p:sp>
        <p:nvSpPr>
          <p:cNvPr id="57" name="CustomShape 19"/>
          <p:cNvSpPr/>
          <p:nvPr/>
        </p:nvSpPr>
        <p:spPr>
          <a:xfrm>
            <a:off x="1620360" y="7020360"/>
            <a:ext cx="360000" cy="504000"/>
          </a:xfrm>
          <a:prstGeom prst="upArrow">
            <a:avLst>
              <a:gd name="adj1" fmla="val 5400"/>
              <a:gd name="adj2" fmla="val 5400"/>
            </a:avLst>
          </a:prstGeom>
          <a:solidFill>
            <a:srgbClr val="c5000b"/>
          </a:solidFill>
          <a:ln>
            <a:solidFill>
              <a:srgbClr val="c5000b"/>
            </a:solidFill>
          </a:ln>
        </p:spPr>
      </p:sp>
      <p:sp>
        <p:nvSpPr>
          <p:cNvPr id="58" name="CustomShape 20"/>
          <p:cNvSpPr/>
          <p:nvPr/>
        </p:nvSpPr>
        <p:spPr>
          <a:xfrm>
            <a:off x="3060720" y="7020720"/>
            <a:ext cx="360000" cy="504000"/>
          </a:xfrm>
          <a:prstGeom prst="upArrow">
            <a:avLst>
              <a:gd name="adj1" fmla="val 5400"/>
              <a:gd name="adj2" fmla="val 5400"/>
            </a:avLst>
          </a:prstGeom>
          <a:solidFill>
            <a:srgbClr val="c5000b"/>
          </a:solidFill>
          <a:ln>
            <a:solidFill>
              <a:srgbClr val="c5000b"/>
            </a:solidFill>
          </a:ln>
        </p:spPr>
      </p:sp>
      <p:sp>
        <p:nvSpPr>
          <p:cNvPr id="59" name="CustomShape 21"/>
          <p:cNvSpPr/>
          <p:nvPr/>
        </p:nvSpPr>
        <p:spPr>
          <a:xfrm>
            <a:off x="6697080" y="7021080"/>
            <a:ext cx="360000" cy="504000"/>
          </a:xfrm>
          <a:prstGeom prst="upArrow">
            <a:avLst>
              <a:gd name="adj1" fmla="val 5400"/>
              <a:gd name="adj2" fmla="val 5400"/>
            </a:avLst>
          </a:prstGeom>
          <a:solidFill>
            <a:srgbClr val="c5000b"/>
          </a:solidFill>
          <a:ln>
            <a:solidFill>
              <a:srgbClr val="c5000b"/>
            </a:solidFill>
          </a:ln>
        </p:spPr>
      </p:sp>
      <p:sp>
        <p:nvSpPr>
          <p:cNvPr id="60" name="CustomShape 22"/>
          <p:cNvSpPr/>
          <p:nvPr/>
        </p:nvSpPr>
        <p:spPr>
          <a:xfrm>
            <a:off x="8101440" y="7021440"/>
            <a:ext cx="360000" cy="504000"/>
          </a:xfrm>
          <a:prstGeom prst="upArrow">
            <a:avLst>
              <a:gd name="adj1" fmla="val 5400"/>
              <a:gd name="adj2" fmla="val 5400"/>
            </a:avLst>
          </a:prstGeom>
          <a:solidFill>
            <a:srgbClr val="c5000b"/>
          </a:solidFill>
          <a:ln>
            <a:solidFill>
              <a:srgbClr val="c5000b"/>
            </a:solidFill>
          </a:ln>
        </p:spPr>
      </p:sp>
      <p:sp>
        <p:nvSpPr>
          <p:cNvPr id="61" name="CustomShape 23"/>
          <p:cNvSpPr/>
          <p:nvPr/>
        </p:nvSpPr>
        <p:spPr>
          <a:xfrm>
            <a:off x="9469800" y="7021800"/>
            <a:ext cx="360000" cy="504000"/>
          </a:xfrm>
          <a:prstGeom prst="upArrow">
            <a:avLst>
              <a:gd name="adj1" fmla="val 5400"/>
              <a:gd name="adj2" fmla="val 5400"/>
            </a:avLst>
          </a:prstGeom>
          <a:solidFill>
            <a:srgbClr val="c5000b"/>
          </a:solidFill>
          <a:ln>
            <a:solidFill>
              <a:srgbClr val="c5000b"/>
            </a:solidFill>
          </a:ln>
        </p:spPr>
      </p:sp>
      <p:sp>
        <p:nvSpPr>
          <p:cNvPr id="62" name="TextShape 24"/>
          <p:cNvSpPr txBox="1"/>
          <p:nvPr/>
        </p:nvSpPr>
        <p:spPr>
          <a:xfrm>
            <a:off x="9036000" y="1021680"/>
            <a:ext cx="1231560" cy="346320"/>
          </a:xfrm>
          <a:prstGeom prst="rect">
            <a:avLst/>
          </a:prstGeom>
        </p:spPr>
        <p:txBody>
          <a:bodyPr lIns="90000" rIns="90000" tIns="45000" bIns="45000"/>
          <a:p>
            <a:pPr algn="ctr"/>
            <a:r>
              <a:rPr lang="en-GB">
                <a:latin typeface="Arial"/>
              </a:rPr>
              <a:t>Caprock</a:t>
            </a:r>
            <a:endParaRPr/>
          </a:p>
        </p:txBody>
      </p:sp>
      <p:sp>
        <p:nvSpPr>
          <p:cNvPr id="63" name="Line 25"/>
          <p:cNvSpPr/>
          <p:nvPr/>
        </p:nvSpPr>
        <p:spPr>
          <a:xfrm flipV="1">
            <a:off x="9036000" y="864000"/>
            <a:ext cx="0" cy="50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64" name="TextShape 26"/>
          <p:cNvSpPr txBox="1"/>
          <p:nvPr/>
        </p:nvSpPr>
        <p:spPr>
          <a:xfrm>
            <a:off x="7056000" y="225720"/>
            <a:ext cx="1231560" cy="346320"/>
          </a:xfrm>
          <a:prstGeom prst="rect">
            <a:avLst/>
          </a:prstGeom>
        </p:spPr>
        <p:txBody>
          <a:bodyPr lIns="90000" rIns="90000" tIns="45000" bIns="45000"/>
          <a:p>
            <a:pPr algn="ctr"/>
            <a:r>
              <a:rPr lang="en-GB">
                <a:solidFill>
                  <a:srgbClr val="ffffff"/>
                </a:solidFill>
                <a:latin typeface="Arial"/>
              </a:rPr>
              <a:t>Separator</a:t>
            </a:r>
            <a:endParaRPr/>
          </a:p>
        </p:txBody>
      </p:sp>
      <p:sp>
        <p:nvSpPr>
          <p:cNvPr id="65" name="TextShape 27"/>
          <p:cNvSpPr txBox="1"/>
          <p:nvPr/>
        </p:nvSpPr>
        <p:spPr>
          <a:xfrm>
            <a:off x="2088360" y="1008000"/>
            <a:ext cx="1439640" cy="346320"/>
          </a:xfrm>
          <a:prstGeom prst="rect">
            <a:avLst/>
          </a:prstGeom>
        </p:spPr>
        <p:txBody>
          <a:bodyPr lIns="90000" rIns="90000" tIns="45000" bIns="45000"/>
          <a:p>
            <a:pPr algn="ctr"/>
            <a:r>
              <a:rPr lang="en-GB">
                <a:latin typeface="Arial"/>
              </a:rPr>
              <a:t>Subsidence</a:t>
            </a:r>
            <a:endParaRPr/>
          </a:p>
        </p:txBody>
      </p:sp>
      <p:sp>
        <p:nvSpPr>
          <p:cNvPr id="66" name="Line 28"/>
          <p:cNvSpPr/>
          <p:nvPr/>
        </p:nvSpPr>
        <p:spPr>
          <a:xfrm flipV="1">
            <a:off x="3384000" y="936000"/>
            <a:ext cx="0" cy="36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67" name="TextShape 29"/>
          <p:cNvSpPr txBox="1"/>
          <p:nvPr/>
        </p:nvSpPr>
        <p:spPr>
          <a:xfrm>
            <a:off x="432360" y="837720"/>
            <a:ext cx="1079640" cy="602280"/>
          </a:xfrm>
          <a:prstGeom prst="rect">
            <a:avLst/>
          </a:prstGeom>
        </p:spPr>
        <p:txBody>
          <a:bodyPr lIns="90000" rIns="90000" tIns="45000" bIns="45000"/>
          <a:p>
            <a:pPr algn="ctr"/>
            <a:r>
              <a:rPr lang="en-GB">
                <a:latin typeface="Arial"/>
              </a:rPr>
              <a:t>Injection well</a:t>
            </a:r>
            <a:endParaRPr/>
          </a:p>
        </p:txBody>
      </p:sp>
      <p:sp>
        <p:nvSpPr>
          <p:cNvPr id="68" name="TextShape 30"/>
          <p:cNvSpPr txBox="1"/>
          <p:nvPr/>
        </p:nvSpPr>
        <p:spPr>
          <a:xfrm>
            <a:off x="-36000" y="72360"/>
            <a:ext cx="1584000" cy="602280"/>
          </a:xfrm>
          <a:prstGeom prst="rect">
            <a:avLst/>
          </a:prstGeom>
        </p:spPr>
        <p:txBody>
          <a:bodyPr lIns="90000" rIns="90000" tIns="45000" bIns="45000"/>
          <a:p>
            <a:pPr algn="ctr"/>
            <a:r>
              <a:rPr lang="en-GB">
                <a:latin typeface="Arial"/>
              </a:rPr>
              <a:t>Waste water for reinjection </a:t>
            </a:r>
            <a:endParaRPr/>
          </a:p>
        </p:txBody>
      </p:sp>
      <p:sp>
        <p:nvSpPr>
          <p:cNvPr id="69" name="Line 31"/>
          <p:cNvSpPr/>
          <p:nvPr/>
        </p:nvSpPr>
        <p:spPr>
          <a:xfrm flipH="1">
            <a:off x="864000" y="2880000"/>
            <a:ext cx="360000" cy="216000"/>
          </a:xfrm>
          <a:prstGeom prst="line">
            <a:avLst/>
          </a:prstGeom>
          <a:ln>
            <a:solidFill>
              <a:srgbClr val="99ccff"/>
            </a:solidFill>
            <a:tailEnd len="med" type="triangle" w="med"/>
          </a:ln>
        </p:spPr>
      </p:sp>
      <p:sp>
        <p:nvSpPr>
          <p:cNvPr id="70" name="Line 32"/>
          <p:cNvSpPr/>
          <p:nvPr/>
        </p:nvSpPr>
        <p:spPr>
          <a:xfrm flipH="1">
            <a:off x="864000" y="3348000"/>
            <a:ext cx="360000" cy="216000"/>
          </a:xfrm>
          <a:prstGeom prst="line">
            <a:avLst/>
          </a:prstGeom>
          <a:ln>
            <a:solidFill>
              <a:srgbClr val="99ccff"/>
            </a:solidFill>
            <a:tailEnd len="med" type="triangle" w="med"/>
          </a:ln>
        </p:spPr>
      </p:sp>
      <p:sp>
        <p:nvSpPr>
          <p:cNvPr id="71" name="Line 33"/>
          <p:cNvSpPr/>
          <p:nvPr/>
        </p:nvSpPr>
        <p:spPr>
          <a:xfrm flipH="1">
            <a:off x="864000" y="3924000"/>
            <a:ext cx="360000" cy="216000"/>
          </a:xfrm>
          <a:prstGeom prst="line">
            <a:avLst/>
          </a:prstGeom>
          <a:ln>
            <a:solidFill>
              <a:srgbClr val="99ccff"/>
            </a:solidFill>
            <a:tailEnd len="med" type="triangle" w="med"/>
          </a:ln>
        </p:spPr>
      </p:sp>
      <p:sp>
        <p:nvSpPr>
          <p:cNvPr id="72" name="Line 34"/>
          <p:cNvSpPr/>
          <p:nvPr/>
        </p:nvSpPr>
        <p:spPr>
          <a:xfrm flipH="1">
            <a:off x="1008360" y="4392000"/>
            <a:ext cx="360000" cy="216000"/>
          </a:xfrm>
          <a:prstGeom prst="line">
            <a:avLst/>
          </a:prstGeom>
          <a:ln>
            <a:solidFill>
              <a:srgbClr val="99ccff"/>
            </a:solidFill>
            <a:tailEnd len="med" type="triangle" w="med"/>
          </a:ln>
        </p:spPr>
      </p:sp>
      <p:sp>
        <p:nvSpPr>
          <p:cNvPr id="73" name="Line 35"/>
          <p:cNvSpPr/>
          <p:nvPr/>
        </p:nvSpPr>
        <p:spPr>
          <a:xfrm>
            <a:off x="1656000" y="2736000"/>
            <a:ext cx="432000" cy="144000"/>
          </a:xfrm>
          <a:prstGeom prst="line">
            <a:avLst/>
          </a:prstGeom>
          <a:ln>
            <a:solidFill>
              <a:srgbClr val="83caff"/>
            </a:solidFill>
            <a:tailEnd len="med" type="triangle" w="med"/>
          </a:ln>
        </p:spPr>
      </p:sp>
      <p:sp>
        <p:nvSpPr>
          <p:cNvPr id="74" name="Line 36"/>
          <p:cNvSpPr/>
          <p:nvPr/>
        </p:nvSpPr>
        <p:spPr>
          <a:xfrm>
            <a:off x="1872000" y="3168000"/>
            <a:ext cx="432000" cy="144000"/>
          </a:xfrm>
          <a:prstGeom prst="line">
            <a:avLst/>
          </a:prstGeom>
          <a:ln>
            <a:solidFill>
              <a:srgbClr val="83caff"/>
            </a:solidFill>
            <a:tailEnd len="med" type="triangle" w="med"/>
          </a:ln>
        </p:spPr>
      </p:sp>
      <p:sp>
        <p:nvSpPr>
          <p:cNvPr id="75" name="Line 37"/>
          <p:cNvSpPr/>
          <p:nvPr/>
        </p:nvSpPr>
        <p:spPr>
          <a:xfrm>
            <a:off x="2052000" y="3744000"/>
            <a:ext cx="432000" cy="144000"/>
          </a:xfrm>
          <a:prstGeom prst="line">
            <a:avLst/>
          </a:prstGeom>
          <a:ln>
            <a:solidFill>
              <a:srgbClr val="83caff"/>
            </a:solidFill>
            <a:tailEnd len="med" type="triangle" w="med"/>
          </a:ln>
        </p:spPr>
      </p:sp>
      <p:sp>
        <p:nvSpPr>
          <p:cNvPr id="76" name="Line 38"/>
          <p:cNvSpPr/>
          <p:nvPr/>
        </p:nvSpPr>
        <p:spPr>
          <a:xfrm>
            <a:off x="1908000" y="4140000"/>
            <a:ext cx="432000" cy="144000"/>
          </a:xfrm>
          <a:prstGeom prst="line">
            <a:avLst/>
          </a:prstGeom>
          <a:ln>
            <a:solidFill>
              <a:srgbClr val="83caff"/>
            </a:solidFill>
            <a:tailEnd len="med" type="triangle" w="med"/>
          </a:ln>
        </p:spPr>
      </p:sp>
      <p:sp>
        <p:nvSpPr>
          <p:cNvPr id="77" name="Line 39"/>
          <p:cNvSpPr/>
          <p:nvPr/>
        </p:nvSpPr>
        <p:spPr>
          <a:xfrm>
            <a:off x="1692000" y="4572000"/>
            <a:ext cx="432000" cy="144000"/>
          </a:xfrm>
          <a:prstGeom prst="line">
            <a:avLst/>
          </a:prstGeom>
          <a:ln>
            <a:solidFill>
              <a:srgbClr val="83caff"/>
            </a:solidFill>
            <a:tailEnd len="med" type="triangle" w="med"/>
          </a:ln>
        </p:spPr>
      </p:sp>
      <p:sp>
        <p:nvSpPr>
          <p:cNvPr id="78" name="TextShape 40"/>
          <p:cNvSpPr txBox="1"/>
          <p:nvPr/>
        </p:nvSpPr>
        <p:spPr>
          <a:xfrm>
            <a:off x="1584360" y="1728000"/>
            <a:ext cx="719640" cy="346320"/>
          </a:xfrm>
          <a:prstGeom prst="rect">
            <a:avLst/>
          </a:prstGeom>
        </p:spPr>
        <p:txBody>
          <a:bodyPr lIns="90000" rIns="90000" tIns="45000" bIns="45000"/>
          <a:p>
            <a:pPr algn="ctr"/>
            <a:r>
              <a:rPr lang="en-GB">
                <a:latin typeface="Arial"/>
              </a:rPr>
              <a:t>Clay</a:t>
            </a:r>
            <a:endParaRPr/>
          </a:p>
        </p:txBody>
      </p:sp>
      <p:sp>
        <p:nvSpPr>
          <p:cNvPr id="79" name="Line 41"/>
          <p:cNvSpPr/>
          <p:nvPr/>
        </p:nvSpPr>
        <p:spPr>
          <a:xfrm>
            <a:off x="936000" y="1368000"/>
            <a:ext cx="504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80" name="Line 42"/>
          <p:cNvSpPr/>
          <p:nvPr/>
        </p:nvSpPr>
        <p:spPr>
          <a:xfrm>
            <a:off x="3002400" y="1980000"/>
            <a:ext cx="0" cy="396000"/>
          </a:xfrm>
          <a:prstGeom prst="line">
            <a:avLst/>
          </a:prstGeom>
          <a:ln>
            <a:solidFill>
              <a:srgbClr val="83caff"/>
            </a:solidFill>
            <a:tailEnd len="med" type="triangle" w="med"/>
          </a:ln>
        </p:spPr>
      </p:sp>
      <p:sp>
        <p:nvSpPr>
          <p:cNvPr id="81" name="Line 43"/>
          <p:cNvSpPr/>
          <p:nvPr/>
        </p:nvSpPr>
        <p:spPr>
          <a:xfrm>
            <a:off x="1598400" y="288000"/>
            <a:ext cx="0" cy="396000"/>
          </a:xfrm>
          <a:prstGeom prst="line">
            <a:avLst/>
          </a:prstGeom>
          <a:ln>
            <a:solidFill>
              <a:srgbClr val="83caff"/>
            </a:solidFill>
            <a:tailEnd len="med" type="triangle" w="med"/>
          </a:ln>
        </p:spPr>
      </p:sp>
      <p:sp>
        <p:nvSpPr>
          <p:cNvPr id="82" name="Line 44"/>
          <p:cNvSpPr/>
          <p:nvPr/>
        </p:nvSpPr>
        <p:spPr>
          <a:xfrm>
            <a:off x="3326400" y="1980000"/>
            <a:ext cx="0" cy="396000"/>
          </a:xfrm>
          <a:prstGeom prst="line">
            <a:avLst/>
          </a:prstGeom>
          <a:ln>
            <a:solidFill>
              <a:srgbClr val="83caff"/>
            </a:solidFill>
            <a:tailEnd len="med" type="triangle" w="med"/>
          </a:ln>
        </p:spPr>
      </p:sp>
      <p:sp>
        <p:nvSpPr>
          <p:cNvPr id="83" name="Line 45"/>
          <p:cNvSpPr/>
          <p:nvPr/>
        </p:nvSpPr>
        <p:spPr>
          <a:xfrm>
            <a:off x="3614400" y="1980000"/>
            <a:ext cx="0" cy="396000"/>
          </a:xfrm>
          <a:prstGeom prst="line">
            <a:avLst/>
          </a:prstGeom>
          <a:ln>
            <a:solidFill>
              <a:srgbClr val="83caff"/>
            </a:solidFill>
            <a:tailEnd len="med" type="triangle" w="med"/>
          </a:ln>
        </p:spPr>
      </p:sp>
      <p:sp>
        <p:nvSpPr>
          <p:cNvPr id="84" name="TextShape 46"/>
          <p:cNvSpPr txBox="1"/>
          <p:nvPr/>
        </p:nvSpPr>
        <p:spPr>
          <a:xfrm>
            <a:off x="2988720" y="1512000"/>
            <a:ext cx="1295280" cy="602280"/>
          </a:xfrm>
          <a:prstGeom prst="rect">
            <a:avLst/>
          </a:prstGeom>
        </p:spPr>
        <p:txBody>
          <a:bodyPr lIns="90000" rIns="90000" tIns="45000" bIns="45000"/>
          <a:p>
            <a:pPr algn="ctr"/>
            <a:r>
              <a:rPr lang="en-GB">
                <a:latin typeface="Arial"/>
              </a:rPr>
              <a:t>Cold water recharge</a:t>
            </a:r>
            <a:endParaRPr/>
          </a:p>
        </p:txBody>
      </p:sp>
      <p:sp>
        <p:nvSpPr>
          <p:cNvPr id="85" name="TextShape 47"/>
          <p:cNvSpPr txBox="1"/>
          <p:nvPr/>
        </p:nvSpPr>
        <p:spPr>
          <a:xfrm>
            <a:off x="6372000" y="1309680"/>
            <a:ext cx="1476000" cy="382320"/>
          </a:xfrm>
          <a:prstGeom prst="rect">
            <a:avLst/>
          </a:prstGeom>
        </p:spPr>
        <p:txBody>
          <a:bodyPr lIns="108000" rIns="108000" tIns="63000" bIns="63000"/>
          <a:p>
            <a:pPr algn="ctr"/>
            <a:r>
              <a:rPr lang="en-GB">
                <a:solidFill>
                  <a:srgbClr val="0000ff"/>
                </a:solidFill>
                <a:latin typeface="Arial"/>
              </a:rPr>
              <a:t>Water Table</a:t>
            </a:r>
            <a:endParaRPr/>
          </a:p>
        </p:txBody>
      </p:sp>
      <p:sp>
        <p:nvSpPr>
          <p:cNvPr id="86" name="Line 48"/>
          <p:cNvSpPr/>
          <p:nvPr/>
        </p:nvSpPr>
        <p:spPr>
          <a:xfrm>
            <a:off x="1728000" y="5112000"/>
            <a:ext cx="72000" cy="360000"/>
          </a:xfrm>
          <a:prstGeom prst="line">
            <a:avLst/>
          </a:prstGeom>
          <a:ln>
            <a:solidFill>
              <a:srgbClr val="66cc99"/>
            </a:solidFill>
            <a:tailEnd len="med" type="triangle" w="med"/>
          </a:ln>
        </p:spPr>
      </p:sp>
      <p:sp>
        <p:nvSpPr>
          <p:cNvPr id="87" name="Line 49"/>
          <p:cNvSpPr/>
          <p:nvPr/>
        </p:nvSpPr>
        <p:spPr>
          <a:xfrm>
            <a:off x="1800000" y="5544000"/>
            <a:ext cx="216000" cy="360000"/>
          </a:xfrm>
          <a:prstGeom prst="line">
            <a:avLst/>
          </a:prstGeom>
          <a:ln>
            <a:solidFill>
              <a:srgbClr val="66cc99"/>
            </a:solidFill>
            <a:tailEnd len="med" type="triangle" w="med"/>
          </a:ln>
        </p:spPr>
      </p:sp>
      <p:sp>
        <p:nvSpPr>
          <p:cNvPr id="88" name="Line 50"/>
          <p:cNvSpPr/>
          <p:nvPr/>
        </p:nvSpPr>
        <p:spPr>
          <a:xfrm>
            <a:off x="2052000" y="5940000"/>
            <a:ext cx="324000" cy="180000"/>
          </a:xfrm>
          <a:prstGeom prst="line">
            <a:avLst/>
          </a:prstGeom>
          <a:ln>
            <a:solidFill>
              <a:srgbClr val="66cc99"/>
            </a:solidFill>
            <a:tailEnd len="med" type="triangle" w="med"/>
          </a:ln>
        </p:spPr>
      </p:sp>
      <p:sp>
        <p:nvSpPr>
          <p:cNvPr id="89" name="Line 51"/>
          <p:cNvSpPr/>
          <p:nvPr/>
        </p:nvSpPr>
        <p:spPr>
          <a:xfrm flipV="1">
            <a:off x="2448000" y="5976000"/>
            <a:ext cx="288000" cy="144000"/>
          </a:xfrm>
          <a:prstGeom prst="line">
            <a:avLst/>
          </a:prstGeom>
          <a:ln>
            <a:solidFill>
              <a:srgbClr val="66cc99"/>
            </a:solidFill>
            <a:tailEnd len="med" type="triangle" w="med"/>
          </a:ln>
        </p:spPr>
      </p:sp>
      <p:sp>
        <p:nvSpPr>
          <p:cNvPr id="90" name="Line 52"/>
          <p:cNvSpPr/>
          <p:nvPr/>
        </p:nvSpPr>
        <p:spPr>
          <a:xfrm flipV="1">
            <a:off x="2736000" y="5616000"/>
            <a:ext cx="144000" cy="324360"/>
          </a:xfrm>
          <a:prstGeom prst="line">
            <a:avLst/>
          </a:prstGeom>
          <a:ln>
            <a:solidFill>
              <a:srgbClr val="66cc99"/>
            </a:solidFill>
            <a:tailEnd len="med" type="triangle" w="med"/>
          </a:ln>
        </p:spPr>
      </p:sp>
      <p:sp>
        <p:nvSpPr>
          <p:cNvPr id="91" name="Line 53"/>
          <p:cNvSpPr/>
          <p:nvPr/>
        </p:nvSpPr>
        <p:spPr>
          <a:xfrm flipH="1" flipV="1">
            <a:off x="2664000" y="5256000"/>
            <a:ext cx="216000" cy="288000"/>
          </a:xfrm>
          <a:prstGeom prst="line">
            <a:avLst/>
          </a:prstGeom>
          <a:ln>
            <a:solidFill>
              <a:srgbClr val="66cc99"/>
            </a:solidFill>
            <a:tailEnd len="med" type="triangle" w="med"/>
          </a:ln>
        </p:spPr>
      </p:sp>
      <p:sp>
        <p:nvSpPr>
          <p:cNvPr id="92" name="TextShape 54"/>
          <p:cNvSpPr txBox="1"/>
          <p:nvPr/>
        </p:nvSpPr>
        <p:spPr>
          <a:xfrm>
            <a:off x="1684800" y="6120000"/>
            <a:ext cx="1447200" cy="602280"/>
          </a:xfrm>
          <a:prstGeom prst="rect">
            <a:avLst/>
          </a:prstGeom>
        </p:spPr>
        <p:txBody>
          <a:bodyPr lIns="90000" rIns="90000" tIns="45000" bIns="45000"/>
          <a:p>
            <a:pPr algn="ctr"/>
            <a:r>
              <a:rPr lang="en-GB">
                <a:latin typeface="Arial"/>
              </a:rPr>
              <a:t>Chemical precipitation</a:t>
            </a:r>
            <a:endParaRPr/>
          </a:p>
        </p:txBody>
      </p:sp>
      <p:sp>
        <p:nvSpPr>
          <p:cNvPr id="93" name="CustomShape 55"/>
          <p:cNvSpPr/>
          <p:nvPr/>
        </p:nvSpPr>
        <p:spPr>
          <a:xfrm rot="17274600">
            <a:off x="2840760" y="5829840"/>
            <a:ext cx="1296000" cy="331560"/>
          </a:xfrm>
          <a:prstGeom prst="notchedRightArrow">
            <a:avLst>
              <a:gd name="adj1" fmla="val 16200"/>
              <a:gd name="adj2" fmla="val 5400"/>
            </a:avLst>
          </a:prstGeom>
          <a:solidFill>
            <a:srgbClr val="dd4814"/>
          </a:solidFill>
          <a:ln>
            <a:solidFill>
              <a:srgbClr val="dd4814"/>
            </a:solidFill>
          </a:ln>
        </p:spPr>
      </p:sp>
      <p:sp>
        <p:nvSpPr>
          <p:cNvPr id="94" name="CustomShape 56"/>
          <p:cNvSpPr/>
          <p:nvPr/>
        </p:nvSpPr>
        <p:spPr>
          <a:xfrm rot="15414600">
            <a:off x="4101120" y="5842440"/>
            <a:ext cx="1296000" cy="331560"/>
          </a:xfrm>
          <a:prstGeom prst="notchedRightArrow">
            <a:avLst>
              <a:gd name="adj1" fmla="val 16200"/>
              <a:gd name="adj2" fmla="val 5400"/>
            </a:avLst>
          </a:prstGeom>
          <a:solidFill>
            <a:srgbClr val="dd4814"/>
          </a:solidFill>
          <a:ln>
            <a:solidFill>
              <a:srgbClr val="dd4814"/>
            </a:solidFill>
          </a:ln>
        </p:spPr>
      </p:sp>
      <p:sp>
        <p:nvSpPr>
          <p:cNvPr id="95" name="CustomShape 57"/>
          <p:cNvSpPr/>
          <p:nvPr/>
        </p:nvSpPr>
        <p:spPr>
          <a:xfrm rot="16995000">
            <a:off x="5213520" y="5842440"/>
            <a:ext cx="1296000" cy="331560"/>
          </a:xfrm>
          <a:prstGeom prst="notchedRightArrow">
            <a:avLst>
              <a:gd name="adj1" fmla="val 16200"/>
              <a:gd name="adj2" fmla="val 5400"/>
            </a:avLst>
          </a:prstGeom>
          <a:solidFill>
            <a:srgbClr val="dd4814"/>
          </a:solidFill>
          <a:ln>
            <a:solidFill>
              <a:srgbClr val="dd4814"/>
            </a:solidFill>
          </a:ln>
        </p:spPr>
      </p:sp>
      <p:sp>
        <p:nvSpPr>
          <p:cNvPr id="96" name="CustomShape 58"/>
          <p:cNvSpPr/>
          <p:nvPr/>
        </p:nvSpPr>
        <p:spPr>
          <a:xfrm rot="15414600">
            <a:off x="6581520" y="5842440"/>
            <a:ext cx="1296000" cy="331560"/>
          </a:xfrm>
          <a:prstGeom prst="notchedRightArrow">
            <a:avLst>
              <a:gd name="adj1" fmla="val 16200"/>
              <a:gd name="adj2" fmla="val 5400"/>
            </a:avLst>
          </a:prstGeom>
          <a:solidFill>
            <a:srgbClr val="dd4814"/>
          </a:solidFill>
          <a:ln>
            <a:solidFill>
              <a:srgbClr val="dd4814"/>
            </a:solidFill>
          </a:ln>
        </p:spPr>
      </p:sp>
      <p:sp>
        <p:nvSpPr>
          <p:cNvPr id="97" name="CustomShape 59"/>
          <p:cNvSpPr/>
          <p:nvPr/>
        </p:nvSpPr>
        <p:spPr>
          <a:xfrm rot="16995000">
            <a:off x="8417880" y="5852160"/>
            <a:ext cx="1296000" cy="331560"/>
          </a:xfrm>
          <a:prstGeom prst="notchedRightArrow">
            <a:avLst>
              <a:gd name="adj1" fmla="val 16200"/>
              <a:gd name="adj2" fmla="val 5400"/>
            </a:avLst>
          </a:prstGeom>
          <a:solidFill>
            <a:srgbClr val="dd4814"/>
          </a:solidFill>
          <a:ln>
            <a:solidFill>
              <a:srgbClr val="dd4814"/>
            </a:solidFill>
          </a:ln>
        </p:spPr>
      </p:sp>
      <p:sp>
        <p:nvSpPr>
          <p:cNvPr id="98" name="TextShape 60"/>
          <p:cNvSpPr txBox="1"/>
          <p:nvPr/>
        </p:nvSpPr>
        <p:spPr>
          <a:xfrm>
            <a:off x="5832000" y="5877720"/>
            <a:ext cx="1303200" cy="602280"/>
          </a:xfrm>
          <a:prstGeom prst="rect">
            <a:avLst/>
          </a:prstGeom>
        </p:spPr>
        <p:txBody>
          <a:bodyPr lIns="90000" rIns="90000" tIns="45000" bIns="45000"/>
          <a:p>
            <a:pPr algn="ctr"/>
            <a:r>
              <a:rPr lang="en-GB">
                <a:latin typeface="Arial"/>
              </a:rPr>
              <a:t>Forced convection</a:t>
            </a:r>
            <a:endParaRPr/>
          </a:p>
        </p:txBody>
      </p:sp>
      <p:sp>
        <p:nvSpPr>
          <p:cNvPr id="99" name="CustomShape 61"/>
          <p:cNvSpPr/>
          <p:nvPr/>
        </p:nvSpPr>
        <p:spPr>
          <a:xfrm>
            <a:off x="36360" y="6948360"/>
            <a:ext cx="10008000" cy="612000"/>
          </a:xfrm>
          <a:prstGeom prst="roundRect">
            <a:avLst>
              <a:gd name="adj" fmla="val 3600"/>
            </a:avLst>
          </a:prstGeom>
          <a:ln>
            <a:solidFill>
              <a:srgbClr val="3465a4"/>
            </a:solidFill>
          </a:ln>
        </p:spPr>
      </p:sp>
      <p:sp>
        <p:nvSpPr>
          <p:cNvPr id="100" name="Line 62"/>
          <p:cNvSpPr/>
          <p:nvPr/>
        </p:nvSpPr>
        <p:spPr>
          <a:xfrm>
            <a:off x="1598400" y="972000"/>
            <a:ext cx="0" cy="396000"/>
          </a:xfrm>
          <a:prstGeom prst="line">
            <a:avLst/>
          </a:prstGeom>
          <a:ln>
            <a:solidFill>
              <a:srgbClr val="83caff"/>
            </a:solidFill>
            <a:tailEnd len="med" type="triangle" w="med"/>
          </a:ln>
        </p:spPr>
      </p:sp>
      <p:sp>
        <p:nvSpPr>
          <p:cNvPr id="101" name="Line 63"/>
          <p:cNvSpPr/>
          <p:nvPr/>
        </p:nvSpPr>
        <p:spPr>
          <a:xfrm>
            <a:off x="3938400" y="1980000"/>
            <a:ext cx="0" cy="396000"/>
          </a:xfrm>
          <a:prstGeom prst="line">
            <a:avLst/>
          </a:prstGeom>
          <a:ln>
            <a:solidFill>
              <a:srgbClr val="83caff"/>
            </a:solidFill>
            <a:tailEnd len="med" type="triangle" w="med"/>
          </a:ln>
        </p:spPr>
      </p:sp>
      <p:sp>
        <p:nvSpPr>
          <p:cNvPr id="102" name="Line 64"/>
          <p:cNvSpPr/>
          <p:nvPr/>
        </p:nvSpPr>
        <p:spPr>
          <a:xfrm>
            <a:off x="4226400" y="1980000"/>
            <a:ext cx="0" cy="396000"/>
          </a:xfrm>
          <a:prstGeom prst="line">
            <a:avLst/>
          </a:prstGeom>
          <a:ln>
            <a:solidFill>
              <a:srgbClr val="83caff"/>
            </a:solidFill>
            <a:tailEnd len="med" type="triangle" w="med"/>
          </a:ln>
        </p:spPr>
      </p:sp>
      <p:sp>
        <p:nvSpPr>
          <p:cNvPr id="103" name="Line 65"/>
          <p:cNvSpPr/>
          <p:nvPr/>
        </p:nvSpPr>
        <p:spPr>
          <a:xfrm flipH="1">
            <a:off x="2736000" y="2592000"/>
            <a:ext cx="144000" cy="288000"/>
          </a:xfrm>
          <a:prstGeom prst="line">
            <a:avLst/>
          </a:prstGeom>
          <a:ln>
            <a:solidFill>
              <a:srgbClr val="83caff"/>
            </a:solidFill>
            <a:tailEnd len="med" type="triangle" w="med"/>
          </a:ln>
        </p:spPr>
      </p:sp>
      <p:sp>
        <p:nvSpPr>
          <p:cNvPr id="104" name="Line 66"/>
          <p:cNvSpPr/>
          <p:nvPr/>
        </p:nvSpPr>
        <p:spPr>
          <a:xfrm>
            <a:off x="2664000" y="2952000"/>
            <a:ext cx="144000" cy="360000"/>
          </a:xfrm>
          <a:prstGeom prst="line">
            <a:avLst/>
          </a:prstGeom>
          <a:ln>
            <a:solidFill>
              <a:srgbClr val="83caff"/>
            </a:solidFill>
            <a:tailEnd len="med" type="triangle" w="med"/>
          </a:ln>
        </p:spPr>
      </p:sp>
      <p:sp>
        <p:nvSpPr>
          <p:cNvPr id="105" name="Line 67"/>
          <p:cNvSpPr/>
          <p:nvPr/>
        </p:nvSpPr>
        <p:spPr>
          <a:xfrm>
            <a:off x="2880000" y="3312000"/>
            <a:ext cx="288000" cy="216000"/>
          </a:xfrm>
          <a:prstGeom prst="line">
            <a:avLst/>
          </a:prstGeom>
          <a:ln>
            <a:solidFill>
              <a:srgbClr val="83caff"/>
            </a:solidFill>
            <a:tailEnd len="med" type="triangle" w="med"/>
          </a:ln>
        </p:spPr>
      </p:sp>
      <p:sp>
        <p:nvSpPr>
          <p:cNvPr id="106" name="Line 68"/>
          <p:cNvSpPr/>
          <p:nvPr/>
        </p:nvSpPr>
        <p:spPr>
          <a:xfrm flipV="1">
            <a:off x="3240000" y="3240000"/>
            <a:ext cx="360000" cy="216000"/>
          </a:xfrm>
          <a:prstGeom prst="line">
            <a:avLst/>
          </a:prstGeom>
          <a:ln>
            <a:solidFill>
              <a:srgbClr val="83caff"/>
            </a:solidFill>
            <a:tailEnd len="med" type="triangle" w="med"/>
          </a:ln>
        </p:spPr>
      </p:sp>
      <p:sp>
        <p:nvSpPr>
          <p:cNvPr id="107" name="TextShape 69"/>
          <p:cNvSpPr txBox="1"/>
          <p:nvPr/>
        </p:nvSpPr>
        <p:spPr>
          <a:xfrm>
            <a:off x="2700000" y="3600000"/>
            <a:ext cx="1152000" cy="602280"/>
          </a:xfrm>
          <a:prstGeom prst="rect">
            <a:avLst/>
          </a:prstGeom>
        </p:spPr>
        <p:txBody>
          <a:bodyPr lIns="90000" rIns="90000" tIns="45000" bIns="45000"/>
          <a:p>
            <a:pPr algn="ctr"/>
            <a:r>
              <a:rPr lang="en-GB">
                <a:latin typeface="Arial"/>
              </a:rPr>
              <a:t>Chemical mixing</a:t>
            </a:r>
            <a:endParaRPr/>
          </a:p>
        </p:txBody>
      </p:sp>
      <p:sp>
        <p:nvSpPr>
          <p:cNvPr id="108" name="Line 70"/>
          <p:cNvSpPr/>
          <p:nvPr/>
        </p:nvSpPr>
        <p:spPr>
          <a:xfrm>
            <a:off x="2304000" y="3384000"/>
            <a:ext cx="432000" cy="0"/>
          </a:xfrm>
          <a:prstGeom prst="line">
            <a:avLst/>
          </a:prstGeom>
          <a:ln>
            <a:solidFill>
              <a:srgbClr val="83caff"/>
            </a:solidFill>
            <a:tailEnd len="med" type="triangle" w="med"/>
          </a:ln>
        </p:spPr>
      </p:sp>
      <p:sp>
        <p:nvSpPr>
          <p:cNvPr id="109" name="Line 71"/>
          <p:cNvSpPr/>
          <p:nvPr/>
        </p:nvSpPr>
        <p:spPr>
          <a:xfrm>
            <a:off x="2304000" y="3708000"/>
            <a:ext cx="432000" cy="0"/>
          </a:xfrm>
          <a:prstGeom prst="line">
            <a:avLst/>
          </a:prstGeom>
          <a:ln>
            <a:solidFill>
              <a:srgbClr val="83caff"/>
            </a:solidFill>
            <a:tailEnd len="med" type="triangle" w="med"/>
          </a:ln>
        </p:spPr>
      </p:sp>
      <p:sp>
        <p:nvSpPr>
          <p:cNvPr id="110" name="CustomShape 72"/>
          <p:cNvSpPr/>
          <p:nvPr/>
        </p:nvSpPr>
        <p:spPr>
          <a:xfrm>
            <a:off x="5184000" y="576360"/>
            <a:ext cx="72000" cy="3815640"/>
          </a:xfrm>
          <a:prstGeom prst="roundRect">
            <a:avLst>
              <a:gd name="adj" fmla="val 3600"/>
            </a:avLst>
          </a:prstGeom>
          <a:solidFill>
            <a:srgbClr val="ff420e"/>
          </a:solidFill>
          <a:ln>
            <a:solidFill>
              <a:srgbClr val="000000"/>
            </a:solidFill>
          </a:ln>
        </p:spPr>
      </p:sp>
      <p:sp>
        <p:nvSpPr>
          <p:cNvPr id="111" name="CustomShape 73"/>
          <p:cNvSpPr/>
          <p:nvPr/>
        </p:nvSpPr>
        <p:spPr>
          <a:xfrm>
            <a:off x="4608360" y="396720"/>
            <a:ext cx="71640" cy="4427280"/>
          </a:xfrm>
          <a:prstGeom prst="roundRect">
            <a:avLst>
              <a:gd name="adj" fmla="val 3600"/>
            </a:avLst>
          </a:prstGeom>
          <a:solidFill>
            <a:srgbClr val="ff420e"/>
          </a:solidFill>
          <a:ln>
            <a:solidFill>
              <a:srgbClr val="000000"/>
            </a:solidFill>
          </a:ln>
        </p:spPr>
      </p:sp>
      <p:sp>
        <p:nvSpPr>
          <p:cNvPr id="112" name="Line 74"/>
          <p:cNvSpPr/>
          <p:nvPr/>
        </p:nvSpPr>
        <p:spPr>
          <a:xfrm>
            <a:off x="5823000" y="3600000"/>
            <a:ext cx="40680" cy="231480"/>
          </a:xfrm>
          <a:prstGeom prst="line">
            <a:avLst/>
          </a:prstGeom>
          <a:ln>
            <a:solidFill>
              <a:srgbClr val="66cc99"/>
            </a:solidFill>
            <a:tailEnd len="med" type="triangle" w="med"/>
          </a:ln>
        </p:spPr>
      </p:sp>
      <p:sp>
        <p:nvSpPr>
          <p:cNvPr id="113" name="Line 75"/>
          <p:cNvSpPr/>
          <p:nvPr/>
        </p:nvSpPr>
        <p:spPr>
          <a:xfrm>
            <a:off x="5863680" y="3877560"/>
            <a:ext cx="121320" cy="231480"/>
          </a:xfrm>
          <a:prstGeom prst="line">
            <a:avLst/>
          </a:prstGeom>
          <a:ln>
            <a:solidFill>
              <a:srgbClr val="66cc99"/>
            </a:solidFill>
            <a:tailEnd len="med" type="triangle" w="med"/>
          </a:ln>
        </p:spPr>
      </p:sp>
      <p:sp>
        <p:nvSpPr>
          <p:cNvPr id="114" name="Line 76"/>
          <p:cNvSpPr/>
          <p:nvPr/>
        </p:nvSpPr>
        <p:spPr>
          <a:xfrm>
            <a:off x="6005160" y="4132440"/>
            <a:ext cx="182520" cy="115560"/>
          </a:xfrm>
          <a:prstGeom prst="line">
            <a:avLst/>
          </a:prstGeom>
          <a:ln>
            <a:solidFill>
              <a:srgbClr val="66cc99"/>
            </a:solidFill>
            <a:tailEnd len="med" type="triangle" w="med"/>
          </a:ln>
        </p:spPr>
      </p:sp>
      <p:sp>
        <p:nvSpPr>
          <p:cNvPr id="115" name="Line 77"/>
          <p:cNvSpPr/>
          <p:nvPr/>
        </p:nvSpPr>
        <p:spPr>
          <a:xfrm flipV="1">
            <a:off x="6228000" y="4155480"/>
            <a:ext cx="162000" cy="92520"/>
          </a:xfrm>
          <a:prstGeom prst="line">
            <a:avLst/>
          </a:prstGeom>
          <a:ln>
            <a:solidFill>
              <a:srgbClr val="66cc99"/>
            </a:solidFill>
            <a:tailEnd len="med" type="triangle" w="med"/>
          </a:ln>
        </p:spPr>
      </p:sp>
      <p:sp>
        <p:nvSpPr>
          <p:cNvPr id="116" name="Line 78"/>
          <p:cNvSpPr/>
          <p:nvPr/>
        </p:nvSpPr>
        <p:spPr>
          <a:xfrm flipV="1">
            <a:off x="6390000" y="3924000"/>
            <a:ext cx="81000" cy="208440"/>
          </a:xfrm>
          <a:prstGeom prst="line">
            <a:avLst/>
          </a:prstGeom>
          <a:ln>
            <a:solidFill>
              <a:srgbClr val="66cc99"/>
            </a:solidFill>
            <a:tailEnd len="med" type="triangle" w="med"/>
          </a:ln>
        </p:spPr>
      </p:sp>
      <p:sp>
        <p:nvSpPr>
          <p:cNvPr id="117" name="Line 79"/>
          <p:cNvSpPr/>
          <p:nvPr/>
        </p:nvSpPr>
        <p:spPr>
          <a:xfrm flipH="1" flipV="1">
            <a:off x="6349680" y="3692520"/>
            <a:ext cx="121320" cy="185040"/>
          </a:xfrm>
          <a:prstGeom prst="line">
            <a:avLst/>
          </a:prstGeom>
          <a:ln>
            <a:solidFill>
              <a:srgbClr val="66cc99"/>
            </a:solidFill>
            <a:tailEnd len="med" type="triangle" w="med"/>
          </a:ln>
        </p:spPr>
      </p:sp>
      <p:sp>
        <p:nvSpPr>
          <p:cNvPr id="118" name="TextShape 80"/>
          <p:cNvSpPr txBox="1"/>
          <p:nvPr/>
        </p:nvSpPr>
        <p:spPr>
          <a:xfrm>
            <a:off x="6048000" y="4365720"/>
            <a:ext cx="1447200" cy="602280"/>
          </a:xfrm>
          <a:prstGeom prst="rect">
            <a:avLst/>
          </a:prstGeom>
        </p:spPr>
        <p:txBody>
          <a:bodyPr lIns="90000" rIns="90000" tIns="45000" bIns="45000"/>
          <a:p>
            <a:pPr algn="ctr"/>
            <a:r>
              <a:rPr lang="en-GB">
                <a:latin typeface="Arial"/>
              </a:rPr>
              <a:t>Chemical precipitation</a:t>
            </a:r>
            <a:endParaRPr/>
          </a:p>
        </p:txBody>
      </p:sp>
      <p:sp>
        <p:nvSpPr>
          <p:cNvPr id="119" name="CustomShape 81"/>
          <p:cNvSpPr/>
          <p:nvPr/>
        </p:nvSpPr>
        <p:spPr>
          <a:xfrm rot="15414600">
            <a:off x="3765240" y="4331160"/>
            <a:ext cx="656280" cy="164520"/>
          </a:xfrm>
          <a:prstGeom prst="notchedRightArrow">
            <a:avLst>
              <a:gd name="adj1" fmla="val 16200"/>
              <a:gd name="adj2" fmla="val 5400"/>
            </a:avLst>
          </a:prstGeom>
          <a:solidFill>
            <a:srgbClr val="dd4814"/>
          </a:solidFill>
          <a:ln>
            <a:solidFill>
              <a:srgbClr val="dd4814"/>
            </a:solidFill>
          </a:ln>
        </p:spPr>
      </p:sp>
      <p:sp>
        <p:nvSpPr>
          <p:cNvPr id="120" name="CustomShape 82"/>
          <p:cNvSpPr/>
          <p:nvPr/>
        </p:nvSpPr>
        <p:spPr>
          <a:xfrm rot="18472800">
            <a:off x="4066920" y="5009400"/>
            <a:ext cx="656280" cy="152280"/>
          </a:xfrm>
          <a:prstGeom prst="notchedRightArrow">
            <a:avLst>
              <a:gd name="adj1" fmla="val 16200"/>
              <a:gd name="adj2" fmla="val 5400"/>
            </a:avLst>
          </a:prstGeom>
          <a:solidFill>
            <a:srgbClr val="dd4814"/>
          </a:solidFill>
          <a:ln>
            <a:solidFill>
              <a:srgbClr val="dd4814"/>
            </a:solidFill>
          </a:ln>
        </p:spPr>
      </p:sp>
      <p:sp>
        <p:nvSpPr>
          <p:cNvPr id="121" name="CustomShape 83"/>
          <p:cNvSpPr/>
          <p:nvPr/>
        </p:nvSpPr>
        <p:spPr>
          <a:xfrm rot="14750400">
            <a:off x="4555440" y="4862160"/>
            <a:ext cx="656280" cy="152280"/>
          </a:xfrm>
          <a:prstGeom prst="notchedRightArrow">
            <a:avLst>
              <a:gd name="adj1" fmla="val 16200"/>
              <a:gd name="adj2" fmla="val 5400"/>
            </a:avLst>
          </a:prstGeom>
          <a:solidFill>
            <a:srgbClr val="dd4814"/>
          </a:solidFill>
          <a:ln>
            <a:solidFill>
              <a:srgbClr val="dd4814"/>
            </a:solidFill>
          </a:ln>
        </p:spPr>
      </p:sp>
      <p:sp>
        <p:nvSpPr>
          <p:cNvPr id="122" name="CustomShape 84"/>
          <p:cNvSpPr/>
          <p:nvPr/>
        </p:nvSpPr>
        <p:spPr>
          <a:xfrm rot="14750400">
            <a:off x="7003440" y="3998160"/>
            <a:ext cx="656280" cy="152280"/>
          </a:xfrm>
          <a:prstGeom prst="notchedRightArrow">
            <a:avLst>
              <a:gd name="adj1" fmla="val 16200"/>
              <a:gd name="adj2" fmla="val 5400"/>
            </a:avLst>
          </a:prstGeom>
          <a:solidFill>
            <a:srgbClr val="dd4814"/>
          </a:solidFill>
          <a:ln>
            <a:solidFill>
              <a:srgbClr val="dd4814"/>
            </a:solidFill>
          </a:ln>
        </p:spPr>
      </p:sp>
      <p:sp>
        <p:nvSpPr>
          <p:cNvPr id="123" name="CustomShape 85"/>
          <p:cNvSpPr/>
          <p:nvPr/>
        </p:nvSpPr>
        <p:spPr>
          <a:xfrm rot="17166000">
            <a:off x="7795440" y="3854160"/>
            <a:ext cx="656280" cy="152280"/>
          </a:xfrm>
          <a:prstGeom prst="notchedRightArrow">
            <a:avLst>
              <a:gd name="adj1" fmla="val 16200"/>
              <a:gd name="adj2" fmla="val 5400"/>
            </a:avLst>
          </a:prstGeom>
          <a:solidFill>
            <a:srgbClr val="dd4814"/>
          </a:solidFill>
          <a:ln>
            <a:solidFill>
              <a:srgbClr val="dd4814"/>
            </a:solidFill>
          </a:ln>
        </p:spPr>
      </p:sp>
      <p:sp>
        <p:nvSpPr>
          <p:cNvPr id="124" name="CustomShape 86"/>
          <p:cNvSpPr/>
          <p:nvPr/>
        </p:nvSpPr>
        <p:spPr>
          <a:xfrm rot="16384800">
            <a:off x="5203440" y="4633200"/>
            <a:ext cx="656280" cy="152280"/>
          </a:xfrm>
          <a:prstGeom prst="notchedRightArrow">
            <a:avLst>
              <a:gd name="adj1" fmla="val 16200"/>
              <a:gd name="adj2" fmla="val 5400"/>
            </a:avLst>
          </a:prstGeom>
          <a:solidFill>
            <a:srgbClr val="dd4814"/>
          </a:solidFill>
          <a:ln>
            <a:solidFill>
              <a:srgbClr val="dd4814"/>
            </a:solidFill>
          </a:ln>
        </p:spPr>
      </p:sp>
      <p:sp>
        <p:nvSpPr>
          <p:cNvPr id="125" name="CustomShape 87"/>
          <p:cNvSpPr/>
          <p:nvPr/>
        </p:nvSpPr>
        <p:spPr>
          <a:xfrm>
            <a:off x="6336000" y="1944000"/>
            <a:ext cx="216000" cy="432000"/>
          </a:xfrm>
          <a:prstGeom prst="upArrow">
            <a:avLst>
              <a:gd name="adj1" fmla="val 5400"/>
              <a:gd name="adj2" fmla="val 5400"/>
            </a:avLst>
          </a:prstGeom>
          <a:solidFill>
            <a:srgbClr val="ffffff"/>
          </a:solidFill>
          <a:ln w="36000">
            <a:solidFill>
              <a:srgbClr val="ff3333"/>
            </a:solidFill>
            <a:round/>
          </a:ln>
        </p:spPr>
      </p:sp>
      <p:sp>
        <p:nvSpPr>
          <p:cNvPr id="126" name="CustomShape 88"/>
          <p:cNvSpPr/>
          <p:nvPr/>
        </p:nvSpPr>
        <p:spPr>
          <a:xfrm>
            <a:off x="5508360" y="1944360"/>
            <a:ext cx="216000" cy="432000"/>
          </a:xfrm>
          <a:prstGeom prst="upArrow">
            <a:avLst>
              <a:gd name="adj1" fmla="val 5400"/>
              <a:gd name="adj2" fmla="val 5400"/>
            </a:avLst>
          </a:prstGeom>
          <a:solidFill>
            <a:srgbClr val="ffffff"/>
          </a:solidFill>
          <a:ln w="36000">
            <a:solidFill>
              <a:srgbClr val="ff3333"/>
            </a:solidFill>
            <a:round/>
          </a:ln>
        </p:spPr>
      </p:sp>
      <p:sp>
        <p:nvSpPr>
          <p:cNvPr id="127" name="CustomShape 89"/>
          <p:cNvSpPr/>
          <p:nvPr/>
        </p:nvSpPr>
        <p:spPr>
          <a:xfrm>
            <a:off x="5904720" y="1944720"/>
            <a:ext cx="216000" cy="432000"/>
          </a:xfrm>
          <a:prstGeom prst="upArrow">
            <a:avLst>
              <a:gd name="adj1" fmla="val 5400"/>
              <a:gd name="adj2" fmla="val 5400"/>
            </a:avLst>
          </a:prstGeom>
          <a:solidFill>
            <a:srgbClr val="ffffff"/>
          </a:solidFill>
          <a:ln w="36000">
            <a:solidFill>
              <a:srgbClr val="ff3333"/>
            </a:solidFill>
            <a:round/>
          </a:ln>
        </p:spPr>
      </p:sp>
      <p:sp>
        <p:nvSpPr>
          <p:cNvPr id="128" name="CustomShape 90"/>
          <p:cNvSpPr/>
          <p:nvPr/>
        </p:nvSpPr>
        <p:spPr>
          <a:xfrm>
            <a:off x="6769080" y="1945080"/>
            <a:ext cx="216000" cy="432000"/>
          </a:xfrm>
          <a:prstGeom prst="upArrow">
            <a:avLst>
              <a:gd name="adj1" fmla="val 5400"/>
              <a:gd name="adj2" fmla="val 5400"/>
            </a:avLst>
          </a:prstGeom>
          <a:solidFill>
            <a:srgbClr val="ffffff"/>
          </a:solidFill>
          <a:ln w="36000">
            <a:solidFill>
              <a:srgbClr val="ff3333"/>
            </a:solidFill>
            <a:round/>
          </a:ln>
        </p:spPr>
      </p:sp>
      <p:sp>
        <p:nvSpPr>
          <p:cNvPr id="129" name="CustomShape 91"/>
          <p:cNvSpPr/>
          <p:nvPr/>
        </p:nvSpPr>
        <p:spPr>
          <a:xfrm>
            <a:off x="7129080" y="1945080"/>
            <a:ext cx="216000" cy="432000"/>
          </a:xfrm>
          <a:prstGeom prst="upArrow">
            <a:avLst>
              <a:gd name="adj1" fmla="val 5400"/>
              <a:gd name="adj2" fmla="val 5400"/>
            </a:avLst>
          </a:prstGeom>
          <a:solidFill>
            <a:srgbClr val="ffffff"/>
          </a:solidFill>
          <a:ln w="36000">
            <a:solidFill>
              <a:srgbClr val="ff3333"/>
            </a:solidFill>
            <a:round/>
          </a:ln>
        </p:spPr>
      </p:sp>
      <p:sp>
        <p:nvSpPr>
          <p:cNvPr id="130" name="TextShape 92"/>
          <p:cNvSpPr txBox="1"/>
          <p:nvPr/>
        </p:nvSpPr>
        <p:spPr>
          <a:xfrm>
            <a:off x="7308360" y="1777680"/>
            <a:ext cx="1331640" cy="602280"/>
          </a:xfrm>
          <a:prstGeom prst="rect">
            <a:avLst/>
          </a:prstGeom>
        </p:spPr>
        <p:txBody>
          <a:bodyPr lIns="90000" rIns="90000" tIns="45000" bIns="45000"/>
          <a:p>
            <a:pPr algn="ctr"/>
            <a:r>
              <a:rPr lang="en-GB">
                <a:latin typeface="Arial"/>
              </a:rPr>
              <a:t>Conductive heat loss</a:t>
            </a:r>
            <a:endParaRPr/>
          </a:p>
        </p:txBody>
      </p:sp>
      <p:sp>
        <p:nvSpPr>
          <p:cNvPr id="131" name="TextShape 93"/>
          <p:cNvSpPr txBox="1"/>
          <p:nvPr/>
        </p:nvSpPr>
        <p:spPr>
          <a:xfrm>
            <a:off x="5752800" y="3024000"/>
            <a:ext cx="1447200" cy="346320"/>
          </a:xfrm>
          <a:prstGeom prst="rect">
            <a:avLst/>
          </a:prstGeom>
        </p:spPr>
        <p:txBody>
          <a:bodyPr lIns="90000" rIns="90000" tIns="45000" bIns="45000"/>
          <a:p>
            <a:pPr algn="ctr"/>
            <a:r>
              <a:rPr lang="en-GB">
                <a:latin typeface="Arial"/>
              </a:rPr>
              <a:t>Boiling Zone</a:t>
            </a:r>
            <a:endParaRPr/>
          </a:p>
        </p:txBody>
      </p:sp>
      <p:sp>
        <p:nvSpPr>
          <p:cNvPr id="132" name="Line 94"/>
          <p:cNvSpPr/>
          <p:nvPr/>
        </p:nvSpPr>
        <p:spPr>
          <a:xfrm flipV="1">
            <a:off x="7707600" y="3348000"/>
            <a:ext cx="176400" cy="360000"/>
          </a:xfrm>
          <a:prstGeom prst="line">
            <a:avLst/>
          </a:prstGeom>
          <a:ln>
            <a:solidFill>
              <a:srgbClr val="ff3333"/>
            </a:solidFill>
            <a:tailEnd len="med" type="triangle" w="med"/>
          </a:ln>
        </p:spPr>
      </p:sp>
      <p:sp>
        <p:nvSpPr>
          <p:cNvPr id="133" name="Line 95"/>
          <p:cNvSpPr/>
          <p:nvPr/>
        </p:nvSpPr>
        <p:spPr>
          <a:xfrm flipV="1">
            <a:off x="8067600" y="3276360"/>
            <a:ext cx="68400" cy="360000"/>
          </a:xfrm>
          <a:prstGeom prst="line">
            <a:avLst/>
          </a:prstGeom>
          <a:ln>
            <a:solidFill>
              <a:srgbClr val="ff3333"/>
            </a:solidFill>
            <a:tailEnd len="med" type="triangle" w="med"/>
          </a:ln>
        </p:spPr>
      </p:sp>
      <p:sp>
        <p:nvSpPr>
          <p:cNvPr id="134" name="Line 96"/>
          <p:cNvSpPr/>
          <p:nvPr/>
        </p:nvSpPr>
        <p:spPr>
          <a:xfrm flipH="1" flipV="1">
            <a:off x="8316000" y="3204000"/>
            <a:ext cx="7560" cy="432720"/>
          </a:xfrm>
          <a:prstGeom prst="line">
            <a:avLst/>
          </a:prstGeom>
          <a:ln>
            <a:solidFill>
              <a:srgbClr val="ff3333"/>
            </a:solidFill>
            <a:tailEnd len="med" type="triangle" w="med"/>
          </a:ln>
        </p:spPr>
      </p:sp>
      <p:sp>
        <p:nvSpPr>
          <p:cNvPr id="135" name="Line 97"/>
          <p:cNvSpPr/>
          <p:nvPr/>
        </p:nvSpPr>
        <p:spPr>
          <a:xfrm flipH="1" flipV="1">
            <a:off x="8532000" y="3204000"/>
            <a:ext cx="150840" cy="433080"/>
          </a:xfrm>
          <a:prstGeom prst="line">
            <a:avLst/>
          </a:prstGeom>
          <a:ln>
            <a:solidFill>
              <a:srgbClr val="ff3333"/>
            </a:solidFill>
            <a:tailEnd len="med" type="triangle" w="med"/>
          </a:ln>
        </p:spPr>
      </p:sp>
      <p:sp>
        <p:nvSpPr>
          <p:cNvPr id="136" name="TextShape 98"/>
          <p:cNvSpPr txBox="1"/>
          <p:nvPr/>
        </p:nvSpPr>
        <p:spPr>
          <a:xfrm>
            <a:off x="8856000" y="3142800"/>
            <a:ext cx="936000" cy="346320"/>
          </a:xfrm>
          <a:prstGeom prst="rect">
            <a:avLst/>
          </a:prstGeom>
        </p:spPr>
        <p:txBody>
          <a:bodyPr lIns="90000" rIns="90000" tIns="45000" bIns="45000"/>
          <a:p>
            <a:pPr algn="ctr"/>
            <a:r>
              <a:rPr lang="en-GB">
                <a:latin typeface="Arial"/>
              </a:rPr>
              <a:t>Boiling</a:t>
            </a:r>
            <a:endParaRPr/>
          </a:p>
        </p:txBody>
      </p:sp>
      <p:sp>
        <p:nvSpPr>
          <p:cNvPr id="137" name="Line 99"/>
          <p:cNvSpPr/>
          <p:nvPr/>
        </p:nvSpPr>
        <p:spPr>
          <a:xfrm flipH="1">
            <a:off x="7704000" y="2592000"/>
            <a:ext cx="144000" cy="360000"/>
          </a:xfrm>
          <a:prstGeom prst="line">
            <a:avLst/>
          </a:prstGeom>
          <a:ln>
            <a:solidFill>
              <a:srgbClr val="ff420e"/>
            </a:solidFill>
            <a:tailEnd len="med" type="triangle" w="med"/>
          </a:ln>
        </p:spPr>
      </p:sp>
      <p:sp>
        <p:nvSpPr>
          <p:cNvPr id="138" name="Line 100"/>
          <p:cNvSpPr/>
          <p:nvPr/>
        </p:nvSpPr>
        <p:spPr>
          <a:xfrm flipH="1">
            <a:off x="7992000" y="2592000"/>
            <a:ext cx="72360" cy="432000"/>
          </a:xfrm>
          <a:prstGeom prst="line">
            <a:avLst/>
          </a:prstGeom>
          <a:ln>
            <a:solidFill>
              <a:srgbClr val="ff420e"/>
            </a:solidFill>
            <a:tailEnd len="med" type="triangle" w="med"/>
          </a:ln>
        </p:spPr>
      </p:sp>
      <p:sp>
        <p:nvSpPr>
          <p:cNvPr id="139" name="Line 101"/>
          <p:cNvSpPr/>
          <p:nvPr/>
        </p:nvSpPr>
        <p:spPr>
          <a:xfrm>
            <a:off x="8307360" y="2592000"/>
            <a:ext cx="0" cy="432000"/>
          </a:xfrm>
          <a:prstGeom prst="line">
            <a:avLst/>
          </a:prstGeom>
          <a:ln>
            <a:solidFill>
              <a:srgbClr val="ff420e"/>
            </a:solidFill>
            <a:tailEnd len="med" type="triangle" w="med"/>
          </a:ln>
        </p:spPr>
      </p:sp>
      <p:sp>
        <p:nvSpPr>
          <p:cNvPr id="140" name="Line 102"/>
          <p:cNvSpPr/>
          <p:nvPr/>
        </p:nvSpPr>
        <p:spPr>
          <a:xfrm>
            <a:off x="8523360" y="2592000"/>
            <a:ext cx="0" cy="432000"/>
          </a:xfrm>
          <a:prstGeom prst="line">
            <a:avLst/>
          </a:prstGeom>
          <a:ln>
            <a:solidFill>
              <a:srgbClr val="ff420e"/>
            </a:solidFill>
            <a:tailEnd len="med" type="triangle" w="med"/>
          </a:ln>
        </p:spPr>
      </p:sp>
      <p:sp>
        <p:nvSpPr>
          <p:cNvPr id="141" name="TextShape 103"/>
          <p:cNvSpPr txBox="1"/>
          <p:nvPr/>
        </p:nvSpPr>
        <p:spPr>
          <a:xfrm>
            <a:off x="8532000" y="2638800"/>
            <a:ext cx="1656000" cy="346320"/>
          </a:xfrm>
          <a:prstGeom prst="rect">
            <a:avLst/>
          </a:prstGeom>
        </p:spPr>
        <p:txBody>
          <a:bodyPr lIns="90000" rIns="90000" tIns="45000" bIns="45000"/>
          <a:p>
            <a:pPr algn="ctr"/>
            <a:r>
              <a:rPr lang="en-GB">
                <a:latin typeface="Arial"/>
              </a:rPr>
              <a:t>Condensation</a:t>
            </a:r>
            <a:endParaRPr/>
          </a:p>
        </p:txBody>
      </p:sp>
      <p:sp>
        <p:nvSpPr>
          <p:cNvPr id="142" name="Line 104"/>
          <p:cNvSpPr/>
          <p:nvPr/>
        </p:nvSpPr>
        <p:spPr>
          <a:xfrm flipV="1">
            <a:off x="4752000" y="3744000"/>
            <a:ext cx="0" cy="432000"/>
          </a:xfrm>
          <a:prstGeom prst="line">
            <a:avLst/>
          </a:prstGeom>
          <a:ln>
            <a:solidFill>
              <a:srgbClr val="ff3333"/>
            </a:solidFill>
            <a:tailEnd len="med" type="triangle" w="med"/>
          </a:ln>
        </p:spPr>
      </p:sp>
      <p:sp>
        <p:nvSpPr>
          <p:cNvPr id="143" name="Line 105"/>
          <p:cNvSpPr/>
          <p:nvPr/>
        </p:nvSpPr>
        <p:spPr>
          <a:xfrm flipV="1">
            <a:off x="4752000" y="2952360"/>
            <a:ext cx="0" cy="432000"/>
          </a:xfrm>
          <a:prstGeom prst="line">
            <a:avLst/>
          </a:prstGeom>
          <a:ln>
            <a:solidFill>
              <a:srgbClr val="ff3333"/>
            </a:solidFill>
            <a:tailEnd len="med" type="triangle" w="med"/>
          </a:ln>
        </p:spPr>
      </p:sp>
      <p:sp>
        <p:nvSpPr>
          <p:cNvPr id="144" name="Line 106"/>
          <p:cNvSpPr/>
          <p:nvPr/>
        </p:nvSpPr>
        <p:spPr>
          <a:xfrm flipV="1">
            <a:off x="4752000" y="1872360"/>
            <a:ext cx="0" cy="432000"/>
          </a:xfrm>
          <a:prstGeom prst="line">
            <a:avLst/>
          </a:prstGeom>
          <a:ln>
            <a:solidFill>
              <a:srgbClr val="ff3333"/>
            </a:solidFill>
            <a:tailEnd len="med" type="triangle" w="med"/>
          </a:ln>
        </p:spPr>
      </p:sp>
      <p:sp>
        <p:nvSpPr>
          <p:cNvPr id="145" name="Line 107"/>
          <p:cNvSpPr/>
          <p:nvPr/>
        </p:nvSpPr>
        <p:spPr>
          <a:xfrm flipV="1">
            <a:off x="4752000" y="1008720"/>
            <a:ext cx="0" cy="432000"/>
          </a:xfrm>
          <a:prstGeom prst="line">
            <a:avLst/>
          </a:prstGeom>
          <a:ln>
            <a:solidFill>
              <a:srgbClr val="ff3333"/>
            </a:solidFill>
            <a:tailEnd len="med" type="triangle" w="med"/>
          </a:ln>
        </p:spPr>
      </p:sp>
      <p:sp>
        <p:nvSpPr>
          <p:cNvPr id="146" name="Line 108"/>
          <p:cNvSpPr/>
          <p:nvPr/>
        </p:nvSpPr>
        <p:spPr>
          <a:xfrm flipV="1">
            <a:off x="4752000" y="324360"/>
            <a:ext cx="504000" cy="720"/>
          </a:xfrm>
          <a:prstGeom prst="line">
            <a:avLst/>
          </a:prstGeom>
          <a:ln>
            <a:solidFill>
              <a:srgbClr val="ff3333"/>
            </a:solidFill>
            <a:tailEnd len="med" type="triangle" w="med"/>
          </a:ln>
        </p:spPr>
      </p:sp>
      <p:sp>
        <p:nvSpPr>
          <p:cNvPr id="147" name="Line 109"/>
          <p:cNvSpPr/>
          <p:nvPr/>
        </p:nvSpPr>
        <p:spPr>
          <a:xfrm flipV="1">
            <a:off x="5580000" y="324360"/>
            <a:ext cx="504000" cy="720"/>
          </a:xfrm>
          <a:prstGeom prst="line">
            <a:avLst/>
          </a:prstGeom>
          <a:ln>
            <a:solidFill>
              <a:srgbClr val="ff3333"/>
            </a:solidFill>
            <a:tailEnd len="med" type="triangle" w="med"/>
          </a:ln>
        </p:spPr>
      </p:sp>
      <p:sp>
        <p:nvSpPr>
          <p:cNvPr id="148" name="Line 110"/>
          <p:cNvSpPr/>
          <p:nvPr/>
        </p:nvSpPr>
        <p:spPr>
          <a:xfrm flipV="1">
            <a:off x="5112000" y="1513080"/>
            <a:ext cx="0" cy="432000"/>
          </a:xfrm>
          <a:prstGeom prst="line">
            <a:avLst/>
          </a:prstGeom>
          <a:ln>
            <a:solidFill>
              <a:srgbClr val="ff3333"/>
            </a:solidFill>
            <a:tailEnd len="med" type="triangle" w="med"/>
          </a:ln>
        </p:spPr>
      </p:sp>
      <p:sp>
        <p:nvSpPr>
          <p:cNvPr id="149" name="Line 111"/>
          <p:cNvSpPr/>
          <p:nvPr/>
        </p:nvSpPr>
        <p:spPr>
          <a:xfrm flipV="1">
            <a:off x="5112000" y="2593440"/>
            <a:ext cx="0" cy="432000"/>
          </a:xfrm>
          <a:prstGeom prst="line">
            <a:avLst/>
          </a:prstGeom>
          <a:ln>
            <a:solidFill>
              <a:srgbClr val="ff3333"/>
            </a:solidFill>
            <a:tailEnd len="med" type="triangle" w="med"/>
          </a:ln>
        </p:spPr>
      </p:sp>
      <p:sp>
        <p:nvSpPr>
          <p:cNvPr id="150" name="Line 112"/>
          <p:cNvSpPr/>
          <p:nvPr/>
        </p:nvSpPr>
        <p:spPr>
          <a:xfrm flipV="1">
            <a:off x="5112000" y="3385800"/>
            <a:ext cx="0" cy="432000"/>
          </a:xfrm>
          <a:prstGeom prst="line">
            <a:avLst/>
          </a:prstGeom>
          <a:ln>
            <a:solidFill>
              <a:srgbClr val="ff3333"/>
            </a:solidFill>
            <a:tailEnd len="med" type="triangle" w="med"/>
          </a:ln>
        </p:spPr>
      </p:sp>
      <p:sp>
        <p:nvSpPr>
          <p:cNvPr id="151" name="TextShape 113"/>
          <p:cNvSpPr txBox="1"/>
          <p:nvPr/>
        </p:nvSpPr>
        <p:spPr>
          <a:xfrm>
            <a:off x="5220720" y="838080"/>
            <a:ext cx="1259280" cy="602280"/>
          </a:xfrm>
          <a:prstGeom prst="rect">
            <a:avLst/>
          </a:prstGeom>
        </p:spPr>
        <p:txBody>
          <a:bodyPr lIns="90000" rIns="90000" tIns="45000" bIns="45000"/>
          <a:p>
            <a:pPr algn="ctr"/>
            <a:r>
              <a:rPr lang="en-GB">
                <a:latin typeface="Arial"/>
              </a:rPr>
              <a:t>Producion wells</a:t>
            </a:r>
            <a:endParaRPr/>
          </a:p>
        </p:txBody>
      </p:sp>
      <p:sp>
        <p:nvSpPr>
          <p:cNvPr id="152" name="Line 114"/>
          <p:cNvSpPr/>
          <p:nvPr/>
        </p:nvSpPr>
        <p:spPr>
          <a:xfrm flipH="1">
            <a:off x="5256000" y="1440360"/>
            <a:ext cx="576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