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EDF6CED-D9E7-4BC0-BE4C-E8BBF54A49F8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384000" y="157680"/>
            <a:ext cx="331200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Conceptual hydrological model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3888000" y="837720"/>
            <a:ext cx="226800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Generate mesh grid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3384000" y="1512360"/>
            <a:ext cx="3420000" cy="6116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Quantify relevant fluid and rock properties for each grid block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3924000" y="2493720"/>
            <a:ext cx="2232000" cy="6022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Define initial and boundary conditions</a:t>
            </a:r>
            <a:endParaRPr/>
          </a:p>
        </p:txBody>
      </p:sp>
      <p:sp>
        <p:nvSpPr>
          <p:cNvPr id="43" name="TextShape 5"/>
          <p:cNvSpPr txBox="1"/>
          <p:nvPr/>
        </p:nvSpPr>
        <p:spPr>
          <a:xfrm>
            <a:off x="3564000" y="3384360"/>
            <a:ext cx="2916000" cy="6836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Run model for simulated geological time (10</a:t>
            </a:r>
            <a:r>
              <a:rPr lang="en-GB" baseline="101000">
                <a:latin typeface="Arial"/>
              </a:rPr>
              <a:t>3</a:t>
            </a:r>
            <a:r>
              <a:rPr lang="en-GB">
                <a:latin typeface="Arial"/>
              </a:rPr>
              <a:t> years)</a:t>
            </a:r>
            <a:endParaRPr/>
          </a:p>
        </p:txBody>
      </p:sp>
      <p:sp>
        <p:nvSpPr>
          <p:cNvPr id="44" name="TextShape 6"/>
          <p:cNvSpPr txBox="1"/>
          <p:nvPr/>
        </p:nvSpPr>
        <p:spPr>
          <a:xfrm>
            <a:off x="7092000" y="4500000"/>
            <a:ext cx="2448000" cy="8582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Increase simulation timespan or modify model characteristics</a:t>
            </a:r>
            <a:endParaRPr/>
          </a:p>
        </p:txBody>
      </p:sp>
      <p:sp>
        <p:nvSpPr>
          <p:cNvPr id="45" name="TextShape 7"/>
          <p:cNvSpPr txBox="1"/>
          <p:nvPr/>
        </p:nvSpPr>
        <p:spPr>
          <a:xfrm>
            <a:off x="1224000" y="6300000"/>
            <a:ext cx="1656000" cy="7196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Modify model characteristics</a:t>
            </a:r>
            <a:endParaRPr/>
          </a:p>
        </p:txBody>
      </p:sp>
      <p:sp>
        <p:nvSpPr>
          <p:cNvPr id="46" name="TextShape 8"/>
          <p:cNvSpPr txBox="1"/>
          <p:nvPr/>
        </p:nvSpPr>
        <p:spPr>
          <a:xfrm>
            <a:off x="7200000" y="6480000"/>
            <a:ext cx="1956240" cy="346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Initial state model</a:t>
            </a:r>
            <a:endParaRPr/>
          </a:p>
        </p:txBody>
      </p:sp>
      <p:sp>
        <p:nvSpPr>
          <p:cNvPr id="47" name="CustomShape 9"/>
          <p:cNvSpPr/>
          <p:nvPr/>
        </p:nvSpPr>
        <p:spPr>
          <a:xfrm>
            <a:off x="4140000" y="4356000"/>
            <a:ext cx="1800000" cy="1224000"/>
          </a:xfrm>
          <a:prstGeom prst="flowChartDecisi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48" name="TextShape 10"/>
          <p:cNvSpPr txBox="1"/>
          <p:nvPr/>
        </p:nvSpPr>
        <p:spPr>
          <a:xfrm>
            <a:off x="4248000" y="4572000"/>
            <a:ext cx="1603440" cy="7200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Reach steady-state?</a:t>
            </a:r>
            <a:endParaRPr/>
          </a:p>
        </p:txBody>
      </p:sp>
      <p:sp>
        <p:nvSpPr>
          <p:cNvPr id="49" name="CustomShape 11"/>
          <p:cNvSpPr/>
          <p:nvPr/>
        </p:nvSpPr>
        <p:spPr>
          <a:xfrm>
            <a:off x="3636000" y="5904000"/>
            <a:ext cx="2808000" cy="1512000"/>
          </a:xfrm>
          <a:prstGeom prst="flowChartDecisi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50" name="TextShape 12"/>
          <p:cNvSpPr txBox="1"/>
          <p:nvPr/>
        </p:nvSpPr>
        <p:spPr>
          <a:xfrm>
            <a:off x="4176000" y="6233760"/>
            <a:ext cx="1836000" cy="8582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T(</a:t>
            </a:r>
            <a:r>
              <a:rPr lang="en-GB" u="sng">
                <a:latin typeface="Arial"/>
              </a:rPr>
              <a:t>x</a:t>
            </a:r>
            <a:r>
              <a:rPr lang="en-GB">
                <a:latin typeface="Arial"/>
              </a:rPr>
              <a:t>,t) and heat flow agree with observed data?</a:t>
            </a:r>
            <a:endParaRPr/>
          </a:p>
        </p:txBody>
      </p:sp>
      <p:sp>
        <p:nvSpPr>
          <p:cNvPr id="51" name="Line 13"/>
          <p:cNvSpPr/>
          <p:nvPr/>
        </p:nvSpPr>
        <p:spPr>
          <a:xfrm>
            <a:off x="5040000" y="504000"/>
            <a:ext cx="0" cy="333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2" name="Line 14"/>
          <p:cNvSpPr/>
          <p:nvPr/>
        </p:nvSpPr>
        <p:spPr>
          <a:xfrm>
            <a:off x="5040000" y="1188000"/>
            <a:ext cx="0" cy="333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3" name="Line 15"/>
          <p:cNvSpPr/>
          <p:nvPr/>
        </p:nvSpPr>
        <p:spPr>
          <a:xfrm>
            <a:off x="5040000" y="2124000"/>
            <a:ext cx="0" cy="369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4" name="Line 16"/>
          <p:cNvSpPr/>
          <p:nvPr/>
        </p:nvSpPr>
        <p:spPr>
          <a:xfrm>
            <a:off x="5040000" y="3096000"/>
            <a:ext cx="0" cy="333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5" name="Line 17"/>
          <p:cNvSpPr/>
          <p:nvPr/>
        </p:nvSpPr>
        <p:spPr>
          <a:xfrm>
            <a:off x="5040000" y="4068000"/>
            <a:ext cx="0" cy="333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6" name="Line 18"/>
          <p:cNvSpPr/>
          <p:nvPr/>
        </p:nvSpPr>
        <p:spPr>
          <a:xfrm>
            <a:off x="5040000" y="5580000"/>
            <a:ext cx="0" cy="333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7" name="Line 19"/>
          <p:cNvSpPr/>
          <p:nvPr/>
        </p:nvSpPr>
        <p:spPr>
          <a:xfrm>
            <a:off x="6444000" y="666000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Line 20"/>
          <p:cNvSpPr/>
          <p:nvPr/>
        </p:nvSpPr>
        <p:spPr>
          <a:xfrm>
            <a:off x="5940000" y="4968000"/>
            <a:ext cx="115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" name="Line 21"/>
          <p:cNvSpPr/>
          <p:nvPr/>
        </p:nvSpPr>
        <p:spPr>
          <a:xfrm flipH="1">
            <a:off x="2880000" y="6660000"/>
            <a:ext cx="75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0" name="TextShape 22"/>
          <p:cNvSpPr txBox="1"/>
          <p:nvPr/>
        </p:nvSpPr>
        <p:spPr>
          <a:xfrm>
            <a:off x="6588000" y="6349680"/>
            <a:ext cx="36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>
                <a:latin typeface="Arial"/>
              </a:rPr>
              <a:t>Y</a:t>
            </a:r>
            <a:endParaRPr/>
          </a:p>
        </p:txBody>
      </p:sp>
      <p:sp>
        <p:nvSpPr>
          <p:cNvPr id="61" name="TextShape 23"/>
          <p:cNvSpPr txBox="1"/>
          <p:nvPr/>
        </p:nvSpPr>
        <p:spPr>
          <a:xfrm>
            <a:off x="5076000" y="5593680"/>
            <a:ext cx="36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>
                <a:latin typeface="Arial"/>
              </a:rPr>
              <a:t>Y</a:t>
            </a:r>
            <a:endParaRPr/>
          </a:p>
        </p:txBody>
      </p:sp>
      <p:sp>
        <p:nvSpPr>
          <p:cNvPr id="62" name="TextShape 24"/>
          <p:cNvSpPr txBox="1"/>
          <p:nvPr/>
        </p:nvSpPr>
        <p:spPr>
          <a:xfrm>
            <a:off x="3168000" y="6300000"/>
            <a:ext cx="36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>
                <a:latin typeface="Arial"/>
              </a:rPr>
              <a:t>N</a:t>
            </a:r>
            <a:endParaRPr/>
          </a:p>
        </p:txBody>
      </p:sp>
      <p:sp>
        <p:nvSpPr>
          <p:cNvPr id="63" name="TextShape 25"/>
          <p:cNvSpPr txBox="1"/>
          <p:nvPr/>
        </p:nvSpPr>
        <p:spPr>
          <a:xfrm>
            <a:off x="6264000" y="4608000"/>
            <a:ext cx="36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>
                <a:latin typeface="Arial"/>
              </a:rPr>
              <a:t>N</a:t>
            </a:r>
            <a:endParaRPr/>
          </a:p>
        </p:txBody>
      </p:sp>
      <p:sp>
        <p:nvSpPr>
          <p:cNvPr id="64" name="Line 26"/>
          <p:cNvSpPr/>
          <p:nvPr/>
        </p:nvSpPr>
        <p:spPr>
          <a:xfrm flipV="1">
            <a:off x="2016000" y="1296000"/>
            <a:ext cx="0" cy="50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5" name="Line 27"/>
          <p:cNvSpPr/>
          <p:nvPr/>
        </p:nvSpPr>
        <p:spPr>
          <a:xfrm>
            <a:off x="2016000" y="1296000"/>
            <a:ext cx="302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6" name="Line 28"/>
          <p:cNvSpPr/>
          <p:nvPr/>
        </p:nvSpPr>
        <p:spPr>
          <a:xfrm flipV="1">
            <a:off x="8280000" y="3204000"/>
            <a:ext cx="0" cy="129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7" name="Line 29"/>
          <p:cNvSpPr/>
          <p:nvPr/>
        </p:nvSpPr>
        <p:spPr>
          <a:xfrm flipH="1">
            <a:off x="5040000" y="3204000"/>
            <a:ext cx="32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