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8.png" ContentType="image/png"/>
  <Override PartName="/ppt/media/image7.png" ContentType="image/png"/>
  <Override PartName="/ppt/media/image6.wmf" ContentType="image/x-wmf"/>
  <Override PartName="/ppt/media/image4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25/10/15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86C3EB2-BBFD-4CDC-9882-EFD36F5FCB5A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w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99880" y="2762640"/>
            <a:ext cx="3084120" cy="17733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5652000" y="4752000"/>
            <a:ext cx="3384000" cy="136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GB" sz="1200">
                <a:solidFill>
                  <a:srgbClr val="1f497d"/>
                </a:solidFill>
                <a:latin typeface="Calibri"/>
              </a:rPr>
              <a:t>Lock exchange problem: </a:t>
            </a:r>
            <a:r>
              <a:rPr lang="en-GB" sz="1200">
                <a:solidFill>
                  <a:srgbClr val="1f497d"/>
                </a:solidFill>
                <a:latin typeface="Calibri"/>
              </a:rPr>
              <a:t>mixing of 2 fluids of different densities (Navier-Stokes + thermal advection-diffusion equations under Boussinesq approximation). The simulation was performed using unstructured triangular mesh.</a:t>
            </a:r>
            <a:endParaRPr/>
          </a:p>
        </p:txBody>
      </p:sp>
      <p:pic>
        <p:nvPicPr>
          <p:cNvPr id="4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000" y="72000"/>
            <a:ext cx="3384000" cy="20880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2448000" y="2196000"/>
            <a:ext cx="33840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Isosurfaces in a mixing tank</a:t>
            </a:r>
            <a:r>
              <a:rPr lang="en-GB" sz="1200" u="sng">
                <a:solidFill>
                  <a:srgbClr val="0000ff"/>
                </a:solidFill>
                <a:latin typeface="Calibri"/>
              </a:rPr>
              <a:t>http://www.cd-adapco.com/products/star-ccm%C2%AE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2576880" y="5803560"/>
            <a:ext cx="339912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Study of shark evolution:  Palaeo-hydrodynamics  </a:t>
            </a:r>
            <a:r>
              <a:rPr lang="en-GB" sz="1200" u="sng">
                <a:solidFill>
                  <a:srgbClr val="0000ff"/>
                </a:solidFill>
                <a:latin typeface="Calibri"/>
              </a:rPr>
              <a:t>http://www3.imperial.ac.uk/earthscienceandengineering/research/amcg/software</a:t>
            </a:r>
            <a:endParaRPr/>
          </a:p>
        </p:txBody>
      </p:sp>
      <p:pic>
        <p:nvPicPr>
          <p:cNvPr id="44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000" y="64800"/>
            <a:ext cx="3276360" cy="180720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5616000" y="1944000"/>
            <a:ext cx="358092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Pyroclastic flows: volcano eruption, </a:t>
            </a:r>
            <a:r>
              <a:rPr lang="en-GB" sz="1200" u="sng">
                <a:solidFill>
                  <a:srgbClr val="0000ff"/>
                </a:solidFill>
                <a:latin typeface="Calibri"/>
              </a:rPr>
              <a:t>http://www.disasterscharter.org/web/charter/home</a:t>
            </a:r>
            <a:endParaRPr/>
          </a:p>
        </p:txBody>
      </p:sp>
      <p:pic>
        <p:nvPicPr>
          <p:cNvPr id="46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1200" y="4443840"/>
            <a:ext cx="2782800" cy="1717560"/>
          </a:xfrm>
          <a:prstGeom prst="rect">
            <a:avLst/>
          </a:prstGeom>
          <a:ln w="9360">
            <a:noFill/>
          </a:ln>
        </p:spPr>
      </p:pic>
      <p:sp>
        <p:nvSpPr>
          <p:cNvPr id="47" name="CustomShape 5"/>
          <p:cNvSpPr/>
          <p:nvPr/>
        </p:nvSpPr>
        <p:spPr>
          <a:xfrm rot="14319600">
            <a:off x="1132920" y="5122080"/>
            <a:ext cx="522720" cy="368640"/>
          </a:xfrm>
          <a:prstGeom prst="parallelogram">
            <a:avLst>
              <a:gd name="adj" fmla="val 33974"/>
            </a:avLst>
          </a:prstGeom>
          <a:noFill/>
          <a:ln w="50760">
            <a:solidFill>
              <a:srgbClr val="000000"/>
            </a:solidFill>
            <a:miter/>
          </a:ln>
        </p:spPr>
      </p:sp>
      <p:pic>
        <p:nvPicPr>
          <p:cNvPr id="48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957760" y="3593520"/>
            <a:ext cx="2514240" cy="2193120"/>
          </a:xfrm>
          <a:prstGeom prst="rect">
            <a:avLst/>
          </a:prstGeom>
          <a:ln w="9360">
            <a:noFill/>
          </a:ln>
        </p:spPr>
      </p:pic>
      <p:sp>
        <p:nvSpPr>
          <p:cNvPr id="49" name="CustomShape 6"/>
          <p:cNvSpPr/>
          <p:nvPr/>
        </p:nvSpPr>
        <p:spPr>
          <a:xfrm>
            <a:off x="288000" y="2885040"/>
            <a:ext cx="2057040" cy="100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Ocean recirculation bottom: Mediterranean sea, </a:t>
            </a:r>
            <a:r>
              <a:rPr lang="en-GB" sz="1200" u="sng">
                <a:solidFill>
                  <a:srgbClr val="0000ff"/>
                </a:solidFill>
                <a:latin typeface="Calibri"/>
              </a:rPr>
              <a:t>http://www3.imperial.ac.uk/earthscienceandengineering/research/amcg/software</a:t>
            </a:r>
            <a:endParaRPr/>
          </a:p>
        </p:txBody>
      </p:sp>
      <p:pic>
        <p:nvPicPr>
          <p:cNvPr id="50" name="Picture 16" descr=""/>
          <p:cNvPicPr/>
          <p:nvPr/>
        </p:nvPicPr>
        <p:blipFill>
          <a:blip r:embed="rId6"/>
          <a:srcRect l="4527" t="0" r="8135" b="0"/>
          <a:stretch>
            <a:fillRect/>
          </a:stretch>
        </p:blipFill>
        <p:spPr>
          <a:xfrm>
            <a:off x="0" y="72000"/>
            <a:ext cx="2520000" cy="2592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