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751D-1145-7779-CF4E-32FF3A4A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70973-5526-44A6-7FDC-D18443D8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4C64-7C70-661B-3748-DAB0A170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9112-BA68-E7FF-BF2C-BC046B0B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AF4A-6225-DF0C-D879-87704893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9C38-78EC-F627-0B54-352B184D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9257-87CC-17CB-B7DE-7549DC681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4613-002B-5D91-10FC-5A435928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D9CB-D922-9D96-A665-2141F8A2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C9C3-D86D-6DD1-3DF3-151BBDB4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C1E69-F469-75DF-A474-4B0889101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7ADB0-24C3-48EC-1FA2-466A400C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1668-2D28-1E5D-5DC5-56CAA57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392D-075A-6FA5-A997-98DBB5D9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BADE-9154-B6CC-792E-A129F897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784E-2542-9478-15BA-68AAA285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5746-1EDE-674B-B751-B52A3D99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EC17-4689-C317-AC10-F077C2DF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3BF5-DC07-4A0D-D896-29A87D63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9FC4-E348-799B-7EA8-1254438C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95AA-FD0C-89F7-E473-22DE37E3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895F5-8D66-E40C-0BED-92535B45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0A8D-84EF-CFF6-488D-ADFC0C0C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3C61-2E37-C2A7-0AA5-1D9EE866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CA51-4657-C7F9-F7BC-46E77BE4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3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9F4F-1323-FCE1-1C69-14865876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E6E5-5B28-E129-0785-397C223B0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14A40-80FF-712B-7A37-8B143F87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F002-F45F-6A6E-45F3-87AD8832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0DB4-6CBC-C847-B276-47078A5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B47B5-E3A0-D421-7DCF-547B2A63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6AC3-48E1-5433-F3A3-F3BC3F3A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3FBB-B9A1-4535-297F-FCB0E8E7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6574B-C64E-B0DD-447C-CB7DB1BC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8C78-E2A1-C1BE-F472-0D9EBCEBC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8C084-B895-D6DC-CC51-FC26F22E0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E9D13-1BE1-A5DA-9D2E-BDD4D181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6E32E-8096-23F4-95AF-F23673E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4D56D-0E17-0672-4133-359032BF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D747-31C9-0C46-9D89-C80245C5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2C131-46D4-F89E-6B44-B0F623AD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A88C9-70B5-D99B-903C-28B41CDB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EF658-9E94-BC57-A30D-CFA5084B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89A-E925-B5E0-4C8E-578BEF54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6B560-226E-096C-1471-480B4352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F4DE4-D6EC-3D94-0C73-46B7CF34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11A4-11B2-4B36-6B06-BBAE9B36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47AC-3736-2AAD-C4CE-DB099838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D9FC-EE93-85FD-EA8A-36A1052E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3835B-17B4-3AEC-3A49-E6141F0F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EEE8-E430-5C8C-2EA3-DECC4077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A1C6-C23A-8546-ED68-280C0C15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A50B-6DF4-FF61-B89B-F6337369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0ED02-EA65-1A53-1121-150B0F2F1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421EB-43B7-E3AD-ED3B-25BEACC8A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82D55-B01E-57E8-2ED0-D7977389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77599-DF68-12FD-146D-6F91A4C0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63A4-9212-CAEB-508B-6FB17219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1BB8C-5F09-54B6-2FDE-66783C17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F12D3-E227-23E3-2B0C-F6FC441C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0A90-9293-A20E-6AA0-0FD86ADD9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AB9F-037C-9143-AD68-FFF1B42A15FE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0D67-01A6-0D44-0195-05F0377D1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D2A9-4FB7-224F-6B22-0C7BD4A22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5C11-8133-4E4E-A909-69DCA927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Little History of a Big Mountain | Whitefish Montana Lodging, Dining, and  Official Visitor Information">
            <a:extLst>
              <a:ext uri="{FF2B5EF4-FFF2-40B4-BE49-F238E27FC236}">
                <a16:creationId xmlns:a16="http://schemas.microsoft.com/office/drawing/2014/main" id="{A8B0FAD7-28B0-5A2C-95CC-62CAB634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B5FD75-8708-DF5F-6BA3-84C23D96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4267"/>
            <a:ext cx="9144000" cy="1455695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/>
              <a:t>Select a better value for the ticket price of Big Mountain Resort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991CA-ABD3-8305-F19C-200A79718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32384"/>
          </a:xfrm>
          <a:solidFill>
            <a:schemeClr val="bg1">
              <a:alpha val="69859"/>
            </a:schemeClr>
          </a:solidFill>
        </p:spPr>
        <p:txBody>
          <a:bodyPr/>
          <a:lstStyle/>
          <a:p>
            <a:r>
              <a:rPr lang="en-US" dirty="0"/>
              <a:t>Andrew Chang</a:t>
            </a:r>
          </a:p>
          <a:p>
            <a:r>
              <a:rPr lang="en-US" dirty="0"/>
              <a:t>Aug 19,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6B70E-5FA4-354D-4D0D-4958C7FE8750}"/>
              </a:ext>
            </a:extLst>
          </p:cNvPr>
          <p:cNvSpPr txBox="1"/>
          <p:nvPr/>
        </p:nvSpPr>
        <p:spPr>
          <a:xfrm>
            <a:off x="9903913" y="6222521"/>
            <a:ext cx="2288087" cy="25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https://</a:t>
            </a:r>
            <a:r>
              <a:rPr lang="en-US" sz="1050" dirty="0" err="1"/>
              <a:t>explorewhitefish.com</a:t>
            </a:r>
            <a:r>
              <a:rPr lang="en-US" sz="10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028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63E9-443A-B33A-E77F-645CD187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B859-06FD-4FAC-0389-A92B9858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ticket price for $1 is sufficient to cover the additional cost.</a:t>
            </a:r>
          </a:p>
          <a:p>
            <a:r>
              <a:rPr lang="en-US" dirty="0"/>
              <a:t>Raising ticket price to $95 would be risky, as we don’t know how the customers will react to it.</a:t>
            </a:r>
          </a:p>
          <a:p>
            <a:r>
              <a:rPr lang="en-US" dirty="0"/>
              <a:t>Next season: model how the price change to $95 will affect the number of tickets sold, based on the data of the number of tickets sold before and after adding $1.</a:t>
            </a:r>
          </a:p>
        </p:txBody>
      </p:sp>
    </p:spTree>
    <p:extLst>
      <p:ext uri="{BB962C8B-B14F-4D97-AF65-F5344CB8AC3E}">
        <p14:creationId xmlns:p14="http://schemas.microsoft.com/office/powerpoint/2010/main" val="33147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EE4-2EA4-8863-2F89-516E3FC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EADB-052E-210A-6EA4-241B51FA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0671" cy="4351338"/>
          </a:xfrm>
        </p:spPr>
        <p:txBody>
          <a:bodyPr/>
          <a:lstStyle/>
          <a:p>
            <a:r>
              <a:rPr lang="en-US" dirty="0"/>
              <a:t>The new chair lift cost $1,540,000</a:t>
            </a:r>
          </a:p>
          <a:p>
            <a:r>
              <a:rPr lang="en-US" dirty="0"/>
              <a:t>Select a better value for their ticket price.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Increase the price, if supported by the facilities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Reduce facilities without undermining the price</a:t>
            </a:r>
          </a:p>
        </p:txBody>
      </p:sp>
      <p:pic>
        <p:nvPicPr>
          <p:cNvPr id="2050" name="Picture 2" descr="The Most Luxurious Chairlift in the World - Outside Online">
            <a:extLst>
              <a:ext uri="{FF2B5EF4-FFF2-40B4-BE49-F238E27FC236}">
                <a16:creationId xmlns:a16="http://schemas.microsoft.com/office/drawing/2014/main" id="{DB420722-9C83-E7AF-80E7-65DE29ADF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1"/>
          <a:stretch/>
        </p:blipFill>
        <p:spPr bwMode="auto">
          <a:xfrm>
            <a:off x="8367386" y="0"/>
            <a:ext cx="38246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57D58-FA54-4D83-E5E3-F290750CD1F8}"/>
              </a:ext>
            </a:extLst>
          </p:cNvPr>
          <p:cNvSpPr txBox="1"/>
          <p:nvPr/>
        </p:nvSpPr>
        <p:spPr>
          <a:xfrm>
            <a:off x="5160723" y="6427113"/>
            <a:ext cx="3206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https://</a:t>
            </a:r>
            <a:r>
              <a:rPr lang="en-US" sz="1050" dirty="0" err="1"/>
              <a:t>www.outsideonline.com</a:t>
            </a:r>
            <a:r>
              <a:rPr lang="en-US" sz="1050" dirty="0"/>
              <a:t>/outdoor-gear/snow-sports-gear/most-luxurious-chairlift-world/</a:t>
            </a:r>
          </a:p>
        </p:txBody>
      </p:sp>
    </p:spTree>
    <p:extLst>
      <p:ext uri="{BB962C8B-B14F-4D97-AF65-F5344CB8AC3E}">
        <p14:creationId xmlns:p14="http://schemas.microsoft.com/office/powerpoint/2010/main" val="143310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805-E6EE-0694-06B2-F3F3A211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C650-5BD1-C6B0-D88B-CFC86709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ticket price by $1</a:t>
            </a:r>
          </a:p>
          <a:p>
            <a:pPr lvl="1"/>
            <a:r>
              <a:rPr lang="en-US" dirty="0"/>
              <a:t>Sufficient to cover the additional cost within one season.</a:t>
            </a:r>
          </a:p>
          <a:p>
            <a:r>
              <a:rPr lang="en-US" dirty="0"/>
              <a:t>The facilities of Big Mountain resort support even higher ticket price</a:t>
            </a:r>
          </a:p>
          <a:p>
            <a:pPr lvl="1"/>
            <a:r>
              <a:rPr lang="en-US" dirty="0"/>
              <a:t>Up to $95.87 </a:t>
            </a:r>
          </a:p>
          <a:p>
            <a:pPr lvl="1"/>
            <a:r>
              <a:rPr lang="en-US" dirty="0"/>
              <a:t>Our facilities outperform most ski resorts in the US.</a:t>
            </a:r>
          </a:p>
        </p:txBody>
      </p:sp>
    </p:spTree>
    <p:extLst>
      <p:ext uri="{BB962C8B-B14F-4D97-AF65-F5344CB8AC3E}">
        <p14:creationId xmlns:p14="http://schemas.microsoft.com/office/powerpoint/2010/main" val="19025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2E97-0446-E320-1901-17F6E70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0D69-BF34-B94C-E28E-0D44963A2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06285D-8BE1-8A9C-4D0F-2C0771B2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cover the cost of $1,540,000?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F4AB5-95B2-1CD7-047B-2C15357E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visitors/season: 350,000</a:t>
            </a:r>
          </a:p>
          <a:p>
            <a:r>
              <a:rPr lang="en-US" dirty="0"/>
              <a:t>Expected tickets/visitor: 5</a:t>
            </a:r>
          </a:p>
          <a:p>
            <a:r>
              <a:rPr lang="en-US" dirty="0"/>
              <a:t>Increasing a ticket by $0.88 will cover the cost of $1,540,000 in 1 season.</a:t>
            </a:r>
          </a:p>
        </p:txBody>
      </p:sp>
    </p:spTree>
    <p:extLst>
      <p:ext uri="{BB962C8B-B14F-4D97-AF65-F5344CB8AC3E}">
        <p14:creationId xmlns:p14="http://schemas.microsoft.com/office/powerpoint/2010/main" val="220008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202D-3B7A-84B2-DA2D-F6149890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facilities are better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7B03D3B-5B72-C758-F83C-2017D9A11E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50"/>
          <a:stretch/>
        </p:blipFill>
        <p:spPr>
          <a:xfrm>
            <a:off x="1095349" y="1690688"/>
            <a:ext cx="10001301" cy="49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2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3F4C-72F6-2713-F8AE-5CA0F961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$95.87/ticket, supported by the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A526-0AD8-C1C7-6AFE-E2B41B7A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1948" cy="4351338"/>
          </a:xfrm>
        </p:spPr>
        <p:txBody>
          <a:bodyPr/>
          <a:lstStyle/>
          <a:p>
            <a:r>
              <a:rPr lang="en-US" dirty="0"/>
              <a:t>The ticket price of a ski resort should be supported by its facilities.</a:t>
            </a:r>
          </a:p>
          <a:p>
            <a:r>
              <a:rPr lang="en-US" dirty="0"/>
              <a:t>Random Forest (RF) model</a:t>
            </a:r>
          </a:p>
          <a:p>
            <a:pPr lvl="1"/>
            <a:r>
              <a:rPr lang="en-US" dirty="0"/>
              <a:t>A machine learning approach</a:t>
            </a:r>
          </a:p>
          <a:p>
            <a:pPr lvl="1"/>
            <a:r>
              <a:rPr lang="en-US" dirty="0"/>
              <a:t>Model the relationship between facilities and ticket prices across all resorts in the US.</a:t>
            </a:r>
          </a:p>
          <a:p>
            <a:r>
              <a:rPr lang="en-US" dirty="0"/>
              <a:t>Use this RF model to estimate the supported ticket price of Big Mountain resort, based on its facilities.</a:t>
            </a:r>
          </a:p>
          <a:p>
            <a:r>
              <a:rPr lang="en-US" dirty="0"/>
              <a:t>$95.87/ticket, </a:t>
            </a:r>
            <a:r>
              <a:rPr lang="en-US" dirty="0">
                <a:sym typeface="Symbol" pitchFamily="2" charset="2"/>
              </a:rPr>
              <a:t></a:t>
            </a:r>
            <a:r>
              <a:rPr lang="en-US" dirty="0"/>
              <a:t> $10.39</a:t>
            </a:r>
          </a:p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0D6F350-1635-BEAE-9DD6-A0819AE8D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65" y="1775239"/>
            <a:ext cx="4803035" cy="36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8E80A-303A-AAE4-CDAD-304787DACA15}"/>
              </a:ext>
            </a:extLst>
          </p:cNvPr>
          <p:cNvSpPr txBox="1"/>
          <p:nvPr/>
        </p:nvSpPr>
        <p:spPr>
          <a:xfrm>
            <a:off x="8571238" y="5042630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en.wikipedia.org</a:t>
            </a:r>
            <a:r>
              <a:rPr lang="en-US" sz="800" dirty="0"/>
              <a:t>/wiki/</a:t>
            </a:r>
            <a:r>
              <a:rPr lang="en-US" sz="800" dirty="0" err="1"/>
              <a:t>Random_forest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898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CAA0-E9CE-BBDB-6B79-05F7D5ED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facilities </a:t>
            </a:r>
            <a:r>
              <a:rPr lang="en-US" dirty="0">
                <a:sym typeface="Wingdings" pitchFamily="2" charset="2"/>
              </a:rPr>
              <a:t> ticket price?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3981-4225-0C8D-4EF0-24D53BE1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313"/>
            <a:ext cx="10515600" cy="4351338"/>
          </a:xfrm>
        </p:spPr>
        <p:txBody>
          <a:bodyPr/>
          <a:lstStyle/>
          <a:p>
            <a:r>
              <a:rPr lang="en-US" dirty="0"/>
              <a:t>The model enables us to estimate how adding or removing some of the facilities of the Big Mountain resort would change the supported ticket price and the revenue.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3DDDE94-1D9B-028B-6829-4BD0D98F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58" y="3039017"/>
            <a:ext cx="7163483" cy="3818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23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A0F2-8988-D572-9FB8-EE9943F7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$95.87/ticket, will people buy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3328-D795-0160-093C-5765B312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 of the model: we don’t know how people will react to the price change.</a:t>
            </a:r>
          </a:p>
          <a:p>
            <a:pPr lvl="1"/>
            <a:r>
              <a:rPr lang="en-US" dirty="0"/>
              <a:t>They might not be aware of the quantity of our facilities.</a:t>
            </a:r>
          </a:p>
          <a:p>
            <a:pPr lvl="1"/>
            <a:r>
              <a:rPr lang="en-US" dirty="0"/>
              <a:t>No data on the relationship between number tickets sold and ticket prices</a:t>
            </a:r>
          </a:p>
        </p:txBody>
      </p:sp>
    </p:spTree>
    <p:extLst>
      <p:ext uri="{BB962C8B-B14F-4D97-AF65-F5344CB8AC3E}">
        <p14:creationId xmlns:p14="http://schemas.microsoft.com/office/powerpoint/2010/main" val="64885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419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Select a better value for the ticket price of Big Mountain Resort</vt:lpstr>
      <vt:lpstr>Problem </vt:lpstr>
      <vt:lpstr>Recommendation &amp; key findings</vt:lpstr>
      <vt:lpstr>Results and analyses</vt:lpstr>
      <vt:lpstr>How to cover the cost of $1,540,000? </vt:lpstr>
      <vt:lpstr>Our facilities are better</vt:lpstr>
      <vt:lpstr>$95.87/ticket, supported by the facilities</vt:lpstr>
      <vt:lpstr>Add/remove facilities  ticket price?</vt:lpstr>
      <vt:lpstr>$95.87/ticket, will people buy it?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a better value for the ticket price of Big Mountain Resort</dc:title>
  <dc:creator>Andrew Chang</dc:creator>
  <cp:lastModifiedBy>Andrew Chang</cp:lastModifiedBy>
  <cp:revision>13</cp:revision>
  <dcterms:created xsi:type="dcterms:W3CDTF">2022-08-19T18:22:56Z</dcterms:created>
  <dcterms:modified xsi:type="dcterms:W3CDTF">2022-08-19T19:05:55Z</dcterms:modified>
</cp:coreProperties>
</file>