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287000" cx="18288000"/>
  <p:notesSz cx="6858000" cy="9144000"/>
  <p:embeddedFontLst>
    <p:embeddedFont>
      <p:font typeface="Sansita"/>
      <p:regular r:id="rId16"/>
      <p:bold r:id="rId17"/>
      <p:italic r:id="rId18"/>
      <p:boldItalic r:id="rId19"/>
    </p:embeddedFont>
    <p:embeddedFont>
      <p:font typeface="DM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4" roundtripDataSignature="AMtx7mhL1jHeOcuJ6O9A0kXLFqJ0fHKk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A78922-661F-4146-A15A-E30CA490736A}">
  <a:tblStyle styleId="{3FA78922-661F-4146-A15A-E30CA49073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regular.fntdata"/><Relationship Id="rId11" Type="http://schemas.openxmlformats.org/officeDocument/2006/relationships/slide" Target="slides/slide5.xml"/><Relationship Id="rId22" Type="http://schemas.openxmlformats.org/officeDocument/2006/relationships/font" Target="fonts/DMSans-italic.fntdata"/><Relationship Id="rId10" Type="http://schemas.openxmlformats.org/officeDocument/2006/relationships/slide" Target="slides/slide4.xml"/><Relationship Id="rId21" Type="http://schemas.openxmlformats.org/officeDocument/2006/relationships/font" Target="fonts/DMSans-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DM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Sansita-bold.fntdata"/><Relationship Id="rId16" Type="http://schemas.openxmlformats.org/officeDocument/2006/relationships/font" Target="fonts/Sansita-regular.fntdata"/><Relationship Id="rId5" Type="http://schemas.openxmlformats.org/officeDocument/2006/relationships/slideMaster" Target="slideMasters/slideMaster1.xml"/><Relationship Id="rId19" Type="http://schemas.openxmlformats.org/officeDocument/2006/relationships/font" Target="fonts/Sansita-boldItalic.fntdata"/><Relationship Id="rId6" Type="http://schemas.openxmlformats.org/officeDocument/2006/relationships/notesMaster" Target="notesMasters/notesMaster1.xml"/><Relationship Id="rId18" Type="http://schemas.openxmlformats.org/officeDocument/2006/relationships/font" Target="fonts/Sansit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20.png"/><Relationship Id="rId7"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30.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25.png"/><Relationship Id="rId8"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9.jp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2.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83" name="Shape 83"/>
        <p:cNvGrpSpPr/>
        <p:nvPr/>
      </p:nvGrpSpPr>
      <p:grpSpPr>
        <a:xfrm>
          <a:off x="0" y="0"/>
          <a:ext cx="0" cy="0"/>
          <a:chOff x="0" y="0"/>
          <a:chExt cx="0" cy="0"/>
        </a:xfrm>
      </p:grpSpPr>
      <p:grpSp>
        <p:nvGrpSpPr>
          <p:cNvPr id="84" name="Google Shape;84;p1"/>
          <p:cNvGrpSpPr/>
          <p:nvPr/>
        </p:nvGrpSpPr>
        <p:grpSpPr>
          <a:xfrm rot="-5400000">
            <a:off x="11338296" y="4100704"/>
            <a:ext cx="11958151" cy="2037819"/>
            <a:chOff x="0" y="-28575"/>
            <a:chExt cx="3149472" cy="536710"/>
          </a:xfrm>
        </p:grpSpPr>
        <p:sp>
          <p:nvSpPr>
            <p:cNvPr id="85" name="Google Shape;85;p1"/>
            <p:cNvSpPr/>
            <p:nvPr/>
          </p:nvSpPr>
          <p:spPr>
            <a:xfrm>
              <a:off x="0" y="0"/>
              <a:ext cx="3149472" cy="508135"/>
            </a:xfrm>
            <a:custGeom>
              <a:rect b="b" l="l" r="r" t="t"/>
              <a:pathLst>
                <a:path extrusionOk="0" h="508135" w="3149472">
                  <a:moveTo>
                    <a:pt x="0" y="0"/>
                  </a:moveTo>
                  <a:lnTo>
                    <a:pt x="3149472" y="0"/>
                  </a:lnTo>
                  <a:lnTo>
                    <a:pt x="3149472" y="508135"/>
                  </a:lnTo>
                  <a:lnTo>
                    <a:pt x="0" y="508135"/>
                  </a:lnTo>
                  <a:close/>
                </a:path>
              </a:pathLst>
            </a:custGeom>
            <a:solidFill>
              <a:srgbClr val="145DA0"/>
            </a:solidFill>
            <a:ln>
              <a:noFill/>
            </a:ln>
          </p:spPr>
        </p:sp>
        <p:sp>
          <p:nvSpPr>
            <p:cNvPr id="86" name="Google Shape;86;p1"/>
            <p:cNvSpPr txBox="1"/>
            <p:nvPr/>
          </p:nvSpPr>
          <p:spPr>
            <a:xfrm>
              <a:off x="0" y="-28575"/>
              <a:ext cx="3149472" cy="536710"/>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p:nvPr/>
        </p:nvSpPr>
        <p:spPr>
          <a:xfrm>
            <a:off x="11208957" y="-1011147"/>
            <a:ext cx="2647750" cy="2647750"/>
          </a:xfrm>
          <a:custGeom>
            <a:rect b="b" l="l" r="r" t="t"/>
            <a:pathLst>
              <a:path extrusionOk="0" h="2647750" w="2647750">
                <a:moveTo>
                  <a:pt x="0" y="0"/>
                </a:moveTo>
                <a:lnTo>
                  <a:pt x="2647750" y="0"/>
                </a:lnTo>
                <a:lnTo>
                  <a:pt x="2647750" y="2647750"/>
                </a:lnTo>
                <a:lnTo>
                  <a:pt x="0" y="2647750"/>
                </a:lnTo>
                <a:lnTo>
                  <a:pt x="0" y="0"/>
                </a:lnTo>
                <a:close/>
              </a:path>
            </a:pathLst>
          </a:custGeom>
          <a:blipFill rotWithShape="1">
            <a:blip r:embed="rId3">
              <a:alphaModFix/>
            </a:blip>
            <a:stretch>
              <a:fillRect b="0" l="0" r="0" t="0"/>
            </a:stretch>
          </a:blipFill>
          <a:ln>
            <a:noFill/>
          </a:ln>
        </p:spPr>
      </p:sp>
      <p:sp>
        <p:nvSpPr>
          <p:cNvPr id="88" name="Google Shape;88;p1"/>
          <p:cNvSpPr/>
          <p:nvPr/>
        </p:nvSpPr>
        <p:spPr>
          <a:xfrm>
            <a:off x="10095768" y="649480"/>
            <a:ext cx="7519437" cy="8987929"/>
          </a:xfrm>
          <a:custGeom>
            <a:rect b="b" l="l" r="r" t="t"/>
            <a:pathLst>
              <a:path extrusionOk="0" h="10286874" w="8606155">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rotWithShape="1">
            <a:blip r:embed="rId4">
              <a:alphaModFix/>
            </a:blip>
            <a:stretch>
              <a:fillRect b="-12644" l="0" r="0" t="-12645"/>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1028700" y="6720410"/>
            <a:ext cx="6648600" cy="1398300"/>
          </a:xfrm>
          <a:prstGeom prst="rect">
            <a:avLst/>
          </a:prstGeom>
          <a:noFill/>
          <a:ln>
            <a:noFill/>
          </a:ln>
        </p:spPr>
        <p:txBody>
          <a:bodyPr anchorCtr="0" anchor="t" bIns="0" lIns="0" spcFirstLastPara="1" rIns="0" wrap="square" tIns="0">
            <a:spAutoFit/>
          </a:bodyPr>
          <a:lstStyle/>
          <a:p>
            <a:pPr indent="0" lvl="0" marL="0" marR="0" rtl="0" algn="l">
              <a:lnSpc>
                <a:spcPct val="123000"/>
              </a:lnSpc>
              <a:spcBef>
                <a:spcPts val="0"/>
              </a:spcBef>
              <a:spcAft>
                <a:spcPts val="0"/>
              </a:spcAft>
              <a:buNone/>
            </a:pPr>
            <a:r>
              <a:rPr b="0" i="0" lang="en-US" sz="3000" u="none" cap="none" strike="noStrike">
                <a:solidFill>
                  <a:srgbClr val="FFFBFB"/>
                </a:solidFill>
                <a:latin typeface="Sansita"/>
                <a:ea typeface="Sansita"/>
                <a:cs typeface="Sansita"/>
                <a:sym typeface="Sansita"/>
              </a:rPr>
              <a:t>Edith Gómez</a:t>
            </a:r>
            <a:endParaRPr/>
          </a:p>
          <a:p>
            <a:pPr indent="0" lvl="0" marL="0" marR="0" rtl="0" algn="l">
              <a:lnSpc>
                <a:spcPct val="123000"/>
              </a:lnSpc>
              <a:spcBef>
                <a:spcPts val="0"/>
              </a:spcBef>
              <a:spcAft>
                <a:spcPts val="0"/>
              </a:spcAft>
              <a:buNone/>
            </a:pPr>
            <a:r>
              <a:rPr b="0" i="0" lang="en-US" sz="3000" u="none" cap="none" strike="noStrike">
                <a:solidFill>
                  <a:srgbClr val="FFFBFB"/>
                </a:solidFill>
                <a:latin typeface="Sansita"/>
                <a:ea typeface="Sansita"/>
                <a:cs typeface="Sansita"/>
                <a:sym typeface="Sansita"/>
              </a:rPr>
              <a:t>Sarah Peña </a:t>
            </a:r>
            <a:endParaRPr/>
          </a:p>
          <a:p>
            <a:pPr indent="0" lvl="0" marL="0" marR="0" rtl="0" algn="l">
              <a:lnSpc>
                <a:spcPct val="123000"/>
              </a:lnSpc>
              <a:spcBef>
                <a:spcPts val="0"/>
              </a:spcBef>
              <a:spcAft>
                <a:spcPts val="0"/>
              </a:spcAft>
              <a:buNone/>
            </a:pPr>
            <a:r>
              <a:rPr b="0" i="0" lang="en-US" sz="3000" u="none" cap="none" strike="noStrike">
                <a:solidFill>
                  <a:srgbClr val="FFFBFB"/>
                </a:solidFill>
                <a:latin typeface="Sansita"/>
                <a:ea typeface="Sansita"/>
                <a:cs typeface="Sansita"/>
                <a:sym typeface="Sansita"/>
              </a:rPr>
              <a:t>Elier Fajardo</a:t>
            </a:r>
            <a:endParaRPr/>
          </a:p>
        </p:txBody>
      </p:sp>
      <p:sp>
        <p:nvSpPr>
          <p:cNvPr id="90" name="Google Shape;90;p1"/>
          <p:cNvSpPr txBox="1"/>
          <p:nvPr/>
        </p:nvSpPr>
        <p:spPr>
          <a:xfrm>
            <a:off x="1028700" y="1416550"/>
            <a:ext cx="8424300" cy="30354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5800" u="none" cap="none" strike="noStrike">
                <a:solidFill>
                  <a:srgbClr val="FFFBFB"/>
                </a:solidFill>
                <a:latin typeface="Arial"/>
                <a:ea typeface="Arial"/>
                <a:cs typeface="Arial"/>
                <a:sym typeface="Arial"/>
              </a:rPr>
              <a:t>FETAL RISK CLASSIFICATION USING CTG DATA:</a:t>
            </a:r>
            <a:r>
              <a:rPr b="0" i="0" lang="en-US" sz="5599" u="none" cap="none" strike="noStrike">
                <a:solidFill>
                  <a:srgbClr val="FFFBFB"/>
                </a:solidFill>
                <a:latin typeface="Arial"/>
                <a:ea typeface="Arial"/>
                <a:cs typeface="Arial"/>
                <a:sym typeface="Arial"/>
              </a:rPr>
              <a:t> </a:t>
            </a:r>
            <a:endParaRPr sz="100"/>
          </a:p>
        </p:txBody>
      </p:sp>
      <p:sp>
        <p:nvSpPr>
          <p:cNvPr id="91" name="Google Shape;91;p1"/>
          <p:cNvSpPr/>
          <p:nvPr/>
        </p:nvSpPr>
        <p:spPr>
          <a:xfrm>
            <a:off x="-295175" y="8630507"/>
            <a:ext cx="2647750" cy="2647750"/>
          </a:xfrm>
          <a:custGeom>
            <a:rect b="b" l="l" r="r" t="t"/>
            <a:pathLst>
              <a:path extrusionOk="0" h="2647750" w="2647750">
                <a:moveTo>
                  <a:pt x="0" y="0"/>
                </a:moveTo>
                <a:lnTo>
                  <a:pt x="2647750" y="0"/>
                </a:lnTo>
                <a:lnTo>
                  <a:pt x="2647750" y="2647751"/>
                </a:lnTo>
                <a:lnTo>
                  <a:pt x="0" y="2647751"/>
                </a:lnTo>
                <a:lnTo>
                  <a:pt x="0" y="0"/>
                </a:lnTo>
                <a:close/>
              </a:path>
            </a:pathLst>
          </a:custGeom>
          <a:blipFill rotWithShape="1">
            <a:blip r:embed="rId3">
              <a:alphaModFix/>
            </a:blip>
            <a:stretch>
              <a:fillRect b="0" l="0" r="0" t="0"/>
            </a:stretch>
          </a:blipFill>
          <a:ln>
            <a:noFill/>
          </a:ln>
        </p:spPr>
      </p:sp>
      <p:sp>
        <p:nvSpPr>
          <p:cNvPr id="92" name="Google Shape;92;p1"/>
          <p:cNvSpPr txBox="1"/>
          <p:nvPr/>
        </p:nvSpPr>
        <p:spPr>
          <a:xfrm>
            <a:off x="1028700" y="4616956"/>
            <a:ext cx="9352200" cy="19641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800" u="none" cap="none" strike="noStrike">
                <a:solidFill>
                  <a:srgbClr val="56AEFF"/>
                </a:solidFill>
                <a:latin typeface="Arial"/>
                <a:ea typeface="Arial"/>
                <a:cs typeface="Arial"/>
                <a:sym typeface="Arial"/>
              </a:rPr>
              <a:t>A MACHINE LEARNING APPROACH</a:t>
            </a:r>
            <a:endParaRPr sz="5800"/>
          </a:p>
        </p:txBody>
      </p:sp>
      <p:sp>
        <p:nvSpPr>
          <p:cNvPr id="93" name="Google Shape;93;p1"/>
          <p:cNvSpPr txBox="1"/>
          <p:nvPr/>
        </p:nvSpPr>
        <p:spPr>
          <a:xfrm>
            <a:off x="1028700" y="8620982"/>
            <a:ext cx="6648600" cy="461700"/>
          </a:xfrm>
          <a:prstGeom prst="rect">
            <a:avLst/>
          </a:prstGeom>
          <a:noFill/>
          <a:ln>
            <a:noFill/>
          </a:ln>
        </p:spPr>
        <p:txBody>
          <a:bodyPr anchorCtr="0" anchor="t" bIns="0" lIns="0" spcFirstLastPara="1" rIns="0" wrap="square" tIns="0">
            <a:spAutoFit/>
          </a:bodyPr>
          <a:lstStyle/>
          <a:p>
            <a:pPr indent="0" lvl="0" marL="0" marR="0" rtl="0" algn="just">
              <a:lnSpc>
                <a:spcPct val="123000"/>
              </a:lnSpc>
              <a:spcBef>
                <a:spcPts val="0"/>
              </a:spcBef>
              <a:spcAft>
                <a:spcPts val="0"/>
              </a:spcAft>
              <a:buNone/>
            </a:pPr>
            <a:r>
              <a:rPr b="0" i="1" lang="en-US" sz="3000" u="none" cap="none" strike="noStrike">
                <a:solidFill>
                  <a:srgbClr val="FFFBFB"/>
                </a:solidFill>
                <a:latin typeface="Sansita"/>
                <a:ea typeface="Sansita"/>
                <a:cs typeface="Sansita"/>
                <a:sym typeface="Sansita"/>
              </a:rPr>
              <a:t>March 2024</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DA0"/>
        </a:solidFill>
      </p:bgPr>
    </p:bg>
    <p:spTree>
      <p:nvGrpSpPr>
        <p:cNvPr id="97" name="Shape 97"/>
        <p:cNvGrpSpPr/>
        <p:nvPr/>
      </p:nvGrpSpPr>
      <p:grpSpPr>
        <a:xfrm>
          <a:off x="0" y="0"/>
          <a:ext cx="0" cy="0"/>
          <a:chOff x="0" y="0"/>
          <a:chExt cx="0" cy="0"/>
        </a:xfrm>
      </p:grpSpPr>
      <p:grpSp>
        <p:nvGrpSpPr>
          <p:cNvPr id="98" name="Google Shape;98;p2"/>
          <p:cNvGrpSpPr/>
          <p:nvPr/>
        </p:nvGrpSpPr>
        <p:grpSpPr>
          <a:xfrm rot="10800000">
            <a:off x="81160" y="9258300"/>
            <a:ext cx="13457996" cy="3264379"/>
            <a:chOff x="0" y="0"/>
            <a:chExt cx="17943995" cy="4352506"/>
          </a:xfrm>
        </p:grpSpPr>
        <p:sp>
          <p:nvSpPr>
            <p:cNvPr id="99" name="Google Shape;99;p2"/>
            <p:cNvSpPr/>
            <p:nvPr/>
          </p:nvSpPr>
          <p:spPr>
            <a:xfrm>
              <a:off x="0" y="0"/>
              <a:ext cx="4149650" cy="4149650"/>
            </a:xfrm>
            <a:custGeom>
              <a:rect b="b" l="l" r="r" t="t"/>
              <a:pathLst>
                <a:path extrusionOk="0" h="4149650" w="4149650">
                  <a:moveTo>
                    <a:pt x="0" y="0"/>
                  </a:moveTo>
                  <a:lnTo>
                    <a:pt x="4149650" y="0"/>
                  </a:lnTo>
                  <a:lnTo>
                    <a:pt x="4149650" y="4149650"/>
                  </a:lnTo>
                  <a:lnTo>
                    <a:pt x="0" y="4149650"/>
                  </a:lnTo>
                  <a:lnTo>
                    <a:pt x="0" y="0"/>
                  </a:lnTo>
                  <a:close/>
                </a:path>
              </a:pathLst>
            </a:custGeom>
            <a:blipFill rotWithShape="1">
              <a:blip r:embed="rId3">
                <a:alphaModFix/>
              </a:blip>
              <a:stretch>
                <a:fillRect b="0" l="0" r="0" t="0"/>
              </a:stretch>
            </a:blipFill>
            <a:ln>
              <a:noFill/>
            </a:ln>
          </p:spPr>
        </p:sp>
        <p:sp>
          <p:nvSpPr>
            <p:cNvPr id="100" name="Google Shape;100;p2"/>
            <p:cNvSpPr/>
            <p:nvPr/>
          </p:nvSpPr>
          <p:spPr>
            <a:xfrm>
              <a:off x="4600097" y="861572"/>
              <a:ext cx="4149650" cy="3288079"/>
            </a:xfrm>
            <a:custGeom>
              <a:rect b="b" l="l" r="r" t="t"/>
              <a:pathLst>
                <a:path extrusionOk="0" h="3288079" w="4149650">
                  <a:moveTo>
                    <a:pt x="0" y="0"/>
                  </a:moveTo>
                  <a:lnTo>
                    <a:pt x="4149651" y="0"/>
                  </a:lnTo>
                  <a:lnTo>
                    <a:pt x="4149651" y="3288078"/>
                  </a:lnTo>
                  <a:lnTo>
                    <a:pt x="0" y="3288078"/>
                  </a:lnTo>
                  <a:lnTo>
                    <a:pt x="0" y="0"/>
                  </a:lnTo>
                  <a:close/>
                </a:path>
              </a:pathLst>
            </a:custGeom>
            <a:blipFill rotWithShape="1">
              <a:blip r:embed="rId3">
                <a:alphaModFix/>
              </a:blip>
              <a:stretch>
                <a:fillRect b="-26200" l="0" r="0" t="0"/>
              </a:stretch>
            </a:blipFill>
            <a:ln>
              <a:noFill/>
            </a:ln>
          </p:spPr>
        </p:sp>
        <p:sp>
          <p:nvSpPr>
            <p:cNvPr id="101" name="Google Shape;101;p2"/>
            <p:cNvSpPr/>
            <p:nvPr/>
          </p:nvSpPr>
          <p:spPr>
            <a:xfrm>
              <a:off x="9194248" y="202855"/>
              <a:ext cx="4149650" cy="4149650"/>
            </a:xfrm>
            <a:custGeom>
              <a:rect b="b" l="l" r="r" t="t"/>
              <a:pathLst>
                <a:path extrusionOk="0" h="4149650" w="4149650">
                  <a:moveTo>
                    <a:pt x="0" y="0"/>
                  </a:moveTo>
                  <a:lnTo>
                    <a:pt x="4149650" y="0"/>
                  </a:lnTo>
                  <a:lnTo>
                    <a:pt x="4149650" y="4149651"/>
                  </a:lnTo>
                  <a:lnTo>
                    <a:pt x="0" y="4149651"/>
                  </a:lnTo>
                  <a:lnTo>
                    <a:pt x="0" y="0"/>
                  </a:lnTo>
                  <a:close/>
                </a:path>
              </a:pathLst>
            </a:custGeom>
            <a:blipFill rotWithShape="1">
              <a:blip r:embed="rId3">
                <a:alphaModFix/>
              </a:blip>
              <a:stretch>
                <a:fillRect b="0" l="0" r="0" t="0"/>
              </a:stretch>
            </a:blipFill>
            <a:ln>
              <a:noFill/>
            </a:ln>
          </p:spPr>
        </p:sp>
        <p:sp>
          <p:nvSpPr>
            <p:cNvPr id="102" name="Google Shape;102;p2"/>
            <p:cNvSpPr/>
            <p:nvPr/>
          </p:nvSpPr>
          <p:spPr>
            <a:xfrm>
              <a:off x="13794345" y="1064427"/>
              <a:ext cx="4149650" cy="3288079"/>
            </a:xfrm>
            <a:custGeom>
              <a:rect b="b" l="l" r="r" t="t"/>
              <a:pathLst>
                <a:path extrusionOk="0" h="3288079" w="4149650">
                  <a:moveTo>
                    <a:pt x="0" y="0"/>
                  </a:moveTo>
                  <a:lnTo>
                    <a:pt x="4149650" y="0"/>
                  </a:lnTo>
                  <a:lnTo>
                    <a:pt x="4149650" y="3288079"/>
                  </a:lnTo>
                  <a:lnTo>
                    <a:pt x="0" y="3288079"/>
                  </a:lnTo>
                  <a:lnTo>
                    <a:pt x="0" y="0"/>
                  </a:lnTo>
                  <a:close/>
                </a:path>
              </a:pathLst>
            </a:custGeom>
            <a:blipFill rotWithShape="1">
              <a:blip r:embed="rId3">
                <a:alphaModFix/>
              </a:blip>
              <a:stretch>
                <a:fillRect b="-26200" l="0" r="0" t="0"/>
              </a:stretch>
            </a:blipFill>
            <a:ln>
              <a:noFill/>
            </a:ln>
          </p:spPr>
        </p:sp>
      </p:grpSp>
      <p:sp>
        <p:nvSpPr>
          <p:cNvPr id="103" name="Google Shape;103;p2"/>
          <p:cNvSpPr/>
          <p:nvPr/>
        </p:nvSpPr>
        <p:spPr>
          <a:xfrm rot="6150721">
            <a:off x="6080933" y="4579544"/>
            <a:ext cx="13544802" cy="1127911"/>
          </a:xfrm>
          <a:custGeom>
            <a:rect b="b" l="l" r="r" t="t"/>
            <a:pathLst>
              <a:path extrusionOk="0" h="1127911" w="13544802">
                <a:moveTo>
                  <a:pt x="0" y="0"/>
                </a:moveTo>
                <a:lnTo>
                  <a:pt x="13544801" y="0"/>
                </a:lnTo>
                <a:lnTo>
                  <a:pt x="13544801" y="1127912"/>
                </a:lnTo>
                <a:lnTo>
                  <a:pt x="0" y="1127912"/>
                </a:lnTo>
                <a:lnTo>
                  <a:pt x="0" y="0"/>
                </a:lnTo>
                <a:close/>
              </a:path>
            </a:pathLst>
          </a:custGeom>
          <a:blipFill rotWithShape="1">
            <a:blip r:embed="rId4">
              <a:alphaModFix/>
            </a:blip>
            <a:stretch>
              <a:fillRect b="0" l="0" r="0" t="-137163"/>
            </a:stretch>
          </a:blipFill>
          <a:ln>
            <a:noFill/>
          </a:ln>
        </p:spPr>
      </p:sp>
      <p:sp>
        <p:nvSpPr>
          <p:cNvPr id="104" name="Google Shape;104;p2"/>
          <p:cNvSpPr/>
          <p:nvPr/>
        </p:nvSpPr>
        <p:spPr>
          <a:xfrm>
            <a:off x="11807534" y="0"/>
            <a:ext cx="6254290" cy="10287000"/>
          </a:xfrm>
          <a:custGeom>
            <a:rect b="b" l="l" r="r" t="t"/>
            <a:pathLst>
              <a:path extrusionOk="0" h="6350000" w="3860673">
                <a:moveTo>
                  <a:pt x="3860673" y="0"/>
                </a:moveTo>
                <a:lnTo>
                  <a:pt x="2341753" y="6350000"/>
                </a:lnTo>
                <a:lnTo>
                  <a:pt x="0" y="6350000"/>
                </a:lnTo>
                <a:lnTo>
                  <a:pt x="1518920" y="0"/>
                </a:lnTo>
                <a:lnTo>
                  <a:pt x="3860673" y="0"/>
                </a:lnTo>
                <a:close/>
              </a:path>
            </a:pathLst>
          </a:custGeom>
          <a:blipFill rotWithShape="1">
            <a:blip r:embed="rId5">
              <a:alphaModFix/>
            </a:blip>
            <a:stretch>
              <a:fillRect b="0" l="-73201" r="-73201" t="0"/>
            </a:stretch>
          </a:blipFill>
          <a:ln>
            <a:noFill/>
          </a:ln>
        </p:spPr>
      </p:sp>
      <p:sp>
        <p:nvSpPr>
          <p:cNvPr id="105" name="Google Shape;105;p2"/>
          <p:cNvSpPr/>
          <p:nvPr/>
        </p:nvSpPr>
        <p:spPr>
          <a:xfrm rot="-4615544">
            <a:off x="10510810" y="5041623"/>
            <a:ext cx="13544802" cy="1127911"/>
          </a:xfrm>
          <a:custGeom>
            <a:rect b="b" l="l" r="r" t="t"/>
            <a:pathLst>
              <a:path extrusionOk="0" h="1127911" w="13544802">
                <a:moveTo>
                  <a:pt x="0" y="0"/>
                </a:moveTo>
                <a:lnTo>
                  <a:pt x="13544801" y="0"/>
                </a:lnTo>
                <a:lnTo>
                  <a:pt x="13544801" y="1127912"/>
                </a:lnTo>
                <a:lnTo>
                  <a:pt x="0" y="1127912"/>
                </a:lnTo>
                <a:lnTo>
                  <a:pt x="0" y="0"/>
                </a:lnTo>
                <a:close/>
              </a:path>
            </a:pathLst>
          </a:custGeom>
          <a:blipFill rotWithShape="1">
            <a:blip r:embed="rId4">
              <a:alphaModFix/>
            </a:blip>
            <a:stretch>
              <a:fillRect b="0" l="0" r="0" t="-137163"/>
            </a:stretch>
          </a:blipFill>
          <a:ln>
            <a:noFill/>
          </a:ln>
        </p:spPr>
      </p:sp>
      <p:grpSp>
        <p:nvGrpSpPr>
          <p:cNvPr id="106" name="Google Shape;106;p2"/>
          <p:cNvGrpSpPr/>
          <p:nvPr/>
        </p:nvGrpSpPr>
        <p:grpSpPr>
          <a:xfrm rot="10800000">
            <a:off x="15966396" y="9258300"/>
            <a:ext cx="13457996" cy="3264379"/>
            <a:chOff x="0" y="0"/>
            <a:chExt cx="17943995" cy="4352506"/>
          </a:xfrm>
        </p:grpSpPr>
        <p:sp>
          <p:nvSpPr>
            <p:cNvPr id="107" name="Google Shape;107;p2"/>
            <p:cNvSpPr/>
            <p:nvPr/>
          </p:nvSpPr>
          <p:spPr>
            <a:xfrm>
              <a:off x="0" y="0"/>
              <a:ext cx="4149650" cy="4149650"/>
            </a:xfrm>
            <a:custGeom>
              <a:rect b="b" l="l" r="r" t="t"/>
              <a:pathLst>
                <a:path extrusionOk="0" h="4149650" w="4149650">
                  <a:moveTo>
                    <a:pt x="0" y="0"/>
                  </a:moveTo>
                  <a:lnTo>
                    <a:pt x="4149650" y="0"/>
                  </a:lnTo>
                  <a:lnTo>
                    <a:pt x="4149650" y="4149650"/>
                  </a:lnTo>
                  <a:lnTo>
                    <a:pt x="0" y="4149650"/>
                  </a:lnTo>
                  <a:lnTo>
                    <a:pt x="0" y="0"/>
                  </a:lnTo>
                  <a:close/>
                </a:path>
              </a:pathLst>
            </a:custGeom>
            <a:blipFill rotWithShape="1">
              <a:blip r:embed="rId3">
                <a:alphaModFix/>
              </a:blip>
              <a:stretch>
                <a:fillRect b="0" l="0" r="0" t="0"/>
              </a:stretch>
            </a:blipFill>
            <a:ln>
              <a:noFill/>
            </a:ln>
          </p:spPr>
        </p:sp>
        <p:sp>
          <p:nvSpPr>
            <p:cNvPr id="108" name="Google Shape;108;p2"/>
            <p:cNvSpPr/>
            <p:nvPr/>
          </p:nvSpPr>
          <p:spPr>
            <a:xfrm>
              <a:off x="4600097" y="861572"/>
              <a:ext cx="4149650" cy="3288079"/>
            </a:xfrm>
            <a:custGeom>
              <a:rect b="b" l="l" r="r" t="t"/>
              <a:pathLst>
                <a:path extrusionOk="0" h="3288079" w="4149650">
                  <a:moveTo>
                    <a:pt x="0" y="0"/>
                  </a:moveTo>
                  <a:lnTo>
                    <a:pt x="4149651" y="0"/>
                  </a:lnTo>
                  <a:lnTo>
                    <a:pt x="4149651" y="3288078"/>
                  </a:lnTo>
                  <a:lnTo>
                    <a:pt x="0" y="3288078"/>
                  </a:lnTo>
                  <a:lnTo>
                    <a:pt x="0" y="0"/>
                  </a:lnTo>
                  <a:close/>
                </a:path>
              </a:pathLst>
            </a:custGeom>
            <a:blipFill rotWithShape="1">
              <a:blip r:embed="rId3">
                <a:alphaModFix/>
              </a:blip>
              <a:stretch>
                <a:fillRect b="-26200" l="0" r="0" t="0"/>
              </a:stretch>
            </a:blipFill>
            <a:ln>
              <a:noFill/>
            </a:ln>
          </p:spPr>
        </p:sp>
        <p:sp>
          <p:nvSpPr>
            <p:cNvPr id="109" name="Google Shape;109;p2"/>
            <p:cNvSpPr/>
            <p:nvPr/>
          </p:nvSpPr>
          <p:spPr>
            <a:xfrm>
              <a:off x="9194248" y="202855"/>
              <a:ext cx="4149650" cy="4149650"/>
            </a:xfrm>
            <a:custGeom>
              <a:rect b="b" l="l" r="r" t="t"/>
              <a:pathLst>
                <a:path extrusionOk="0" h="4149650" w="4149650">
                  <a:moveTo>
                    <a:pt x="0" y="0"/>
                  </a:moveTo>
                  <a:lnTo>
                    <a:pt x="4149650" y="0"/>
                  </a:lnTo>
                  <a:lnTo>
                    <a:pt x="4149650" y="4149651"/>
                  </a:lnTo>
                  <a:lnTo>
                    <a:pt x="0" y="4149651"/>
                  </a:lnTo>
                  <a:lnTo>
                    <a:pt x="0" y="0"/>
                  </a:lnTo>
                  <a:close/>
                </a:path>
              </a:pathLst>
            </a:custGeom>
            <a:blipFill rotWithShape="1">
              <a:blip r:embed="rId3">
                <a:alphaModFix/>
              </a:blip>
              <a:stretch>
                <a:fillRect b="0" l="0" r="0" t="0"/>
              </a:stretch>
            </a:blipFill>
            <a:ln>
              <a:noFill/>
            </a:ln>
          </p:spPr>
        </p:sp>
        <p:sp>
          <p:nvSpPr>
            <p:cNvPr id="110" name="Google Shape;110;p2"/>
            <p:cNvSpPr/>
            <p:nvPr/>
          </p:nvSpPr>
          <p:spPr>
            <a:xfrm>
              <a:off x="13794345" y="1064427"/>
              <a:ext cx="4149650" cy="3288079"/>
            </a:xfrm>
            <a:custGeom>
              <a:rect b="b" l="l" r="r" t="t"/>
              <a:pathLst>
                <a:path extrusionOk="0" h="3288079" w="4149650">
                  <a:moveTo>
                    <a:pt x="0" y="0"/>
                  </a:moveTo>
                  <a:lnTo>
                    <a:pt x="4149650" y="0"/>
                  </a:lnTo>
                  <a:lnTo>
                    <a:pt x="4149650" y="3288079"/>
                  </a:lnTo>
                  <a:lnTo>
                    <a:pt x="0" y="3288079"/>
                  </a:lnTo>
                  <a:lnTo>
                    <a:pt x="0" y="0"/>
                  </a:lnTo>
                  <a:close/>
                </a:path>
              </a:pathLst>
            </a:custGeom>
            <a:blipFill rotWithShape="1">
              <a:blip r:embed="rId3">
                <a:alphaModFix/>
              </a:blip>
              <a:stretch>
                <a:fillRect b="-26200" l="0" r="0" t="0"/>
              </a:stretch>
            </a:blipFill>
            <a:ln>
              <a:noFill/>
            </a:ln>
          </p:spPr>
        </p:sp>
      </p:grpSp>
      <p:sp>
        <p:nvSpPr>
          <p:cNvPr id="111" name="Google Shape;111;p2"/>
          <p:cNvSpPr txBox="1"/>
          <p:nvPr/>
        </p:nvSpPr>
        <p:spPr>
          <a:xfrm>
            <a:off x="1972222" y="1285079"/>
            <a:ext cx="10375013" cy="10668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6999" u="none" cap="none" strike="noStrike">
                <a:solidFill>
                  <a:srgbClr val="FFFFFF"/>
                </a:solidFill>
                <a:latin typeface="Arial"/>
                <a:ea typeface="Arial"/>
                <a:cs typeface="Arial"/>
                <a:sym typeface="Arial"/>
              </a:rPr>
              <a:t>PROJECT OVERVIEW</a:t>
            </a:r>
            <a:endParaRPr/>
          </a:p>
        </p:txBody>
      </p:sp>
      <p:sp>
        <p:nvSpPr>
          <p:cNvPr id="112" name="Google Shape;112;p2"/>
          <p:cNvSpPr txBox="1"/>
          <p:nvPr/>
        </p:nvSpPr>
        <p:spPr>
          <a:xfrm>
            <a:off x="1972222" y="2508937"/>
            <a:ext cx="9835200" cy="6798300"/>
          </a:xfrm>
          <a:prstGeom prst="rect">
            <a:avLst/>
          </a:prstGeom>
          <a:noFill/>
          <a:ln>
            <a:noFill/>
          </a:ln>
        </p:spPr>
        <p:txBody>
          <a:bodyPr anchorCtr="0" anchor="t" bIns="0" lIns="0" spcFirstLastPara="1" rIns="0" wrap="square" tIns="0">
            <a:spAutoFit/>
          </a:bodyPr>
          <a:lstStyle/>
          <a:p>
            <a:pPr indent="0" lvl="0" marL="0" marR="0" rtl="0" algn="l">
              <a:lnSpc>
                <a:spcPct val="138011"/>
              </a:lnSpc>
              <a:spcBef>
                <a:spcPts val="0"/>
              </a:spcBef>
              <a:spcAft>
                <a:spcPts val="0"/>
              </a:spcAft>
              <a:buNone/>
            </a:pPr>
            <a:r>
              <a:rPr b="0" i="0" lang="en-US" sz="2515" u="none" cap="none" strike="noStrike">
                <a:solidFill>
                  <a:srgbClr val="FFFFFF"/>
                </a:solidFill>
                <a:latin typeface="DM Sans"/>
                <a:ea typeface="DM Sans"/>
                <a:cs typeface="DM Sans"/>
                <a:sym typeface="DM Sans"/>
              </a:rPr>
              <a:t>Reducing child mortality rates stands as a paramount objective within the global health agenda. By 2030, nations aspire to eradicate preventable deaths among newborns and children under the age of five. Concurrently, maternal mortality remains a concerning issue, claiming 295,000 lives during and post-pregnancy in 2017.</a:t>
            </a:r>
            <a:endParaRPr sz="1300"/>
          </a:p>
          <a:p>
            <a:pPr indent="0" lvl="0" marL="0" marR="0" rtl="0" algn="l">
              <a:lnSpc>
                <a:spcPct val="138011"/>
              </a:lnSpc>
              <a:spcBef>
                <a:spcPts val="0"/>
              </a:spcBef>
              <a:spcAft>
                <a:spcPts val="0"/>
              </a:spcAft>
              <a:buNone/>
            </a:pPr>
            <a:r>
              <a:t/>
            </a:r>
            <a:endParaRPr b="0" i="0" sz="2515" u="none" cap="none" strike="noStrike">
              <a:solidFill>
                <a:srgbClr val="FFFFFF"/>
              </a:solidFill>
              <a:latin typeface="DM Sans"/>
              <a:ea typeface="DM Sans"/>
              <a:cs typeface="DM Sans"/>
              <a:sym typeface="DM Sans"/>
            </a:endParaRPr>
          </a:p>
          <a:p>
            <a:pPr indent="0" lvl="0" marL="0" marR="0" rtl="0" algn="l">
              <a:lnSpc>
                <a:spcPct val="138011"/>
              </a:lnSpc>
              <a:spcBef>
                <a:spcPts val="0"/>
              </a:spcBef>
              <a:spcAft>
                <a:spcPts val="0"/>
              </a:spcAft>
              <a:buNone/>
            </a:pPr>
            <a:r>
              <a:rPr b="0" i="0" lang="en-US" sz="2515" u="none" cap="none" strike="noStrike">
                <a:solidFill>
                  <a:srgbClr val="FFFFFF"/>
                </a:solidFill>
                <a:latin typeface="DM Sans"/>
                <a:ea typeface="DM Sans"/>
                <a:cs typeface="DM Sans"/>
                <a:sym typeface="DM Sans"/>
              </a:rPr>
              <a:t>The convergence of health complications during gestation as a global concern underscores the urgency for innovative solutions. Machine learning (ML) algorithms offer promising avenues for predicting fetal health based on cardiotocographic (CTG) data, categorizing health states into normal, needing assurance, or indicative of pathology.</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16" name="Shape 116"/>
        <p:cNvGrpSpPr/>
        <p:nvPr/>
      </p:nvGrpSpPr>
      <p:grpSpPr>
        <a:xfrm>
          <a:off x="0" y="0"/>
          <a:ext cx="0" cy="0"/>
          <a:chOff x="0" y="0"/>
          <a:chExt cx="0" cy="0"/>
        </a:xfrm>
      </p:grpSpPr>
      <p:grpSp>
        <p:nvGrpSpPr>
          <p:cNvPr id="117" name="Google Shape;117;p3"/>
          <p:cNvGrpSpPr/>
          <p:nvPr/>
        </p:nvGrpSpPr>
        <p:grpSpPr>
          <a:xfrm>
            <a:off x="7003573" y="2627544"/>
            <a:ext cx="4161751" cy="1246529"/>
            <a:chOff x="0" y="-38100"/>
            <a:chExt cx="2565722" cy="768486"/>
          </a:xfrm>
        </p:grpSpPr>
        <p:sp>
          <p:nvSpPr>
            <p:cNvPr id="118" name="Google Shape;118;p3"/>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a:ln>
              <a:noFill/>
            </a:ln>
          </p:spPr>
        </p:sp>
        <p:sp>
          <p:nvSpPr>
            <p:cNvPr id="119" name="Google Shape;119;p3"/>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 name="Google Shape;120;p3"/>
          <p:cNvGrpSpPr/>
          <p:nvPr/>
        </p:nvGrpSpPr>
        <p:grpSpPr>
          <a:xfrm rot="10800000">
            <a:off x="6037161" y="3874072"/>
            <a:ext cx="4161751" cy="1246529"/>
            <a:chOff x="0" y="-38100"/>
            <a:chExt cx="2565722" cy="768486"/>
          </a:xfrm>
        </p:grpSpPr>
        <p:sp>
          <p:nvSpPr>
            <p:cNvPr id="121" name="Google Shape;121;p3"/>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0071C9"/>
            </a:solidFill>
            <a:ln>
              <a:noFill/>
            </a:ln>
          </p:spPr>
        </p:sp>
        <p:sp>
          <p:nvSpPr>
            <p:cNvPr id="122" name="Google Shape;122;p3"/>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 name="Google Shape;123;p3"/>
          <p:cNvGrpSpPr/>
          <p:nvPr/>
        </p:nvGrpSpPr>
        <p:grpSpPr>
          <a:xfrm>
            <a:off x="7667979" y="4997001"/>
            <a:ext cx="4161751" cy="1246529"/>
            <a:chOff x="0" y="-38100"/>
            <a:chExt cx="2565722" cy="768486"/>
          </a:xfrm>
        </p:grpSpPr>
        <p:sp>
          <p:nvSpPr>
            <p:cNvPr id="124" name="Google Shape;124;p3"/>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56AEFF"/>
            </a:solidFill>
            <a:ln>
              <a:noFill/>
            </a:ln>
          </p:spPr>
        </p:sp>
        <p:sp>
          <p:nvSpPr>
            <p:cNvPr id="125" name="Google Shape;125;p3"/>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6" name="Google Shape;126;p3"/>
          <p:cNvGrpSpPr/>
          <p:nvPr/>
        </p:nvGrpSpPr>
        <p:grpSpPr>
          <a:xfrm rot="10800000">
            <a:off x="6701567" y="6243529"/>
            <a:ext cx="4161751" cy="1246529"/>
            <a:chOff x="0" y="-38100"/>
            <a:chExt cx="2565722" cy="768486"/>
          </a:xfrm>
        </p:grpSpPr>
        <p:sp>
          <p:nvSpPr>
            <p:cNvPr id="127" name="Google Shape;127;p3"/>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4BD1FB"/>
            </a:solidFill>
            <a:ln>
              <a:noFill/>
            </a:ln>
          </p:spPr>
        </p:sp>
        <p:sp>
          <p:nvSpPr>
            <p:cNvPr id="128" name="Google Shape;128;p3"/>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9" name="Google Shape;129;p3"/>
          <p:cNvGrpSpPr/>
          <p:nvPr/>
        </p:nvGrpSpPr>
        <p:grpSpPr>
          <a:xfrm>
            <a:off x="7667979" y="7362277"/>
            <a:ext cx="4161751" cy="1246529"/>
            <a:chOff x="0" y="-38100"/>
            <a:chExt cx="2565722" cy="768486"/>
          </a:xfrm>
        </p:grpSpPr>
        <p:sp>
          <p:nvSpPr>
            <p:cNvPr id="130" name="Google Shape;130;p3"/>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CFF4FF"/>
            </a:solidFill>
            <a:ln>
              <a:noFill/>
            </a:ln>
          </p:spPr>
        </p:sp>
        <p:sp>
          <p:nvSpPr>
            <p:cNvPr id="131" name="Google Shape;131;p3"/>
            <p:cNvSpPr txBox="1"/>
            <p:nvPr/>
          </p:nvSpPr>
          <p:spPr>
            <a:xfrm>
              <a:off x="177800" y="-38100"/>
              <a:ext cx="2311722" cy="76848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2" name="Google Shape;132;p3"/>
          <p:cNvSpPr txBox="1"/>
          <p:nvPr/>
        </p:nvSpPr>
        <p:spPr>
          <a:xfrm>
            <a:off x="6262189" y="3966389"/>
            <a:ext cx="3711600" cy="985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3200" u="none" cap="none" strike="noStrike">
                <a:solidFill>
                  <a:srgbClr val="051D40"/>
                </a:solidFill>
                <a:latin typeface="DM Sans"/>
                <a:ea typeface="DM Sans"/>
                <a:cs typeface="DM Sans"/>
                <a:sym typeface="DM Sans"/>
              </a:rPr>
              <a:t>Data Preprocessing</a:t>
            </a:r>
            <a:endParaRPr sz="3200"/>
          </a:p>
        </p:txBody>
      </p:sp>
      <p:sp>
        <p:nvSpPr>
          <p:cNvPr id="133" name="Google Shape;133;p3"/>
          <p:cNvSpPr/>
          <p:nvPr/>
        </p:nvSpPr>
        <p:spPr>
          <a:xfrm>
            <a:off x="6974369" y="4020964"/>
            <a:ext cx="821455" cy="821455"/>
          </a:xfrm>
          <a:custGeom>
            <a:rect b="b" l="l" r="r" t="t"/>
            <a:pathLst>
              <a:path extrusionOk="0" h="821455" w="821455">
                <a:moveTo>
                  <a:pt x="0" y="0"/>
                </a:moveTo>
                <a:lnTo>
                  <a:pt x="821455" y="0"/>
                </a:lnTo>
                <a:lnTo>
                  <a:pt x="821455" y="821455"/>
                </a:lnTo>
                <a:lnTo>
                  <a:pt x="0" y="821455"/>
                </a:lnTo>
                <a:lnTo>
                  <a:pt x="0" y="0"/>
                </a:lnTo>
                <a:close/>
              </a:path>
            </a:pathLst>
          </a:custGeom>
          <a:blipFill rotWithShape="1">
            <a:blip r:embed="rId3">
              <a:alphaModFix/>
            </a:blip>
            <a:stretch>
              <a:fillRect b="0" l="0" r="0" t="0"/>
            </a:stretch>
          </a:blipFill>
          <a:ln>
            <a:noFill/>
          </a:ln>
        </p:spPr>
      </p:sp>
      <p:sp>
        <p:nvSpPr>
          <p:cNvPr id="134" name="Google Shape;134;p3"/>
          <p:cNvSpPr txBox="1"/>
          <p:nvPr/>
        </p:nvSpPr>
        <p:spPr>
          <a:xfrm>
            <a:off x="7385097" y="3015096"/>
            <a:ext cx="3478200" cy="492600"/>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200" u="none" cap="none" strike="noStrike">
                <a:solidFill>
                  <a:srgbClr val="051D40"/>
                </a:solidFill>
                <a:latin typeface="DM Sans"/>
                <a:ea typeface="DM Sans"/>
                <a:cs typeface="DM Sans"/>
                <a:sym typeface="DM Sans"/>
              </a:rPr>
              <a:t>Data Collection</a:t>
            </a:r>
            <a:endParaRPr sz="3200"/>
          </a:p>
        </p:txBody>
      </p:sp>
      <p:sp>
        <p:nvSpPr>
          <p:cNvPr id="135" name="Google Shape;135;p3"/>
          <p:cNvSpPr txBox="1"/>
          <p:nvPr/>
        </p:nvSpPr>
        <p:spPr>
          <a:xfrm>
            <a:off x="11298119" y="3089345"/>
            <a:ext cx="4998190" cy="346625"/>
          </a:xfrm>
          <a:prstGeom prst="rect">
            <a:avLst/>
          </a:prstGeom>
          <a:noFill/>
          <a:ln>
            <a:noFill/>
          </a:ln>
        </p:spPr>
        <p:txBody>
          <a:bodyPr anchorCtr="0" anchor="t" bIns="0" lIns="0" spcFirstLastPara="1" rIns="0" wrap="square" tIns="0">
            <a:spAutoFit/>
          </a:bodyPr>
          <a:lstStyle/>
          <a:p>
            <a:pPr indent="0" lvl="0" marL="0" marR="0" rtl="0" algn="l">
              <a:lnSpc>
                <a:spcPct val="137989"/>
              </a:lnSpc>
              <a:spcBef>
                <a:spcPts val="0"/>
              </a:spcBef>
              <a:spcAft>
                <a:spcPts val="0"/>
              </a:spcAft>
              <a:buNone/>
            </a:pPr>
            <a:r>
              <a:rPr b="0" i="0" lang="en-US" sz="2069" u="none" cap="none" strike="noStrike">
                <a:solidFill>
                  <a:srgbClr val="FFFFFF"/>
                </a:solidFill>
                <a:latin typeface="DM Sans"/>
                <a:ea typeface="DM Sans"/>
                <a:cs typeface="DM Sans"/>
                <a:sym typeface="DM Sans"/>
              </a:rPr>
              <a:t>Kaggle dataset repository</a:t>
            </a:r>
            <a:endParaRPr/>
          </a:p>
        </p:txBody>
      </p:sp>
      <p:sp>
        <p:nvSpPr>
          <p:cNvPr id="136" name="Google Shape;136;p3"/>
          <p:cNvSpPr txBox="1"/>
          <p:nvPr/>
        </p:nvSpPr>
        <p:spPr>
          <a:xfrm>
            <a:off x="8367157" y="5384553"/>
            <a:ext cx="2745300" cy="492600"/>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200" u="none" cap="none" strike="noStrike">
                <a:solidFill>
                  <a:srgbClr val="051D40"/>
                </a:solidFill>
                <a:latin typeface="DM Sans"/>
                <a:ea typeface="DM Sans"/>
                <a:cs typeface="DM Sans"/>
                <a:sym typeface="DM Sans"/>
              </a:rPr>
              <a:t>EDA</a:t>
            </a:r>
            <a:endParaRPr sz="3200"/>
          </a:p>
        </p:txBody>
      </p:sp>
      <p:sp>
        <p:nvSpPr>
          <p:cNvPr id="137" name="Google Shape;137;p3"/>
          <p:cNvSpPr txBox="1"/>
          <p:nvPr/>
        </p:nvSpPr>
        <p:spPr>
          <a:xfrm>
            <a:off x="7185470" y="6329254"/>
            <a:ext cx="3193800" cy="985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3200" u="none" cap="none" strike="noStrike">
                <a:solidFill>
                  <a:srgbClr val="051D40"/>
                </a:solidFill>
                <a:latin typeface="DM Sans"/>
                <a:ea typeface="DM Sans"/>
                <a:cs typeface="DM Sans"/>
                <a:sym typeface="DM Sans"/>
              </a:rPr>
              <a:t>Model Training  and Evaluation</a:t>
            </a:r>
            <a:endParaRPr sz="3200"/>
          </a:p>
        </p:txBody>
      </p:sp>
      <p:sp>
        <p:nvSpPr>
          <p:cNvPr id="138" name="Google Shape;138;p3"/>
          <p:cNvSpPr txBox="1"/>
          <p:nvPr/>
        </p:nvSpPr>
        <p:spPr>
          <a:xfrm>
            <a:off x="8290957" y="7654867"/>
            <a:ext cx="2955600" cy="492600"/>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i="0" lang="en-US" sz="3200" u="none" cap="none" strike="noStrike">
                <a:solidFill>
                  <a:srgbClr val="051D40"/>
                </a:solidFill>
                <a:latin typeface="DM Sans"/>
                <a:ea typeface="DM Sans"/>
                <a:cs typeface="DM Sans"/>
                <a:sym typeface="DM Sans"/>
              </a:rPr>
              <a:t>Conclusions</a:t>
            </a:r>
            <a:endParaRPr sz="3200"/>
          </a:p>
        </p:txBody>
      </p:sp>
      <p:sp>
        <p:nvSpPr>
          <p:cNvPr id="139" name="Google Shape;139;p3"/>
          <p:cNvSpPr txBox="1"/>
          <p:nvPr/>
        </p:nvSpPr>
        <p:spPr>
          <a:xfrm>
            <a:off x="1349491" y="4236270"/>
            <a:ext cx="4490889" cy="352744"/>
          </a:xfrm>
          <a:prstGeom prst="rect">
            <a:avLst/>
          </a:prstGeom>
          <a:noFill/>
          <a:ln>
            <a:noFill/>
          </a:ln>
        </p:spPr>
        <p:txBody>
          <a:bodyPr anchorCtr="0" anchor="t" bIns="0" lIns="0" spcFirstLastPara="1" rIns="0" wrap="square" tIns="0">
            <a:spAutoFit/>
          </a:bodyPr>
          <a:lstStyle/>
          <a:p>
            <a:pPr indent="0" lvl="0" marL="0" marR="0" rtl="0" algn="r">
              <a:lnSpc>
                <a:spcPct val="137989"/>
              </a:lnSpc>
              <a:spcBef>
                <a:spcPts val="0"/>
              </a:spcBef>
              <a:spcAft>
                <a:spcPts val="0"/>
              </a:spcAft>
              <a:buNone/>
            </a:pPr>
            <a:r>
              <a:rPr b="0" i="0" lang="en-US" sz="2069" u="none" cap="none" strike="noStrike">
                <a:solidFill>
                  <a:srgbClr val="FFFFFF"/>
                </a:solidFill>
                <a:latin typeface="DM Sans"/>
                <a:ea typeface="DM Sans"/>
                <a:cs typeface="DM Sans"/>
                <a:sym typeface="DM Sans"/>
              </a:rPr>
              <a:t>Handling of data duplicates, scaling </a:t>
            </a:r>
            <a:endParaRPr/>
          </a:p>
        </p:txBody>
      </p:sp>
      <p:sp>
        <p:nvSpPr>
          <p:cNvPr id="140" name="Google Shape;140;p3"/>
          <p:cNvSpPr txBox="1"/>
          <p:nvPr/>
        </p:nvSpPr>
        <p:spPr>
          <a:xfrm>
            <a:off x="11980809" y="5049276"/>
            <a:ext cx="4998190" cy="1058286"/>
          </a:xfrm>
          <a:prstGeom prst="rect">
            <a:avLst/>
          </a:prstGeom>
          <a:noFill/>
          <a:ln>
            <a:noFill/>
          </a:ln>
        </p:spPr>
        <p:txBody>
          <a:bodyPr anchorCtr="0" anchor="t" bIns="0" lIns="0" spcFirstLastPara="1" rIns="0" wrap="square" tIns="0">
            <a:spAutoFit/>
          </a:bodyPr>
          <a:lstStyle/>
          <a:p>
            <a:pPr indent="0" lvl="0" marL="0" marR="0" rtl="0" algn="l">
              <a:lnSpc>
                <a:spcPct val="137989"/>
              </a:lnSpc>
              <a:spcBef>
                <a:spcPts val="0"/>
              </a:spcBef>
              <a:spcAft>
                <a:spcPts val="0"/>
              </a:spcAft>
              <a:buNone/>
            </a:pPr>
            <a:r>
              <a:rPr b="0" i="0" lang="en-US" sz="2069" u="none" cap="none" strike="noStrike">
                <a:solidFill>
                  <a:srgbClr val="FFFFFF"/>
                </a:solidFill>
                <a:latin typeface="DM Sans"/>
                <a:ea typeface="DM Sans"/>
                <a:cs typeface="DM Sans"/>
                <a:sym typeface="DM Sans"/>
              </a:rPr>
              <a:t>Visualization of data distribution, variable correlation, class balance, class differences respect to other variables.</a:t>
            </a:r>
            <a:endParaRPr/>
          </a:p>
        </p:txBody>
      </p:sp>
      <p:sp>
        <p:nvSpPr>
          <p:cNvPr id="141" name="Google Shape;141;p3"/>
          <p:cNvSpPr txBox="1"/>
          <p:nvPr/>
        </p:nvSpPr>
        <p:spPr>
          <a:xfrm>
            <a:off x="2176302" y="6218175"/>
            <a:ext cx="4372865" cy="1438594"/>
          </a:xfrm>
          <a:prstGeom prst="rect">
            <a:avLst/>
          </a:prstGeom>
          <a:noFill/>
          <a:ln>
            <a:noFill/>
          </a:ln>
        </p:spPr>
        <p:txBody>
          <a:bodyPr anchorCtr="0" anchor="t" bIns="0" lIns="0" spcFirstLastPara="1" rIns="0" wrap="square" tIns="0">
            <a:spAutoFit/>
          </a:bodyPr>
          <a:lstStyle/>
          <a:p>
            <a:pPr indent="0" lvl="0" marL="0" marR="0" rtl="0" algn="r">
              <a:lnSpc>
                <a:spcPct val="137989"/>
              </a:lnSpc>
              <a:spcBef>
                <a:spcPts val="0"/>
              </a:spcBef>
              <a:spcAft>
                <a:spcPts val="0"/>
              </a:spcAft>
              <a:buNone/>
            </a:pPr>
            <a:r>
              <a:rPr b="0" i="0" lang="en-US" sz="2069" u="none" cap="none" strike="noStrike">
                <a:solidFill>
                  <a:srgbClr val="FFFFFF"/>
                </a:solidFill>
                <a:latin typeface="DM Sans"/>
                <a:ea typeface="DM Sans"/>
                <a:cs typeface="DM Sans"/>
                <a:sym typeface="DM Sans"/>
              </a:rPr>
              <a:t>Four models were trained and evaluated:  dummy classifier, logistic regression,  random forest, and a neural network.</a:t>
            </a:r>
            <a:endParaRPr/>
          </a:p>
        </p:txBody>
      </p:sp>
      <p:sp>
        <p:nvSpPr>
          <p:cNvPr id="142" name="Google Shape;142;p3"/>
          <p:cNvSpPr txBox="1"/>
          <p:nvPr/>
        </p:nvSpPr>
        <p:spPr>
          <a:xfrm>
            <a:off x="11980809" y="7717287"/>
            <a:ext cx="4998190" cy="702456"/>
          </a:xfrm>
          <a:prstGeom prst="rect">
            <a:avLst/>
          </a:prstGeom>
          <a:noFill/>
          <a:ln>
            <a:noFill/>
          </a:ln>
        </p:spPr>
        <p:txBody>
          <a:bodyPr anchorCtr="0" anchor="t" bIns="0" lIns="0" spcFirstLastPara="1" rIns="0" wrap="square" tIns="0">
            <a:spAutoFit/>
          </a:bodyPr>
          <a:lstStyle/>
          <a:p>
            <a:pPr indent="0" lvl="0" marL="0" marR="0" rtl="0" algn="l">
              <a:lnSpc>
                <a:spcPct val="137989"/>
              </a:lnSpc>
              <a:spcBef>
                <a:spcPts val="0"/>
              </a:spcBef>
              <a:spcAft>
                <a:spcPts val="0"/>
              </a:spcAft>
              <a:buNone/>
            </a:pPr>
            <a:r>
              <a:rPr b="0" i="0" lang="en-US" sz="2069" u="none" cap="none" strike="noStrike">
                <a:solidFill>
                  <a:srgbClr val="FFFFFF"/>
                </a:solidFill>
                <a:latin typeface="DM Sans"/>
                <a:ea typeface="DM Sans"/>
                <a:cs typeface="DM Sans"/>
                <a:sym typeface="DM Sans"/>
              </a:rPr>
              <a:t>Model performance comparison and insights obtained from the experiments.</a:t>
            </a:r>
            <a:endParaRPr/>
          </a:p>
        </p:txBody>
      </p:sp>
      <p:sp>
        <p:nvSpPr>
          <p:cNvPr id="143" name="Google Shape;143;p3"/>
          <p:cNvSpPr/>
          <p:nvPr/>
        </p:nvSpPr>
        <p:spPr>
          <a:xfrm>
            <a:off x="-2519628" y="7712017"/>
            <a:ext cx="6602062" cy="6602062"/>
          </a:xfrm>
          <a:custGeom>
            <a:rect b="b" l="l" r="r" t="t"/>
            <a:pathLst>
              <a:path extrusionOk="0" h="6602062" w="6602062">
                <a:moveTo>
                  <a:pt x="0" y="0"/>
                </a:moveTo>
                <a:lnTo>
                  <a:pt x="6602062" y="0"/>
                </a:lnTo>
                <a:lnTo>
                  <a:pt x="6602062" y="6602062"/>
                </a:lnTo>
                <a:lnTo>
                  <a:pt x="0" y="6602062"/>
                </a:lnTo>
                <a:lnTo>
                  <a:pt x="0" y="0"/>
                </a:lnTo>
                <a:close/>
              </a:path>
            </a:pathLst>
          </a:custGeom>
          <a:blipFill rotWithShape="1">
            <a:blip r:embed="rId4">
              <a:alphaModFix/>
            </a:blip>
            <a:stretch>
              <a:fillRect b="0" l="0" r="0" t="0"/>
            </a:stretch>
          </a:blipFill>
          <a:ln>
            <a:noFill/>
          </a:ln>
        </p:spPr>
      </p:sp>
      <p:sp>
        <p:nvSpPr>
          <p:cNvPr id="144" name="Google Shape;144;p3"/>
          <p:cNvSpPr/>
          <p:nvPr/>
        </p:nvSpPr>
        <p:spPr>
          <a:xfrm rot="10436461">
            <a:off x="14111851" y="-3920191"/>
            <a:ext cx="6294897" cy="6294897"/>
          </a:xfrm>
          <a:custGeom>
            <a:rect b="b" l="l" r="r" t="t"/>
            <a:pathLst>
              <a:path extrusionOk="0" h="6294897" w="6294897">
                <a:moveTo>
                  <a:pt x="0" y="0"/>
                </a:moveTo>
                <a:lnTo>
                  <a:pt x="6294898" y="0"/>
                </a:lnTo>
                <a:lnTo>
                  <a:pt x="6294898" y="6294898"/>
                </a:lnTo>
                <a:lnTo>
                  <a:pt x="0" y="6294898"/>
                </a:lnTo>
                <a:lnTo>
                  <a:pt x="0" y="0"/>
                </a:lnTo>
                <a:close/>
              </a:path>
            </a:pathLst>
          </a:custGeom>
          <a:blipFill rotWithShape="1">
            <a:blip r:embed="rId4">
              <a:alphaModFix/>
            </a:blip>
            <a:stretch>
              <a:fillRect b="0" l="0" r="0" t="0"/>
            </a:stretch>
          </a:blipFill>
          <a:ln>
            <a:noFill/>
          </a:ln>
        </p:spPr>
      </p:sp>
      <p:sp>
        <p:nvSpPr>
          <p:cNvPr id="145" name="Google Shape;145;p3"/>
          <p:cNvSpPr txBox="1"/>
          <p:nvPr/>
        </p:nvSpPr>
        <p:spPr>
          <a:xfrm>
            <a:off x="3782336" y="1347344"/>
            <a:ext cx="10374900" cy="10773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6999" u="none" cap="none" strike="noStrike">
                <a:solidFill>
                  <a:srgbClr val="FFFFFF"/>
                </a:solidFill>
                <a:latin typeface="Arial"/>
                <a:ea typeface="Arial"/>
                <a:cs typeface="Arial"/>
                <a:sym typeface="Arial"/>
              </a:rPr>
              <a:t>PROJECT PIPELINE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49" name="Shape 149"/>
        <p:cNvGrpSpPr/>
        <p:nvPr/>
      </p:nvGrpSpPr>
      <p:grpSpPr>
        <a:xfrm>
          <a:off x="0" y="0"/>
          <a:ext cx="0" cy="0"/>
          <a:chOff x="0" y="0"/>
          <a:chExt cx="0" cy="0"/>
        </a:xfrm>
      </p:grpSpPr>
      <p:sp>
        <p:nvSpPr>
          <p:cNvPr id="150" name="Google Shape;150;p4"/>
          <p:cNvSpPr/>
          <p:nvPr/>
        </p:nvSpPr>
        <p:spPr>
          <a:xfrm>
            <a:off x="15916518" y="-1909618"/>
            <a:ext cx="4337366" cy="4337366"/>
          </a:xfrm>
          <a:custGeom>
            <a:rect b="b" l="l" r="r" t="t"/>
            <a:pathLst>
              <a:path extrusionOk="0" h="4337366" w="4337366">
                <a:moveTo>
                  <a:pt x="0" y="0"/>
                </a:moveTo>
                <a:lnTo>
                  <a:pt x="4337366" y="0"/>
                </a:lnTo>
                <a:lnTo>
                  <a:pt x="4337366" y="4337366"/>
                </a:lnTo>
                <a:lnTo>
                  <a:pt x="0" y="4337366"/>
                </a:lnTo>
                <a:lnTo>
                  <a:pt x="0" y="0"/>
                </a:lnTo>
                <a:close/>
              </a:path>
            </a:pathLst>
          </a:custGeom>
          <a:blipFill rotWithShape="1">
            <a:blip r:embed="rId3">
              <a:alphaModFix amt="29000"/>
            </a:blip>
            <a:stretch>
              <a:fillRect b="0" l="0" r="0" t="0"/>
            </a:stretch>
          </a:blipFill>
          <a:ln>
            <a:noFill/>
          </a:ln>
        </p:spPr>
      </p:sp>
      <p:sp>
        <p:nvSpPr>
          <p:cNvPr id="151" name="Google Shape;151;p4"/>
          <p:cNvSpPr/>
          <p:nvPr/>
        </p:nvSpPr>
        <p:spPr>
          <a:xfrm>
            <a:off x="-892467" y="8377832"/>
            <a:ext cx="4337366" cy="4337366"/>
          </a:xfrm>
          <a:custGeom>
            <a:rect b="b" l="l" r="r" t="t"/>
            <a:pathLst>
              <a:path extrusionOk="0" h="4337366" w="4337366">
                <a:moveTo>
                  <a:pt x="0" y="0"/>
                </a:moveTo>
                <a:lnTo>
                  <a:pt x="4337366" y="0"/>
                </a:lnTo>
                <a:lnTo>
                  <a:pt x="4337366" y="4337366"/>
                </a:lnTo>
                <a:lnTo>
                  <a:pt x="0" y="4337366"/>
                </a:lnTo>
                <a:lnTo>
                  <a:pt x="0" y="0"/>
                </a:lnTo>
                <a:close/>
              </a:path>
            </a:pathLst>
          </a:custGeom>
          <a:blipFill rotWithShape="1">
            <a:blip r:embed="rId3">
              <a:alphaModFix amt="29000"/>
            </a:blip>
            <a:stretch>
              <a:fillRect b="0" l="0" r="0" t="0"/>
            </a:stretch>
          </a:blipFill>
          <a:ln>
            <a:noFill/>
          </a:ln>
        </p:spPr>
      </p:sp>
      <p:sp>
        <p:nvSpPr>
          <p:cNvPr id="152" name="Google Shape;152;p4"/>
          <p:cNvSpPr/>
          <p:nvPr/>
        </p:nvSpPr>
        <p:spPr>
          <a:xfrm>
            <a:off x="7950591" y="5470447"/>
            <a:ext cx="4255190" cy="4016302"/>
          </a:xfrm>
          <a:custGeom>
            <a:rect b="b" l="l" r="r" t="t"/>
            <a:pathLst>
              <a:path extrusionOk="0" h="4016302" w="4255190">
                <a:moveTo>
                  <a:pt x="0" y="0"/>
                </a:moveTo>
                <a:lnTo>
                  <a:pt x="4255190" y="0"/>
                </a:lnTo>
                <a:lnTo>
                  <a:pt x="4255190" y="4016302"/>
                </a:lnTo>
                <a:lnTo>
                  <a:pt x="0" y="4016302"/>
                </a:lnTo>
                <a:lnTo>
                  <a:pt x="0" y="0"/>
                </a:lnTo>
                <a:close/>
              </a:path>
            </a:pathLst>
          </a:custGeom>
          <a:blipFill rotWithShape="1">
            <a:blip r:embed="rId4">
              <a:alphaModFix/>
            </a:blip>
            <a:stretch>
              <a:fillRect b="0" l="0" r="0" t="0"/>
            </a:stretch>
          </a:blipFill>
          <a:ln>
            <a:noFill/>
          </a:ln>
        </p:spPr>
      </p:sp>
      <p:sp>
        <p:nvSpPr>
          <p:cNvPr id="153" name="Google Shape;153;p4"/>
          <p:cNvSpPr/>
          <p:nvPr/>
        </p:nvSpPr>
        <p:spPr>
          <a:xfrm>
            <a:off x="7961679" y="1084325"/>
            <a:ext cx="4233009" cy="4016302"/>
          </a:xfrm>
          <a:custGeom>
            <a:rect b="b" l="l" r="r" t="t"/>
            <a:pathLst>
              <a:path extrusionOk="0" h="4016302" w="4233009">
                <a:moveTo>
                  <a:pt x="0" y="0"/>
                </a:moveTo>
                <a:lnTo>
                  <a:pt x="4233009" y="0"/>
                </a:lnTo>
                <a:lnTo>
                  <a:pt x="4233009" y="4016302"/>
                </a:lnTo>
                <a:lnTo>
                  <a:pt x="0" y="4016302"/>
                </a:lnTo>
                <a:lnTo>
                  <a:pt x="0" y="0"/>
                </a:lnTo>
                <a:close/>
              </a:path>
            </a:pathLst>
          </a:custGeom>
          <a:blipFill rotWithShape="1">
            <a:blip r:embed="rId5">
              <a:alphaModFix/>
            </a:blip>
            <a:stretch>
              <a:fillRect b="0" l="0" r="0" t="0"/>
            </a:stretch>
          </a:blipFill>
          <a:ln>
            <a:noFill/>
          </a:ln>
        </p:spPr>
      </p:sp>
      <p:sp>
        <p:nvSpPr>
          <p:cNvPr id="154" name="Google Shape;154;p4"/>
          <p:cNvSpPr/>
          <p:nvPr/>
        </p:nvSpPr>
        <p:spPr>
          <a:xfrm>
            <a:off x="12511667" y="1084325"/>
            <a:ext cx="4264582" cy="4016302"/>
          </a:xfrm>
          <a:custGeom>
            <a:rect b="b" l="l" r="r" t="t"/>
            <a:pathLst>
              <a:path extrusionOk="0" h="4016302" w="4264582">
                <a:moveTo>
                  <a:pt x="0" y="0"/>
                </a:moveTo>
                <a:lnTo>
                  <a:pt x="4264582" y="0"/>
                </a:lnTo>
                <a:lnTo>
                  <a:pt x="4264582" y="4016302"/>
                </a:lnTo>
                <a:lnTo>
                  <a:pt x="0" y="4016302"/>
                </a:lnTo>
                <a:lnTo>
                  <a:pt x="0" y="0"/>
                </a:lnTo>
                <a:close/>
              </a:path>
            </a:pathLst>
          </a:custGeom>
          <a:blipFill rotWithShape="1">
            <a:blip r:embed="rId6">
              <a:alphaModFix/>
            </a:blip>
            <a:stretch>
              <a:fillRect b="0" l="0" r="0" t="0"/>
            </a:stretch>
          </a:blipFill>
          <a:ln>
            <a:noFill/>
          </a:ln>
        </p:spPr>
      </p:sp>
      <p:sp>
        <p:nvSpPr>
          <p:cNvPr id="155" name="Google Shape;155;p4"/>
          <p:cNvSpPr/>
          <p:nvPr/>
        </p:nvSpPr>
        <p:spPr>
          <a:xfrm>
            <a:off x="12508167" y="5455216"/>
            <a:ext cx="4271591" cy="4046770"/>
          </a:xfrm>
          <a:custGeom>
            <a:rect b="b" l="l" r="r" t="t"/>
            <a:pathLst>
              <a:path extrusionOk="0" h="4046770" w="4271591">
                <a:moveTo>
                  <a:pt x="0" y="0"/>
                </a:moveTo>
                <a:lnTo>
                  <a:pt x="4271591" y="0"/>
                </a:lnTo>
                <a:lnTo>
                  <a:pt x="4271591" y="4046771"/>
                </a:lnTo>
                <a:lnTo>
                  <a:pt x="0" y="4046771"/>
                </a:lnTo>
                <a:lnTo>
                  <a:pt x="0" y="0"/>
                </a:lnTo>
                <a:close/>
              </a:path>
            </a:pathLst>
          </a:custGeom>
          <a:blipFill rotWithShape="1">
            <a:blip r:embed="rId7">
              <a:alphaModFix/>
            </a:blip>
            <a:stretch>
              <a:fillRect b="0" l="0" r="0" t="0"/>
            </a:stretch>
          </a:blipFill>
          <a:ln>
            <a:noFill/>
          </a:ln>
        </p:spPr>
      </p:sp>
      <p:sp>
        <p:nvSpPr>
          <p:cNvPr id="156" name="Google Shape;156;p4"/>
          <p:cNvSpPr txBox="1"/>
          <p:nvPr/>
        </p:nvSpPr>
        <p:spPr>
          <a:xfrm>
            <a:off x="1623693" y="1362331"/>
            <a:ext cx="5279400" cy="16887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0" i="0" lang="en-US" sz="4987" u="none" cap="none" strike="noStrike">
                <a:solidFill>
                  <a:srgbClr val="FFFBFB"/>
                </a:solidFill>
                <a:latin typeface="Arial"/>
                <a:ea typeface="Arial"/>
                <a:cs typeface="Arial"/>
                <a:sym typeface="Arial"/>
              </a:rPr>
              <a:t>Exploratory Data Analysis</a:t>
            </a:r>
            <a:endParaRPr sz="1700"/>
          </a:p>
        </p:txBody>
      </p:sp>
      <p:sp>
        <p:nvSpPr>
          <p:cNvPr id="157" name="Google Shape;157;p4"/>
          <p:cNvSpPr txBox="1"/>
          <p:nvPr/>
        </p:nvSpPr>
        <p:spPr>
          <a:xfrm>
            <a:off x="1390700" y="3563850"/>
            <a:ext cx="5279400" cy="5922900"/>
          </a:xfrm>
          <a:prstGeom prst="rect">
            <a:avLst/>
          </a:prstGeom>
          <a:noFill/>
          <a:ln>
            <a:noFill/>
          </a:ln>
        </p:spPr>
        <p:txBody>
          <a:bodyPr anchorCtr="0" anchor="t" bIns="0" lIns="0" spcFirstLastPara="1" rIns="0" wrap="square" tIns="0">
            <a:spAutoFit/>
          </a:bodyPr>
          <a:lstStyle/>
          <a:p>
            <a:pPr indent="-299896" lvl="1" marL="654656" marR="0" rtl="0" algn="l">
              <a:lnSpc>
                <a:spcPct val="137994"/>
              </a:lnSpc>
              <a:spcBef>
                <a:spcPts val="0"/>
              </a:spcBef>
              <a:spcAft>
                <a:spcPts val="0"/>
              </a:spcAft>
              <a:buClr>
                <a:srgbClr val="FFFFFF"/>
              </a:buClr>
              <a:buSzPts val="2600"/>
              <a:buFont typeface="Arial"/>
              <a:buChar char="•"/>
            </a:pPr>
            <a:r>
              <a:rPr b="0" i="0" lang="en-US" sz="2600" u="none" cap="none" strike="noStrike">
                <a:solidFill>
                  <a:srgbClr val="FFFFFF"/>
                </a:solidFill>
                <a:latin typeface="DM Sans"/>
                <a:ea typeface="DM Sans"/>
                <a:cs typeface="DM Sans"/>
                <a:sym typeface="DM Sans"/>
              </a:rPr>
              <a:t>In first place, we observed the distribution of the variables of the dataset. We </a:t>
            </a:r>
            <a:r>
              <a:rPr lang="en-US" sz="2600">
                <a:solidFill>
                  <a:srgbClr val="FFFFFF"/>
                </a:solidFill>
                <a:latin typeface="DM Sans"/>
                <a:ea typeface="DM Sans"/>
                <a:cs typeface="DM Sans"/>
                <a:sym typeface="DM Sans"/>
              </a:rPr>
              <a:t>identified</a:t>
            </a:r>
            <a:r>
              <a:rPr b="0" i="0" lang="en-US" sz="2600" u="none" cap="none" strike="noStrike">
                <a:solidFill>
                  <a:srgbClr val="FFFFFF"/>
                </a:solidFill>
                <a:latin typeface="DM Sans"/>
                <a:ea typeface="DM Sans"/>
                <a:cs typeface="DM Sans"/>
                <a:sym typeface="DM Sans"/>
              </a:rPr>
              <a:t> that some features present skewness in their distribution, others show a normal-like distribution. </a:t>
            </a:r>
            <a:endParaRPr sz="2600"/>
          </a:p>
          <a:p>
            <a:pPr indent="0" lvl="0" marL="0" marR="0" rtl="0" algn="l">
              <a:lnSpc>
                <a:spcPct val="137994"/>
              </a:lnSpc>
              <a:spcBef>
                <a:spcPts val="0"/>
              </a:spcBef>
              <a:spcAft>
                <a:spcPts val="0"/>
              </a:spcAft>
              <a:buNone/>
            </a:pPr>
            <a:r>
              <a:t/>
            </a:r>
            <a:endParaRPr b="0" i="0" sz="2600" u="none" cap="none" strike="noStrike">
              <a:solidFill>
                <a:srgbClr val="FFFFFF"/>
              </a:solidFill>
              <a:latin typeface="DM Sans"/>
              <a:ea typeface="DM Sans"/>
              <a:cs typeface="DM Sans"/>
              <a:sym typeface="DM Sans"/>
            </a:endParaRPr>
          </a:p>
          <a:p>
            <a:pPr indent="-299896" lvl="1" marL="654656" marR="0" rtl="0" algn="l">
              <a:lnSpc>
                <a:spcPct val="137994"/>
              </a:lnSpc>
              <a:spcBef>
                <a:spcPts val="0"/>
              </a:spcBef>
              <a:spcAft>
                <a:spcPts val="0"/>
              </a:spcAft>
              <a:buClr>
                <a:srgbClr val="FFFFFF"/>
              </a:buClr>
              <a:buSzPts val="2600"/>
              <a:buFont typeface="Arial"/>
              <a:buChar char="•"/>
            </a:pPr>
            <a:r>
              <a:rPr b="0" i="0" lang="en-US" sz="2600" u="none" cap="none" strike="noStrike">
                <a:solidFill>
                  <a:srgbClr val="FFFFFF"/>
                </a:solidFill>
                <a:latin typeface="DM Sans"/>
                <a:ea typeface="DM Sans"/>
                <a:cs typeface="DM Sans"/>
                <a:sym typeface="DM Sans"/>
              </a:rPr>
              <a:t>To deal with these differences, we performed data scaling.</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61" name="Shape 161"/>
        <p:cNvGrpSpPr/>
        <p:nvPr/>
      </p:nvGrpSpPr>
      <p:grpSpPr>
        <a:xfrm>
          <a:off x="0" y="0"/>
          <a:ext cx="0" cy="0"/>
          <a:chOff x="0" y="0"/>
          <a:chExt cx="0" cy="0"/>
        </a:xfrm>
      </p:grpSpPr>
      <p:sp>
        <p:nvSpPr>
          <p:cNvPr id="162" name="Google Shape;162;p5"/>
          <p:cNvSpPr/>
          <p:nvPr/>
        </p:nvSpPr>
        <p:spPr>
          <a:xfrm rot="1313163">
            <a:off x="-4261137" y="6573910"/>
            <a:ext cx="9085628" cy="5368780"/>
          </a:xfrm>
          <a:custGeom>
            <a:rect b="b" l="l" r="r" t="t"/>
            <a:pathLst>
              <a:path extrusionOk="0" h="5368780" w="9085628">
                <a:moveTo>
                  <a:pt x="0" y="0"/>
                </a:moveTo>
                <a:lnTo>
                  <a:pt x="9085628" y="0"/>
                </a:lnTo>
                <a:lnTo>
                  <a:pt x="9085628" y="5368780"/>
                </a:lnTo>
                <a:lnTo>
                  <a:pt x="0" y="5368780"/>
                </a:lnTo>
                <a:lnTo>
                  <a:pt x="0" y="0"/>
                </a:lnTo>
                <a:close/>
              </a:path>
            </a:pathLst>
          </a:custGeom>
          <a:blipFill rotWithShape="1">
            <a:blip r:embed="rId3">
              <a:alphaModFix/>
            </a:blip>
            <a:stretch>
              <a:fillRect b="0" l="0" r="0" t="0"/>
            </a:stretch>
          </a:blipFill>
          <a:ln>
            <a:noFill/>
          </a:ln>
        </p:spPr>
      </p:sp>
      <p:sp>
        <p:nvSpPr>
          <p:cNvPr id="163" name="Google Shape;163;p5"/>
          <p:cNvSpPr/>
          <p:nvPr/>
        </p:nvSpPr>
        <p:spPr>
          <a:xfrm rot="1313163">
            <a:off x="14330817" y="-1655690"/>
            <a:ext cx="9085628" cy="5368780"/>
          </a:xfrm>
          <a:custGeom>
            <a:rect b="b" l="l" r="r" t="t"/>
            <a:pathLst>
              <a:path extrusionOk="0" h="5368780" w="9085628">
                <a:moveTo>
                  <a:pt x="0" y="0"/>
                </a:moveTo>
                <a:lnTo>
                  <a:pt x="9085629" y="0"/>
                </a:lnTo>
                <a:lnTo>
                  <a:pt x="9085629" y="5368780"/>
                </a:lnTo>
                <a:lnTo>
                  <a:pt x="0" y="5368780"/>
                </a:lnTo>
                <a:lnTo>
                  <a:pt x="0" y="0"/>
                </a:lnTo>
                <a:close/>
              </a:path>
            </a:pathLst>
          </a:custGeom>
          <a:blipFill rotWithShape="1">
            <a:blip r:embed="rId3">
              <a:alphaModFix/>
            </a:blip>
            <a:stretch>
              <a:fillRect b="0" l="0" r="0" t="0"/>
            </a:stretch>
          </a:blipFill>
          <a:ln>
            <a:noFill/>
          </a:ln>
        </p:spPr>
      </p:sp>
      <p:sp>
        <p:nvSpPr>
          <p:cNvPr id="164" name="Google Shape;164;p5"/>
          <p:cNvSpPr/>
          <p:nvPr/>
        </p:nvSpPr>
        <p:spPr>
          <a:xfrm>
            <a:off x="2593402" y="6010597"/>
            <a:ext cx="4977050" cy="3937178"/>
          </a:xfrm>
          <a:custGeom>
            <a:rect b="b" l="l" r="r" t="t"/>
            <a:pathLst>
              <a:path extrusionOk="0" h="3937178" w="4977050">
                <a:moveTo>
                  <a:pt x="0" y="0"/>
                </a:moveTo>
                <a:lnTo>
                  <a:pt x="4977050" y="0"/>
                </a:lnTo>
                <a:lnTo>
                  <a:pt x="4977050" y="3937178"/>
                </a:lnTo>
                <a:lnTo>
                  <a:pt x="0" y="3937178"/>
                </a:lnTo>
                <a:lnTo>
                  <a:pt x="0" y="0"/>
                </a:lnTo>
                <a:close/>
              </a:path>
            </a:pathLst>
          </a:custGeom>
          <a:blipFill rotWithShape="1">
            <a:blip r:embed="rId4">
              <a:alphaModFix/>
            </a:blip>
            <a:stretch>
              <a:fillRect b="0" l="0" r="0" t="-459"/>
            </a:stretch>
          </a:blipFill>
          <a:ln>
            <a:noFill/>
          </a:ln>
        </p:spPr>
      </p:sp>
      <p:sp>
        <p:nvSpPr>
          <p:cNvPr id="165" name="Google Shape;165;p5"/>
          <p:cNvSpPr/>
          <p:nvPr/>
        </p:nvSpPr>
        <p:spPr>
          <a:xfrm>
            <a:off x="7703802" y="1994114"/>
            <a:ext cx="4824021" cy="3840270"/>
          </a:xfrm>
          <a:custGeom>
            <a:rect b="b" l="l" r="r" t="t"/>
            <a:pathLst>
              <a:path extrusionOk="0" h="3840270" w="4824021">
                <a:moveTo>
                  <a:pt x="0" y="0"/>
                </a:moveTo>
                <a:lnTo>
                  <a:pt x="4824021" y="0"/>
                </a:lnTo>
                <a:lnTo>
                  <a:pt x="4824021" y="3840270"/>
                </a:lnTo>
                <a:lnTo>
                  <a:pt x="0" y="3840270"/>
                </a:lnTo>
                <a:lnTo>
                  <a:pt x="0" y="0"/>
                </a:lnTo>
                <a:close/>
              </a:path>
            </a:pathLst>
          </a:custGeom>
          <a:blipFill rotWithShape="1">
            <a:blip r:embed="rId5">
              <a:alphaModFix/>
            </a:blip>
            <a:stretch>
              <a:fillRect b="-8806" l="-686" r="0" t="0"/>
            </a:stretch>
          </a:blipFill>
          <a:ln>
            <a:noFill/>
          </a:ln>
        </p:spPr>
      </p:sp>
      <p:sp>
        <p:nvSpPr>
          <p:cNvPr id="166" name="Google Shape;166;p5"/>
          <p:cNvSpPr/>
          <p:nvPr/>
        </p:nvSpPr>
        <p:spPr>
          <a:xfrm>
            <a:off x="12657215" y="1994114"/>
            <a:ext cx="4473518" cy="3840270"/>
          </a:xfrm>
          <a:custGeom>
            <a:rect b="b" l="l" r="r" t="t"/>
            <a:pathLst>
              <a:path extrusionOk="0" h="3840270" w="4473518">
                <a:moveTo>
                  <a:pt x="0" y="0"/>
                </a:moveTo>
                <a:lnTo>
                  <a:pt x="4473517" y="0"/>
                </a:lnTo>
                <a:lnTo>
                  <a:pt x="4473517" y="3840270"/>
                </a:lnTo>
                <a:lnTo>
                  <a:pt x="0" y="3840270"/>
                </a:lnTo>
                <a:lnTo>
                  <a:pt x="0" y="0"/>
                </a:lnTo>
                <a:close/>
              </a:path>
            </a:pathLst>
          </a:custGeom>
          <a:blipFill rotWithShape="1">
            <a:blip r:embed="rId6">
              <a:alphaModFix/>
            </a:blip>
            <a:stretch>
              <a:fillRect b="0" l="-1593" r="-1592" t="0"/>
            </a:stretch>
          </a:blipFill>
          <a:ln>
            <a:noFill/>
          </a:ln>
        </p:spPr>
      </p:sp>
      <p:sp>
        <p:nvSpPr>
          <p:cNvPr id="167" name="Google Shape;167;p5"/>
          <p:cNvSpPr/>
          <p:nvPr/>
        </p:nvSpPr>
        <p:spPr>
          <a:xfrm>
            <a:off x="12657215" y="6010597"/>
            <a:ext cx="4473518" cy="3919034"/>
          </a:xfrm>
          <a:custGeom>
            <a:rect b="b" l="l" r="r" t="t"/>
            <a:pathLst>
              <a:path extrusionOk="0" h="3919034" w="4473518">
                <a:moveTo>
                  <a:pt x="0" y="0"/>
                </a:moveTo>
                <a:lnTo>
                  <a:pt x="4473517" y="0"/>
                </a:lnTo>
                <a:lnTo>
                  <a:pt x="4473517" y="3919033"/>
                </a:lnTo>
                <a:lnTo>
                  <a:pt x="0" y="3919033"/>
                </a:lnTo>
                <a:lnTo>
                  <a:pt x="0" y="0"/>
                </a:lnTo>
                <a:close/>
              </a:path>
            </a:pathLst>
          </a:custGeom>
          <a:blipFill rotWithShape="1">
            <a:blip r:embed="rId7">
              <a:alphaModFix/>
            </a:blip>
            <a:stretch>
              <a:fillRect b="0" l="-932" r="-932" t="-1168"/>
            </a:stretch>
          </a:blipFill>
          <a:ln>
            <a:noFill/>
          </a:ln>
        </p:spPr>
      </p:sp>
      <p:sp>
        <p:nvSpPr>
          <p:cNvPr id="168" name="Google Shape;168;p5"/>
          <p:cNvSpPr/>
          <p:nvPr/>
        </p:nvSpPr>
        <p:spPr>
          <a:xfrm>
            <a:off x="7703802" y="6010597"/>
            <a:ext cx="4824021" cy="3919034"/>
          </a:xfrm>
          <a:custGeom>
            <a:rect b="b" l="l" r="r" t="t"/>
            <a:pathLst>
              <a:path extrusionOk="0" h="3919034" w="4824021">
                <a:moveTo>
                  <a:pt x="0" y="0"/>
                </a:moveTo>
                <a:lnTo>
                  <a:pt x="4824021" y="0"/>
                </a:lnTo>
                <a:lnTo>
                  <a:pt x="4824021" y="3919033"/>
                </a:lnTo>
                <a:lnTo>
                  <a:pt x="0" y="3919033"/>
                </a:lnTo>
                <a:lnTo>
                  <a:pt x="0" y="0"/>
                </a:lnTo>
                <a:close/>
              </a:path>
            </a:pathLst>
          </a:custGeom>
          <a:blipFill rotWithShape="1">
            <a:blip r:embed="rId8">
              <a:alphaModFix/>
            </a:blip>
            <a:stretch>
              <a:fillRect b="0" l="0" r="-502" t="0"/>
            </a:stretch>
          </a:blipFill>
          <a:ln>
            <a:noFill/>
          </a:ln>
        </p:spPr>
      </p:sp>
      <p:sp>
        <p:nvSpPr>
          <p:cNvPr id="169" name="Google Shape;169;p5"/>
          <p:cNvSpPr txBox="1"/>
          <p:nvPr/>
        </p:nvSpPr>
        <p:spPr>
          <a:xfrm>
            <a:off x="2593402" y="2469476"/>
            <a:ext cx="4977000" cy="3162000"/>
          </a:xfrm>
          <a:prstGeom prst="rect">
            <a:avLst/>
          </a:prstGeom>
          <a:noFill/>
          <a:ln>
            <a:noFill/>
          </a:ln>
        </p:spPr>
        <p:txBody>
          <a:bodyPr anchorCtr="0" anchor="t" bIns="0" lIns="0" spcFirstLastPara="1" rIns="0" wrap="square" tIns="0">
            <a:spAutoFit/>
          </a:bodyPr>
          <a:lstStyle/>
          <a:p>
            <a:pPr indent="0" lvl="0" marL="0" marR="0" rtl="0" algn="ctr">
              <a:lnSpc>
                <a:spcPct val="138024"/>
              </a:lnSpc>
              <a:spcBef>
                <a:spcPts val="0"/>
              </a:spcBef>
              <a:spcAft>
                <a:spcPts val="0"/>
              </a:spcAft>
              <a:buNone/>
            </a:pPr>
            <a:r>
              <a:rPr b="0" i="0" lang="en-US" sz="2600" u="none" cap="none" strike="noStrike">
                <a:solidFill>
                  <a:srgbClr val="FFFFFF"/>
                </a:solidFill>
                <a:latin typeface="DM Sans"/>
                <a:ea typeface="DM Sans"/>
                <a:cs typeface="DM Sans"/>
                <a:sym typeface="DM Sans"/>
              </a:rPr>
              <a:t>We observed the distribution of the target classes among multiple classes. We found out significant differences among some features, as well as class imbalance in the dataset.</a:t>
            </a:r>
            <a:endParaRPr sz="2600"/>
          </a:p>
        </p:txBody>
      </p:sp>
      <p:sp>
        <p:nvSpPr>
          <p:cNvPr id="170" name="Google Shape;170;p5"/>
          <p:cNvSpPr txBox="1"/>
          <p:nvPr/>
        </p:nvSpPr>
        <p:spPr>
          <a:xfrm>
            <a:off x="4068764" y="885825"/>
            <a:ext cx="10150500" cy="798300"/>
          </a:xfrm>
          <a:prstGeom prst="rect">
            <a:avLst/>
          </a:prstGeom>
          <a:noFill/>
          <a:ln>
            <a:noFill/>
          </a:ln>
        </p:spPr>
        <p:txBody>
          <a:bodyPr anchorCtr="0" anchor="t" bIns="0" lIns="0" spcFirstLastPara="1" rIns="0" wrap="square" tIns="0">
            <a:spAutoFit/>
          </a:bodyPr>
          <a:lstStyle/>
          <a:p>
            <a:pPr indent="0" lvl="0" marL="0" marR="0" rtl="0" algn="ctr">
              <a:lnSpc>
                <a:spcPct val="119991"/>
              </a:lnSpc>
              <a:spcBef>
                <a:spcPts val="0"/>
              </a:spcBef>
              <a:spcAft>
                <a:spcPts val="0"/>
              </a:spcAft>
              <a:buNone/>
            </a:pPr>
            <a:r>
              <a:rPr b="0" i="0" lang="en-US" sz="5187" u="none" cap="none" strike="noStrike">
                <a:solidFill>
                  <a:srgbClr val="FFFBFB"/>
                </a:solidFill>
                <a:latin typeface="Arial"/>
                <a:ea typeface="Arial"/>
                <a:cs typeface="Arial"/>
                <a:sym typeface="Arial"/>
              </a:rPr>
              <a:t>Exploratory Data Analysis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74" name="Shape 174"/>
        <p:cNvGrpSpPr/>
        <p:nvPr/>
      </p:nvGrpSpPr>
      <p:grpSpPr>
        <a:xfrm>
          <a:off x="0" y="0"/>
          <a:ext cx="0" cy="0"/>
          <a:chOff x="0" y="0"/>
          <a:chExt cx="0" cy="0"/>
        </a:xfrm>
      </p:grpSpPr>
      <p:sp>
        <p:nvSpPr>
          <p:cNvPr id="175" name="Google Shape;175;p6"/>
          <p:cNvSpPr/>
          <p:nvPr/>
        </p:nvSpPr>
        <p:spPr>
          <a:xfrm>
            <a:off x="15576827" y="-2978256"/>
            <a:ext cx="5956513" cy="5956513"/>
          </a:xfrm>
          <a:custGeom>
            <a:rect b="b" l="l" r="r" t="t"/>
            <a:pathLst>
              <a:path extrusionOk="0" h="5956513" w="5956513">
                <a:moveTo>
                  <a:pt x="0" y="0"/>
                </a:moveTo>
                <a:lnTo>
                  <a:pt x="5956512" y="0"/>
                </a:lnTo>
                <a:lnTo>
                  <a:pt x="5956512" y="5956512"/>
                </a:lnTo>
                <a:lnTo>
                  <a:pt x="0" y="5956512"/>
                </a:lnTo>
                <a:lnTo>
                  <a:pt x="0" y="0"/>
                </a:lnTo>
                <a:close/>
              </a:path>
            </a:pathLst>
          </a:custGeom>
          <a:blipFill rotWithShape="1">
            <a:blip r:embed="rId3">
              <a:alphaModFix/>
            </a:blip>
            <a:stretch>
              <a:fillRect b="0" l="0" r="0" t="0"/>
            </a:stretch>
          </a:blipFill>
          <a:ln>
            <a:noFill/>
          </a:ln>
        </p:spPr>
      </p:sp>
      <p:sp>
        <p:nvSpPr>
          <p:cNvPr id="176" name="Google Shape;176;p6"/>
          <p:cNvSpPr/>
          <p:nvPr/>
        </p:nvSpPr>
        <p:spPr>
          <a:xfrm>
            <a:off x="-3359890" y="7239384"/>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3">
              <a:alphaModFix/>
            </a:blip>
            <a:stretch>
              <a:fillRect b="0" l="0" r="0" t="0"/>
            </a:stretch>
          </a:blipFill>
          <a:ln>
            <a:noFill/>
          </a:ln>
        </p:spPr>
      </p:sp>
      <p:sp>
        <p:nvSpPr>
          <p:cNvPr id="177" name="Google Shape;177;p6"/>
          <p:cNvSpPr/>
          <p:nvPr/>
        </p:nvSpPr>
        <p:spPr>
          <a:xfrm>
            <a:off x="2191798" y="3729342"/>
            <a:ext cx="13904404" cy="6009667"/>
          </a:xfrm>
          <a:custGeom>
            <a:rect b="b" l="l" r="r" t="t"/>
            <a:pathLst>
              <a:path extrusionOk="0" h="6009667" w="13904404">
                <a:moveTo>
                  <a:pt x="0" y="0"/>
                </a:moveTo>
                <a:lnTo>
                  <a:pt x="13904404" y="0"/>
                </a:lnTo>
                <a:lnTo>
                  <a:pt x="13904404" y="6009668"/>
                </a:lnTo>
                <a:lnTo>
                  <a:pt x="0" y="6009668"/>
                </a:lnTo>
                <a:lnTo>
                  <a:pt x="0" y="0"/>
                </a:lnTo>
                <a:close/>
              </a:path>
            </a:pathLst>
          </a:custGeom>
          <a:blipFill rotWithShape="1">
            <a:blip r:embed="rId4">
              <a:alphaModFix/>
            </a:blip>
            <a:stretch>
              <a:fillRect b="0" l="0" r="0" t="0"/>
            </a:stretch>
          </a:blipFill>
          <a:ln>
            <a:noFill/>
          </a:ln>
        </p:spPr>
      </p:sp>
      <p:sp>
        <p:nvSpPr>
          <p:cNvPr id="178" name="Google Shape;178;p6"/>
          <p:cNvSpPr txBox="1"/>
          <p:nvPr/>
        </p:nvSpPr>
        <p:spPr>
          <a:xfrm>
            <a:off x="2191798" y="883871"/>
            <a:ext cx="13904400" cy="81090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0" i="0" lang="en-US" sz="5268" u="none" cap="none" strike="noStrike">
                <a:solidFill>
                  <a:srgbClr val="FFFFFF"/>
                </a:solidFill>
                <a:latin typeface="Arial"/>
                <a:ea typeface="Arial"/>
                <a:cs typeface="Arial"/>
                <a:sym typeface="Arial"/>
              </a:rPr>
              <a:t>CORRELATIONS WITH TARGET VARIABLE</a:t>
            </a:r>
            <a:endParaRPr sz="1600"/>
          </a:p>
        </p:txBody>
      </p:sp>
      <p:sp>
        <p:nvSpPr>
          <p:cNvPr id="179" name="Google Shape;179;p6"/>
          <p:cNvSpPr txBox="1"/>
          <p:nvPr/>
        </p:nvSpPr>
        <p:spPr>
          <a:xfrm>
            <a:off x="2191798" y="1912571"/>
            <a:ext cx="13904400" cy="1673400"/>
          </a:xfrm>
          <a:prstGeom prst="rect">
            <a:avLst/>
          </a:prstGeom>
          <a:noFill/>
          <a:ln>
            <a:noFill/>
          </a:ln>
        </p:spPr>
        <p:txBody>
          <a:bodyPr anchorCtr="0" anchor="t" bIns="0" lIns="0" spcFirstLastPara="1" rIns="0" wrap="square" tIns="0">
            <a:spAutoFit/>
          </a:bodyPr>
          <a:lstStyle/>
          <a:p>
            <a:pPr indent="0" lvl="0" marL="0" marR="0" rtl="0" algn="l">
              <a:lnSpc>
                <a:spcPct val="138012"/>
              </a:lnSpc>
              <a:spcBef>
                <a:spcPts val="0"/>
              </a:spcBef>
              <a:spcAft>
                <a:spcPts val="0"/>
              </a:spcAft>
              <a:buNone/>
            </a:pPr>
            <a:r>
              <a:rPr b="0" i="0" lang="en-US" sz="2115" u="none" cap="none" strike="noStrike">
                <a:solidFill>
                  <a:srgbClr val="FFFFFF"/>
                </a:solidFill>
                <a:latin typeface="DM Sans"/>
                <a:ea typeface="DM Sans"/>
                <a:cs typeface="DM Sans"/>
                <a:sym typeface="DM Sans"/>
              </a:rPr>
              <a:t>By looking at the correlation coefficients of the features and the target variable fetal_health, we see that three features have a linear correlation larger than 0.40. This significant correlation underscores the potential impact of these features on predicting fetal health outcomes, highlighting their importance in our machine learning approach for fetal risk classification.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83" name="Shape 183"/>
        <p:cNvGrpSpPr/>
        <p:nvPr/>
      </p:nvGrpSpPr>
      <p:grpSpPr>
        <a:xfrm>
          <a:off x="0" y="0"/>
          <a:ext cx="0" cy="0"/>
          <a:chOff x="0" y="0"/>
          <a:chExt cx="0" cy="0"/>
        </a:xfrm>
      </p:grpSpPr>
      <p:sp>
        <p:nvSpPr>
          <p:cNvPr id="184" name="Google Shape;184;p7"/>
          <p:cNvSpPr/>
          <p:nvPr/>
        </p:nvSpPr>
        <p:spPr>
          <a:xfrm>
            <a:off x="10899382" y="-54747"/>
            <a:ext cx="8958965" cy="9313047"/>
          </a:xfrm>
          <a:custGeom>
            <a:rect b="b" l="l" r="r" t="t"/>
            <a:pathLst>
              <a:path extrusionOk="0" h="6350000" w="6108573">
                <a:moveTo>
                  <a:pt x="6108573" y="0"/>
                </a:moveTo>
                <a:lnTo>
                  <a:pt x="6108573" y="3295396"/>
                </a:lnTo>
                <a:cubicBezTo>
                  <a:pt x="6108573" y="4982464"/>
                  <a:pt x="4741164" y="6350000"/>
                  <a:pt x="3054350" y="6350000"/>
                </a:cubicBezTo>
                <a:cubicBezTo>
                  <a:pt x="1367536" y="6350000"/>
                  <a:pt x="0" y="4982464"/>
                  <a:pt x="0" y="3295523"/>
                </a:cubicBezTo>
                <a:lnTo>
                  <a:pt x="0" y="0"/>
                </a:lnTo>
                <a:lnTo>
                  <a:pt x="6108573" y="0"/>
                </a:lnTo>
                <a:close/>
              </a:path>
            </a:pathLst>
          </a:custGeom>
          <a:blipFill rotWithShape="1">
            <a:blip r:embed="rId3">
              <a:alphaModFix/>
            </a:blip>
            <a:stretch>
              <a:fillRect b="0" l="-27864" r="-27862"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17259300" y="8127303"/>
            <a:ext cx="1802889" cy="1802889"/>
          </a:xfrm>
          <a:custGeom>
            <a:rect b="b" l="l" r="r" t="t"/>
            <a:pathLst>
              <a:path extrusionOk="0" h="1802889" w="1802889">
                <a:moveTo>
                  <a:pt x="0" y="0"/>
                </a:moveTo>
                <a:lnTo>
                  <a:pt x="1802889" y="0"/>
                </a:lnTo>
                <a:lnTo>
                  <a:pt x="1802889" y="1802889"/>
                </a:lnTo>
                <a:lnTo>
                  <a:pt x="0" y="1802889"/>
                </a:lnTo>
                <a:lnTo>
                  <a:pt x="0" y="0"/>
                </a:lnTo>
                <a:close/>
              </a:path>
            </a:pathLst>
          </a:custGeom>
          <a:blipFill rotWithShape="1">
            <a:blip r:embed="rId4">
              <a:alphaModFix/>
            </a:blip>
            <a:stretch>
              <a:fillRect b="0" l="0" r="0" t="0"/>
            </a:stretch>
          </a:blipFill>
          <a:ln>
            <a:noFill/>
          </a:ln>
        </p:spPr>
      </p:sp>
      <p:sp>
        <p:nvSpPr>
          <p:cNvPr id="186" name="Google Shape;186;p7"/>
          <p:cNvSpPr/>
          <p:nvPr/>
        </p:nvSpPr>
        <p:spPr>
          <a:xfrm>
            <a:off x="9833387" y="-1033334"/>
            <a:ext cx="2293320" cy="2293320"/>
          </a:xfrm>
          <a:custGeom>
            <a:rect b="b" l="l" r="r" t="t"/>
            <a:pathLst>
              <a:path extrusionOk="0" h="2293320" w="2293320">
                <a:moveTo>
                  <a:pt x="0" y="0"/>
                </a:moveTo>
                <a:lnTo>
                  <a:pt x="2293320" y="0"/>
                </a:lnTo>
                <a:lnTo>
                  <a:pt x="2293320" y="2293319"/>
                </a:lnTo>
                <a:lnTo>
                  <a:pt x="0" y="2293319"/>
                </a:lnTo>
                <a:lnTo>
                  <a:pt x="0" y="0"/>
                </a:lnTo>
                <a:close/>
              </a:path>
            </a:pathLst>
          </a:custGeom>
          <a:blipFill rotWithShape="1">
            <a:blip r:embed="rId4">
              <a:alphaModFix/>
            </a:blip>
            <a:stretch>
              <a:fillRect b="0" l="0" r="0" t="0"/>
            </a:stretch>
          </a:blipFill>
          <a:ln>
            <a:noFill/>
          </a:ln>
        </p:spPr>
      </p:sp>
      <p:sp>
        <p:nvSpPr>
          <p:cNvPr id="187" name="Google Shape;187;p7"/>
          <p:cNvSpPr txBox="1"/>
          <p:nvPr/>
        </p:nvSpPr>
        <p:spPr>
          <a:xfrm>
            <a:off x="2571276" y="3118325"/>
            <a:ext cx="3166800" cy="14979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None/>
            </a:pPr>
            <a:r>
              <a:rPr b="0" i="0" lang="en-US" sz="6027" u="none" cap="none" strike="noStrike">
                <a:solidFill>
                  <a:srgbClr val="FFFFFF"/>
                </a:solidFill>
                <a:latin typeface="Arial"/>
                <a:ea typeface="Arial"/>
                <a:cs typeface="Arial"/>
                <a:sym typeface="Arial"/>
              </a:rPr>
              <a:t>80%</a:t>
            </a:r>
            <a:endParaRPr sz="100"/>
          </a:p>
          <a:p>
            <a:pPr indent="0" lvl="0" marL="0" marR="0" rtl="0" algn="ctr">
              <a:lnSpc>
                <a:spcPct val="120008"/>
              </a:lnSpc>
              <a:spcBef>
                <a:spcPts val="0"/>
              </a:spcBef>
              <a:spcAft>
                <a:spcPts val="0"/>
              </a:spcAft>
              <a:buNone/>
            </a:pPr>
            <a:r>
              <a:rPr b="0" i="0" lang="en-US" sz="2499" u="none" cap="none" strike="noStrike">
                <a:solidFill>
                  <a:srgbClr val="FFFFFF"/>
                </a:solidFill>
                <a:latin typeface="Arial"/>
                <a:ea typeface="Arial"/>
                <a:cs typeface="Arial"/>
                <a:sym typeface="Arial"/>
              </a:rPr>
              <a:t>TRAINING</a:t>
            </a:r>
            <a:endParaRPr/>
          </a:p>
        </p:txBody>
      </p:sp>
      <p:grpSp>
        <p:nvGrpSpPr>
          <p:cNvPr id="188" name="Google Shape;188;p7"/>
          <p:cNvGrpSpPr/>
          <p:nvPr/>
        </p:nvGrpSpPr>
        <p:grpSpPr>
          <a:xfrm>
            <a:off x="-1543050" y="-199408"/>
            <a:ext cx="2760734" cy="10486408"/>
            <a:chOff x="0" y="-38100"/>
            <a:chExt cx="727107" cy="2761852"/>
          </a:xfrm>
        </p:grpSpPr>
        <p:sp>
          <p:nvSpPr>
            <p:cNvPr id="189" name="Google Shape;189;p7"/>
            <p:cNvSpPr/>
            <p:nvPr/>
          </p:nvSpPr>
          <p:spPr>
            <a:xfrm>
              <a:off x="0" y="0"/>
              <a:ext cx="727107" cy="2723752"/>
            </a:xfrm>
            <a:custGeom>
              <a:rect b="b" l="l" r="r" t="t"/>
              <a:pathLst>
                <a:path extrusionOk="0" h="2723752" w="727107">
                  <a:moveTo>
                    <a:pt x="0" y="0"/>
                  </a:moveTo>
                  <a:lnTo>
                    <a:pt x="727107" y="0"/>
                  </a:lnTo>
                  <a:lnTo>
                    <a:pt x="727107" y="2723752"/>
                  </a:lnTo>
                  <a:lnTo>
                    <a:pt x="0" y="2723752"/>
                  </a:lnTo>
                  <a:close/>
                </a:path>
              </a:pathLst>
            </a:custGeom>
            <a:solidFill>
              <a:srgbClr val="145DA0"/>
            </a:solidFill>
            <a:ln>
              <a:noFill/>
            </a:ln>
          </p:spPr>
        </p:sp>
        <p:sp>
          <p:nvSpPr>
            <p:cNvPr id="190" name="Google Shape;190;p7"/>
            <p:cNvSpPr txBox="1"/>
            <p:nvPr/>
          </p:nvSpPr>
          <p:spPr>
            <a:xfrm>
              <a:off x="0" y="-38100"/>
              <a:ext cx="727107" cy="2761852"/>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1" name="Google Shape;191;p7"/>
          <p:cNvSpPr txBox="1"/>
          <p:nvPr/>
        </p:nvSpPr>
        <p:spPr>
          <a:xfrm>
            <a:off x="2284084" y="880150"/>
            <a:ext cx="7548900" cy="1750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5170" u="none" cap="none" strike="noStrike">
                <a:solidFill>
                  <a:srgbClr val="FFFFFF"/>
                </a:solidFill>
                <a:latin typeface="Arial"/>
                <a:ea typeface="Arial"/>
                <a:cs typeface="Arial"/>
                <a:sym typeface="Arial"/>
              </a:rPr>
              <a:t>MODEL TRAINING AND EVALUATION</a:t>
            </a:r>
            <a:endParaRPr/>
          </a:p>
        </p:txBody>
      </p:sp>
      <p:sp>
        <p:nvSpPr>
          <p:cNvPr id="192" name="Google Shape;192;p7"/>
          <p:cNvSpPr txBox="1"/>
          <p:nvPr/>
        </p:nvSpPr>
        <p:spPr>
          <a:xfrm>
            <a:off x="2571276" y="5020876"/>
            <a:ext cx="7262100" cy="4575300"/>
          </a:xfrm>
          <a:prstGeom prst="rect">
            <a:avLst/>
          </a:prstGeom>
          <a:noFill/>
          <a:ln>
            <a:noFill/>
          </a:ln>
        </p:spPr>
        <p:txBody>
          <a:bodyPr anchorCtr="0" anchor="t" bIns="0" lIns="0" spcFirstLastPara="1" rIns="0" wrap="square" tIns="0">
            <a:spAutoFit/>
          </a:bodyPr>
          <a:lstStyle/>
          <a:p>
            <a:pPr indent="0" lvl="0" marL="0" marR="0" rtl="0" algn="l">
              <a:lnSpc>
                <a:spcPct val="137991"/>
              </a:lnSpc>
              <a:spcBef>
                <a:spcPts val="0"/>
              </a:spcBef>
              <a:spcAft>
                <a:spcPts val="0"/>
              </a:spcAft>
              <a:buNone/>
            </a:pPr>
            <a:r>
              <a:rPr b="0" i="0" lang="en-US" sz="2469" u="none" cap="none" strike="noStrike">
                <a:solidFill>
                  <a:srgbClr val="FFFFFF"/>
                </a:solidFill>
                <a:latin typeface="DM Sans"/>
                <a:ea typeface="DM Sans"/>
                <a:cs typeface="DM Sans"/>
                <a:sym typeface="DM Sans"/>
              </a:rPr>
              <a:t>To optimize our models, hyperparameters are tuned using GridSearchCV. We rigorously evaluate the selected model using ten-fold cross-validation to ensure precise performance evaluation, independent of random data partitions that may influence metrics.</a:t>
            </a:r>
            <a:endParaRPr sz="1200"/>
          </a:p>
          <a:p>
            <a:pPr indent="0" lvl="0" marL="0" marR="0" rtl="0" algn="l">
              <a:lnSpc>
                <a:spcPct val="137991"/>
              </a:lnSpc>
              <a:spcBef>
                <a:spcPts val="0"/>
              </a:spcBef>
              <a:spcAft>
                <a:spcPts val="0"/>
              </a:spcAft>
              <a:buNone/>
            </a:pPr>
            <a:r>
              <a:t/>
            </a:r>
            <a:endParaRPr b="0" i="0" sz="2469" u="none" cap="none" strike="noStrike">
              <a:solidFill>
                <a:srgbClr val="FFFFFF"/>
              </a:solidFill>
              <a:latin typeface="DM Sans"/>
              <a:ea typeface="DM Sans"/>
              <a:cs typeface="DM Sans"/>
              <a:sym typeface="DM Sans"/>
            </a:endParaRPr>
          </a:p>
          <a:p>
            <a:pPr indent="0" lvl="0" marL="0" marR="0" rtl="0" algn="l">
              <a:lnSpc>
                <a:spcPct val="137991"/>
              </a:lnSpc>
              <a:spcBef>
                <a:spcPts val="0"/>
              </a:spcBef>
              <a:spcAft>
                <a:spcPts val="0"/>
              </a:spcAft>
              <a:buNone/>
            </a:pPr>
            <a:r>
              <a:rPr b="0" i="0" lang="en-US" sz="2469" u="none" cap="none" strike="noStrike">
                <a:solidFill>
                  <a:srgbClr val="FFFFFF"/>
                </a:solidFill>
                <a:latin typeface="DM Sans"/>
                <a:ea typeface="DM Sans"/>
                <a:cs typeface="DM Sans"/>
                <a:sym typeface="DM Sans"/>
              </a:rPr>
              <a:t>Finally, the best-performing model is saved using the pickle library for future use and deployment.</a:t>
            </a:r>
            <a:endParaRPr sz="1200"/>
          </a:p>
        </p:txBody>
      </p:sp>
      <p:sp>
        <p:nvSpPr>
          <p:cNvPr id="193" name="Google Shape;193;p7"/>
          <p:cNvSpPr txBox="1"/>
          <p:nvPr/>
        </p:nvSpPr>
        <p:spPr>
          <a:xfrm>
            <a:off x="6803426" y="3120725"/>
            <a:ext cx="3030600" cy="14931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None/>
            </a:pPr>
            <a:r>
              <a:rPr b="0" i="0" lang="en-US" sz="6000" u="none" cap="none" strike="noStrike">
                <a:solidFill>
                  <a:srgbClr val="FFFFFF"/>
                </a:solidFill>
                <a:latin typeface="Arial"/>
                <a:ea typeface="Arial"/>
                <a:cs typeface="Arial"/>
                <a:sym typeface="Arial"/>
              </a:rPr>
              <a:t>20%</a:t>
            </a:r>
            <a:endParaRPr sz="6000"/>
          </a:p>
          <a:p>
            <a:pPr indent="0" lvl="0" marL="0" marR="0" rtl="0" algn="ctr">
              <a:lnSpc>
                <a:spcPct val="120008"/>
              </a:lnSpc>
              <a:spcBef>
                <a:spcPts val="0"/>
              </a:spcBef>
              <a:spcAft>
                <a:spcPts val="0"/>
              </a:spcAft>
              <a:buNone/>
            </a:pPr>
            <a:r>
              <a:rPr b="0" i="0" lang="en-US" sz="2499" u="none" cap="none" strike="noStrike">
                <a:solidFill>
                  <a:srgbClr val="FFFFFF"/>
                </a:solidFill>
                <a:latin typeface="Arial"/>
                <a:ea typeface="Arial"/>
                <a:cs typeface="Arial"/>
                <a:sym typeface="Arial"/>
              </a:rPr>
              <a:t>TEST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97" name="Shape 197"/>
        <p:cNvGrpSpPr/>
        <p:nvPr/>
      </p:nvGrpSpPr>
      <p:grpSpPr>
        <a:xfrm>
          <a:off x="0" y="0"/>
          <a:ext cx="0" cy="0"/>
          <a:chOff x="0" y="0"/>
          <a:chExt cx="0" cy="0"/>
        </a:xfrm>
      </p:grpSpPr>
      <p:sp>
        <p:nvSpPr>
          <p:cNvPr id="198" name="Google Shape;198;p8"/>
          <p:cNvSpPr/>
          <p:nvPr/>
        </p:nvSpPr>
        <p:spPr>
          <a:xfrm rot="1313163">
            <a:off x="-4261137" y="6573910"/>
            <a:ext cx="9085628" cy="5368780"/>
          </a:xfrm>
          <a:custGeom>
            <a:rect b="b" l="l" r="r" t="t"/>
            <a:pathLst>
              <a:path extrusionOk="0" h="5368780" w="9085628">
                <a:moveTo>
                  <a:pt x="0" y="0"/>
                </a:moveTo>
                <a:lnTo>
                  <a:pt x="9085628" y="0"/>
                </a:lnTo>
                <a:lnTo>
                  <a:pt x="9085628" y="5368780"/>
                </a:lnTo>
                <a:lnTo>
                  <a:pt x="0" y="5368780"/>
                </a:lnTo>
                <a:lnTo>
                  <a:pt x="0" y="0"/>
                </a:lnTo>
                <a:close/>
              </a:path>
            </a:pathLst>
          </a:custGeom>
          <a:blipFill rotWithShape="1">
            <a:blip r:embed="rId3">
              <a:alphaModFix/>
            </a:blip>
            <a:stretch>
              <a:fillRect b="0" l="0" r="0" t="0"/>
            </a:stretch>
          </a:blipFill>
          <a:ln>
            <a:noFill/>
          </a:ln>
        </p:spPr>
      </p:sp>
      <p:sp>
        <p:nvSpPr>
          <p:cNvPr id="199" name="Google Shape;199;p8"/>
          <p:cNvSpPr/>
          <p:nvPr/>
        </p:nvSpPr>
        <p:spPr>
          <a:xfrm rot="1313163">
            <a:off x="16215760" y="-2017640"/>
            <a:ext cx="9085628" cy="5368780"/>
          </a:xfrm>
          <a:custGeom>
            <a:rect b="b" l="l" r="r" t="t"/>
            <a:pathLst>
              <a:path extrusionOk="0" h="5368780" w="9085628">
                <a:moveTo>
                  <a:pt x="0" y="0"/>
                </a:moveTo>
                <a:lnTo>
                  <a:pt x="9085629" y="0"/>
                </a:lnTo>
                <a:lnTo>
                  <a:pt x="9085629" y="5368780"/>
                </a:lnTo>
                <a:lnTo>
                  <a:pt x="0" y="5368780"/>
                </a:lnTo>
                <a:lnTo>
                  <a:pt x="0" y="0"/>
                </a:lnTo>
                <a:close/>
              </a:path>
            </a:pathLst>
          </a:custGeom>
          <a:blipFill rotWithShape="1">
            <a:blip r:embed="rId3">
              <a:alphaModFix/>
            </a:blip>
            <a:stretch>
              <a:fillRect b="0" l="0" r="0" t="0"/>
            </a:stretch>
          </a:blipFill>
          <a:ln>
            <a:noFill/>
          </a:ln>
        </p:spPr>
      </p:sp>
      <p:graphicFrame>
        <p:nvGraphicFramePr>
          <p:cNvPr id="200" name="Google Shape;200;p8"/>
          <p:cNvGraphicFramePr/>
          <p:nvPr/>
        </p:nvGraphicFramePr>
        <p:xfrm>
          <a:off x="2028413" y="2999769"/>
          <a:ext cx="3000000" cy="3000000"/>
        </p:xfrm>
        <a:graphic>
          <a:graphicData uri="http://schemas.openxmlformats.org/drawingml/2006/table">
            <a:tbl>
              <a:tblPr>
                <a:noFill/>
                <a:tableStyleId>{3FA78922-661F-4146-A15A-E30CA490736A}</a:tableStyleId>
              </a:tblPr>
              <a:tblGrid>
                <a:gridCol w="3956550"/>
                <a:gridCol w="2189525"/>
                <a:gridCol w="1506325"/>
                <a:gridCol w="7356050"/>
              </a:tblGrid>
              <a:tr h="1224075">
                <a:tc>
                  <a:txBody>
                    <a:bodyPr/>
                    <a:lstStyle/>
                    <a:p>
                      <a:pPr indent="0" lvl="0" marL="0" marR="0" rtl="0" algn="ctr">
                        <a:lnSpc>
                          <a:spcPct val="139958"/>
                        </a:lnSpc>
                        <a:spcBef>
                          <a:spcPts val="0"/>
                        </a:spcBef>
                        <a:spcAft>
                          <a:spcPts val="0"/>
                        </a:spcAft>
                        <a:buNone/>
                      </a:pPr>
                      <a:r>
                        <a:rPr b="1" lang="en-US" sz="2400" u="none" cap="none" strike="noStrike">
                          <a:solidFill>
                            <a:srgbClr val="000000"/>
                          </a:solidFill>
                          <a:latin typeface="DM Sans"/>
                          <a:ea typeface="DM Sans"/>
                          <a:cs typeface="DM Sans"/>
                          <a:sym typeface="DM Sans"/>
                        </a:rPr>
                        <a:t>Model</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c>
                  <a:txBody>
                    <a:bodyPr/>
                    <a:lstStyle/>
                    <a:p>
                      <a:pPr indent="0" lvl="0" marL="0" marR="0" rtl="0" algn="ctr">
                        <a:lnSpc>
                          <a:spcPct val="139958"/>
                        </a:lnSpc>
                        <a:spcBef>
                          <a:spcPts val="0"/>
                        </a:spcBef>
                        <a:spcAft>
                          <a:spcPts val="0"/>
                        </a:spcAft>
                        <a:buNone/>
                      </a:pPr>
                      <a:r>
                        <a:rPr b="1" lang="en-US" sz="2400" u="none" cap="none" strike="noStrike">
                          <a:solidFill>
                            <a:srgbClr val="000000"/>
                          </a:solidFill>
                          <a:latin typeface="DM Sans"/>
                          <a:ea typeface="DM Sans"/>
                          <a:cs typeface="DM Sans"/>
                          <a:sym typeface="DM Sans"/>
                        </a:rPr>
                        <a:t>Balanced Accuracy</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c>
                  <a:txBody>
                    <a:bodyPr/>
                    <a:lstStyle/>
                    <a:p>
                      <a:pPr indent="0" lvl="0" marL="0" marR="0" rtl="0" algn="ctr">
                        <a:lnSpc>
                          <a:spcPct val="139958"/>
                        </a:lnSpc>
                        <a:spcBef>
                          <a:spcPts val="0"/>
                        </a:spcBef>
                        <a:spcAft>
                          <a:spcPts val="0"/>
                        </a:spcAft>
                        <a:buNone/>
                      </a:pPr>
                      <a:r>
                        <a:rPr b="1" lang="en-US" sz="2400" u="none" cap="none" strike="noStrike">
                          <a:solidFill>
                            <a:srgbClr val="000000"/>
                          </a:solidFill>
                          <a:latin typeface="DM Sans"/>
                          <a:ea typeface="DM Sans"/>
                          <a:cs typeface="DM Sans"/>
                          <a:sym typeface="DM Sans"/>
                        </a:rPr>
                        <a:t>F1 Score</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c>
                  <a:txBody>
                    <a:bodyPr/>
                    <a:lstStyle/>
                    <a:p>
                      <a:pPr indent="0" lvl="0" marL="0" marR="0" rtl="0" algn="ctr">
                        <a:lnSpc>
                          <a:spcPct val="139958"/>
                        </a:lnSpc>
                        <a:spcBef>
                          <a:spcPts val="0"/>
                        </a:spcBef>
                        <a:spcAft>
                          <a:spcPts val="0"/>
                        </a:spcAft>
                        <a:buNone/>
                      </a:pPr>
                      <a:r>
                        <a:rPr b="1" lang="en-US" sz="2400" u="none" cap="none" strike="noStrike">
                          <a:solidFill>
                            <a:srgbClr val="000000"/>
                          </a:solidFill>
                          <a:latin typeface="DM Sans"/>
                          <a:ea typeface="DM Sans"/>
                          <a:cs typeface="DM Sans"/>
                          <a:sym typeface="DM Sans"/>
                        </a:rPr>
                        <a:t>Precission</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r>
              <a:tr h="1224075">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Baseline Model</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35.0%</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27.0%</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81.0%, 16%, and 6% for 'Normal', 'Suspect', and 'Pathological' classes respectively.</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r>
              <a:tr h="1249650">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Logistic Regression</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68.60%</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69.75%</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Ranged from 60% to 82% for different health classes</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r>
              <a:tr h="1224075">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Random Forest</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71.82%</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75.10%</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84.46%, 66%, and 87% for 'Normal', 'Suspect', and 'Pathological' classes respectively.</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r>
              <a:tr h="1721950">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Neural Network</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92.11%</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85.16%</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39958"/>
                        </a:lnSpc>
                        <a:spcBef>
                          <a:spcPts val="0"/>
                        </a:spcBef>
                        <a:spcAft>
                          <a:spcPts val="0"/>
                        </a:spcAft>
                        <a:buNone/>
                      </a:pPr>
                      <a:r>
                        <a:rPr lang="en-US" sz="2400" u="none" cap="none" strike="noStrike">
                          <a:solidFill>
                            <a:srgbClr val="FFFFFF"/>
                          </a:solidFill>
                          <a:latin typeface="DM Sans"/>
                          <a:ea typeface="DM Sans"/>
                          <a:cs typeface="DM Sans"/>
                          <a:sym typeface="DM Sans"/>
                        </a:rPr>
                        <a:t>Demonstrated robust performance in accurately classifying fetal health conditions across different health categories.</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r>
            </a:tbl>
          </a:graphicData>
        </a:graphic>
      </p:graphicFrame>
      <p:sp>
        <p:nvSpPr>
          <p:cNvPr id="201" name="Google Shape;201;p8"/>
          <p:cNvSpPr txBox="1"/>
          <p:nvPr/>
        </p:nvSpPr>
        <p:spPr>
          <a:xfrm>
            <a:off x="2028413" y="666750"/>
            <a:ext cx="7241638" cy="100965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b="0" i="0" lang="en-US" sz="6569" u="none" cap="none" strike="noStrike">
                <a:solidFill>
                  <a:srgbClr val="FFFFFF"/>
                </a:solidFill>
                <a:latin typeface="Arial"/>
                <a:ea typeface="Arial"/>
                <a:cs typeface="Arial"/>
                <a:sym typeface="Arial"/>
              </a:rPr>
              <a:t>RESULTS</a:t>
            </a:r>
            <a:endParaRPr/>
          </a:p>
        </p:txBody>
      </p:sp>
      <p:sp>
        <p:nvSpPr>
          <p:cNvPr id="202" name="Google Shape;202;p8"/>
          <p:cNvSpPr txBox="1"/>
          <p:nvPr/>
        </p:nvSpPr>
        <p:spPr>
          <a:xfrm>
            <a:off x="2078800" y="1711126"/>
            <a:ext cx="14382600" cy="1012800"/>
          </a:xfrm>
          <a:prstGeom prst="rect">
            <a:avLst/>
          </a:prstGeom>
          <a:noFill/>
          <a:ln>
            <a:noFill/>
          </a:ln>
        </p:spPr>
        <p:txBody>
          <a:bodyPr anchorCtr="0" anchor="t" bIns="0" lIns="0" spcFirstLastPara="1" rIns="0" wrap="square" tIns="0">
            <a:spAutoFit/>
          </a:bodyPr>
          <a:lstStyle/>
          <a:p>
            <a:pPr indent="0" lvl="0" marL="0" marR="0" rtl="0" algn="l">
              <a:lnSpc>
                <a:spcPct val="138022"/>
              </a:lnSpc>
              <a:spcBef>
                <a:spcPts val="0"/>
              </a:spcBef>
              <a:spcAft>
                <a:spcPts val="0"/>
              </a:spcAft>
              <a:buNone/>
            </a:pPr>
            <a:r>
              <a:rPr b="0" i="0" lang="en-US" sz="2764" u="none" cap="none" strike="noStrike">
                <a:solidFill>
                  <a:srgbClr val="FFFFFF"/>
                </a:solidFill>
                <a:latin typeface="DM Sans"/>
                <a:ea typeface="DM Sans"/>
                <a:cs typeface="DM Sans"/>
                <a:sym typeface="DM Sans"/>
              </a:rPr>
              <a:t>After running all experiments, it is clear to see that the Neural Network model performs generally better at classifying the data instances.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DA0"/>
        </a:solidFill>
      </p:bgPr>
    </p:bg>
    <p:spTree>
      <p:nvGrpSpPr>
        <p:cNvPr id="206" name="Shape 206"/>
        <p:cNvGrpSpPr/>
        <p:nvPr/>
      </p:nvGrpSpPr>
      <p:grpSpPr>
        <a:xfrm>
          <a:off x="0" y="0"/>
          <a:ext cx="0" cy="0"/>
          <a:chOff x="0" y="0"/>
          <a:chExt cx="0" cy="0"/>
        </a:xfrm>
      </p:grpSpPr>
      <p:sp>
        <p:nvSpPr>
          <p:cNvPr id="207" name="Google Shape;207;p9"/>
          <p:cNvSpPr/>
          <p:nvPr/>
        </p:nvSpPr>
        <p:spPr>
          <a:xfrm>
            <a:off x="0" y="0"/>
            <a:ext cx="18288000" cy="3860032"/>
          </a:xfrm>
          <a:custGeom>
            <a:rect b="b" l="l" r="r" t="t"/>
            <a:pathLst>
              <a:path extrusionOk="0" h="3860032" w="18288000">
                <a:moveTo>
                  <a:pt x="0" y="0"/>
                </a:moveTo>
                <a:lnTo>
                  <a:pt x="18288000" y="0"/>
                </a:lnTo>
                <a:lnTo>
                  <a:pt x="18288000" y="3860032"/>
                </a:lnTo>
                <a:lnTo>
                  <a:pt x="0" y="3860032"/>
                </a:lnTo>
                <a:lnTo>
                  <a:pt x="0" y="0"/>
                </a:lnTo>
                <a:close/>
              </a:path>
            </a:pathLst>
          </a:custGeom>
          <a:blipFill rotWithShape="1">
            <a:blip r:embed="rId3">
              <a:alphaModFix/>
            </a:blip>
            <a:stretch>
              <a:fillRect b="-59669" l="0" r="0" t="-155976"/>
            </a:stretch>
          </a:blipFill>
          <a:ln>
            <a:noFill/>
          </a:ln>
        </p:spPr>
      </p:sp>
      <p:grpSp>
        <p:nvGrpSpPr>
          <p:cNvPr id="208" name="Google Shape;208;p9"/>
          <p:cNvGrpSpPr/>
          <p:nvPr/>
        </p:nvGrpSpPr>
        <p:grpSpPr>
          <a:xfrm>
            <a:off x="4458366" y="-144661"/>
            <a:ext cx="9658350" cy="10431661"/>
            <a:chOff x="0" y="-38100"/>
            <a:chExt cx="2543763" cy="2747433"/>
          </a:xfrm>
        </p:grpSpPr>
        <p:sp>
          <p:nvSpPr>
            <p:cNvPr id="209" name="Google Shape;209;p9"/>
            <p:cNvSpPr/>
            <p:nvPr/>
          </p:nvSpPr>
          <p:spPr>
            <a:xfrm>
              <a:off x="0" y="0"/>
              <a:ext cx="2543763" cy="2709333"/>
            </a:xfrm>
            <a:custGeom>
              <a:rect b="b" l="l" r="r" t="t"/>
              <a:pathLst>
                <a:path extrusionOk="0" h="2709333" w="2543763">
                  <a:moveTo>
                    <a:pt x="0" y="0"/>
                  </a:moveTo>
                  <a:lnTo>
                    <a:pt x="2543763" y="0"/>
                  </a:lnTo>
                  <a:lnTo>
                    <a:pt x="2543763" y="2709333"/>
                  </a:lnTo>
                  <a:lnTo>
                    <a:pt x="0" y="2709333"/>
                  </a:lnTo>
                  <a:close/>
                </a:path>
              </a:pathLst>
            </a:custGeom>
            <a:solidFill>
              <a:srgbClr val="051D40">
                <a:alpha val="74901"/>
              </a:srgbClr>
            </a:solidFill>
            <a:ln>
              <a:noFill/>
            </a:ln>
          </p:spPr>
        </p:sp>
        <p:sp>
          <p:nvSpPr>
            <p:cNvPr id="210" name="Google Shape;210;p9"/>
            <p:cNvSpPr txBox="1"/>
            <p:nvPr/>
          </p:nvSpPr>
          <p:spPr>
            <a:xfrm>
              <a:off x="0" y="-38100"/>
              <a:ext cx="2543763"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1" name="Google Shape;211;p9"/>
          <p:cNvSpPr txBox="1"/>
          <p:nvPr/>
        </p:nvSpPr>
        <p:spPr>
          <a:xfrm>
            <a:off x="5021151" y="2382125"/>
            <a:ext cx="8245800" cy="85260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0" i="0" lang="en-US" sz="5539" u="none" cap="none" strike="noStrike">
                <a:solidFill>
                  <a:srgbClr val="FFFFFF"/>
                </a:solidFill>
                <a:latin typeface="Arial"/>
                <a:ea typeface="Arial"/>
                <a:cs typeface="Arial"/>
                <a:sym typeface="Arial"/>
              </a:rPr>
              <a:t>CONCLUSIONS</a:t>
            </a:r>
            <a:endParaRPr sz="2200"/>
          </a:p>
        </p:txBody>
      </p:sp>
      <p:sp>
        <p:nvSpPr>
          <p:cNvPr id="212" name="Google Shape;212;p9"/>
          <p:cNvSpPr txBox="1"/>
          <p:nvPr/>
        </p:nvSpPr>
        <p:spPr>
          <a:xfrm>
            <a:off x="5276953" y="4545435"/>
            <a:ext cx="8277600" cy="4752000"/>
          </a:xfrm>
          <a:prstGeom prst="rect">
            <a:avLst/>
          </a:prstGeom>
          <a:noFill/>
          <a:ln>
            <a:noFill/>
          </a:ln>
        </p:spPr>
        <p:txBody>
          <a:bodyPr anchorCtr="0" anchor="t" bIns="0" lIns="0" spcFirstLastPara="1" rIns="0" wrap="square" tIns="0">
            <a:spAutoFit/>
          </a:bodyPr>
          <a:lstStyle/>
          <a:p>
            <a:pPr indent="0" lvl="0" marL="0" marR="0" rtl="0" algn="ctr">
              <a:lnSpc>
                <a:spcPct val="138034"/>
              </a:lnSpc>
              <a:spcBef>
                <a:spcPts val="0"/>
              </a:spcBef>
              <a:spcAft>
                <a:spcPts val="0"/>
              </a:spcAft>
              <a:buNone/>
            </a:pPr>
            <a:r>
              <a:rPr b="0" i="0" lang="en-US" sz="2300" u="none" cap="none" strike="noStrike">
                <a:solidFill>
                  <a:srgbClr val="FFFFFF"/>
                </a:solidFill>
                <a:latin typeface="DM Sans"/>
                <a:ea typeface="DM Sans"/>
                <a:cs typeface="DM Sans"/>
                <a:sym typeface="DM Sans"/>
              </a:rPr>
              <a:t>In comparing the performance of the three models, Logistic Regression served as a foundational approach, offering initial insights but demonstrating relatively lower performance metrics. On the other hand, the Random Forest model surpassed Logistic Regression, demonstrating robust performance across various evaluation metrics. However, the Neural Network emerged as the standout performer, showcasing superior accuracy and predictive capability, thus highlighting its effectiveness in accurately classifying fetal health conditions.</a:t>
            </a:r>
            <a:endParaRPr sz="2300"/>
          </a:p>
        </p:txBody>
      </p:sp>
      <p:sp>
        <p:nvSpPr>
          <p:cNvPr id="213" name="Google Shape;213;p9"/>
          <p:cNvSpPr/>
          <p:nvPr/>
        </p:nvSpPr>
        <p:spPr>
          <a:xfrm>
            <a:off x="-3359890" y="7239384"/>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4">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