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3677" r:id="rId5"/>
  </p:sldMasterIdLst>
  <p:notesMasterIdLst>
    <p:notesMasterId r:id="rId17"/>
  </p:notesMasterIdLst>
  <p:sldIdLst>
    <p:sldId id="296" r:id="rId6"/>
    <p:sldId id="282" r:id="rId7"/>
    <p:sldId id="280" r:id="rId8"/>
    <p:sldId id="297" r:id="rId9"/>
    <p:sldId id="290" r:id="rId10"/>
    <p:sldId id="292" r:id="rId11"/>
    <p:sldId id="284" r:id="rId12"/>
    <p:sldId id="291" r:id="rId13"/>
    <p:sldId id="288" r:id="rId14"/>
    <p:sldId id="298" r:id="rId15"/>
    <p:sldId id="293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75" d="100"/>
          <a:sy n="75" d="100"/>
        </p:scale>
        <p:origin x="540" y="6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11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03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44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662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423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729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264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565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5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075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013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683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626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01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158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246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1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59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7984-78F1-9F68-0373-1434E3420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62100"/>
            <a:ext cx="5064125" cy="1333500"/>
          </a:xfrm>
        </p:spPr>
        <p:txBody>
          <a:bodyPr>
            <a:noAutofit/>
          </a:bodyPr>
          <a:lstStyle/>
          <a:p>
            <a:pPr algn="l"/>
            <a:r>
              <a:rPr lang="es-ES" sz="4000" dirty="0"/>
              <a:t>El futuro de la asesoría financiera: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DD1E0-9F5B-DE94-F4BC-82FE27548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29863" y="5448300"/>
            <a:ext cx="1660524" cy="1244600"/>
          </a:xfrm>
        </p:spPr>
        <p:txBody>
          <a:bodyPr>
            <a:normAutofit fontScale="77500" lnSpcReduction="20000"/>
          </a:bodyPr>
          <a:lstStyle/>
          <a:p>
            <a:endParaRPr lang="en-US" sz="2600" dirty="0"/>
          </a:p>
          <a:p>
            <a:r>
              <a:rPr lang="en-US" dirty="0"/>
              <a:t>Sarah </a:t>
            </a:r>
            <a:r>
              <a:rPr lang="en-US" dirty="0" err="1"/>
              <a:t>peña</a:t>
            </a:r>
            <a:endParaRPr lang="en-US" dirty="0"/>
          </a:p>
          <a:p>
            <a:r>
              <a:rPr lang="en-US" dirty="0"/>
              <a:t>Edith </a:t>
            </a:r>
            <a:r>
              <a:rPr lang="en-US" dirty="0" err="1"/>
              <a:t>gómez</a:t>
            </a:r>
            <a:endParaRPr lang="en-US" dirty="0"/>
          </a:p>
          <a:p>
            <a:r>
              <a:rPr lang="en-US" dirty="0"/>
              <a:t>José </a:t>
            </a:r>
            <a:r>
              <a:rPr lang="en-US" dirty="0" err="1"/>
              <a:t>elier</a:t>
            </a:r>
            <a:r>
              <a:rPr lang="en-US" dirty="0"/>
              <a:t> </a:t>
            </a:r>
            <a:r>
              <a:rPr lang="en-US" dirty="0" err="1"/>
              <a:t>fajardo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F43194-8E1A-19DB-893F-40B4CF659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" y="685800"/>
            <a:ext cx="4127500" cy="4127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63B9A6-361C-7E98-5613-1B7DECA10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987" y="2228850"/>
            <a:ext cx="3994150" cy="39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1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37388"/>
            <a:ext cx="8877300" cy="588264"/>
          </a:xfrm>
        </p:spPr>
        <p:txBody>
          <a:bodyPr/>
          <a:lstStyle/>
          <a:p>
            <a:r>
              <a:rPr lang="es-ES" sz="3600" dirty="0"/>
              <a:t>Resumen del proyecto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96924"/>
            <a:ext cx="6997700" cy="3846576"/>
          </a:xfrm>
        </p:spPr>
        <p:txBody>
          <a:bodyPr/>
          <a:lstStyle/>
          <a:p>
            <a:r>
              <a:rPr lang="es-ES" sz="2000" b="1" dirty="0">
                <a:latin typeface="Söhne"/>
              </a:rPr>
              <a:t>Consideraciones finales</a:t>
            </a:r>
            <a:endParaRPr lang="en-US" sz="2000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1558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30" y="667004"/>
            <a:ext cx="4169664" cy="667512"/>
          </a:xfrm>
        </p:spPr>
        <p:txBody>
          <a:bodyPr/>
          <a:lstStyle/>
          <a:p>
            <a:r>
              <a:rPr lang="es-ES" dirty="0"/>
              <a:t>¡</a:t>
            </a:r>
            <a:r>
              <a:rPr lang="en-US" dirty="0"/>
              <a:t>Gracias!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348" y="1407160"/>
            <a:ext cx="5719064" cy="861568"/>
          </a:xfrm>
        </p:spPr>
        <p:txBody>
          <a:bodyPr/>
          <a:lstStyle/>
          <a:p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toca</a:t>
            </a:r>
            <a:r>
              <a:rPr lang="en-US" dirty="0"/>
              <a:t> a </a:t>
            </a:r>
            <a:r>
              <a:rPr lang="en-US" dirty="0" err="1"/>
              <a:t>tí</a:t>
            </a:r>
            <a:r>
              <a:rPr lang="en-US" dirty="0"/>
              <a:t> ser </a:t>
            </a:r>
            <a:r>
              <a:rPr lang="en-US" dirty="0" err="1"/>
              <a:t>parte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proyecto</a:t>
            </a:r>
            <a:r>
              <a:rPr lang="en-US" dirty="0"/>
              <a:t>, ¡</a:t>
            </a:r>
            <a:r>
              <a:rPr lang="en-US" dirty="0" err="1"/>
              <a:t>chatea</a:t>
            </a:r>
            <a:r>
              <a:rPr lang="en-US" dirty="0"/>
              <a:t> con Diana </a:t>
            </a:r>
            <a:r>
              <a:rPr lang="en-US" dirty="0" err="1"/>
              <a:t>ahora</a:t>
            </a:r>
            <a:r>
              <a:rPr lang="en-US" dirty="0"/>
              <a:t>!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47490E5-7B59-CAF8-3569-E138AB86C962}"/>
              </a:ext>
            </a:extLst>
          </p:cNvPr>
          <p:cNvSpPr txBox="1">
            <a:spLocks/>
          </p:cNvSpPr>
          <p:nvPr/>
        </p:nvSpPr>
        <p:spPr>
          <a:xfrm>
            <a:off x="903730" y="4335272"/>
            <a:ext cx="3394964" cy="43002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76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/>
              <a:t>+1 (809) 354 3547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C074AF-3947-42B1-39A3-EB4C0DED5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663" y="3215984"/>
            <a:ext cx="1003097" cy="10030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EBA003-9FA5-19C4-1441-1E6FE8A88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294" y="2367788"/>
            <a:ext cx="2856199" cy="370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1485900"/>
            <a:ext cx="7193280" cy="2616200"/>
          </a:xfrm>
        </p:spPr>
        <p:txBody>
          <a:bodyPr/>
          <a:lstStyle/>
          <a:p>
            <a:r>
              <a:rPr lang="es-ES" b="1" i="0" dirty="0">
                <a:solidFill>
                  <a:srgbClr val="555555"/>
                </a:solidFill>
                <a:effectLst/>
                <a:latin typeface="Gotham-Light"/>
              </a:rPr>
              <a:t>El Banco Mundial en su reconocida encuesta FINDEX 2021, informa QUE el porcentaje de adultos que reportan tener una cuenta bancaria en el país es de 51.3 %.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11880" y="1126998"/>
            <a:ext cx="768096" cy="16276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98910" y="5732780"/>
            <a:ext cx="6403658" cy="726281"/>
          </a:xfrm>
        </p:spPr>
        <p:txBody>
          <a:bodyPr/>
          <a:lstStyle/>
          <a:p>
            <a:pPr algn="r"/>
            <a:r>
              <a:rPr lang="en-US" dirty="0"/>
              <a:t>Fuente: </a:t>
            </a:r>
            <a:r>
              <a:rPr lang="es-ES" b="1" i="0" dirty="0">
                <a:solidFill>
                  <a:srgbClr val="333333"/>
                </a:solidFill>
                <a:effectLst/>
                <a:latin typeface="BerlingNova"/>
              </a:rPr>
              <a:t>Visión del Banco Central sobre el proceso de bancarización en la República Dominicana</a:t>
            </a:r>
          </a:p>
          <a:p>
            <a:pPr algn="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61320" y="3195320"/>
            <a:ext cx="768096" cy="1627632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364" y="286869"/>
            <a:ext cx="8094472" cy="630428"/>
          </a:xfrm>
        </p:spPr>
        <p:txBody>
          <a:bodyPr/>
          <a:lstStyle/>
          <a:p>
            <a:r>
              <a:rPr lang="en-US" sz="3600" dirty="0" err="1"/>
              <a:t>Problemática</a:t>
            </a:r>
            <a:r>
              <a:rPr lang="en-US" sz="3600" dirty="0"/>
              <a:t>: Pain Points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E90B2E-6743-308B-8E10-DBAB65BB4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00" y="825500"/>
            <a:ext cx="7035800" cy="603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8A4C58-AE34-3593-B461-ABEEAEAB84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81" t="62037" r="27533" b="14630"/>
          <a:stretch/>
        </p:blipFill>
        <p:spPr>
          <a:xfrm>
            <a:off x="4760053" y="4481988"/>
            <a:ext cx="4375084" cy="14430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AAFB15-E37C-88AB-4A51-6DD9CA02D2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22" t="38704" r="10185" b="37963"/>
          <a:stretch/>
        </p:blipFill>
        <p:spPr>
          <a:xfrm>
            <a:off x="6362700" y="3094804"/>
            <a:ext cx="4523979" cy="1443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591774-4F60-14E2-581E-3E4B37109B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6" t="15000" r="27196" b="61666"/>
          <a:stretch/>
        </p:blipFill>
        <p:spPr>
          <a:xfrm>
            <a:off x="4760053" y="1702951"/>
            <a:ext cx="4375084" cy="137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0" y="1701800"/>
            <a:ext cx="7289800" cy="2982976"/>
          </a:xfrm>
        </p:spPr>
        <p:txBody>
          <a:bodyPr/>
          <a:lstStyle/>
          <a:p>
            <a:r>
              <a:rPr lang="es-DO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el área rural el 71,5% de las personas cuenta con un móvil, en tanto que en el área urbana el porcentaje es del 82,3%. En cuanto a los usuarios que tienen un móvil con acceso a internet, nuevamente las personas del área urbana tienen un porcentaje de 83,3% vs 75%, respectivamente. </a:t>
            </a:r>
            <a:endParaRPr lang="en-US" sz="2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3504" y="1297432"/>
            <a:ext cx="768096" cy="1627632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34552" y="3752088"/>
            <a:ext cx="768096" cy="1627632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6377B17-70E2-42C3-5887-D936A3032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6600" y="5732780"/>
            <a:ext cx="7289800" cy="726281"/>
          </a:xfrm>
        </p:spPr>
        <p:txBody>
          <a:bodyPr/>
          <a:lstStyle/>
          <a:p>
            <a:pPr algn="r"/>
            <a:r>
              <a:rPr lang="en-US" dirty="0"/>
              <a:t>Fuente: </a:t>
            </a:r>
            <a:r>
              <a:rPr lang="es-DO" b="1" dirty="0">
                <a:solidFill>
                  <a:srgbClr val="333333"/>
                </a:solidFill>
                <a:latin typeface="BerlingNova"/>
              </a:rPr>
              <a:t>ENIF 2019 (Encuesta Nacional de Inclusión Financiera), Banco Central de la República Dominicana</a:t>
            </a:r>
          </a:p>
          <a:p>
            <a:pPr algn="r"/>
            <a:endParaRPr lang="es-ES" b="1" dirty="0">
              <a:solidFill>
                <a:srgbClr val="333333"/>
              </a:solidFill>
              <a:latin typeface="BerlingNova"/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177" y="344376"/>
            <a:ext cx="7968996" cy="768096"/>
          </a:xfrm>
        </p:spPr>
        <p:txBody>
          <a:bodyPr/>
          <a:lstStyle/>
          <a:p>
            <a:r>
              <a:rPr lang="es-ES" sz="3600" dirty="0"/>
              <a:t>S</a:t>
            </a:r>
            <a:r>
              <a:rPr lang="en-US" sz="3600" dirty="0" err="1"/>
              <a:t>olución</a:t>
            </a:r>
            <a:r>
              <a:rPr lang="en-US" sz="3600" dirty="0"/>
              <a:t>: </a:t>
            </a:r>
            <a:r>
              <a:rPr lang="en-US" sz="3600" dirty="0" err="1"/>
              <a:t>Propuesta</a:t>
            </a:r>
            <a:endParaRPr lang="en-US" sz="36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7610" y="1275048"/>
            <a:ext cx="4016502" cy="631730"/>
          </a:xfrm>
        </p:spPr>
        <p:txBody>
          <a:bodyPr/>
          <a:lstStyle/>
          <a:p>
            <a:r>
              <a:rPr lang="en-US" dirty="0" err="1"/>
              <a:t>Educación</a:t>
            </a:r>
            <a:r>
              <a:rPr lang="en-US" dirty="0"/>
              <a:t> </a:t>
            </a:r>
            <a:r>
              <a:rPr lang="en-US" dirty="0" err="1"/>
              <a:t>Financiera</a:t>
            </a:r>
            <a:r>
              <a:rPr lang="en-US" dirty="0"/>
              <a:t> </a:t>
            </a:r>
            <a:r>
              <a:rPr lang="en-US" dirty="0" err="1"/>
              <a:t>interactiva</a:t>
            </a:r>
            <a:r>
              <a:rPr lang="en-US" dirty="0"/>
              <a:t> y </a:t>
            </a:r>
            <a:r>
              <a:rPr lang="en-US" dirty="0" err="1"/>
              <a:t>personalizada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019300"/>
            <a:ext cx="4016502" cy="3556000"/>
          </a:xfrm>
        </p:spPr>
        <p:txBody>
          <a:bodyPr/>
          <a:lstStyle/>
          <a:p>
            <a:r>
              <a:rPr lang="es-ES" b="1" dirty="0">
                <a:solidFill>
                  <a:schemeClr val="tx1"/>
                </a:solidFill>
                <a:latin typeface="Söhne"/>
              </a:rPr>
              <a:t>Asesoramiento Continuo: </a:t>
            </a:r>
            <a:r>
              <a:rPr lang="es-ES" b="1" dirty="0">
                <a:latin typeface="Söhne"/>
              </a:rPr>
              <a:t>Ofrecemos asesoramiento financiero en tiempo real, adaptando la educación según el progreso del usuario.</a:t>
            </a:r>
          </a:p>
          <a:p>
            <a:pPr marL="0" indent="0">
              <a:buNone/>
            </a:pPr>
            <a:endParaRPr lang="es-ES" b="1" dirty="0">
              <a:latin typeface="Söhne"/>
            </a:endParaRPr>
          </a:p>
          <a:p>
            <a:r>
              <a:rPr lang="es-ES" b="1" dirty="0">
                <a:solidFill>
                  <a:schemeClr val="tx1"/>
                </a:solidFill>
                <a:latin typeface="Söhne"/>
              </a:rPr>
              <a:t>Accesible y Ligero</a:t>
            </a:r>
            <a:r>
              <a:rPr lang="es-ES" b="1" dirty="0">
                <a:latin typeface="Söhne"/>
              </a:rPr>
              <a:t>: Proporcionamos educación financiera para todos, incluso con acceso limitado a internet, promoviendo la inclusión y reduciendo la brecha educativa.</a:t>
            </a:r>
          </a:p>
          <a:p>
            <a:endParaRPr lang="es-ES" dirty="0">
              <a:solidFill>
                <a:srgbClr val="D1D5DB"/>
              </a:solidFill>
              <a:latin typeface="Söhne"/>
            </a:endParaRPr>
          </a:p>
          <a:p>
            <a:r>
              <a:rPr lang="es-ES" b="1" dirty="0">
                <a:solidFill>
                  <a:schemeClr val="tx1"/>
                </a:solidFill>
                <a:latin typeface="Söhne"/>
              </a:rPr>
              <a:t>Comunicación diversa</a:t>
            </a:r>
            <a:r>
              <a:rPr lang="es-ES" b="1" dirty="0">
                <a:latin typeface="Söhne"/>
              </a:rPr>
              <a:t>: Brindamos contenido interactivo a través de mensajes de voz y texto, facilitando la comprensión de conceptos financieros clave.</a:t>
            </a:r>
            <a:endParaRPr lang="en-US" b="1" dirty="0">
              <a:latin typeface="Söhne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13675" y="1226772"/>
            <a:ext cx="4243578" cy="631730"/>
          </a:xfrm>
        </p:spPr>
        <p:txBody>
          <a:bodyPr/>
          <a:lstStyle/>
          <a:p>
            <a:r>
              <a:rPr lang="es-ES" dirty="0"/>
              <a:t>Recomendación de productos financieros locales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021078"/>
            <a:ext cx="4016502" cy="36957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tx1"/>
                </a:solidFill>
                <a:latin typeface="Söhne"/>
              </a:rPr>
              <a:t>Preferencias Personalizadas: </a:t>
            </a:r>
            <a:r>
              <a:rPr lang="es-ES" b="1" dirty="0">
                <a:latin typeface="Söhne"/>
              </a:rPr>
              <a:t>Adaptamos recomendaciones según las interacciones del usuario, comprendiendo sus necesidades y preferencias financieras.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s-ES" b="1" dirty="0">
                <a:solidFill>
                  <a:schemeClr val="tx1"/>
                </a:solidFill>
                <a:latin typeface="Söhne"/>
              </a:rPr>
              <a:t>Seguimiento Dinámico: </a:t>
            </a:r>
            <a:r>
              <a:rPr lang="es-ES" b="1" dirty="0">
                <a:latin typeface="Söhne"/>
              </a:rPr>
              <a:t>Facilitamos un seguimiento personalizado de productos recomendados, actualizando al usuario sobre nuevas ofertas y cambios en el mercado financiero.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tx1"/>
                </a:solidFill>
                <a:latin typeface="Söhne"/>
              </a:rPr>
              <a:t>Productos a Medida: </a:t>
            </a:r>
            <a:r>
              <a:rPr lang="es-ES" b="1" dirty="0">
                <a:latin typeface="Söhne"/>
              </a:rPr>
              <a:t>Sugerimos tarjetas de crédito, opciones de inversión y préstamos adaptados a las necesidades únicas de cada usuario.</a:t>
            </a: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37388"/>
            <a:ext cx="8877300" cy="588264"/>
          </a:xfrm>
        </p:spPr>
        <p:txBody>
          <a:bodyPr/>
          <a:lstStyle/>
          <a:p>
            <a:r>
              <a:rPr lang="es-ES" sz="3600" dirty="0"/>
              <a:t>D</a:t>
            </a:r>
            <a:r>
              <a:rPr lang="en-US" sz="3600" dirty="0" err="1"/>
              <a:t>iana</a:t>
            </a:r>
            <a:r>
              <a:rPr lang="en-US" sz="3600" dirty="0"/>
              <a:t>: </a:t>
            </a:r>
            <a:r>
              <a:rPr lang="en-US" sz="3600" dirty="0" err="1"/>
              <a:t>tu</a:t>
            </a:r>
            <a:r>
              <a:rPr lang="en-US" sz="3600" dirty="0"/>
              <a:t> </a:t>
            </a:r>
            <a:r>
              <a:rPr lang="en-US" sz="3600" dirty="0" err="1"/>
              <a:t>asesora</a:t>
            </a:r>
            <a:r>
              <a:rPr lang="en-US" sz="3600" dirty="0"/>
              <a:t> </a:t>
            </a:r>
            <a:r>
              <a:rPr lang="en-US" sz="3600" dirty="0" err="1"/>
              <a:t>Financiera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05712"/>
            <a:ext cx="6997700" cy="3846576"/>
          </a:xfrm>
        </p:spPr>
        <p:txBody>
          <a:bodyPr/>
          <a:lstStyle/>
          <a:p>
            <a:r>
              <a:rPr lang="es-ES" sz="2000" b="1" dirty="0">
                <a:latin typeface="Söhne"/>
              </a:rPr>
              <a:t>Descubre a Diana, tu asesora financiera personal en WhatsApp. </a:t>
            </a:r>
          </a:p>
          <a:p>
            <a:endParaRPr lang="es-ES" sz="2000" b="1" dirty="0"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1" dirty="0">
                <a:latin typeface="Söhne"/>
              </a:rPr>
              <a:t>Accede a información precisa sobre productos bancarios esenciales.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1" dirty="0">
                <a:latin typeface="Söhne"/>
              </a:rPr>
              <a:t>Enfocada en reducir la brecha financiera y empoderar a mujeres.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1" dirty="0">
                <a:latin typeface="Söhne"/>
              </a:rPr>
              <a:t>Ofrece educación financiera personalizada y facilita el acceso a productos bancarios.</a:t>
            </a:r>
          </a:p>
          <a:p>
            <a:endParaRPr lang="es-ES" sz="2000" b="1" dirty="0">
              <a:latin typeface="Söhne"/>
            </a:endParaRPr>
          </a:p>
          <a:p>
            <a:r>
              <a:rPr lang="es-ES" sz="2000" b="1" dirty="0">
                <a:latin typeface="Söhne"/>
              </a:rPr>
              <a:t>Únete a </a:t>
            </a:r>
            <a:r>
              <a:rPr lang="es-ES" sz="2000" b="1" dirty="0" err="1">
                <a:latin typeface="Söhne"/>
              </a:rPr>
              <a:t>FinanzIA</a:t>
            </a:r>
            <a:r>
              <a:rPr lang="es-ES" sz="2000" b="1" dirty="0">
                <a:latin typeface="Söhne"/>
              </a:rPr>
              <a:t> y toma el control de tu bienestar financiero hoy mismo con Diana, ¡tu aliada experta!</a:t>
            </a:r>
            <a:endParaRPr lang="en-US" sz="2000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57200"/>
            <a:ext cx="10671048" cy="768096"/>
          </a:xfrm>
        </p:spPr>
        <p:txBody>
          <a:bodyPr/>
          <a:lstStyle/>
          <a:p>
            <a:r>
              <a:rPr lang="es-ES" sz="3600" dirty="0" err="1">
                <a:latin typeface="Arial Black" panose="020B0604020202020204" pitchFamily="34" charset="0"/>
                <a:cs typeface="Arial Black" panose="020B0604020202020204" pitchFamily="34" charset="0"/>
              </a:rPr>
              <a:t>Teaser</a:t>
            </a:r>
            <a:r>
              <a:rPr lang="es-ES" sz="3600" dirty="0">
                <a:latin typeface="Arial Black" panose="020B0604020202020204" pitchFamily="34" charset="0"/>
                <a:cs typeface="Arial Black" panose="020B0604020202020204" pitchFamily="34" charset="0"/>
              </a:rPr>
              <a:t> del uso del </a:t>
            </a:r>
            <a:r>
              <a:rPr lang="es-ES" sz="3600" dirty="0" err="1">
                <a:latin typeface="Arial Black" panose="020B0604020202020204" pitchFamily="34" charset="0"/>
                <a:cs typeface="Arial Black" panose="020B0604020202020204" pitchFamily="34" charset="0"/>
              </a:rPr>
              <a:t>chatbot</a:t>
            </a:r>
            <a:endParaRPr lang="en-US" sz="36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506984"/>
            <a:ext cx="10671048" cy="622808"/>
          </a:xfrm>
        </p:spPr>
        <p:txBody>
          <a:bodyPr/>
          <a:lstStyle/>
          <a:p>
            <a:r>
              <a:rPr lang="es-ES" sz="3600" dirty="0"/>
              <a:t>¿</a:t>
            </a:r>
            <a:r>
              <a:rPr lang="en-US" sz="3600" dirty="0" err="1"/>
              <a:t>Cómo</a:t>
            </a:r>
            <a:r>
              <a:rPr lang="en-US" sz="3600" dirty="0"/>
              <a:t> </a:t>
            </a:r>
            <a:r>
              <a:rPr lang="en-US" sz="3600" dirty="0" err="1"/>
              <a:t>hacemos</a:t>
            </a:r>
            <a:r>
              <a:rPr lang="en-US" sz="3600" dirty="0"/>
              <a:t> </a:t>
            </a:r>
            <a:r>
              <a:rPr lang="en-US" sz="3600" dirty="0" err="1"/>
              <a:t>esto</a:t>
            </a:r>
            <a:r>
              <a:rPr lang="en-US" sz="3600" dirty="0"/>
              <a:t> viable?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1993900"/>
            <a:ext cx="3328416" cy="4127500"/>
          </a:xfrm>
        </p:spPr>
        <p:txBody>
          <a:bodyPr/>
          <a:lstStyle/>
          <a:p>
            <a:r>
              <a:rPr lang="en-US" dirty="0"/>
              <a:t>ROI</a:t>
            </a:r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>
          <a:xfrm>
            <a:off x="1911096" y="1509268"/>
            <a:ext cx="932688" cy="93268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200908"/>
            <a:ext cx="2770632" cy="2206752"/>
          </a:xfrm>
        </p:spPr>
        <p:txBody>
          <a:bodyPr/>
          <a:lstStyle/>
          <a:p>
            <a:r>
              <a:rPr lang="en-US" dirty="0"/>
              <a:t>Envision multimedia-based expertise and cross-media growth strategies</a:t>
            </a:r>
          </a:p>
          <a:p>
            <a:r>
              <a:rPr lang="en-US" dirty="0"/>
              <a:t>Visualize quality intellectual capital</a:t>
            </a:r>
          </a:p>
          <a:p>
            <a:r>
              <a:rPr lang="en-US" dirty="0"/>
              <a:t>Engage worldwide methodologies with web-enabled 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1993900"/>
            <a:ext cx="3328416" cy="4127500"/>
          </a:xfrm>
        </p:spPr>
        <p:txBody>
          <a:bodyPr/>
          <a:lstStyle/>
          <a:p>
            <a:r>
              <a:rPr lang="en-US" dirty="0"/>
              <a:t>NICHE MARKETS</a:t>
            </a:r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/>
          <a:srcRect/>
          <a:stretch/>
        </p:blipFill>
        <p:spPr>
          <a:xfrm>
            <a:off x="5641848" y="1509268"/>
            <a:ext cx="932688" cy="93268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200908"/>
            <a:ext cx="2770632" cy="2206752"/>
          </a:xfrm>
        </p:spPr>
        <p:txBody>
          <a:bodyPr/>
          <a:lstStyle/>
          <a:p>
            <a:r>
              <a:rPr lang="en-US" dirty="0"/>
              <a:t>Pursue scalable customer service through sustainable strategies</a:t>
            </a:r>
          </a:p>
          <a:p>
            <a:r>
              <a:rPr lang="en-US" dirty="0"/>
              <a:t>Engage top-line web services with cutting-edge deliverables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1993900"/>
            <a:ext cx="3328416" cy="4127500"/>
          </a:xfrm>
        </p:spPr>
        <p:txBody>
          <a:bodyPr/>
          <a:lstStyle/>
          <a:p>
            <a:r>
              <a:rPr lang="en-US" altLang="zh-CN" dirty="0"/>
              <a:t>SUPPLY</a:t>
            </a:r>
            <a:r>
              <a:rPr lang="zh-CN" altLang="en-US" dirty="0"/>
              <a:t> </a:t>
            </a:r>
            <a:r>
              <a:rPr lang="en-US" altLang="zh-CN" dirty="0"/>
              <a:t>CHAINS</a:t>
            </a:r>
            <a:endParaRPr lang="en-US" dirty="0"/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 t="85" b="85"/>
          <a:stretch/>
        </p:blipFill>
        <p:spPr>
          <a:xfrm>
            <a:off x="9290304" y="1509268"/>
            <a:ext cx="932688" cy="932688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200908"/>
            <a:ext cx="2770632" cy="2206752"/>
          </a:xfrm>
        </p:spPr>
        <p:txBody>
          <a:bodyPr/>
          <a:lstStyle/>
          <a:p>
            <a:r>
              <a:rPr lang="en-US" dirty="0"/>
              <a:t>Cultivate one-to-one customer service with robust ideas</a:t>
            </a:r>
          </a:p>
          <a:p>
            <a:r>
              <a:rPr lang="en-US" dirty="0"/>
              <a:t>Maximize timely deliverables for real-time schemas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45987"/>
            <a:ext cx="10671048" cy="1193913"/>
          </a:xfrm>
        </p:spPr>
        <p:txBody>
          <a:bodyPr/>
          <a:lstStyle/>
          <a:p>
            <a:r>
              <a:rPr lang="en-US" sz="3600" dirty="0"/>
              <a:t>PLAN para </a:t>
            </a:r>
            <a:r>
              <a:rPr lang="en-US" sz="3600" dirty="0" err="1"/>
              <a:t>el</a:t>
            </a:r>
            <a:r>
              <a:rPr lang="en-US" sz="3600" dirty="0"/>
              <a:t> </a:t>
            </a:r>
            <a:r>
              <a:rPr lang="en-US" sz="3600" dirty="0" err="1"/>
              <a:t>lanzamiento</a:t>
            </a:r>
            <a:r>
              <a:rPr lang="en-US" sz="3600" dirty="0"/>
              <a:t> del </a:t>
            </a:r>
            <a:r>
              <a:rPr lang="en-US" sz="3600" dirty="0" err="1"/>
              <a:t>producto</a:t>
            </a:r>
            <a:endParaRPr lang="en-US" sz="36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PLANNING</a:t>
            </a:r>
          </a:p>
        </p:txBody>
      </p:sp>
      <p:pic>
        <p:nvPicPr>
          <p:cNvPr id="292" name="Picture Placeholder 291" descr="checklist icon">
            <a:extLst>
              <a:ext uri="{FF2B5EF4-FFF2-40B4-BE49-F238E27FC236}">
                <a16:creationId xmlns:a16="http://schemas.microsoft.com/office/drawing/2014/main" id="{8167DB44-EDED-0971-E35D-A5FA1E47C2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Synergize scalable </a:t>
            </a:r>
            <a:br>
              <a:rPr lang="en-US" dirty="0"/>
            </a:br>
            <a:r>
              <a:rPr lang="en-US" dirty="0"/>
              <a:t>e-commerce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MARKETING</a:t>
            </a:r>
          </a:p>
          <a:p>
            <a:endParaRPr lang="en-US" dirty="0"/>
          </a:p>
        </p:txBody>
      </p:sp>
      <p:pic>
        <p:nvPicPr>
          <p:cNvPr id="290" name="Picture Placeholder 289" descr="person with loud speaker icon">
            <a:extLst>
              <a:ext uri="{FF2B5EF4-FFF2-40B4-BE49-F238E27FC236}">
                <a16:creationId xmlns:a16="http://schemas.microsoft.com/office/drawing/2014/main" id="{E63515FB-9439-CCAE-C220-6F0E5ECB75E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/>
          <a:srcRect t="113" b="113"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Disseminate standardized </a:t>
            </a:r>
            <a:br>
              <a:rPr lang="en-US" dirty="0"/>
            </a:br>
            <a:r>
              <a:rPr lang="en-US" dirty="0"/>
              <a:t>metrics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endParaRPr lang="en-US" dirty="0"/>
          </a:p>
        </p:txBody>
      </p:sp>
      <p:pic>
        <p:nvPicPr>
          <p:cNvPr id="288" name="Picture Placeholder 287" descr="blueprint icon">
            <a:extLst>
              <a:ext uri="{FF2B5EF4-FFF2-40B4-BE49-F238E27FC236}">
                <a16:creationId xmlns:a16="http://schemas.microsoft.com/office/drawing/2014/main" id="{A5707D4A-497A-679A-3ACA-721E8D0E269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4"/>
          <a:srcRect t="431" b="431"/>
          <a:stretch/>
        </p:blipFill>
        <p:spPr/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Coordinate e-</a:t>
            </a:r>
            <a:br>
              <a:rPr lang="en-US" dirty="0"/>
            </a:br>
            <a:r>
              <a:rPr lang="en-US" dirty="0"/>
              <a:t>business applications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  <a:p>
            <a:endParaRPr lang="en-US" dirty="0"/>
          </a:p>
        </p:txBody>
      </p:sp>
      <p:pic>
        <p:nvPicPr>
          <p:cNvPr id="270" name="Picture Placeholder 269" descr="target icon">
            <a:extLst>
              <a:ext uri="{FF2B5EF4-FFF2-40B4-BE49-F238E27FC236}">
                <a16:creationId xmlns:a16="http://schemas.microsoft.com/office/drawing/2014/main" id="{DE7A4D25-3CA5-F92A-988A-F913C367D59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5"/>
          <a:srcRect t="113" b="113"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Foster holistically superior methodologies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LAUNCH</a:t>
            </a:r>
          </a:p>
          <a:p>
            <a:endParaRPr lang="en-US" dirty="0"/>
          </a:p>
        </p:txBody>
      </p:sp>
      <p:pic>
        <p:nvPicPr>
          <p:cNvPr id="268" name="Picture Placeholder 267" descr="rocket icon">
            <a:extLst>
              <a:ext uri="{FF2B5EF4-FFF2-40B4-BE49-F238E27FC236}">
                <a16:creationId xmlns:a16="http://schemas.microsoft.com/office/drawing/2014/main" id="{1A522F41-60C1-3803-6132-18E154C0E3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/>
          <a:srcRect t="543" b="543"/>
          <a:stretch/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-US" dirty="0"/>
              <a:t>Deploy strategic networks with compelling e-</a:t>
            </a:r>
            <a:br>
              <a:rPr lang="en-US" dirty="0"/>
            </a:br>
            <a:r>
              <a:rPr lang="en-US" dirty="0"/>
              <a:t>business needs</a:t>
            </a:r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{176FB399-D350-4106-8FA0-E503A7232BF0}tf78438558_win32</Template>
  <TotalTime>840</TotalTime>
  <Words>487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BerlingNova</vt:lpstr>
      <vt:lpstr>Calibri</vt:lpstr>
      <vt:lpstr>Calibri Light</vt:lpstr>
      <vt:lpstr>Gotham-Light</vt:lpstr>
      <vt:lpstr>Sabon Next LT</vt:lpstr>
      <vt:lpstr>Söhne</vt:lpstr>
      <vt:lpstr>Office Theme</vt:lpstr>
      <vt:lpstr>Celestial</vt:lpstr>
      <vt:lpstr>El futuro de la asesoría financiera:</vt:lpstr>
      <vt:lpstr>El Banco Mundial en su reconocida encuesta FINDEX 2021, informa QUE el porcentaje de adultos que reportan tener una cuenta bancaria en el país es de 51.3 %.</vt:lpstr>
      <vt:lpstr>Problemática: Pain Points</vt:lpstr>
      <vt:lpstr>en el área rural el 71,5% de las personas cuenta con un móvil, en tanto que en el área urbana el porcentaje es del 82,3%. En cuanto a los usuarios que tienen un móvil con acceso a internet, nuevamente las personas del área urbana tienen un porcentaje de 83,3% vs 75%, respectivamente. </vt:lpstr>
      <vt:lpstr>Solución: Propuesta</vt:lpstr>
      <vt:lpstr>Diana: tu asesora Financiera</vt:lpstr>
      <vt:lpstr>Teaser del uso del chatbot</vt:lpstr>
      <vt:lpstr>¿Cómo hacemos esto viable?</vt:lpstr>
      <vt:lpstr>PLAN para el lanzamiento del producto</vt:lpstr>
      <vt:lpstr>Resumen del proyecto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futuro de la asesoría financiera: diana bot </dc:title>
  <dc:subject/>
  <dc:creator>S</dc:creator>
  <cp:lastModifiedBy>S</cp:lastModifiedBy>
  <cp:revision>18</cp:revision>
  <dcterms:created xsi:type="dcterms:W3CDTF">2023-11-11T13:47:45Z</dcterms:created>
  <dcterms:modified xsi:type="dcterms:W3CDTF">2023-11-12T04:53:53Z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