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2" r:id="rId5"/>
    <p:sldId id="261" r:id="rId6"/>
    <p:sldId id="263" r:id="rId7"/>
    <p:sldId id="264" r:id="rId8"/>
    <p:sldId id="27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8A054-2E7F-4E87-B202-D77029A84142}" v="9" dt="2019-05-28T03:23:31.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anoor" userId="69031cfabdd6ba41" providerId="LiveId" clId="{4C18A054-2E7F-4E87-B202-D77029A84142}"/>
    <pc:docChg chg="custSel addSld delSld modSld">
      <pc:chgData name="Sai Shanoor" userId="69031cfabdd6ba41" providerId="LiveId" clId="{4C18A054-2E7F-4E87-B202-D77029A84142}" dt="2019-05-28T03:23:40.619" v="372" actId="20577"/>
      <pc:docMkLst>
        <pc:docMk/>
      </pc:docMkLst>
      <pc:sldChg chg="modSp">
        <pc:chgData name="Sai Shanoor" userId="69031cfabdd6ba41" providerId="LiveId" clId="{4C18A054-2E7F-4E87-B202-D77029A84142}" dt="2019-05-28T03:14:05.446" v="18" actId="20577"/>
        <pc:sldMkLst>
          <pc:docMk/>
          <pc:sldMk cId="3256136709" sldId="256"/>
        </pc:sldMkLst>
        <pc:spChg chg="mod">
          <ac:chgData name="Sai Shanoor" userId="69031cfabdd6ba41" providerId="LiveId" clId="{4C18A054-2E7F-4E87-B202-D77029A84142}" dt="2019-05-28T03:13:46.282" v="1" actId="27636"/>
          <ac:spMkLst>
            <pc:docMk/>
            <pc:sldMk cId="3256136709" sldId="256"/>
            <ac:spMk id="2" creationId="{00000000-0000-0000-0000-000000000000}"/>
          </ac:spMkLst>
        </pc:spChg>
        <pc:spChg chg="mod">
          <ac:chgData name="Sai Shanoor" userId="69031cfabdd6ba41" providerId="LiveId" clId="{4C18A054-2E7F-4E87-B202-D77029A84142}" dt="2019-05-28T03:14:05.446" v="18" actId="20577"/>
          <ac:spMkLst>
            <pc:docMk/>
            <pc:sldMk cId="3256136709" sldId="256"/>
            <ac:spMk id="3" creationId="{00000000-0000-0000-0000-000000000000}"/>
          </ac:spMkLst>
        </pc:spChg>
      </pc:sldChg>
      <pc:sldChg chg="del">
        <pc:chgData name="Sai Shanoor" userId="69031cfabdd6ba41" providerId="LiveId" clId="{4C18A054-2E7F-4E87-B202-D77029A84142}" dt="2019-05-28T03:14:12.946" v="19" actId="2696"/>
        <pc:sldMkLst>
          <pc:docMk/>
          <pc:sldMk cId="121116074" sldId="257"/>
        </pc:sldMkLst>
      </pc:sldChg>
      <pc:sldChg chg="modSp">
        <pc:chgData name="Sai Shanoor" userId="69031cfabdd6ba41" providerId="LiveId" clId="{4C18A054-2E7F-4E87-B202-D77029A84142}" dt="2019-05-28T03:14:34.489" v="21" actId="27636"/>
        <pc:sldMkLst>
          <pc:docMk/>
          <pc:sldMk cId="1652142957" sldId="258"/>
        </pc:sldMkLst>
        <pc:spChg chg="mod">
          <ac:chgData name="Sai Shanoor" userId="69031cfabdd6ba41" providerId="LiveId" clId="{4C18A054-2E7F-4E87-B202-D77029A84142}" dt="2019-05-28T03:14:34.489" v="21" actId="27636"/>
          <ac:spMkLst>
            <pc:docMk/>
            <pc:sldMk cId="1652142957" sldId="258"/>
            <ac:spMk id="3" creationId="{00000000-0000-0000-0000-000000000000}"/>
          </ac:spMkLst>
        </pc:spChg>
      </pc:sldChg>
      <pc:sldChg chg="delSp modSp">
        <pc:chgData name="Sai Shanoor" userId="69031cfabdd6ba41" providerId="LiveId" clId="{4C18A054-2E7F-4E87-B202-D77029A84142}" dt="2019-05-28T03:15:29.551" v="32"/>
        <pc:sldMkLst>
          <pc:docMk/>
          <pc:sldMk cId="3862460924" sldId="259"/>
        </pc:sldMkLst>
        <pc:spChg chg="mod">
          <ac:chgData name="Sai Shanoor" userId="69031cfabdd6ba41" providerId="LiveId" clId="{4C18A054-2E7F-4E87-B202-D77029A84142}" dt="2019-05-28T03:15:26.888" v="30"/>
          <ac:spMkLst>
            <pc:docMk/>
            <pc:sldMk cId="3862460924" sldId="259"/>
            <ac:spMk id="3" creationId="{00000000-0000-0000-0000-000000000000}"/>
          </ac:spMkLst>
        </pc:spChg>
        <pc:spChg chg="del mod">
          <ac:chgData name="Sai Shanoor" userId="69031cfabdd6ba41" providerId="LiveId" clId="{4C18A054-2E7F-4E87-B202-D77029A84142}" dt="2019-05-28T03:15:29.551" v="32"/>
          <ac:spMkLst>
            <pc:docMk/>
            <pc:sldMk cId="3862460924" sldId="259"/>
            <ac:spMk id="7" creationId="{00000000-0000-0000-0000-000000000000}"/>
          </ac:spMkLst>
        </pc:spChg>
        <pc:picChg chg="del">
          <ac:chgData name="Sai Shanoor" userId="69031cfabdd6ba41" providerId="LiveId" clId="{4C18A054-2E7F-4E87-B202-D77029A84142}" dt="2019-05-28T03:15:08.008" v="26" actId="478"/>
          <ac:picMkLst>
            <pc:docMk/>
            <pc:sldMk cId="3862460924" sldId="259"/>
            <ac:picMk id="6" creationId="{00000000-0000-0000-0000-000000000000}"/>
          </ac:picMkLst>
        </pc:picChg>
      </pc:sldChg>
      <pc:sldChg chg="addSp delSp modSp">
        <pc:chgData name="Sai Shanoor" userId="69031cfabdd6ba41" providerId="LiveId" clId="{4C18A054-2E7F-4E87-B202-D77029A84142}" dt="2019-05-28T03:16:50.690" v="78" actId="20577"/>
        <pc:sldMkLst>
          <pc:docMk/>
          <pc:sldMk cId="3253314872" sldId="261"/>
        </pc:sldMkLst>
        <pc:spChg chg="mod">
          <ac:chgData name="Sai Shanoor" userId="69031cfabdd6ba41" providerId="LiveId" clId="{4C18A054-2E7F-4E87-B202-D77029A84142}" dt="2019-05-28T03:16:50.690" v="78" actId="20577"/>
          <ac:spMkLst>
            <pc:docMk/>
            <pc:sldMk cId="3253314872" sldId="261"/>
            <ac:spMk id="3" creationId="{00000000-0000-0000-0000-000000000000}"/>
          </ac:spMkLst>
        </pc:spChg>
        <pc:picChg chg="del">
          <ac:chgData name="Sai Shanoor" userId="69031cfabdd6ba41" providerId="LiveId" clId="{4C18A054-2E7F-4E87-B202-D77029A84142}" dt="2019-05-28T03:16:29.128" v="37" actId="478"/>
          <ac:picMkLst>
            <pc:docMk/>
            <pc:sldMk cId="3253314872" sldId="261"/>
            <ac:picMk id="4" creationId="{00000000-0000-0000-0000-000000000000}"/>
          </ac:picMkLst>
        </pc:picChg>
        <pc:picChg chg="add mod">
          <ac:chgData name="Sai Shanoor" userId="69031cfabdd6ba41" providerId="LiveId" clId="{4C18A054-2E7F-4E87-B202-D77029A84142}" dt="2019-05-28T03:16:36.687" v="40" actId="1076"/>
          <ac:picMkLst>
            <pc:docMk/>
            <pc:sldMk cId="3253314872" sldId="261"/>
            <ac:picMk id="5" creationId="{245800C8-0C88-4769-8D7E-793B75DFDD77}"/>
          </ac:picMkLst>
        </pc:picChg>
      </pc:sldChg>
      <pc:sldChg chg="delSp modSp">
        <pc:chgData name="Sai Shanoor" userId="69031cfabdd6ba41" providerId="LiveId" clId="{4C18A054-2E7F-4E87-B202-D77029A84142}" dt="2019-05-28T03:15:48.151" v="35" actId="27636"/>
        <pc:sldMkLst>
          <pc:docMk/>
          <pc:sldMk cId="3629940095" sldId="262"/>
        </pc:sldMkLst>
        <pc:spChg chg="mod">
          <ac:chgData name="Sai Shanoor" userId="69031cfabdd6ba41" providerId="LiveId" clId="{4C18A054-2E7F-4E87-B202-D77029A84142}" dt="2019-05-28T03:15:48.151" v="35" actId="27636"/>
          <ac:spMkLst>
            <pc:docMk/>
            <pc:sldMk cId="3629940095" sldId="262"/>
            <ac:spMk id="3" creationId="{00000000-0000-0000-0000-000000000000}"/>
          </ac:spMkLst>
        </pc:spChg>
        <pc:picChg chg="del">
          <ac:chgData name="Sai Shanoor" userId="69031cfabdd6ba41" providerId="LiveId" clId="{4C18A054-2E7F-4E87-B202-D77029A84142}" dt="2019-05-28T03:15:44.059" v="33" actId="478"/>
          <ac:picMkLst>
            <pc:docMk/>
            <pc:sldMk cId="3629940095" sldId="262"/>
            <ac:picMk id="4" creationId="{00000000-0000-0000-0000-000000000000}"/>
          </ac:picMkLst>
        </pc:picChg>
      </pc:sldChg>
      <pc:sldChg chg="addSp delSp modSp">
        <pc:chgData name="Sai Shanoor" userId="69031cfabdd6ba41" providerId="LiveId" clId="{4C18A054-2E7F-4E87-B202-D77029A84142}" dt="2019-05-28T03:17:36.199" v="136" actId="20577"/>
        <pc:sldMkLst>
          <pc:docMk/>
          <pc:sldMk cId="1450723156" sldId="263"/>
        </pc:sldMkLst>
        <pc:spChg chg="mod">
          <ac:chgData name="Sai Shanoor" userId="69031cfabdd6ba41" providerId="LiveId" clId="{4C18A054-2E7F-4E87-B202-D77029A84142}" dt="2019-05-28T03:17:36.199" v="136" actId="20577"/>
          <ac:spMkLst>
            <pc:docMk/>
            <pc:sldMk cId="1450723156" sldId="263"/>
            <ac:spMk id="3" creationId="{00000000-0000-0000-0000-000000000000}"/>
          </ac:spMkLst>
        </pc:spChg>
        <pc:picChg chg="del">
          <ac:chgData name="Sai Shanoor" userId="69031cfabdd6ba41" providerId="LiveId" clId="{4C18A054-2E7F-4E87-B202-D77029A84142}" dt="2019-05-28T03:16:59.432" v="79" actId="478"/>
          <ac:picMkLst>
            <pc:docMk/>
            <pc:sldMk cId="1450723156" sldId="263"/>
            <ac:picMk id="5" creationId="{00000000-0000-0000-0000-000000000000}"/>
          </ac:picMkLst>
        </pc:picChg>
        <pc:picChg chg="add mod">
          <ac:chgData name="Sai Shanoor" userId="69031cfabdd6ba41" providerId="LiveId" clId="{4C18A054-2E7F-4E87-B202-D77029A84142}" dt="2019-05-28T03:17:09.534" v="81" actId="1076"/>
          <ac:picMkLst>
            <pc:docMk/>
            <pc:sldMk cId="1450723156" sldId="263"/>
            <ac:picMk id="6" creationId="{BD07E417-BB0B-4505-B10E-13CA8482B8AA}"/>
          </ac:picMkLst>
        </pc:picChg>
      </pc:sldChg>
      <pc:sldChg chg="modSp">
        <pc:chgData name="Sai Shanoor" userId="69031cfabdd6ba41" providerId="LiveId" clId="{4C18A054-2E7F-4E87-B202-D77029A84142}" dt="2019-05-28T03:21:04.653" v="267" actId="20577"/>
        <pc:sldMkLst>
          <pc:docMk/>
          <pc:sldMk cId="640700048" sldId="264"/>
        </pc:sldMkLst>
        <pc:spChg chg="mod">
          <ac:chgData name="Sai Shanoor" userId="69031cfabdd6ba41" providerId="LiveId" clId="{4C18A054-2E7F-4E87-B202-D77029A84142}" dt="2019-05-28T03:21:04.653" v="267" actId="20577"/>
          <ac:spMkLst>
            <pc:docMk/>
            <pc:sldMk cId="640700048" sldId="264"/>
            <ac:spMk id="3" creationId="{00000000-0000-0000-0000-000000000000}"/>
          </ac:spMkLst>
        </pc:spChg>
      </pc:sldChg>
      <pc:sldChg chg="modSp add">
        <pc:chgData name="Sai Shanoor" userId="69031cfabdd6ba41" providerId="LiveId" clId="{4C18A054-2E7F-4E87-B202-D77029A84142}" dt="2019-05-28T03:23:40.619" v="372" actId="20577"/>
        <pc:sldMkLst>
          <pc:docMk/>
          <pc:sldMk cId="1028469130" sldId="274"/>
        </pc:sldMkLst>
        <pc:spChg chg="mod">
          <ac:chgData name="Sai Shanoor" userId="69031cfabdd6ba41" providerId="LiveId" clId="{4C18A054-2E7F-4E87-B202-D77029A84142}" dt="2019-05-28T03:22:44.943" v="275" actId="20577"/>
          <ac:spMkLst>
            <pc:docMk/>
            <pc:sldMk cId="1028469130" sldId="274"/>
            <ac:spMk id="2" creationId="{BE4B9261-7378-4888-8D42-9033EE7C9BBB}"/>
          </ac:spMkLst>
        </pc:spChg>
        <pc:spChg chg="mod">
          <ac:chgData name="Sai Shanoor" userId="69031cfabdd6ba41" providerId="LiveId" clId="{4C18A054-2E7F-4E87-B202-D77029A84142}" dt="2019-05-28T03:23:40.619" v="372" actId="20577"/>
          <ac:spMkLst>
            <pc:docMk/>
            <pc:sldMk cId="1028469130" sldId="274"/>
            <ac:spMk id="3" creationId="{22ACD716-9F05-470A-94DF-7B66C32756F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5/27/2019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5/27/2019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effectLst/>
              </a:rPr>
              <a:t>Correlation between a neighborhood real estate price and its surrounding venues</a:t>
            </a:r>
            <a:endParaRPr lang="en-US" dirty="0">
              <a:effectLst/>
            </a:endParaRPr>
          </a:p>
        </p:txBody>
      </p:sp>
      <p:sp>
        <p:nvSpPr>
          <p:cNvPr id="3" name="Subtitle 2"/>
          <p:cNvSpPr>
            <a:spLocks noGrp="1"/>
          </p:cNvSpPr>
          <p:nvPr>
            <p:ph type="subTitle" idx="1"/>
          </p:nvPr>
        </p:nvSpPr>
        <p:spPr/>
        <p:txBody>
          <a:bodyPr>
            <a:normAutofit/>
          </a:bodyPr>
          <a:lstStyle/>
          <a:p>
            <a:r>
              <a:rPr lang="en-US" dirty="0"/>
              <a:t>Capstone project</a:t>
            </a:r>
          </a:p>
          <a:p>
            <a:r>
              <a:rPr lang="it-IT" dirty="0"/>
              <a:t>IBM Data Science Professional Certificate</a:t>
            </a:r>
          </a:p>
          <a:p>
            <a:r>
              <a:rPr lang="en-US" dirty="0"/>
              <a:t>May 2019</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fontScale="92500"/>
          </a:bodyPr>
          <a:lstStyle/>
          <a:p>
            <a:r>
              <a:rPr lang="en-US" dirty="0"/>
              <a:t>Part 1: </a:t>
            </a:r>
            <a:r>
              <a:rPr lang="en-US" b="1" dirty="0"/>
              <a:t>Problem Description</a:t>
            </a:r>
          </a:p>
          <a:p>
            <a:r>
              <a:rPr lang="en-US" dirty="0">
                <a:effectLst/>
              </a:rPr>
              <a:t>The main goal will be exploring the neighborhoods of New York city in order to extract the correlation between the real estate value and its surrounding venues.</a:t>
            </a:r>
          </a:p>
          <a:p>
            <a:r>
              <a:rPr lang="en-US" dirty="0">
                <a:effectLst/>
              </a:rPr>
              <a:t>The target audience for this report are:</a:t>
            </a:r>
          </a:p>
          <a:p>
            <a:pPr lvl="0"/>
            <a:r>
              <a:rPr lang="en-US" dirty="0">
                <a:effectLst/>
              </a:rPr>
              <a:t>Real estate makers and planners who can decide what kind of venues to put around their products to maximize selling price.</a:t>
            </a:r>
          </a:p>
          <a:p>
            <a:pPr lvl="0"/>
            <a:r>
              <a:rPr lang="en-US" dirty="0">
                <a:effectLst/>
              </a:rPr>
              <a:t>Houses sellers who can optimize their advertisements.</a:t>
            </a:r>
          </a:p>
          <a:p>
            <a:pPr lvl="0"/>
            <a:r>
              <a:rPr lang="en-US" dirty="0">
                <a:effectLst/>
              </a:rPr>
              <a:t>Potential buyers who can roughly estimate the value of a house based on the surrounding venues and the average price.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r>
              <a:rPr lang="en-US" dirty="0">
                <a:effectLst/>
              </a:rPr>
              <a:t>New York city neighborhoods were chosen as the observation target :</a:t>
            </a:r>
          </a:p>
          <a:p>
            <a:pPr lvl="0"/>
            <a:r>
              <a:rPr lang="en-US" dirty="0">
                <a:effectLst/>
              </a:rPr>
              <a:t>The diversity of prices between neighborhoods. For example, a 2-bedrooms condo in Central Park West, Upper West Side can cost $4.91 million on average; while in Inwood, Upper Manhattan, just 30 minutes away, it's only $498 thousands.</a:t>
            </a:r>
          </a:p>
          <a:p>
            <a:pPr lvl="0"/>
            <a:r>
              <a:rPr lang="en-US" dirty="0">
                <a:effectLst/>
              </a:rPr>
              <a:t>The availability of geo data which can be used to visualize the dataset onto a map.</a:t>
            </a:r>
          </a:p>
          <a:p>
            <a:r>
              <a:rPr lang="en-US" dirty="0">
                <a:effectLst/>
              </a:rPr>
              <a:t>The type of real estate to be considered is 2-bedroom condo, which is common for most normal nuclear families.</a:t>
            </a:r>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normAutofit fontScale="92500"/>
          </a:bodyPr>
          <a:lstStyle/>
          <a:p>
            <a:r>
              <a:rPr lang="en-US" dirty="0"/>
              <a:t>Part 2: </a:t>
            </a:r>
            <a:r>
              <a:rPr lang="en-US" b="1" dirty="0"/>
              <a:t>Data We Need</a:t>
            </a:r>
          </a:p>
          <a:p>
            <a:r>
              <a:rPr lang="en-US" dirty="0">
                <a:effectLst/>
              </a:rPr>
              <a:t>The process of collecting and clean data:</a:t>
            </a:r>
          </a:p>
          <a:p>
            <a:pPr lvl="0"/>
            <a:r>
              <a:rPr lang="en-US" dirty="0">
                <a:effectLst/>
              </a:rPr>
              <a:t>Scrap the </a:t>
            </a:r>
            <a:r>
              <a:rPr lang="en-US" dirty="0" err="1">
                <a:effectLst/>
              </a:rPr>
              <a:t>CityRealty</a:t>
            </a:r>
            <a:r>
              <a:rPr lang="en-US" dirty="0">
                <a:effectLst/>
              </a:rPr>
              <a:t> webpage for a list of New York city neighborhoods.</a:t>
            </a:r>
          </a:p>
          <a:p>
            <a:pPr lvl="0"/>
            <a:r>
              <a:rPr lang="en-US" dirty="0">
                <a:effectLst/>
              </a:rPr>
              <a:t>Find the center coordinates and their border of geographic data of the neighborhoods. </a:t>
            </a:r>
          </a:p>
          <a:p>
            <a:pPr lvl="0"/>
            <a:r>
              <a:rPr lang="en-US" dirty="0">
                <a:effectLst/>
              </a:rPr>
              <a:t>For each neighborhood, pass the obtained coordinates to </a:t>
            </a:r>
            <a:r>
              <a:rPr lang="en-US" dirty="0" err="1">
                <a:effectLst/>
              </a:rPr>
              <a:t>FourSquare</a:t>
            </a:r>
            <a:r>
              <a:rPr lang="en-US" dirty="0">
                <a:effectLst/>
              </a:rPr>
              <a:t> API. The “explore” endpoint will return a list of surrounding venues in a pre-defined radius.</a:t>
            </a:r>
          </a:p>
          <a:p>
            <a:pPr lvl="0"/>
            <a:r>
              <a:rPr lang="en-US" dirty="0">
                <a:effectLst/>
              </a:rPr>
              <a:t>Count the occurrence of each venue type in a neighborhood. Then apply one hot encoding to turn each venue type into a column with their occurrence as the value.</a:t>
            </a:r>
          </a:p>
          <a:p>
            <a:pPr lvl="0"/>
            <a:r>
              <a:rPr lang="en-US" dirty="0">
                <a:effectLst/>
              </a:rPr>
              <a:t>Standardize the average price by removing the mean and scaling to unit variance.</a:t>
            </a:r>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Cleaned dataset for processing"</a:t>
            </a:r>
          </a:p>
          <a:p>
            <a:pPr marL="0" indent="0">
              <a:buNone/>
            </a:pPr>
            <a:endParaRPr lang="en-US" dirty="0"/>
          </a:p>
        </p:txBody>
      </p:sp>
      <p:pic>
        <p:nvPicPr>
          <p:cNvPr id="5" name="Picture 4">
            <a:extLst>
              <a:ext uri="{FF2B5EF4-FFF2-40B4-BE49-F238E27FC236}">
                <a16:creationId xmlns:a16="http://schemas.microsoft.com/office/drawing/2014/main" id="{245800C8-0C88-4769-8D7E-793B75DFDD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9465" y="2286470"/>
            <a:ext cx="8627215" cy="3953012"/>
          </a:xfrm>
          <a:prstGeom prst="rect">
            <a:avLst/>
          </a:prstGeom>
          <a:noFill/>
          <a:ln>
            <a:noFill/>
          </a:ln>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Insights using dataset for house pricing</a:t>
            </a:r>
          </a:p>
          <a:p>
            <a:pPr marL="0" indent="0">
              <a:buNone/>
            </a:pPr>
            <a:endParaRPr lang="en-US" dirty="0"/>
          </a:p>
        </p:txBody>
      </p:sp>
      <p:pic>
        <p:nvPicPr>
          <p:cNvPr id="6" name="Picture 5">
            <a:extLst>
              <a:ext uri="{FF2B5EF4-FFF2-40B4-BE49-F238E27FC236}">
                <a16:creationId xmlns:a16="http://schemas.microsoft.com/office/drawing/2014/main" id="{BD07E417-BB0B-4505-B10E-13CA8482B8AA}"/>
              </a:ext>
            </a:extLst>
          </p:cNvPr>
          <p:cNvPicPr/>
          <p:nvPr/>
        </p:nvPicPr>
        <p:blipFill>
          <a:blip r:embed="rId2">
            <a:extLst>
              <a:ext uri="{28A0092B-C50C-407E-A947-70E740481C1C}">
                <a14:useLocalDpi xmlns:a14="http://schemas.microsoft.com/office/drawing/2010/main" val="0"/>
              </a:ext>
            </a:extLst>
          </a:blip>
          <a:stretch>
            <a:fillRect/>
          </a:stretch>
        </p:blipFill>
        <p:spPr>
          <a:xfrm>
            <a:off x="2483177" y="2093767"/>
            <a:ext cx="5943600" cy="4334510"/>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Performing Regressions and other techniques.</a:t>
            </a:r>
          </a:p>
          <a:p>
            <a:pPr marL="0" indent="0">
              <a:buNone/>
            </a:pPr>
            <a:r>
              <a:rPr lang="en-US" b="1" dirty="0"/>
              <a:t>After finding the list of neighborhoods, we then connect to the Foursquare API to gather information about venues inside each and every neighborhood. </a:t>
            </a:r>
          </a:p>
          <a:p>
            <a:pPr marL="0" indent="0">
              <a:buNone/>
            </a:pPr>
            <a:r>
              <a:rPr lang="en-US" b="1" dirty="0"/>
              <a:t>We can performed Linear Regression and other techniques.</a:t>
            </a:r>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9261-7378-4888-8D42-9033EE7C9BB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2ACD716-9F05-470A-94DF-7B66C32756F6}"/>
              </a:ext>
            </a:extLst>
          </p:cNvPr>
          <p:cNvSpPr>
            <a:spLocks noGrp="1"/>
          </p:cNvSpPr>
          <p:nvPr>
            <p:ph idx="1"/>
          </p:nvPr>
        </p:nvSpPr>
        <p:spPr/>
        <p:txBody>
          <a:bodyPr/>
          <a:lstStyle/>
          <a:p>
            <a:r>
              <a:rPr lang="en-US" dirty="0"/>
              <a:t>The models didn’t perform particularly well to our liking.</a:t>
            </a:r>
          </a:p>
          <a:p>
            <a:r>
              <a:rPr lang="en-US"/>
              <a:t>Reasons could be -</a:t>
            </a:r>
            <a:endParaRPr lang="en-US" dirty="0"/>
          </a:p>
          <a:p>
            <a:pPr lvl="0"/>
            <a:r>
              <a:rPr lang="en-US" dirty="0">
                <a:effectLst/>
              </a:rPr>
              <a:t>The real estate price is hard to predict. </a:t>
            </a:r>
          </a:p>
          <a:p>
            <a:pPr lvl="0"/>
            <a:r>
              <a:rPr lang="en-US" dirty="0">
                <a:effectLst/>
              </a:rPr>
              <a:t>The data is incomplete (small sample size, missing deciding factors).</a:t>
            </a:r>
          </a:p>
          <a:p>
            <a:pPr lvl="0"/>
            <a:r>
              <a:rPr lang="en-US" dirty="0">
                <a:effectLst/>
              </a:rPr>
              <a:t>The machine learning techniques are chosen or applied poorly.</a:t>
            </a:r>
          </a:p>
          <a:p>
            <a:endParaRPr lang="en-US" dirty="0"/>
          </a:p>
          <a:p>
            <a:endParaRPr lang="en-US" dirty="0"/>
          </a:p>
        </p:txBody>
      </p:sp>
    </p:spTree>
    <p:extLst>
      <p:ext uri="{BB962C8B-B14F-4D97-AF65-F5344CB8AC3E}">
        <p14:creationId xmlns:p14="http://schemas.microsoft.com/office/powerpoint/2010/main" val="102846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792</TotalTime>
  <Words>714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Correlation between a neighborhood real estate price and its surrounding venues</vt:lpstr>
      <vt:lpstr>Synopsis</vt:lpstr>
      <vt:lpstr>Synopsis</vt:lpstr>
      <vt:lpstr>Synopsis</vt:lpstr>
      <vt:lpstr>Main Article</vt:lpstr>
      <vt:lpstr>Main Article</vt:lpstr>
      <vt:lpstr>Main Article</vt:lpstr>
      <vt:lpstr>Results</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
  <cp:lastModifiedBy>Sai Shanoor</cp:lastModifiedBy>
  <cp:revision>9</cp:revision>
  <dcterms:created xsi:type="dcterms:W3CDTF">2018-09-09T09:14:01Z</dcterms:created>
  <dcterms:modified xsi:type="dcterms:W3CDTF">2019-05-28T03:23:43Z</dcterms:modified>
</cp:coreProperties>
</file>