
<file path=[Content_Types].xml><?xml version="1.0" encoding="utf-8"?>
<Types xmlns="http://schemas.openxmlformats.org/package/2006/content-types">
  <Default Extension="png" ContentType="image/png"/>
  <Default Extension="ppm"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9" r:id="rId4"/>
    <p:sldId id="261" r:id="rId5"/>
    <p:sldId id="258" r:id="rId6"/>
    <p:sldId id="262" r:id="rId7"/>
    <p:sldId id="264" r:id="rId8"/>
    <p:sldId id="272" r:id="rId9"/>
    <p:sldId id="260" r:id="rId10"/>
    <p:sldId id="263" r:id="rId11"/>
    <p:sldId id="271" r:id="rId12"/>
    <p:sldId id="265" r:id="rId13"/>
    <p:sldId id="266" r:id="rId14"/>
    <p:sldId id="267" r:id="rId15"/>
    <p:sldId id="268" r:id="rId16"/>
    <p:sldId id="269" r:id="rId17"/>
    <p:sldId id="273" r:id="rId18"/>
    <p:sldId id="270"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2jhM01LIdMTeqyXG5G58dI2Pm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5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960120" y="3520440"/>
            <a:ext cx="7680960" cy="288036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 name="Google Shape;86;p1:notes"/>
          <p:cNvSpPr>
            <a:spLocks noGrp="1" noRot="1" noChangeAspect="1"/>
          </p:cNvSpPr>
          <p:nvPr>
            <p:ph type="sldImg" idx="2"/>
          </p:nvPr>
        </p:nvSpPr>
        <p:spPr>
          <a:xfrm>
            <a:off x="3154363" y="914400"/>
            <a:ext cx="3292475" cy="24685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667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a:spLocks noGrp="1"/>
          </p:cNvSpPr>
          <p:nvPr>
            <p:ph type="pic" idx="2"/>
          </p:nvPr>
        </p:nvSpPr>
        <p:spPr>
          <a:xfrm>
            <a:off x="3887391" y="987426"/>
            <a:ext cx="4629150" cy="4873625"/>
          </a:xfrm>
          <a:prstGeom prst="rect">
            <a:avLst/>
          </a:prstGeom>
          <a:noFill/>
          <a:ln>
            <a:noFill/>
          </a:ln>
        </p:spPr>
      </p:sp>
      <p:sp>
        <p:nvSpPr>
          <p:cNvPr id="68" name="Google Shape;68;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untal@iiserb.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pm"/><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ubTitle" idx="1"/>
          </p:nvPr>
        </p:nvSpPr>
        <p:spPr>
          <a:xfrm>
            <a:off x="0" y="133675"/>
            <a:ext cx="9127998" cy="147883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1E4E79"/>
              </a:buClr>
              <a:buSzPts val="4800"/>
              <a:buNone/>
            </a:pPr>
            <a:r>
              <a:rPr lang="en-US" sz="4800" b="1" dirty="0"/>
              <a:t>ML/DL in Cybersecurity</a:t>
            </a:r>
            <a:endParaRPr b="1" dirty="0"/>
          </a:p>
          <a:p>
            <a:pPr marL="0" lvl="0" indent="0" algn="ctr" rtl="0">
              <a:lnSpc>
                <a:spcPct val="90000"/>
              </a:lnSpc>
              <a:spcBef>
                <a:spcPts val="1000"/>
              </a:spcBef>
              <a:spcAft>
                <a:spcPts val="0"/>
              </a:spcAft>
              <a:buClr>
                <a:srgbClr val="C00000"/>
              </a:buClr>
              <a:buSzPts val="4000"/>
              <a:buNone/>
            </a:pPr>
            <a:r>
              <a:rPr lang="en-US" sz="4000" b="1" dirty="0">
                <a:solidFill>
                  <a:srgbClr val="C00000"/>
                </a:solidFill>
              </a:rPr>
              <a:t>Summer Internship 2024, IISER Bhopal</a:t>
            </a:r>
            <a:endParaRPr dirty="0">
              <a:solidFill>
                <a:srgbClr val="C00000"/>
              </a:solidFill>
            </a:endParaRPr>
          </a:p>
        </p:txBody>
      </p:sp>
      <p:sp>
        <p:nvSpPr>
          <p:cNvPr id="89" name="Google Shape;89;p1"/>
          <p:cNvSpPr txBox="1"/>
          <p:nvPr/>
        </p:nvSpPr>
        <p:spPr>
          <a:xfrm>
            <a:off x="-16001" y="3428999"/>
            <a:ext cx="9143999" cy="3049859"/>
          </a:xfrm>
          <a:prstGeom prst="rect">
            <a:avLst/>
          </a:prstGeom>
          <a:no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2400"/>
              <a:buFont typeface="Arial"/>
              <a:buNone/>
            </a:pPr>
            <a:r>
              <a:rPr lang="en-US" sz="2400" b="0" i="0" u="none" strike="noStrike" cap="none" dirty="0">
                <a:solidFill>
                  <a:schemeClr val="dk1"/>
                </a:solidFill>
                <a:latin typeface="Calibri"/>
                <a:ea typeface="Calibri"/>
                <a:cs typeface="Calibri"/>
                <a:sym typeface="Calibri"/>
              </a:rPr>
              <a:t>Kr</a:t>
            </a:r>
            <a:r>
              <a:rPr lang="en-US" sz="2400" dirty="0">
                <a:solidFill>
                  <a:schemeClr val="dk1"/>
                </a:solidFill>
                <a:latin typeface="Calibri"/>
                <a:ea typeface="Calibri"/>
                <a:cs typeface="Calibri"/>
                <a:sym typeface="Calibri"/>
              </a:rPr>
              <a:t>ishnendu Das</a:t>
            </a:r>
            <a:r>
              <a:rPr lang="en-US" sz="2400" b="0" i="0" u="none" strike="noStrike" cap="none" dirty="0">
                <a:solidFill>
                  <a:schemeClr val="dk1"/>
                </a:solidFill>
                <a:latin typeface="Calibri"/>
                <a:ea typeface="Calibri"/>
                <a:cs typeface="Calibri"/>
                <a:sym typeface="Calibri"/>
              </a:rPr>
              <a:t>, Email:</a:t>
            </a:r>
            <a:r>
              <a:rPr lang="en-US" sz="2400" b="0" i="0" u="sng" strike="noStrike" cap="none" dirty="0">
                <a:solidFill>
                  <a:schemeClr val="hlink"/>
                </a:solidFill>
                <a:latin typeface="Calibri"/>
                <a:ea typeface="Calibri"/>
                <a:cs typeface="Calibri"/>
                <a:sym typeface="Calibri"/>
              </a:rPr>
              <a:t>rdas26244@gmail.com</a:t>
            </a:r>
            <a:r>
              <a:rPr lang="en-US" sz="2400" b="0" i="0" u="none" strike="noStrike" cap="none" dirty="0">
                <a:solidFill>
                  <a:schemeClr val="dk1"/>
                </a:solidFill>
                <a:latin typeface="Calibri"/>
                <a:ea typeface="Calibri"/>
                <a:cs typeface="Calibri"/>
                <a:sym typeface="Calibri"/>
              </a:rPr>
              <a:t>, University </a:t>
            </a:r>
            <a:r>
              <a:rPr lang="en-US" sz="2400" dirty="0">
                <a:solidFill>
                  <a:schemeClr val="dk1"/>
                </a:solidFill>
                <a:latin typeface="Calibri"/>
                <a:ea typeface="Calibri"/>
                <a:cs typeface="Calibri"/>
                <a:sym typeface="Calibri"/>
              </a:rPr>
              <a:t>of Calcutta, Computer Science and Electronics </a:t>
            </a:r>
            <a:endParaRPr sz="18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r>
              <a:rPr lang="en-US" sz="2400" b="1" i="0" u="none" strike="noStrike" cap="none" dirty="0">
                <a:solidFill>
                  <a:schemeClr val="dk1"/>
                </a:solidFill>
                <a:latin typeface="Calibri"/>
                <a:ea typeface="Calibri"/>
                <a:cs typeface="Calibri"/>
                <a:sym typeface="Calibri"/>
              </a:rPr>
              <a:t>Supervisor: </a:t>
            </a:r>
            <a:r>
              <a:rPr lang="en-US" sz="2400" b="0" i="0" u="none" strike="noStrike" cap="none" dirty="0">
                <a:solidFill>
                  <a:schemeClr val="dk1"/>
                </a:solidFill>
                <a:latin typeface="Calibri"/>
                <a:ea typeface="Calibri"/>
                <a:cs typeface="Calibri"/>
                <a:sym typeface="Calibri"/>
              </a:rPr>
              <a:t>Dr. Kuntal Roy, EECS Department, Email: </a:t>
            </a:r>
            <a:r>
              <a:rPr lang="en-US" sz="2400" b="0" i="0" u="sng" strike="noStrike" cap="none"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kuntal@iiserb.ac.in</a:t>
            </a:r>
            <a:endParaRPr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1000"/>
              </a:spcBef>
              <a:spcAft>
                <a:spcPts val="0"/>
              </a:spcAft>
              <a:buClr>
                <a:schemeClr val="dk1"/>
              </a:buClr>
              <a:buSzPts val="2400"/>
              <a:buFont typeface="Arial"/>
              <a:buNone/>
            </a:pPr>
            <a:endParaRPr sz="2400" b="0" i="0" u="none" strike="noStrike" cap="none" dirty="0">
              <a:solidFill>
                <a:schemeClr val="dk1"/>
              </a:solidFill>
              <a:latin typeface="Calibri"/>
              <a:ea typeface="Calibri"/>
              <a:cs typeface="Calibri"/>
              <a:sym typeface="Calibri"/>
            </a:endParaRPr>
          </a:p>
        </p:txBody>
      </p:sp>
      <p:pic>
        <p:nvPicPr>
          <p:cNvPr id="90" name="Google Shape;90;p1"/>
          <p:cNvPicPr preferRelativeResize="0"/>
          <p:nvPr/>
        </p:nvPicPr>
        <p:blipFill rotWithShape="1">
          <a:blip r:embed="rId4">
            <a:alphaModFix/>
          </a:blip>
          <a:srcRect/>
          <a:stretch/>
        </p:blipFill>
        <p:spPr>
          <a:xfrm>
            <a:off x="3596769" y="1770625"/>
            <a:ext cx="1918457" cy="19184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667C2-B8A4-9DCD-9E4E-166117776D14}"/>
              </a:ext>
            </a:extLst>
          </p:cNvPr>
          <p:cNvSpPr>
            <a:spLocks noGrp="1"/>
          </p:cNvSpPr>
          <p:nvPr>
            <p:ph type="title"/>
          </p:nvPr>
        </p:nvSpPr>
        <p:spPr>
          <a:xfrm>
            <a:off x="479161" y="639193"/>
            <a:ext cx="2678858" cy="3573516"/>
          </a:xfrm>
        </p:spPr>
        <p:txBody>
          <a:bodyPr vert="horz" lIns="91440" tIns="45720" rIns="91440" bIns="45720" rtlCol="0" anchor="b">
            <a:normAutofit/>
          </a:bodyPr>
          <a:lstStyle/>
          <a:p>
            <a:pPr>
              <a:spcBef>
                <a:spcPct val="0"/>
              </a:spcBef>
            </a:pPr>
            <a:r>
              <a:rPr lang="en-US" sz="5700" kern="1200">
                <a:solidFill>
                  <a:schemeClr val="tx1"/>
                </a:solidFill>
                <a:latin typeface="+mj-lt"/>
                <a:ea typeface="+mj-ea"/>
                <a:cs typeface="+mj-cs"/>
              </a:rPr>
              <a:t>DDoS Attack</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network of computers">
            <a:extLst>
              <a:ext uri="{FF2B5EF4-FFF2-40B4-BE49-F238E27FC236}">
                <a16:creationId xmlns:a16="http://schemas.microsoft.com/office/drawing/2014/main" id="{DD5F25FE-F90C-5699-69F5-B18D3340A36E}"/>
              </a:ext>
            </a:extLst>
          </p:cNvPr>
          <p:cNvPicPr>
            <a:picLocks noChangeAspect="1"/>
          </p:cNvPicPr>
          <p:nvPr/>
        </p:nvPicPr>
        <p:blipFill>
          <a:blip r:embed="rId2"/>
          <a:stretch>
            <a:fillRect/>
          </a:stretch>
        </p:blipFill>
        <p:spPr>
          <a:xfrm>
            <a:off x="3490722" y="1900215"/>
            <a:ext cx="5410962" cy="3030138"/>
          </a:xfrm>
          <a:prstGeom prst="rect">
            <a:avLst/>
          </a:prstGeom>
        </p:spPr>
      </p:pic>
      <p:sp>
        <p:nvSpPr>
          <p:cNvPr id="5" name="Slide Number Placeholder 4">
            <a:extLst>
              <a:ext uri="{FF2B5EF4-FFF2-40B4-BE49-F238E27FC236}">
                <a16:creationId xmlns:a16="http://schemas.microsoft.com/office/drawing/2014/main" id="{2690635B-B001-1A5A-1D88-D284F12E811B}"/>
              </a:ext>
            </a:extLst>
          </p:cNvPr>
          <p:cNvSpPr>
            <a:spLocks noGrp="1"/>
          </p:cNvSpPr>
          <p:nvPr>
            <p:ph type="sldNum" idx="12"/>
          </p:nvPr>
        </p:nvSpPr>
        <p:spPr>
          <a:xfrm>
            <a:off x="6457950" y="6356350"/>
            <a:ext cx="20574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kern="1200" smtClean="0">
                <a:solidFill>
                  <a:schemeClr val="tx1">
                    <a:tint val="75000"/>
                  </a:schemeClr>
                </a:solidFill>
                <a:latin typeface="+mn-lt"/>
                <a:ea typeface="+mn-ea"/>
                <a:cs typeface="+mn-cs"/>
              </a:rPr>
              <a:pPr lvl="0" indent="0">
                <a:spcBef>
                  <a:spcPts val="0"/>
                </a:spcBef>
                <a:spcAft>
                  <a:spcPts val="600"/>
                </a:spcAft>
                <a:buNone/>
              </a:pPr>
              <a:t>10</a:t>
            </a:fld>
            <a:endParaRPr lang="en-US"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2949682701"/>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9144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CF45C-A377-9D36-43F5-A904FE90C965}"/>
              </a:ext>
            </a:extLst>
          </p:cNvPr>
          <p:cNvSpPr>
            <a:spLocks noGrp="1"/>
          </p:cNvSpPr>
          <p:nvPr>
            <p:ph type="title"/>
          </p:nvPr>
        </p:nvSpPr>
        <p:spPr>
          <a:xfrm>
            <a:off x="941295" y="5279511"/>
            <a:ext cx="7261411" cy="739880"/>
          </a:xfrm>
        </p:spPr>
        <p:txBody>
          <a:bodyPr vert="horz" lIns="91440" tIns="45720" rIns="91440" bIns="45720" rtlCol="0" anchor="b">
            <a:normAutofit/>
          </a:bodyPr>
          <a:lstStyle/>
          <a:p>
            <a:pPr algn="ctr">
              <a:spcBef>
                <a:spcPct val="0"/>
              </a:spcBef>
            </a:pPr>
            <a:r>
              <a:rPr lang="en-US" sz="3100" kern="1200">
                <a:solidFill>
                  <a:schemeClr val="tx1">
                    <a:lumMod val="85000"/>
                    <a:lumOff val="15000"/>
                  </a:schemeClr>
                </a:solidFill>
                <a:latin typeface="+mj-lt"/>
                <a:ea typeface="+mj-ea"/>
                <a:cs typeface="+mj-cs"/>
              </a:rPr>
              <a:t>Firewall Protected Server</a:t>
            </a:r>
          </a:p>
        </p:txBody>
      </p:sp>
      <p:pic>
        <p:nvPicPr>
          <p:cNvPr id="7" name="Picture 6" descr="A diagram of a firewall&#10;&#10;Description automatically generated">
            <a:extLst>
              <a:ext uri="{FF2B5EF4-FFF2-40B4-BE49-F238E27FC236}">
                <a16:creationId xmlns:a16="http://schemas.microsoft.com/office/drawing/2014/main" id="{5E6F67BF-561C-4BB9-C63A-FD8017BCE426}"/>
              </a:ext>
            </a:extLst>
          </p:cNvPr>
          <p:cNvPicPr>
            <a:picLocks noChangeAspect="1"/>
          </p:cNvPicPr>
          <p:nvPr/>
        </p:nvPicPr>
        <p:blipFill>
          <a:blip r:embed="rId2"/>
          <a:stretch>
            <a:fillRect/>
          </a:stretch>
        </p:blipFill>
        <p:spPr>
          <a:xfrm>
            <a:off x="783215" y="579473"/>
            <a:ext cx="7577568" cy="4224493"/>
          </a:xfrm>
          <a:prstGeom prst="rect">
            <a:avLst/>
          </a:prstGeom>
        </p:spPr>
      </p:pic>
      <p:sp>
        <p:nvSpPr>
          <p:cNvPr id="5" name="Slide Number Placeholder 4">
            <a:extLst>
              <a:ext uri="{FF2B5EF4-FFF2-40B4-BE49-F238E27FC236}">
                <a16:creationId xmlns:a16="http://schemas.microsoft.com/office/drawing/2014/main" id="{3AF2DC50-94D7-27AC-71DE-F7BFCBFC20B4}"/>
              </a:ext>
            </a:extLst>
          </p:cNvPr>
          <p:cNvSpPr>
            <a:spLocks noGrp="1"/>
          </p:cNvSpPr>
          <p:nvPr>
            <p:ph type="sldNum" idx="12"/>
          </p:nvPr>
        </p:nvSpPr>
        <p:spPr>
          <a:xfrm>
            <a:off x="6457950" y="6356350"/>
            <a:ext cx="20574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900" kern="1200">
                <a:solidFill>
                  <a:schemeClr val="tx1">
                    <a:lumMod val="50000"/>
                    <a:lumOff val="50000"/>
                  </a:schemeClr>
                </a:solidFill>
                <a:latin typeface="+mn-lt"/>
                <a:ea typeface="+mn-ea"/>
                <a:cs typeface="+mn-cs"/>
              </a:rPr>
              <a:pPr lvl="0" indent="0">
                <a:spcBef>
                  <a:spcPts val="0"/>
                </a:spcBef>
                <a:spcAft>
                  <a:spcPts val="600"/>
                </a:spcAft>
                <a:buNone/>
              </a:pPr>
              <a:t>11</a:t>
            </a:fld>
            <a:endParaRPr lang="en-US" sz="900"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184135209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D464-F39D-34C2-7424-BAFE3D81E2F0}"/>
              </a:ext>
            </a:extLst>
          </p:cNvPr>
          <p:cNvSpPr>
            <a:spLocks noGrp="1"/>
          </p:cNvSpPr>
          <p:nvPr>
            <p:ph type="title"/>
          </p:nvPr>
        </p:nvSpPr>
        <p:spPr/>
        <p:txBody>
          <a:bodyPr/>
          <a:lstStyle/>
          <a:p>
            <a:r>
              <a:rPr lang="en-IN" dirty="0"/>
              <a:t>Cyber Forensic Tools</a:t>
            </a:r>
          </a:p>
        </p:txBody>
      </p:sp>
      <p:sp>
        <p:nvSpPr>
          <p:cNvPr id="3" name="Text Placeholder 2">
            <a:extLst>
              <a:ext uri="{FF2B5EF4-FFF2-40B4-BE49-F238E27FC236}">
                <a16:creationId xmlns:a16="http://schemas.microsoft.com/office/drawing/2014/main" id="{9A5CF342-9DDB-64C3-BD5F-0187B1BB599A}"/>
              </a:ext>
            </a:extLst>
          </p:cNvPr>
          <p:cNvSpPr>
            <a:spLocks noGrp="1"/>
          </p:cNvSpPr>
          <p:nvPr>
            <p:ph type="body" idx="1"/>
          </p:nvPr>
        </p:nvSpPr>
        <p:spPr>
          <a:xfrm>
            <a:off x="628650" y="1825625"/>
            <a:ext cx="8162424" cy="4351338"/>
          </a:xfrm>
        </p:spPr>
        <p:txBody>
          <a:bodyPr/>
          <a:lstStyle/>
          <a:p>
            <a:r>
              <a:rPr lang="en-IN" dirty="0"/>
              <a:t>Wireshark</a:t>
            </a:r>
          </a:p>
          <a:p>
            <a:r>
              <a:rPr lang="en-IN" dirty="0"/>
              <a:t>Autopsy</a:t>
            </a:r>
          </a:p>
          <a:p>
            <a:r>
              <a:rPr lang="en-IN" dirty="0"/>
              <a:t>Forensic Toolkit                           And Many More….</a:t>
            </a:r>
          </a:p>
          <a:p>
            <a:r>
              <a:rPr lang="en-IN" dirty="0"/>
              <a:t>Network Miner</a:t>
            </a:r>
          </a:p>
          <a:p>
            <a:r>
              <a:rPr lang="en-IN" dirty="0"/>
              <a:t>Better Stack</a:t>
            </a:r>
          </a:p>
          <a:p>
            <a:r>
              <a:rPr lang="en-IN" dirty="0"/>
              <a:t>Dotcom-monitor</a:t>
            </a:r>
          </a:p>
          <a:p>
            <a:endParaRPr lang="en-IN" dirty="0"/>
          </a:p>
        </p:txBody>
      </p:sp>
      <p:sp>
        <p:nvSpPr>
          <p:cNvPr id="5" name="Slide Number Placeholder 4">
            <a:extLst>
              <a:ext uri="{FF2B5EF4-FFF2-40B4-BE49-F238E27FC236}">
                <a16:creationId xmlns:a16="http://schemas.microsoft.com/office/drawing/2014/main" id="{9005C8CB-C6D6-7662-3627-70FF9EC093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1944522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083A8-3FE3-70BD-9A3B-C2E9F34811C9}"/>
              </a:ext>
            </a:extLst>
          </p:cNvPr>
          <p:cNvSpPr>
            <a:spLocks noGrp="1"/>
          </p:cNvSpPr>
          <p:nvPr>
            <p:ph type="title"/>
          </p:nvPr>
        </p:nvSpPr>
        <p:spPr/>
        <p:txBody>
          <a:bodyPr/>
          <a:lstStyle/>
          <a:p>
            <a:r>
              <a:rPr lang="en-IN" dirty="0"/>
              <a:t>DNS Features</a:t>
            </a:r>
          </a:p>
        </p:txBody>
      </p:sp>
      <p:sp>
        <p:nvSpPr>
          <p:cNvPr id="3" name="Text Placeholder 2">
            <a:extLst>
              <a:ext uri="{FF2B5EF4-FFF2-40B4-BE49-F238E27FC236}">
                <a16:creationId xmlns:a16="http://schemas.microsoft.com/office/drawing/2014/main" id="{15FFBA32-7552-4D73-D33A-33A71E7A63E9}"/>
              </a:ext>
            </a:extLst>
          </p:cNvPr>
          <p:cNvSpPr>
            <a:spLocks noGrp="1"/>
          </p:cNvSpPr>
          <p:nvPr>
            <p:ph type="body" idx="1"/>
          </p:nvPr>
        </p:nvSpPr>
        <p:spPr>
          <a:xfrm>
            <a:off x="628650" y="1825625"/>
            <a:ext cx="7697203" cy="4351338"/>
          </a:xfrm>
        </p:spPr>
        <p:txBody>
          <a:bodyPr/>
          <a:lstStyle/>
          <a:p>
            <a:r>
              <a:rPr lang="en-IN" dirty="0"/>
              <a:t>Source IP</a:t>
            </a:r>
          </a:p>
          <a:p>
            <a:r>
              <a:rPr lang="en-IN" dirty="0"/>
              <a:t>Source PORT</a:t>
            </a:r>
          </a:p>
          <a:p>
            <a:r>
              <a:rPr lang="en-IN" dirty="0"/>
              <a:t>Request Duration                               </a:t>
            </a:r>
          </a:p>
          <a:p>
            <a:r>
              <a:rPr lang="en-IN" dirty="0"/>
              <a:t>Data Requesting                           And 316 More…</a:t>
            </a:r>
          </a:p>
          <a:p>
            <a:r>
              <a:rPr lang="en-IN" dirty="0"/>
              <a:t>Frequency</a:t>
            </a:r>
          </a:p>
          <a:p>
            <a:r>
              <a:rPr lang="en-IN" dirty="0"/>
              <a:t>Packets Count</a:t>
            </a:r>
          </a:p>
          <a:p>
            <a:r>
              <a:rPr lang="en-IN" dirty="0"/>
              <a:t>Duration</a:t>
            </a:r>
          </a:p>
          <a:p>
            <a:r>
              <a:rPr lang="en-IN" dirty="0"/>
              <a:t>Payload Bytes</a:t>
            </a:r>
          </a:p>
          <a:p>
            <a:endParaRPr lang="en-IN" dirty="0"/>
          </a:p>
        </p:txBody>
      </p:sp>
      <p:sp>
        <p:nvSpPr>
          <p:cNvPr id="5" name="Slide Number Placeholder 4">
            <a:extLst>
              <a:ext uri="{FF2B5EF4-FFF2-40B4-BE49-F238E27FC236}">
                <a16:creationId xmlns:a16="http://schemas.microsoft.com/office/drawing/2014/main" id="{9040BE1F-5FE5-2369-945C-F6D8D71DA2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2202604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674D-B5D7-F013-305A-ADFF78482B24}"/>
              </a:ext>
            </a:extLst>
          </p:cNvPr>
          <p:cNvSpPr>
            <a:spLocks noGrp="1"/>
          </p:cNvSpPr>
          <p:nvPr>
            <p:ph type="title"/>
          </p:nvPr>
        </p:nvSpPr>
        <p:spPr>
          <a:xfrm>
            <a:off x="363212" y="1326724"/>
            <a:ext cx="3985902" cy="994172"/>
          </a:xfrm>
        </p:spPr>
        <p:txBody>
          <a:bodyPr vert="horz" lIns="91440" tIns="45720" rIns="91440" bIns="45720" rtlCol="0" anchor="ctr">
            <a:normAutofit fontScale="90000"/>
          </a:bodyPr>
          <a:lstStyle/>
          <a:p>
            <a:pPr>
              <a:spcBef>
                <a:spcPct val="0"/>
              </a:spcBef>
            </a:pPr>
            <a:r>
              <a:rPr lang="en-US" sz="3400" kern="1200" dirty="0">
                <a:solidFill>
                  <a:schemeClr val="tx1"/>
                </a:solidFill>
                <a:latin typeface="+mj-lt"/>
                <a:ea typeface="+mj-ea"/>
                <a:cs typeface="+mj-cs"/>
              </a:rPr>
              <a:t>Dataset Description ‘</a:t>
            </a:r>
            <a:r>
              <a:rPr lang="en-US" sz="3600" kern="1200" dirty="0">
                <a:solidFill>
                  <a:schemeClr val="tx1"/>
                </a:solidFill>
                <a:latin typeface="+mn-lt"/>
                <a:ea typeface="+mn-ea"/>
                <a:cs typeface="+mn-cs"/>
              </a:rPr>
              <a:t>BCCC-cPacket-Cloud-DDoS-2024’</a:t>
            </a:r>
            <a:endParaRPr lang="en-US" sz="34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CB4C27EF-2595-4952-4A65-5FA6E6B5E6B4}"/>
              </a:ext>
            </a:extLst>
          </p:cNvPr>
          <p:cNvSpPr>
            <a:spLocks noGrp="1"/>
          </p:cNvSpPr>
          <p:nvPr>
            <p:ph type="body" idx="1"/>
          </p:nvPr>
        </p:nvSpPr>
        <p:spPr>
          <a:xfrm>
            <a:off x="363212" y="2433494"/>
            <a:ext cx="3985907" cy="2881456"/>
          </a:xfrm>
        </p:spPr>
        <p:txBody>
          <a:bodyPr vert="horz" lIns="91440" tIns="45720" rIns="91440" bIns="45720" rtlCol="0" anchor="t">
            <a:normAutofit/>
          </a:bodyPr>
          <a:lstStyle/>
          <a:p>
            <a:pPr indent="-228600">
              <a:buFont typeface="Arial" panose="020B0604020202020204" pitchFamily="34" charset="0"/>
              <a:buChar char="•"/>
            </a:pPr>
            <a:endParaRPr lang="en-US" sz="1200" kern="1200" dirty="0">
              <a:solidFill>
                <a:schemeClr val="tx1"/>
              </a:solidFill>
              <a:latin typeface="+mn-lt"/>
              <a:ea typeface="+mn-ea"/>
              <a:cs typeface="+mn-cs"/>
            </a:endParaRPr>
          </a:p>
          <a:p>
            <a:pPr marL="0" indent="0">
              <a:buNone/>
            </a:pPr>
            <a:r>
              <a:rPr lang="en-US" sz="1200" kern="1200" dirty="0">
                <a:solidFill>
                  <a:schemeClr val="tx1"/>
                </a:solidFill>
                <a:latin typeface="+mn-lt"/>
                <a:ea typeface="+mn-ea"/>
                <a:cs typeface="+mn-cs"/>
              </a:rPr>
              <a:t>The 'BCCC-cPacket-Cloud-DDoS-2024' dataset addresses the shortcomings of 16 publicly available datasets by leveraging cloud infrastructure to create a comprehensive and well-labeled resource. This dataset includes over eight benign user activities and 17 DDoS attack scenarios, with 26 labels and more than 300 features extracted from the network and transport layers. Its extensive size and detailed features make it an invaluable tool for developing and validating robust DDoS detection and mitigation strategies. Researchers can use this dataset to train models for predicting benign user behavior, detecting attacks, identifying patterns, and classifying network data.</a:t>
            </a:r>
          </a:p>
          <a:p>
            <a:pPr marL="114300" indent="-228600">
              <a:buFont typeface="Arial" panose="020B0604020202020204" pitchFamily="34" charset="0"/>
              <a:buChar char="•"/>
            </a:pPr>
            <a:endParaRPr lang="en-US" sz="1200" kern="1200" dirty="0">
              <a:solidFill>
                <a:schemeClr val="tx1"/>
              </a:solidFill>
              <a:latin typeface="+mn-lt"/>
              <a:ea typeface="+mn-ea"/>
              <a:cs typeface="+mn-cs"/>
            </a:endParaRPr>
          </a:p>
        </p:txBody>
      </p:sp>
      <p:sp>
        <p:nvSpPr>
          <p:cNvPr id="12" name="Freeform: Shape 1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4" name="Freeform: Shape 1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9" name="Graphic 8" descr="Cloud Computing">
            <a:extLst>
              <a:ext uri="{FF2B5EF4-FFF2-40B4-BE49-F238E27FC236}">
                <a16:creationId xmlns:a16="http://schemas.microsoft.com/office/drawing/2014/main" id="{8A89CFB0-3B78-0A5D-9276-29F31DF5DC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2767" y="485518"/>
            <a:ext cx="3197870" cy="3197870"/>
          </a:xfrm>
          <a:prstGeom prst="rect">
            <a:avLst/>
          </a:prstGeom>
        </p:spPr>
      </p:pic>
    </p:spTree>
    <p:extLst>
      <p:ext uri="{BB962C8B-B14F-4D97-AF65-F5344CB8AC3E}">
        <p14:creationId xmlns:p14="http://schemas.microsoft.com/office/powerpoint/2010/main" val="28558355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68B5-22AD-F5D5-9392-51431727E7E0}"/>
              </a:ext>
            </a:extLst>
          </p:cNvPr>
          <p:cNvSpPr>
            <a:spLocks noGrp="1"/>
          </p:cNvSpPr>
          <p:nvPr>
            <p:ph type="title"/>
          </p:nvPr>
        </p:nvSpPr>
        <p:spPr/>
        <p:txBody>
          <a:bodyPr/>
          <a:lstStyle/>
          <a:p>
            <a:r>
              <a:rPr lang="en-IN"/>
              <a:t>Previous Works</a:t>
            </a:r>
            <a:endParaRPr lang="en-IN" dirty="0"/>
          </a:p>
        </p:txBody>
      </p:sp>
      <p:sp>
        <p:nvSpPr>
          <p:cNvPr id="4" name="Text Placeholder 3">
            <a:extLst>
              <a:ext uri="{FF2B5EF4-FFF2-40B4-BE49-F238E27FC236}">
                <a16:creationId xmlns:a16="http://schemas.microsoft.com/office/drawing/2014/main" id="{3BFD4C86-995A-50E3-CA3B-506408E2A045}"/>
              </a:ext>
            </a:extLst>
          </p:cNvPr>
          <p:cNvSpPr>
            <a:spLocks noGrp="1"/>
          </p:cNvSpPr>
          <p:nvPr>
            <p:ph type="body" idx="2"/>
          </p:nvPr>
        </p:nvSpPr>
        <p:spPr/>
        <p:txBody>
          <a:bodyPr/>
          <a:lstStyle/>
          <a:p>
            <a:pPr marL="114300" indent="0">
              <a:buNone/>
            </a:pPr>
            <a:r>
              <a:rPr lang="en-IN" dirty="0"/>
              <a:t>Limitations:-</a:t>
            </a:r>
          </a:p>
          <a:p>
            <a:r>
              <a:rPr lang="en-IN" dirty="0"/>
              <a:t>Binary Classification</a:t>
            </a:r>
          </a:p>
          <a:p>
            <a:r>
              <a:rPr lang="en-IN" dirty="0"/>
              <a:t>Use only ML Algorithms</a:t>
            </a:r>
          </a:p>
          <a:p>
            <a:r>
              <a:rPr lang="en-IN" dirty="0"/>
              <a:t>Less Satisfaction with Result</a:t>
            </a:r>
          </a:p>
          <a:p>
            <a:pPr marL="114300" indent="0">
              <a:buNone/>
            </a:pPr>
            <a:endParaRPr lang="en-IN" dirty="0"/>
          </a:p>
          <a:p>
            <a:endParaRPr lang="en-IN" dirty="0"/>
          </a:p>
        </p:txBody>
      </p:sp>
      <p:sp>
        <p:nvSpPr>
          <p:cNvPr id="5" name="Slide Number Placeholder 4">
            <a:extLst>
              <a:ext uri="{FF2B5EF4-FFF2-40B4-BE49-F238E27FC236}">
                <a16:creationId xmlns:a16="http://schemas.microsoft.com/office/drawing/2014/main" id="{00CA7390-9175-A317-5A7A-D150CDF935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graphicFrame>
        <p:nvGraphicFramePr>
          <p:cNvPr id="6" name="Table 5">
            <a:extLst>
              <a:ext uri="{FF2B5EF4-FFF2-40B4-BE49-F238E27FC236}">
                <a16:creationId xmlns:a16="http://schemas.microsoft.com/office/drawing/2014/main" id="{328AD811-A4BB-D37D-CBCA-06C470006564}"/>
              </a:ext>
            </a:extLst>
          </p:cNvPr>
          <p:cNvGraphicFramePr>
            <a:graphicFrameLocks noGrp="1"/>
          </p:cNvGraphicFramePr>
          <p:nvPr>
            <p:extLst>
              <p:ext uri="{D42A27DB-BD31-4B8C-83A1-F6EECF244321}">
                <p14:modId xmlns:p14="http://schemas.microsoft.com/office/powerpoint/2010/main" val="1551421514"/>
              </p:ext>
            </p:extLst>
          </p:nvPr>
        </p:nvGraphicFramePr>
        <p:xfrm>
          <a:off x="312822" y="1989222"/>
          <a:ext cx="4403558" cy="2600218"/>
        </p:xfrm>
        <a:graphic>
          <a:graphicData uri="http://schemas.openxmlformats.org/drawingml/2006/table">
            <a:tbl>
              <a:tblPr/>
              <a:tblGrid>
                <a:gridCol w="2201779">
                  <a:extLst>
                    <a:ext uri="{9D8B030D-6E8A-4147-A177-3AD203B41FA5}">
                      <a16:colId xmlns:a16="http://schemas.microsoft.com/office/drawing/2014/main" val="295106426"/>
                    </a:ext>
                  </a:extLst>
                </a:gridCol>
                <a:gridCol w="2201779">
                  <a:extLst>
                    <a:ext uri="{9D8B030D-6E8A-4147-A177-3AD203B41FA5}">
                      <a16:colId xmlns:a16="http://schemas.microsoft.com/office/drawing/2014/main" val="320531722"/>
                    </a:ext>
                  </a:extLst>
                </a:gridCol>
              </a:tblGrid>
              <a:tr h="342362">
                <a:tc>
                  <a:txBody>
                    <a:bodyPr/>
                    <a:lstStyle/>
                    <a:p>
                      <a:pPr algn="ctr" rtl="0" fontAlgn="t">
                        <a:spcBef>
                          <a:spcPts val="0"/>
                        </a:spcBef>
                        <a:spcAft>
                          <a:spcPts val="0"/>
                        </a:spcAft>
                      </a:pPr>
                      <a:r>
                        <a:rPr lang="en-IN" sz="1100" b="1" i="0" u="none" strike="noStrike">
                          <a:solidFill>
                            <a:srgbClr val="000000"/>
                          </a:solidFill>
                          <a:effectLst/>
                          <a:latin typeface="Arial" panose="020B0604020202020204" pitchFamily="34" charset="0"/>
                        </a:rPr>
                        <a:t>ALGORITHM</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IN" sz="1100" b="1" i="0" u="none" strike="noStrike">
                          <a:solidFill>
                            <a:srgbClr val="000000"/>
                          </a:solidFill>
                          <a:effectLst/>
                          <a:latin typeface="Arial" panose="020B0604020202020204" pitchFamily="34" charset="0"/>
                        </a:rPr>
                        <a:t>ACCURACY</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31324"/>
                  </a:ext>
                </a:extLst>
              </a:tr>
              <a:tr h="444204">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Support Vector Machine</a:t>
                      </a:r>
                      <a:endParaRPr lang="en-IN" dirty="0">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90%</a:t>
                      </a:r>
                      <a:endParaRPr lang="en-IN" dirty="0">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5308490"/>
                  </a:ext>
                </a:extLst>
              </a:tr>
              <a:tr h="342362">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Random Forest</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99.42%</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1484480"/>
                  </a:ext>
                </a:extLst>
              </a:tr>
              <a:tr h="342362">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K Nearest Neighbour</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98%</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9483949"/>
                  </a:ext>
                </a:extLst>
              </a:tr>
              <a:tr h="342362">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Extra Trees</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99.44%</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9175148"/>
                  </a:ext>
                </a:extLst>
              </a:tr>
              <a:tr h="342362">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LSTM Neural Network</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47%</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316832"/>
                  </a:ext>
                </a:extLst>
              </a:tr>
              <a:tr h="444204">
                <a:tc>
                  <a:txBody>
                    <a:bodyPr/>
                    <a:lstStyle/>
                    <a:p>
                      <a:pPr rtl="0" fontAlgn="t">
                        <a:spcBef>
                          <a:spcPts val="0"/>
                        </a:spcBef>
                        <a:spcAft>
                          <a:spcPts val="0"/>
                        </a:spcAft>
                      </a:pPr>
                      <a:r>
                        <a:rPr lang="en-IN" sz="1100" b="0" i="0" u="none" strike="noStrike">
                          <a:solidFill>
                            <a:srgbClr val="000000"/>
                          </a:solidFill>
                          <a:effectLst/>
                          <a:latin typeface="Arial" panose="020B0604020202020204" pitchFamily="34" charset="0"/>
                        </a:rPr>
                        <a:t>Artificial Neural Network</a:t>
                      </a:r>
                      <a:endParaRPr lang="en-IN">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IN" sz="1100" b="0" i="0" u="none" strike="noStrike" dirty="0">
                          <a:solidFill>
                            <a:srgbClr val="000000"/>
                          </a:solidFill>
                          <a:effectLst/>
                          <a:latin typeface="Arial" panose="020B0604020202020204" pitchFamily="34" charset="0"/>
                        </a:rPr>
                        <a:t>50%</a:t>
                      </a:r>
                      <a:endParaRPr lang="en-IN" dirty="0">
                        <a:effectLst/>
                      </a:endParaRPr>
                    </a:p>
                  </a:txBody>
                  <a:tcPr marL="66675" marR="66675" marT="66675" marB="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3200872"/>
                  </a:ext>
                </a:extLst>
              </a:tr>
            </a:tbl>
          </a:graphicData>
        </a:graphic>
      </p:graphicFrame>
    </p:spTree>
    <p:extLst>
      <p:ext uri="{BB962C8B-B14F-4D97-AF65-F5344CB8AC3E}">
        <p14:creationId xmlns:p14="http://schemas.microsoft.com/office/powerpoint/2010/main" val="3571021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79307-8964-A750-B2A2-E1E2F7775FAC}"/>
              </a:ext>
            </a:extLst>
          </p:cNvPr>
          <p:cNvSpPr>
            <a:spLocks noGrp="1"/>
          </p:cNvSpPr>
          <p:nvPr>
            <p:ph type="title"/>
          </p:nvPr>
        </p:nvSpPr>
        <p:spPr/>
        <p:txBody>
          <a:bodyPr/>
          <a:lstStyle/>
          <a:p>
            <a:r>
              <a:rPr lang="en-IN" dirty="0"/>
              <a:t>Proposed Improvements</a:t>
            </a:r>
          </a:p>
        </p:txBody>
      </p:sp>
      <p:sp>
        <p:nvSpPr>
          <p:cNvPr id="3" name="Text Placeholder 2">
            <a:extLst>
              <a:ext uri="{FF2B5EF4-FFF2-40B4-BE49-F238E27FC236}">
                <a16:creationId xmlns:a16="http://schemas.microsoft.com/office/drawing/2014/main" id="{CD154338-DD83-40CD-94B4-93004C81FCD3}"/>
              </a:ext>
            </a:extLst>
          </p:cNvPr>
          <p:cNvSpPr>
            <a:spLocks noGrp="1"/>
          </p:cNvSpPr>
          <p:nvPr>
            <p:ph type="body" idx="1"/>
          </p:nvPr>
        </p:nvSpPr>
        <p:spPr/>
        <p:txBody>
          <a:bodyPr/>
          <a:lstStyle/>
          <a:p>
            <a:pPr marL="114300" indent="0">
              <a:buNone/>
            </a:pPr>
            <a:r>
              <a:rPr lang="en-IN" dirty="0"/>
              <a:t>Result:</a:t>
            </a:r>
          </a:p>
          <a:p>
            <a:pPr marL="114300" indent="0">
              <a:buNone/>
            </a:pPr>
            <a:r>
              <a:rPr lang="en-IN" dirty="0"/>
              <a:t>91% with Dense Neural Network and LSTM Layers.(Not Final)</a:t>
            </a:r>
          </a:p>
        </p:txBody>
      </p:sp>
      <p:sp>
        <p:nvSpPr>
          <p:cNvPr id="4" name="Text Placeholder 3">
            <a:extLst>
              <a:ext uri="{FF2B5EF4-FFF2-40B4-BE49-F238E27FC236}">
                <a16:creationId xmlns:a16="http://schemas.microsoft.com/office/drawing/2014/main" id="{ACA123A1-F549-9FDD-7B51-F497965F7915}"/>
              </a:ext>
            </a:extLst>
          </p:cNvPr>
          <p:cNvSpPr>
            <a:spLocks noGrp="1"/>
          </p:cNvSpPr>
          <p:nvPr>
            <p:ph type="body" idx="2"/>
          </p:nvPr>
        </p:nvSpPr>
        <p:spPr/>
        <p:txBody>
          <a:bodyPr/>
          <a:lstStyle/>
          <a:p>
            <a:pPr marL="114300" indent="0">
              <a:buNone/>
            </a:pPr>
            <a:r>
              <a:rPr lang="en-IN" dirty="0"/>
              <a:t>Goals:</a:t>
            </a:r>
          </a:p>
          <a:p>
            <a:r>
              <a:rPr lang="en-IN" dirty="0"/>
              <a:t>Multiclass Classification</a:t>
            </a:r>
          </a:p>
          <a:p>
            <a:r>
              <a:rPr lang="en-IN" dirty="0"/>
              <a:t>Novel Deep Learning Method</a:t>
            </a:r>
          </a:p>
          <a:p>
            <a:r>
              <a:rPr lang="en-IN" dirty="0"/>
              <a:t>Better Result</a:t>
            </a:r>
          </a:p>
        </p:txBody>
      </p:sp>
      <p:sp>
        <p:nvSpPr>
          <p:cNvPr id="5" name="Slide Number Placeholder 4">
            <a:extLst>
              <a:ext uri="{FF2B5EF4-FFF2-40B4-BE49-F238E27FC236}">
                <a16:creationId xmlns:a16="http://schemas.microsoft.com/office/drawing/2014/main" id="{7DCB832F-BFFE-03CF-0A8D-728CECA415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87942277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2F28F-EEB0-9E61-AC74-2C1D28D6A7EF}"/>
              </a:ext>
            </a:extLst>
          </p:cNvPr>
          <p:cNvSpPr>
            <a:spLocks noGrp="1"/>
          </p:cNvSpPr>
          <p:nvPr>
            <p:ph type="title"/>
          </p:nvPr>
        </p:nvSpPr>
        <p:spPr/>
        <p:txBody>
          <a:bodyPr/>
          <a:lstStyle/>
          <a:p>
            <a:r>
              <a:rPr lang="en-IN" dirty="0"/>
              <a:t>To Be Continued…</a:t>
            </a:r>
          </a:p>
        </p:txBody>
      </p:sp>
      <p:sp>
        <p:nvSpPr>
          <p:cNvPr id="5" name="Slide Number Placeholder 4">
            <a:extLst>
              <a:ext uri="{FF2B5EF4-FFF2-40B4-BE49-F238E27FC236}">
                <a16:creationId xmlns:a16="http://schemas.microsoft.com/office/drawing/2014/main" id="{AAD22480-4C64-6E91-0902-F4E7EDEC75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92092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27D3-422D-2075-12FD-4007329724A3}"/>
              </a:ext>
            </a:extLst>
          </p:cNvPr>
          <p:cNvSpPr>
            <a:spLocks noGrp="1"/>
          </p:cNvSpPr>
          <p:nvPr>
            <p:ph type="title"/>
          </p:nvPr>
        </p:nvSpPr>
        <p:spPr>
          <a:xfrm>
            <a:off x="628650" y="2466642"/>
            <a:ext cx="7886700" cy="1325563"/>
          </a:xfrm>
        </p:spPr>
        <p:txBody>
          <a:bodyPr/>
          <a:lstStyle/>
          <a:p>
            <a:pPr algn="ctr"/>
            <a:r>
              <a:rPr lang="en-IN" dirty="0"/>
              <a:t>Thanks</a:t>
            </a:r>
          </a:p>
        </p:txBody>
      </p:sp>
      <p:sp>
        <p:nvSpPr>
          <p:cNvPr id="5" name="Slide Number Placeholder 4">
            <a:extLst>
              <a:ext uri="{FF2B5EF4-FFF2-40B4-BE49-F238E27FC236}">
                <a16:creationId xmlns:a16="http://schemas.microsoft.com/office/drawing/2014/main" id="{EEA229BA-9CE8-60B5-EE34-174A411020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3409584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86E6-A7EC-6A0A-8966-C1FFD389AF96}"/>
              </a:ext>
            </a:extLst>
          </p:cNvPr>
          <p:cNvSpPr>
            <a:spLocks noGrp="1"/>
          </p:cNvSpPr>
          <p:nvPr>
            <p:ph type="title"/>
          </p:nvPr>
        </p:nvSpPr>
        <p:spPr/>
        <p:txBody>
          <a:bodyPr/>
          <a:lstStyle/>
          <a:p>
            <a:r>
              <a:rPr lang="en-IN" dirty="0"/>
              <a:t>What is </a:t>
            </a:r>
            <a:r>
              <a:rPr lang="en-US" b="0" i="0" dirty="0">
                <a:solidFill>
                  <a:srgbClr val="4D4C4C"/>
                </a:solidFill>
                <a:effectLst/>
                <a:highlight>
                  <a:srgbClr val="FFFFFF"/>
                </a:highlight>
                <a:latin typeface="CiscoSans"/>
              </a:rPr>
              <a:t>Cybersecurity?</a:t>
            </a:r>
            <a:endParaRPr lang="en-IN" dirty="0"/>
          </a:p>
        </p:txBody>
      </p:sp>
      <p:sp>
        <p:nvSpPr>
          <p:cNvPr id="3" name="Text Placeholder 2">
            <a:extLst>
              <a:ext uri="{FF2B5EF4-FFF2-40B4-BE49-F238E27FC236}">
                <a16:creationId xmlns:a16="http://schemas.microsoft.com/office/drawing/2014/main" id="{1D523AAC-8F26-4773-5338-295A723AC883}"/>
              </a:ext>
            </a:extLst>
          </p:cNvPr>
          <p:cNvSpPr>
            <a:spLocks noGrp="1"/>
          </p:cNvSpPr>
          <p:nvPr>
            <p:ph type="body" idx="1"/>
          </p:nvPr>
        </p:nvSpPr>
        <p:spPr>
          <a:xfrm>
            <a:off x="628650" y="1825625"/>
            <a:ext cx="7886700" cy="2101798"/>
          </a:xfrm>
        </p:spPr>
        <p:txBody>
          <a:bodyPr/>
          <a:lstStyle/>
          <a:p>
            <a:pPr marL="114300" indent="0">
              <a:buNone/>
            </a:pPr>
            <a:r>
              <a:rPr lang="en-US" b="0" i="0" dirty="0">
                <a:solidFill>
                  <a:srgbClr val="4D4C4C"/>
                </a:solidFill>
                <a:effectLst/>
                <a:highlight>
                  <a:srgbClr val="FFFFFF"/>
                </a:highlight>
                <a:latin typeface="CiscoSans"/>
              </a:rPr>
              <a:t>Cybersecurity is the practice of protecting systems, networks, and programs from digital attacks.</a:t>
            </a:r>
            <a:endParaRPr lang="en-IN" dirty="0"/>
          </a:p>
        </p:txBody>
      </p:sp>
      <p:sp>
        <p:nvSpPr>
          <p:cNvPr id="5" name="Slide Number Placeholder 4">
            <a:extLst>
              <a:ext uri="{FF2B5EF4-FFF2-40B4-BE49-F238E27FC236}">
                <a16:creationId xmlns:a16="http://schemas.microsoft.com/office/drawing/2014/main" id="{E4B54CE1-061B-095B-648D-4CC49A9C40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45874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7A50-CE37-3CB1-951E-F78CC19DEE32}"/>
              </a:ext>
            </a:extLst>
          </p:cNvPr>
          <p:cNvSpPr>
            <a:spLocks noGrp="1"/>
          </p:cNvSpPr>
          <p:nvPr>
            <p:ph type="title"/>
          </p:nvPr>
        </p:nvSpPr>
        <p:spPr/>
        <p:txBody>
          <a:bodyPr/>
          <a:lstStyle/>
          <a:p>
            <a:r>
              <a:rPr lang="en-IN" dirty="0"/>
              <a:t>Various Types of Cyberattacks</a:t>
            </a:r>
          </a:p>
        </p:txBody>
      </p:sp>
      <p:sp>
        <p:nvSpPr>
          <p:cNvPr id="3" name="Text Placeholder 2">
            <a:extLst>
              <a:ext uri="{FF2B5EF4-FFF2-40B4-BE49-F238E27FC236}">
                <a16:creationId xmlns:a16="http://schemas.microsoft.com/office/drawing/2014/main" id="{1F200109-2BDC-3BCB-19D8-7187353405E7}"/>
              </a:ext>
            </a:extLst>
          </p:cNvPr>
          <p:cNvSpPr>
            <a:spLocks noGrp="1"/>
          </p:cNvSpPr>
          <p:nvPr>
            <p:ph type="body" idx="1"/>
          </p:nvPr>
        </p:nvSpPr>
        <p:spPr>
          <a:xfrm>
            <a:off x="628650" y="1825625"/>
            <a:ext cx="8125606" cy="4351338"/>
          </a:xfrm>
        </p:spPr>
        <p:txBody>
          <a:bodyPr/>
          <a:lstStyle/>
          <a:p>
            <a:r>
              <a:rPr lang="en-IN" dirty="0"/>
              <a:t>Phishing</a:t>
            </a:r>
          </a:p>
          <a:p>
            <a:r>
              <a:rPr lang="en-IN" dirty="0"/>
              <a:t>Malware Attacks</a:t>
            </a:r>
          </a:p>
          <a:p>
            <a:r>
              <a:rPr lang="en-IN" dirty="0"/>
              <a:t>SQL injection</a:t>
            </a:r>
          </a:p>
          <a:p>
            <a:r>
              <a:rPr lang="en-IN" dirty="0"/>
              <a:t>DoS Attack</a:t>
            </a:r>
          </a:p>
          <a:p>
            <a:r>
              <a:rPr lang="en-IN" dirty="0"/>
              <a:t>DDoS Attack</a:t>
            </a:r>
          </a:p>
          <a:p>
            <a:r>
              <a:rPr lang="en-IN" dirty="0"/>
              <a:t>Man in the Middle Attack</a:t>
            </a:r>
          </a:p>
        </p:txBody>
      </p:sp>
      <p:sp>
        <p:nvSpPr>
          <p:cNvPr id="5" name="Slide Number Placeholder 4">
            <a:extLst>
              <a:ext uri="{FF2B5EF4-FFF2-40B4-BE49-F238E27FC236}">
                <a16:creationId xmlns:a16="http://schemas.microsoft.com/office/drawing/2014/main" id="{1D6CBCEB-7FCF-935B-3F90-811832CC87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1246591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EAB5A1A-196D-13C5-448D-C9FA67D142EA}"/>
              </a:ext>
            </a:extLst>
          </p:cNvPr>
          <p:cNvSpPr>
            <a:spLocks noGrp="1"/>
          </p:cNvSpPr>
          <p:nvPr>
            <p:ph type="ctrTitle"/>
          </p:nvPr>
        </p:nvSpPr>
        <p:spPr>
          <a:xfrm>
            <a:off x="6950931" y="2023110"/>
            <a:ext cx="1852218" cy="2846070"/>
          </a:xfrm>
        </p:spPr>
        <p:txBody>
          <a:bodyPr anchor="ctr">
            <a:normAutofit/>
          </a:bodyPr>
          <a:lstStyle/>
          <a:p>
            <a:pPr algn="l"/>
            <a:r>
              <a:rPr lang="en-IN" sz="3200"/>
              <a:t>Phishing</a:t>
            </a:r>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1045"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3"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omputer&#10;&#10;Description automatically generated">
            <a:extLst>
              <a:ext uri="{FF2B5EF4-FFF2-40B4-BE49-F238E27FC236}">
                <a16:creationId xmlns:a16="http://schemas.microsoft.com/office/drawing/2014/main" id="{47403D1A-5023-98F9-E017-1850019B90CD}"/>
              </a:ext>
            </a:extLst>
          </p:cNvPr>
          <p:cNvPicPr>
            <a:picLocks noChangeAspect="1"/>
          </p:cNvPicPr>
          <p:nvPr/>
        </p:nvPicPr>
        <p:blipFill>
          <a:blip r:embed="rId2"/>
          <a:stretch>
            <a:fillRect/>
          </a:stretch>
        </p:blipFill>
        <p:spPr>
          <a:xfrm>
            <a:off x="408928" y="1853308"/>
            <a:ext cx="5706228" cy="3222340"/>
          </a:xfrm>
          <a:prstGeom prst="rect">
            <a:avLst/>
          </a:prstGeom>
        </p:spPr>
      </p:pic>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47951"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D5A6B51-8269-80EA-39BD-15C39151E297}"/>
              </a:ext>
            </a:extLst>
          </p:cNvPr>
          <p:cNvSpPr>
            <a:spLocks noGrp="1"/>
          </p:cNvSpPr>
          <p:nvPr>
            <p:ph type="sldNum" idx="12"/>
          </p:nvPr>
        </p:nvSpPr>
        <p:spPr>
          <a:xfrm>
            <a:off x="6457949" y="6492240"/>
            <a:ext cx="2345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4</a:t>
            </a:fld>
            <a:endParaRPr lang="en-US"/>
          </a:p>
        </p:txBody>
      </p:sp>
    </p:spTree>
    <p:extLst>
      <p:ext uri="{BB962C8B-B14F-4D97-AF65-F5344CB8AC3E}">
        <p14:creationId xmlns:p14="http://schemas.microsoft.com/office/powerpoint/2010/main" val="13364964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9050-DDA2-5972-EBB7-AC01A1ABB661}"/>
              </a:ext>
            </a:extLst>
          </p:cNvPr>
          <p:cNvSpPr>
            <a:spLocks noGrp="1"/>
          </p:cNvSpPr>
          <p:nvPr>
            <p:ph type="title"/>
          </p:nvPr>
        </p:nvSpPr>
        <p:spPr/>
        <p:txBody>
          <a:bodyPr/>
          <a:lstStyle/>
          <a:p>
            <a:r>
              <a:rPr lang="en-IN" dirty="0"/>
              <a:t>Types of Malwares</a:t>
            </a:r>
          </a:p>
        </p:txBody>
      </p:sp>
      <p:sp>
        <p:nvSpPr>
          <p:cNvPr id="3" name="Text Placeholder 2">
            <a:extLst>
              <a:ext uri="{FF2B5EF4-FFF2-40B4-BE49-F238E27FC236}">
                <a16:creationId xmlns:a16="http://schemas.microsoft.com/office/drawing/2014/main" id="{ACC581CA-476E-28F1-DBB2-25FC7D862E95}"/>
              </a:ext>
            </a:extLst>
          </p:cNvPr>
          <p:cNvSpPr>
            <a:spLocks noGrp="1"/>
          </p:cNvSpPr>
          <p:nvPr>
            <p:ph type="body" idx="1"/>
          </p:nvPr>
        </p:nvSpPr>
        <p:spPr>
          <a:xfrm>
            <a:off x="628649" y="1825625"/>
            <a:ext cx="7886699" cy="3495883"/>
          </a:xfrm>
        </p:spPr>
        <p:txBody>
          <a:bodyPr/>
          <a:lstStyle/>
          <a:p>
            <a:r>
              <a:rPr lang="en-IN" dirty="0"/>
              <a:t>WORMS (</a:t>
            </a:r>
            <a:r>
              <a:rPr lang="en-IN" dirty="0" err="1"/>
              <a:t>CryptoLocker</a:t>
            </a:r>
            <a:r>
              <a:rPr lang="en-IN" dirty="0"/>
              <a:t>)</a:t>
            </a:r>
          </a:p>
          <a:p>
            <a:r>
              <a:rPr lang="en-IN" dirty="0"/>
              <a:t>TROJANS (</a:t>
            </a:r>
            <a:r>
              <a:rPr lang="en-IN" dirty="0" err="1"/>
              <a:t>CamScanner</a:t>
            </a:r>
            <a:r>
              <a:rPr lang="en-IN" dirty="0"/>
              <a:t>-&gt;Necro)</a:t>
            </a:r>
          </a:p>
          <a:p>
            <a:r>
              <a:rPr lang="en-IN" dirty="0"/>
              <a:t>RANSOMEWARES (WannaCry)     </a:t>
            </a:r>
            <a:r>
              <a:rPr lang="en-IN" sz="2400" dirty="0"/>
              <a:t>And Many More…</a:t>
            </a:r>
          </a:p>
          <a:p>
            <a:r>
              <a:rPr lang="en-IN" dirty="0"/>
              <a:t>BOTNETS (Mirai)</a:t>
            </a:r>
          </a:p>
          <a:p>
            <a:r>
              <a:rPr lang="en-IN" dirty="0"/>
              <a:t>ADWARES (</a:t>
            </a:r>
            <a:r>
              <a:rPr lang="en-IN" dirty="0" err="1"/>
              <a:t>Cryptojacking</a:t>
            </a:r>
            <a:r>
              <a:rPr lang="en-IN" dirty="0"/>
              <a:t>)</a:t>
            </a:r>
          </a:p>
          <a:p>
            <a:r>
              <a:rPr lang="en-IN" dirty="0"/>
              <a:t>SPYWARES (Pegasus)</a:t>
            </a:r>
          </a:p>
        </p:txBody>
      </p:sp>
      <p:sp>
        <p:nvSpPr>
          <p:cNvPr id="5" name="Slide Number Placeholder 4">
            <a:extLst>
              <a:ext uri="{FF2B5EF4-FFF2-40B4-BE49-F238E27FC236}">
                <a16:creationId xmlns:a16="http://schemas.microsoft.com/office/drawing/2014/main" id="{0878BAAA-B5CB-0E6A-8652-5B6BA87901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66022110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452002"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2736D4C9-4481-6F45-253C-7173DB676502}"/>
              </a:ext>
            </a:extLst>
          </p:cNvPr>
          <p:cNvSpPr>
            <a:spLocks noGrp="1"/>
          </p:cNvSpPr>
          <p:nvPr>
            <p:ph type="title"/>
          </p:nvPr>
        </p:nvSpPr>
        <p:spPr>
          <a:xfrm>
            <a:off x="373479" y="393380"/>
            <a:ext cx="5741571" cy="739881"/>
          </a:xfrm>
        </p:spPr>
        <p:txBody>
          <a:bodyPr vert="horz" lIns="91440" tIns="45720" rIns="91440" bIns="45720" rtlCol="0" anchor="b">
            <a:normAutofit/>
          </a:bodyPr>
          <a:lstStyle/>
          <a:p>
            <a:pPr>
              <a:spcBef>
                <a:spcPct val="0"/>
              </a:spcBef>
            </a:pPr>
            <a:r>
              <a:rPr lang="en-US" sz="3100" kern="1200">
                <a:solidFill>
                  <a:schemeClr val="tx1"/>
                </a:solidFill>
                <a:latin typeface="+mj-lt"/>
                <a:ea typeface="+mj-ea"/>
                <a:cs typeface="+mj-cs"/>
              </a:rPr>
              <a:t>SQL Injection Attack</a:t>
            </a:r>
          </a:p>
        </p:txBody>
      </p:sp>
      <p:pic>
        <p:nvPicPr>
          <p:cNvPr id="4" name="Picture 3" descr="A diagram of a circuit&#10;&#10;Description automatically generated">
            <a:extLst>
              <a:ext uri="{FF2B5EF4-FFF2-40B4-BE49-F238E27FC236}">
                <a16:creationId xmlns:a16="http://schemas.microsoft.com/office/drawing/2014/main" id="{33D2D61F-6999-3502-023B-CFEB9942BE67}"/>
              </a:ext>
            </a:extLst>
          </p:cNvPr>
          <p:cNvPicPr>
            <a:picLocks noChangeAspect="1"/>
          </p:cNvPicPr>
          <p:nvPr/>
        </p:nvPicPr>
        <p:blipFill>
          <a:blip r:embed="rId3"/>
          <a:stretch>
            <a:fillRect/>
          </a:stretch>
        </p:blipFill>
        <p:spPr>
          <a:xfrm>
            <a:off x="6951550" y="797508"/>
            <a:ext cx="2064891" cy="1991856"/>
          </a:xfrm>
          <a:prstGeom prst="rect">
            <a:avLst/>
          </a:prstGeom>
        </p:spPr>
      </p:pic>
      <p:pic>
        <p:nvPicPr>
          <p:cNvPr id="9" name="Picture 8" descr="A diagram of a server&#10;&#10;Description automatically generated">
            <a:extLst>
              <a:ext uri="{FF2B5EF4-FFF2-40B4-BE49-F238E27FC236}">
                <a16:creationId xmlns:a16="http://schemas.microsoft.com/office/drawing/2014/main" id="{3C14A318-C78F-5B5D-31E9-FEF5DDA94BE7}"/>
              </a:ext>
            </a:extLst>
          </p:cNvPr>
          <p:cNvPicPr>
            <a:picLocks noChangeAspect="1"/>
          </p:cNvPicPr>
          <p:nvPr/>
        </p:nvPicPr>
        <p:blipFill>
          <a:blip r:embed="rId4"/>
          <a:stretch>
            <a:fillRect/>
          </a:stretch>
        </p:blipFill>
        <p:spPr>
          <a:xfrm>
            <a:off x="313306" y="2971007"/>
            <a:ext cx="8703135" cy="2782288"/>
          </a:xfrm>
          <a:prstGeom prst="rect">
            <a:avLst/>
          </a:prstGeom>
        </p:spPr>
      </p:pic>
      <p:sp>
        <p:nvSpPr>
          <p:cNvPr id="27" name="Freeform: Shape 26">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316" y="6277971"/>
            <a:ext cx="5163684"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60ED4C3-7211-6FC2-7FF9-DCD8C4B29739}"/>
              </a:ext>
            </a:extLst>
          </p:cNvPr>
          <p:cNvSpPr>
            <a:spLocks noGrp="1"/>
          </p:cNvSpPr>
          <p:nvPr>
            <p:ph type="sldNum" idx="12"/>
          </p:nvPr>
        </p:nvSpPr>
        <p:spPr>
          <a:xfrm>
            <a:off x="6457950" y="6356350"/>
            <a:ext cx="20574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900" kern="1200">
                <a:solidFill>
                  <a:schemeClr val="tx1">
                    <a:tint val="75000"/>
                  </a:schemeClr>
                </a:solidFill>
                <a:latin typeface="+mn-lt"/>
                <a:ea typeface="+mn-ea"/>
                <a:cs typeface="+mn-cs"/>
              </a:rPr>
              <a:pPr lvl="0" indent="0">
                <a:spcBef>
                  <a:spcPts val="0"/>
                </a:spcBef>
                <a:spcAft>
                  <a:spcPts val="600"/>
                </a:spcAft>
                <a:buNone/>
              </a:pPr>
              <a:t>6</a:t>
            </a:fld>
            <a:endParaRPr lang="en-US" sz="900"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5356823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1B921E-2D22-ACB1-42B5-E1A98C52F0DD}"/>
              </a:ext>
            </a:extLst>
          </p:cNvPr>
          <p:cNvSpPr>
            <a:spLocks noGrp="1"/>
          </p:cNvSpPr>
          <p:nvPr>
            <p:ph type="title"/>
          </p:nvPr>
        </p:nvSpPr>
        <p:spPr>
          <a:xfrm>
            <a:off x="479161" y="639193"/>
            <a:ext cx="2678858" cy="3573516"/>
          </a:xfrm>
        </p:spPr>
        <p:txBody>
          <a:bodyPr vert="horz" lIns="91440" tIns="45720" rIns="91440" bIns="45720" rtlCol="0" anchor="b">
            <a:normAutofit/>
          </a:bodyPr>
          <a:lstStyle/>
          <a:p>
            <a:pPr>
              <a:spcBef>
                <a:spcPct val="0"/>
              </a:spcBef>
            </a:pPr>
            <a:r>
              <a:rPr lang="en-US" sz="5700" kern="1200">
                <a:solidFill>
                  <a:schemeClr val="tx1"/>
                </a:solidFill>
                <a:latin typeface="+mj-lt"/>
                <a:ea typeface="+mj-ea"/>
                <a:cs typeface="+mj-cs"/>
              </a:rPr>
              <a:t>Man in the Middle Attack</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person in a black hat&#10;&#10;Description automatically generated">
            <a:extLst>
              <a:ext uri="{FF2B5EF4-FFF2-40B4-BE49-F238E27FC236}">
                <a16:creationId xmlns:a16="http://schemas.microsoft.com/office/drawing/2014/main" id="{206755A2-D869-1B4B-0C22-3B8A09B1CF1C}"/>
              </a:ext>
            </a:extLst>
          </p:cNvPr>
          <p:cNvPicPr>
            <a:picLocks noChangeAspect="1"/>
          </p:cNvPicPr>
          <p:nvPr/>
        </p:nvPicPr>
        <p:blipFill>
          <a:blip r:embed="rId2"/>
          <a:stretch>
            <a:fillRect/>
          </a:stretch>
        </p:blipFill>
        <p:spPr>
          <a:xfrm>
            <a:off x="3490722" y="1744650"/>
            <a:ext cx="5410962" cy="3341268"/>
          </a:xfrm>
          <a:prstGeom prst="rect">
            <a:avLst/>
          </a:prstGeom>
        </p:spPr>
      </p:pic>
      <p:sp>
        <p:nvSpPr>
          <p:cNvPr id="5" name="Slide Number Placeholder 4">
            <a:extLst>
              <a:ext uri="{FF2B5EF4-FFF2-40B4-BE49-F238E27FC236}">
                <a16:creationId xmlns:a16="http://schemas.microsoft.com/office/drawing/2014/main" id="{F5FA7CDC-D021-DEE0-7144-E99531AF0FBF}"/>
              </a:ext>
            </a:extLst>
          </p:cNvPr>
          <p:cNvSpPr>
            <a:spLocks noGrp="1"/>
          </p:cNvSpPr>
          <p:nvPr>
            <p:ph type="sldNum" idx="12"/>
          </p:nvPr>
        </p:nvSpPr>
        <p:spPr>
          <a:xfrm>
            <a:off x="6457950" y="6356350"/>
            <a:ext cx="20574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kern="1200" smtClean="0">
                <a:solidFill>
                  <a:schemeClr val="tx1">
                    <a:tint val="75000"/>
                  </a:schemeClr>
                </a:solidFill>
                <a:latin typeface="+mn-lt"/>
                <a:ea typeface="+mn-ea"/>
                <a:cs typeface="+mn-cs"/>
              </a:rPr>
              <a:pPr lvl="0" indent="0">
                <a:spcBef>
                  <a:spcPts val="0"/>
                </a:spcBef>
                <a:spcAft>
                  <a:spcPts val="600"/>
                </a:spcAft>
                <a:buNone/>
              </a:pPr>
              <a:t>7</a:t>
            </a:fld>
            <a:endParaRPr lang="en-US"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6958197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484391-1F2D-B1C3-E0F4-09EB795F5DA0}"/>
              </a:ext>
            </a:extLst>
          </p:cNvPr>
          <p:cNvSpPr>
            <a:spLocks noGrp="1"/>
          </p:cNvSpPr>
          <p:nvPr>
            <p:ph type="title"/>
          </p:nvPr>
        </p:nvSpPr>
        <p:spPr>
          <a:xfrm>
            <a:off x="473202" y="639520"/>
            <a:ext cx="2571750" cy="1719072"/>
          </a:xfrm>
        </p:spPr>
        <p:txBody>
          <a:bodyPr vert="horz" lIns="91440" tIns="45720" rIns="91440" bIns="45720" rtlCol="0" anchor="b">
            <a:normAutofit/>
          </a:bodyPr>
          <a:lstStyle/>
          <a:p>
            <a:pPr>
              <a:spcBef>
                <a:spcPct val="0"/>
              </a:spcBef>
            </a:pPr>
            <a:r>
              <a:rPr lang="en-US" sz="2900" kern="1200">
                <a:solidFill>
                  <a:schemeClr val="tx1"/>
                </a:solidFill>
                <a:latin typeface="+mj-lt"/>
                <a:ea typeface="+mj-ea"/>
                <a:cs typeface="+mj-cs"/>
              </a:rPr>
              <a:t>Domain Name System (DNS)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D6B5E95-9A40-C524-CD61-2FA2F31ACFBA}"/>
              </a:ext>
            </a:extLst>
          </p:cNvPr>
          <p:cNvSpPr>
            <a:spLocks noGrp="1"/>
          </p:cNvSpPr>
          <p:nvPr>
            <p:ph type="body" idx="1"/>
          </p:nvPr>
        </p:nvSpPr>
        <p:spPr>
          <a:xfrm>
            <a:off x="473202" y="2807208"/>
            <a:ext cx="2571750" cy="3410712"/>
          </a:xfrm>
        </p:spPr>
        <p:txBody>
          <a:bodyPr vert="horz" lIns="91440" tIns="45720" rIns="91440" bIns="45720" rtlCol="0" anchor="t">
            <a:normAutofit/>
          </a:bodyPr>
          <a:lstStyle/>
          <a:p>
            <a:pPr marL="228600" indent="0">
              <a:buNone/>
            </a:pPr>
            <a:r>
              <a:rPr lang="en-US" sz="1900" kern="1200" dirty="0">
                <a:solidFill>
                  <a:schemeClr val="tx1"/>
                </a:solidFill>
                <a:latin typeface="+mn-lt"/>
                <a:ea typeface="+mn-ea"/>
                <a:cs typeface="+mn-cs"/>
              </a:rPr>
              <a:t>DNS, or Domain Name System, is a hierarchical naming system that translates human-readable domain names into machine-readable IP addresses.</a:t>
            </a:r>
          </a:p>
        </p:txBody>
      </p:sp>
      <p:pic>
        <p:nvPicPr>
          <p:cNvPr id="7" name="Picture 6" descr="A diagram of a computer">
            <a:extLst>
              <a:ext uri="{FF2B5EF4-FFF2-40B4-BE49-F238E27FC236}">
                <a16:creationId xmlns:a16="http://schemas.microsoft.com/office/drawing/2014/main" id="{DA91C9EE-A117-C64B-322F-B660254B0090}"/>
              </a:ext>
            </a:extLst>
          </p:cNvPr>
          <p:cNvPicPr>
            <a:picLocks noChangeAspect="1"/>
          </p:cNvPicPr>
          <p:nvPr/>
        </p:nvPicPr>
        <p:blipFill>
          <a:blip r:embed="rId2"/>
          <a:stretch>
            <a:fillRect/>
          </a:stretch>
        </p:blipFill>
        <p:spPr>
          <a:xfrm>
            <a:off x="3490722" y="1377301"/>
            <a:ext cx="5177790" cy="4103397"/>
          </a:xfrm>
          <a:prstGeom prst="rect">
            <a:avLst/>
          </a:prstGeom>
        </p:spPr>
      </p:pic>
      <p:sp>
        <p:nvSpPr>
          <p:cNvPr id="5" name="Slide Number Placeholder 4">
            <a:extLst>
              <a:ext uri="{FF2B5EF4-FFF2-40B4-BE49-F238E27FC236}">
                <a16:creationId xmlns:a16="http://schemas.microsoft.com/office/drawing/2014/main" id="{59303528-F99E-0CBE-294F-C57D9EF09715}"/>
              </a:ext>
            </a:extLst>
          </p:cNvPr>
          <p:cNvSpPr>
            <a:spLocks noGrp="1"/>
          </p:cNvSpPr>
          <p:nvPr>
            <p:ph type="sldNum" idx="12"/>
          </p:nvPr>
        </p:nvSpPr>
        <p:spPr>
          <a:xfrm>
            <a:off x="6457950" y="6356350"/>
            <a:ext cx="20574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kern="1200" smtClean="0">
                <a:solidFill>
                  <a:schemeClr val="tx1">
                    <a:tint val="75000"/>
                  </a:schemeClr>
                </a:solidFill>
                <a:latin typeface="+mn-lt"/>
                <a:ea typeface="+mn-ea"/>
                <a:cs typeface="+mn-cs"/>
              </a:rPr>
              <a:pPr lvl="0" indent="0">
                <a:spcBef>
                  <a:spcPts val="0"/>
                </a:spcBef>
                <a:spcAft>
                  <a:spcPts val="600"/>
                </a:spcAft>
                <a:buNone/>
              </a:pPr>
              <a:t>8</a:t>
            </a:fld>
            <a:endParaRPr lang="en-US" kern="1200">
              <a:solidFill>
                <a:schemeClr val="tx1">
                  <a:tint val="75000"/>
                </a:schemeClr>
              </a:solidFill>
              <a:latin typeface="+mn-lt"/>
              <a:ea typeface="+mn-ea"/>
              <a:cs typeface="+mn-cs"/>
            </a:endParaRPr>
          </a:p>
        </p:txBody>
      </p:sp>
    </p:spTree>
    <p:extLst>
      <p:ext uri="{BB962C8B-B14F-4D97-AF65-F5344CB8AC3E}">
        <p14:creationId xmlns:p14="http://schemas.microsoft.com/office/powerpoint/2010/main" val="391058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D3D01-5E9D-AAB6-386F-3EBA4A922001}"/>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a:spcBef>
                <a:spcPct val="0"/>
              </a:spcBef>
            </a:pPr>
            <a:r>
              <a:rPr lang="en-US" sz="3500" kern="1200">
                <a:solidFill>
                  <a:srgbClr val="FFFFFF"/>
                </a:solidFill>
                <a:latin typeface="+mj-lt"/>
                <a:ea typeface="+mj-ea"/>
                <a:cs typeface="+mj-cs"/>
              </a:rPr>
              <a:t>DoS Attack</a:t>
            </a:r>
          </a:p>
        </p:txBody>
      </p:sp>
      <p:pic>
        <p:nvPicPr>
          <p:cNvPr id="7" name="Picture 6" descr="A diagram of a computer network with Great Pyramid of Giza in the background&#10;&#10;Description automatically generated">
            <a:extLst>
              <a:ext uri="{FF2B5EF4-FFF2-40B4-BE49-F238E27FC236}">
                <a16:creationId xmlns:a16="http://schemas.microsoft.com/office/drawing/2014/main" id="{7DDA99C1-C871-D8C9-FAA2-2C99FB6964B9}"/>
              </a:ext>
            </a:extLst>
          </p:cNvPr>
          <p:cNvPicPr>
            <a:picLocks noChangeAspect="1"/>
          </p:cNvPicPr>
          <p:nvPr/>
        </p:nvPicPr>
        <p:blipFill>
          <a:blip r:embed="rId2"/>
          <a:stretch>
            <a:fillRect/>
          </a:stretch>
        </p:blipFill>
        <p:spPr>
          <a:xfrm>
            <a:off x="324168" y="1972881"/>
            <a:ext cx="8495662" cy="4438983"/>
          </a:xfrm>
          <a:prstGeom prst="rect">
            <a:avLst/>
          </a:prstGeom>
        </p:spPr>
      </p:pic>
      <p:sp>
        <p:nvSpPr>
          <p:cNvPr id="5" name="Slide Number Placeholder 4">
            <a:extLst>
              <a:ext uri="{FF2B5EF4-FFF2-40B4-BE49-F238E27FC236}">
                <a16:creationId xmlns:a16="http://schemas.microsoft.com/office/drawing/2014/main" id="{8339E5F7-2E73-4704-2C8A-310FD4FE40A0}"/>
              </a:ext>
            </a:extLst>
          </p:cNvPr>
          <p:cNvSpPr>
            <a:spLocks noGrp="1"/>
          </p:cNvSpPr>
          <p:nvPr>
            <p:ph type="sldNum" idx="12"/>
          </p:nvPr>
        </p:nvSpPr>
        <p:spPr>
          <a:xfrm>
            <a:off x="8778239" y="6455664"/>
            <a:ext cx="336042"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sz="1000" kern="1200">
                <a:solidFill>
                  <a:schemeClr val="tx1">
                    <a:lumMod val="50000"/>
                    <a:lumOff val="50000"/>
                  </a:schemeClr>
                </a:solidFill>
                <a:latin typeface="+mn-lt"/>
                <a:ea typeface="+mn-ea"/>
                <a:cs typeface="+mn-cs"/>
              </a:rPr>
              <a:pPr lvl="0" indent="0">
                <a:spcBef>
                  <a:spcPts val="0"/>
                </a:spcBef>
                <a:spcAft>
                  <a:spcPts val="600"/>
                </a:spcAft>
                <a:buNone/>
              </a:pPr>
              <a:t>9</a:t>
            </a:fld>
            <a:endParaRPr lang="en-US" sz="1000" kern="120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291156459"/>
      </p:ext>
    </p:extLst>
  </p:cSld>
  <p:clrMapOvr>
    <a:masterClrMapping/>
  </p:clrMapOvr>
  <p:transition spd="med">
    <p:pull/>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399</Words>
  <Application>Microsoft Office PowerPoint</Application>
  <PresentationFormat>On-screen Show (4:3)</PresentationFormat>
  <Paragraphs>97</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CiscoSans</vt:lpstr>
      <vt:lpstr>Office Theme</vt:lpstr>
      <vt:lpstr>PowerPoint Presentation</vt:lpstr>
      <vt:lpstr>What is Cybersecurity?</vt:lpstr>
      <vt:lpstr>Various Types of Cyberattacks</vt:lpstr>
      <vt:lpstr>Phishing</vt:lpstr>
      <vt:lpstr>Types of Malwares</vt:lpstr>
      <vt:lpstr>SQL Injection Attack</vt:lpstr>
      <vt:lpstr>Man in the Middle Attack</vt:lpstr>
      <vt:lpstr>Domain Name System (DNS)</vt:lpstr>
      <vt:lpstr>DoS Attack</vt:lpstr>
      <vt:lpstr>DDoS Attack</vt:lpstr>
      <vt:lpstr>Firewall Protected Server</vt:lpstr>
      <vt:lpstr>Cyber Forensic Tools</vt:lpstr>
      <vt:lpstr>DNS Features</vt:lpstr>
      <vt:lpstr>Dataset Description ‘BCCC-cPacket-Cloud-DDoS-2024’</vt:lpstr>
      <vt:lpstr>Previous Works</vt:lpstr>
      <vt:lpstr>Proposed Improvements</vt:lpstr>
      <vt:lpstr>To Be Continued…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NITANSHU KATE</dc:creator>
  <cp:lastModifiedBy>Das, Krishnendu</cp:lastModifiedBy>
  <cp:revision>63</cp:revision>
  <dcterms:created xsi:type="dcterms:W3CDTF">2021-09-23T05:57:15Z</dcterms:created>
  <dcterms:modified xsi:type="dcterms:W3CDTF">2024-07-13T12:14:23Z</dcterms:modified>
</cp:coreProperties>
</file>