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131"/>
  </p:notesMasterIdLst>
  <p:handoutMasterIdLst>
    <p:handoutMasterId r:id="rId132"/>
  </p:handoutMasterIdLst>
  <p:sldIdLst>
    <p:sldId id="256" r:id="rId2"/>
    <p:sldId id="307" r:id="rId3"/>
    <p:sldId id="257" r:id="rId4"/>
    <p:sldId id="258" r:id="rId5"/>
    <p:sldId id="260" r:id="rId6"/>
    <p:sldId id="261" r:id="rId7"/>
    <p:sldId id="262" r:id="rId8"/>
    <p:sldId id="263" r:id="rId9"/>
    <p:sldId id="264" r:id="rId10"/>
    <p:sldId id="269" r:id="rId11"/>
    <p:sldId id="265" r:id="rId12"/>
    <p:sldId id="266" r:id="rId13"/>
    <p:sldId id="267" r:id="rId14"/>
    <p:sldId id="270" r:id="rId15"/>
    <p:sldId id="268" r:id="rId16"/>
    <p:sldId id="306"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 id="290" r:id="rId37"/>
    <p:sldId id="291" r:id="rId38"/>
    <p:sldId id="292" r:id="rId39"/>
    <p:sldId id="293" r:id="rId40"/>
    <p:sldId id="294" r:id="rId41"/>
    <p:sldId id="296" r:id="rId42"/>
    <p:sldId id="305" r:id="rId43"/>
    <p:sldId id="308" r:id="rId44"/>
    <p:sldId id="309" r:id="rId45"/>
    <p:sldId id="310" r:id="rId46"/>
    <p:sldId id="311" r:id="rId47"/>
    <p:sldId id="312" r:id="rId48"/>
    <p:sldId id="313" r:id="rId49"/>
    <p:sldId id="314" r:id="rId50"/>
    <p:sldId id="315" r:id="rId51"/>
    <p:sldId id="316" r:id="rId52"/>
    <p:sldId id="317" r:id="rId53"/>
    <p:sldId id="318" r:id="rId54"/>
    <p:sldId id="387" r:id="rId55"/>
    <p:sldId id="388" r:id="rId56"/>
    <p:sldId id="389" r:id="rId57"/>
    <p:sldId id="390" r:id="rId58"/>
    <p:sldId id="394" r:id="rId59"/>
    <p:sldId id="395"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93" r:id="rId78"/>
    <p:sldId id="338" r:id="rId79"/>
    <p:sldId id="302" r:id="rId80"/>
    <p:sldId id="303" r:id="rId81"/>
    <p:sldId id="304"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Lst>
  <p:sldSz cx="9144000" cy="6858000" type="screen4x3"/>
  <p:notesSz cx="6737350" cy="986948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736B2-A3F3-47B6-B248-E20D810EBAE0}"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n-US"/>
        </a:p>
      </dgm:t>
    </dgm:pt>
    <dgm:pt modelId="{FA57C23A-8150-46EB-916E-3B46DAB95997}">
      <dgm:prSet phldrT="[Text]"/>
      <dgm:spPr/>
      <dgm:t>
        <a:bodyPr/>
        <a:lstStyle/>
        <a:p>
          <a:endParaRPr lang="en-US" dirty="0"/>
        </a:p>
      </dgm:t>
    </dgm:pt>
    <dgm:pt modelId="{B71552DA-11A9-4897-834C-2ECE39ADA4D4}" type="parTrans" cxnId="{D2BFFCED-0063-4D63-BFB1-5ECE2CC063C4}">
      <dgm:prSet/>
      <dgm:spPr/>
      <dgm:t>
        <a:bodyPr/>
        <a:lstStyle/>
        <a:p>
          <a:endParaRPr lang="en-US"/>
        </a:p>
      </dgm:t>
    </dgm:pt>
    <dgm:pt modelId="{B74420D2-C50A-4B04-946B-94A5B86A28E2}" type="sibTrans" cxnId="{D2BFFCED-0063-4D63-BFB1-5ECE2CC063C4}">
      <dgm:prSet/>
      <dgm:spPr/>
      <dgm:t>
        <a:bodyPr/>
        <a:lstStyle/>
        <a:p>
          <a:endParaRPr lang="en-US"/>
        </a:p>
      </dgm:t>
    </dgm:pt>
    <dgm:pt modelId="{22F012EE-8214-4725-A08C-384404C48A2A}">
      <dgm:prSet phldrT="[Text]"/>
      <dgm:spPr/>
      <dgm:t>
        <a:bodyPr/>
        <a:lstStyle/>
        <a:p>
          <a:endParaRPr lang="en-US" dirty="0"/>
        </a:p>
      </dgm:t>
    </dgm:pt>
    <dgm:pt modelId="{4E256AC3-022E-441D-8E44-2FB09A89BE33}" type="parTrans" cxnId="{9FC7BF20-DE2F-41DE-94AA-F8E77E6B2DCE}">
      <dgm:prSet/>
      <dgm:spPr/>
      <dgm:t>
        <a:bodyPr/>
        <a:lstStyle/>
        <a:p>
          <a:endParaRPr lang="en-US"/>
        </a:p>
      </dgm:t>
    </dgm:pt>
    <dgm:pt modelId="{A0FBC73B-EAEB-4E4B-B86C-328E12FAC024}" type="sibTrans" cxnId="{9FC7BF20-DE2F-41DE-94AA-F8E77E6B2DCE}">
      <dgm:prSet/>
      <dgm:spPr/>
      <dgm:t>
        <a:bodyPr/>
        <a:lstStyle/>
        <a:p>
          <a:endParaRPr lang="en-US"/>
        </a:p>
      </dgm:t>
    </dgm:pt>
    <dgm:pt modelId="{3E7288DE-6A7C-4E90-8009-FD05F6EB7EF1}">
      <dgm:prSet custT="1"/>
      <dgm:spPr/>
      <dgm:t>
        <a:bodyPr/>
        <a:lstStyle/>
        <a:p>
          <a:r>
            <a:rPr lang="en-US" sz="2000" dirty="0" smtClean="0"/>
            <a:t>Direct ranking procedure</a:t>
          </a:r>
          <a:endParaRPr lang="en-US" sz="2000" dirty="0"/>
        </a:p>
      </dgm:t>
    </dgm:pt>
    <dgm:pt modelId="{EF81BF59-2DC2-4EC3-A355-79D8CB950DA3}" type="parTrans" cxnId="{3716B838-6FAF-496C-A165-429D8835B8F0}">
      <dgm:prSet/>
      <dgm:spPr/>
      <dgm:t>
        <a:bodyPr/>
        <a:lstStyle/>
        <a:p>
          <a:endParaRPr lang="en-US"/>
        </a:p>
      </dgm:t>
    </dgm:pt>
    <dgm:pt modelId="{A0B03906-74EE-455B-8463-54C47065780A}" type="sibTrans" cxnId="{3716B838-6FAF-496C-A165-429D8835B8F0}">
      <dgm:prSet/>
      <dgm:spPr/>
      <dgm:t>
        <a:bodyPr/>
        <a:lstStyle/>
        <a:p>
          <a:endParaRPr lang="en-US"/>
        </a:p>
      </dgm:t>
    </dgm:pt>
    <dgm:pt modelId="{EEC53136-FF73-42F6-9D31-397C2A20B72C}">
      <dgm:prSet custT="1"/>
      <dgm:spPr/>
      <dgm:t>
        <a:bodyPr/>
        <a:lstStyle/>
        <a:p>
          <a:r>
            <a:rPr lang="en-US" sz="2000" dirty="0" smtClean="0"/>
            <a:t>Inverse ranking procedure</a:t>
          </a:r>
          <a:endParaRPr lang="en-US" sz="2000" dirty="0"/>
        </a:p>
      </dgm:t>
    </dgm:pt>
    <dgm:pt modelId="{4ED825C2-93D3-4A95-B0CF-F43E895703FD}" type="parTrans" cxnId="{BCA43320-DB0C-46D7-AB76-9E62C97D45C1}">
      <dgm:prSet/>
      <dgm:spPr/>
      <dgm:t>
        <a:bodyPr/>
        <a:lstStyle/>
        <a:p>
          <a:endParaRPr lang="en-US"/>
        </a:p>
      </dgm:t>
    </dgm:pt>
    <dgm:pt modelId="{0D57E35E-73EA-4E1A-BBA9-3C9BEFF22926}" type="sibTrans" cxnId="{BCA43320-DB0C-46D7-AB76-9E62C97D45C1}">
      <dgm:prSet/>
      <dgm:spPr/>
      <dgm:t>
        <a:bodyPr/>
        <a:lstStyle/>
        <a:p>
          <a:endParaRPr lang="en-US"/>
        </a:p>
      </dgm:t>
    </dgm:pt>
    <dgm:pt modelId="{6B02D5AB-EBD8-403E-AEAA-ACAF6D865062}">
      <dgm:prSet custT="1"/>
      <dgm:spPr/>
      <dgm:t>
        <a:bodyPr/>
        <a:lstStyle/>
        <a:p>
          <a:r>
            <a:rPr lang="en-US" sz="2000" dirty="0" smtClean="0"/>
            <a:t>Final preorder</a:t>
          </a:r>
          <a:endParaRPr lang="en-US" sz="2000" dirty="0"/>
        </a:p>
      </dgm:t>
    </dgm:pt>
    <dgm:pt modelId="{14337CF4-D133-48E8-905C-D7D231FAF483}" type="parTrans" cxnId="{461C8955-32F4-4882-928B-0DE2E31A7782}">
      <dgm:prSet/>
      <dgm:spPr/>
      <dgm:t>
        <a:bodyPr/>
        <a:lstStyle/>
        <a:p>
          <a:endParaRPr lang="en-US"/>
        </a:p>
      </dgm:t>
    </dgm:pt>
    <dgm:pt modelId="{1214E717-97C6-4D2B-A037-7918A7793FF9}" type="sibTrans" cxnId="{461C8955-32F4-4882-928B-0DE2E31A7782}">
      <dgm:prSet/>
      <dgm:spPr/>
      <dgm:t>
        <a:bodyPr/>
        <a:lstStyle/>
        <a:p>
          <a:endParaRPr lang="en-US"/>
        </a:p>
      </dgm:t>
    </dgm:pt>
    <dgm:pt modelId="{ECCBBD1A-D479-435A-9113-764B3777702A}">
      <dgm:prSet phldrT="[Text]"/>
      <dgm:spPr/>
      <dgm:t>
        <a:bodyPr/>
        <a:lstStyle/>
        <a:p>
          <a:endParaRPr lang="en-US" dirty="0"/>
        </a:p>
      </dgm:t>
    </dgm:pt>
    <dgm:pt modelId="{6FA05FE9-C8C4-4E2A-9035-C91BD13FBF67}" type="sibTrans" cxnId="{3E11D8B5-5174-4EB2-8637-05595EDC65D4}">
      <dgm:prSet/>
      <dgm:spPr/>
      <dgm:t>
        <a:bodyPr/>
        <a:lstStyle/>
        <a:p>
          <a:endParaRPr lang="en-US"/>
        </a:p>
      </dgm:t>
    </dgm:pt>
    <dgm:pt modelId="{812477F6-66AE-415F-9E63-916A6B725FEE}" type="parTrans" cxnId="{3E11D8B5-5174-4EB2-8637-05595EDC65D4}">
      <dgm:prSet/>
      <dgm:spPr/>
      <dgm:t>
        <a:bodyPr/>
        <a:lstStyle/>
        <a:p>
          <a:endParaRPr lang="en-US"/>
        </a:p>
      </dgm:t>
    </dgm:pt>
    <dgm:pt modelId="{1E1665FA-6362-48F8-BB03-24154E986D8B}" type="pres">
      <dgm:prSet presAssocID="{2ED736B2-A3F3-47B6-B248-E20D810EBAE0}" presName="linearFlow" presStyleCnt="0">
        <dgm:presLayoutVars>
          <dgm:dir/>
          <dgm:animLvl val="lvl"/>
          <dgm:resizeHandles val="exact"/>
        </dgm:presLayoutVars>
      </dgm:prSet>
      <dgm:spPr/>
      <dgm:t>
        <a:bodyPr/>
        <a:lstStyle/>
        <a:p>
          <a:endParaRPr lang="vi-VN"/>
        </a:p>
      </dgm:t>
    </dgm:pt>
    <dgm:pt modelId="{EA495E0B-FB85-4A2A-B06D-756CE52B041F}" type="pres">
      <dgm:prSet presAssocID="{FA57C23A-8150-46EB-916E-3B46DAB95997}" presName="composite" presStyleCnt="0"/>
      <dgm:spPr/>
    </dgm:pt>
    <dgm:pt modelId="{DEF7FE03-FEA0-4A1F-AB6B-DEF6D26A6286}" type="pres">
      <dgm:prSet presAssocID="{FA57C23A-8150-46EB-916E-3B46DAB95997}" presName="parentText" presStyleLbl="alignNode1" presStyleIdx="0" presStyleCnt="3">
        <dgm:presLayoutVars>
          <dgm:chMax val="1"/>
          <dgm:bulletEnabled val="1"/>
        </dgm:presLayoutVars>
      </dgm:prSet>
      <dgm:spPr/>
      <dgm:t>
        <a:bodyPr/>
        <a:lstStyle/>
        <a:p>
          <a:endParaRPr lang="en-US"/>
        </a:p>
      </dgm:t>
    </dgm:pt>
    <dgm:pt modelId="{209B242D-F721-4E93-A9DC-7D714D70AFCA}" type="pres">
      <dgm:prSet presAssocID="{FA57C23A-8150-46EB-916E-3B46DAB95997}" presName="descendantText" presStyleLbl="alignAcc1" presStyleIdx="0" presStyleCnt="3" custLinFactNeighborX="8061" custLinFactNeighborY="-49490">
        <dgm:presLayoutVars>
          <dgm:bulletEnabled val="1"/>
        </dgm:presLayoutVars>
      </dgm:prSet>
      <dgm:spPr/>
      <dgm:t>
        <a:bodyPr/>
        <a:lstStyle/>
        <a:p>
          <a:endParaRPr lang="vi-VN"/>
        </a:p>
      </dgm:t>
    </dgm:pt>
    <dgm:pt modelId="{C9964808-4629-4395-83B0-976149903941}" type="pres">
      <dgm:prSet presAssocID="{B74420D2-C50A-4B04-946B-94A5B86A28E2}" presName="sp" presStyleCnt="0"/>
      <dgm:spPr/>
    </dgm:pt>
    <dgm:pt modelId="{23153727-E271-46B4-B220-6168B94F3702}" type="pres">
      <dgm:prSet presAssocID="{22F012EE-8214-4725-A08C-384404C48A2A}" presName="composite" presStyleCnt="0"/>
      <dgm:spPr/>
    </dgm:pt>
    <dgm:pt modelId="{C0F2A770-41AE-4177-B147-88B315DE33E9}" type="pres">
      <dgm:prSet presAssocID="{22F012EE-8214-4725-A08C-384404C48A2A}" presName="parentText" presStyleLbl="alignNode1" presStyleIdx="1" presStyleCnt="3">
        <dgm:presLayoutVars>
          <dgm:chMax val="1"/>
          <dgm:bulletEnabled val="1"/>
        </dgm:presLayoutVars>
      </dgm:prSet>
      <dgm:spPr/>
      <dgm:t>
        <a:bodyPr/>
        <a:lstStyle/>
        <a:p>
          <a:endParaRPr lang="en-US"/>
        </a:p>
      </dgm:t>
    </dgm:pt>
    <dgm:pt modelId="{29473A66-FD8F-4ED1-82EB-99C794889CDF}" type="pres">
      <dgm:prSet presAssocID="{22F012EE-8214-4725-A08C-384404C48A2A}" presName="descendantText" presStyleLbl="alignAcc1" presStyleIdx="1" presStyleCnt="3">
        <dgm:presLayoutVars>
          <dgm:bulletEnabled val="1"/>
        </dgm:presLayoutVars>
      </dgm:prSet>
      <dgm:spPr/>
      <dgm:t>
        <a:bodyPr/>
        <a:lstStyle/>
        <a:p>
          <a:endParaRPr lang="vi-VN"/>
        </a:p>
      </dgm:t>
    </dgm:pt>
    <dgm:pt modelId="{B20FF8F9-FEA5-45D7-BD24-134920BC8967}" type="pres">
      <dgm:prSet presAssocID="{A0FBC73B-EAEB-4E4B-B86C-328E12FAC024}" presName="sp" presStyleCnt="0"/>
      <dgm:spPr/>
    </dgm:pt>
    <dgm:pt modelId="{DFA0A99E-68A9-40E3-82B8-E3B0CE66CF6F}" type="pres">
      <dgm:prSet presAssocID="{ECCBBD1A-D479-435A-9113-764B3777702A}" presName="composite" presStyleCnt="0"/>
      <dgm:spPr/>
    </dgm:pt>
    <dgm:pt modelId="{20C9581A-DA66-47CD-A414-A63532230C92}" type="pres">
      <dgm:prSet presAssocID="{ECCBBD1A-D479-435A-9113-764B3777702A}" presName="parentText" presStyleLbl="alignNode1" presStyleIdx="2" presStyleCnt="3">
        <dgm:presLayoutVars>
          <dgm:chMax val="1"/>
          <dgm:bulletEnabled val="1"/>
        </dgm:presLayoutVars>
      </dgm:prSet>
      <dgm:spPr/>
      <dgm:t>
        <a:bodyPr/>
        <a:lstStyle/>
        <a:p>
          <a:endParaRPr lang="en-US"/>
        </a:p>
      </dgm:t>
    </dgm:pt>
    <dgm:pt modelId="{02AF17DE-309B-4E66-BE4D-D9DC5E142FD9}" type="pres">
      <dgm:prSet presAssocID="{ECCBBD1A-D479-435A-9113-764B3777702A}" presName="descendantText" presStyleLbl="alignAcc1" presStyleIdx="2" presStyleCnt="3">
        <dgm:presLayoutVars>
          <dgm:bulletEnabled val="1"/>
        </dgm:presLayoutVars>
      </dgm:prSet>
      <dgm:spPr/>
      <dgm:t>
        <a:bodyPr/>
        <a:lstStyle/>
        <a:p>
          <a:endParaRPr lang="vi-VN"/>
        </a:p>
      </dgm:t>
    </dgm:pt>
  </dgm:ptLst>
  <dgm:cxnLst>
    <dgm:cxn modelId="{D2BFFCED-0063-4D63-BFB1-5ECE2CC063C4}" srcId="{2ED736B2-A3F3-47B6-B248-E20D810EBAE0}" destId="{FA57C23A-8150-46EB-916E-3B46DAB95997}" srcOrd="0" destOrd="0" parTransId="{B71552DA-11A9-4897-834C-2ECE39ADA4D4}" sibTransId="{B74420D2-C50A-4B04-946B-94A5B86A28E2}"/>
    <dgm:cxn modelId="{2CE2515B-1CB8-4354-9777-F7696BF3D765}" type="presOf" srcId="{22F012EE-8214-4725-A08C-384404C48A2A}" destId="{C0F2A770-41AE-4177-B147-88B315DE33E9}" srcOrd="0" destOrd="0" presId="urn:microsoft.com/office/officeart/2005/8/layout/chevron2"/>
    <dgm:cxn modelId="{9FC7BF20-DE2F-41DE-94AA-F8E77E6B2DCE}" srcId="{2ED736B2-A3F3-47B6-B248-E20D810EBAE0}" destId="{22F012EE-8214-4725-A08C-384404C48A2A}" srcOrd="1" destOrd="0" parTransId="{4E256AC3-022E-441D-8E44-2FB09A89BE33}" sibTransId="{A0FBC73B-EAEB-4E4B-B86C-328E12FAC024}"/>
    <dgm:cxn modelId="{461C8955-32F4-4882-928B-0DE2E31A7782}" srcId="{ECCBBD1A-D479-435A-9113-764B3777702A}" destId="{6B02D5AB-EBD8-403E-AEAA-ACAF6D865062}" srcOrd="0" destOrd="0" parTransId="{14337CF4-D133-48E8-905C-D7D231FAF483}" sibTransId="{1214E717-97C6-4D2B-A037-7918A7793FF9}"/>
    <dgm:cxn modelId="{472A8087-D53E-45C0-817C-99B0F52BB159}" type="presOf" srcId="{ECCBBD1A-D479-435A-9113-764B3777702A}" destId="{20C9581A-DA66-47CD-A414-A63532230C92}" srcOrd="0" destOrd="0" presId="urn:microsoft.com/office/officeart/2005/8/layout/chevron2"/>
    <dgm:cxn modelId="{33C5E55D-0ACD-4E4A-A5DB-DF46946D3EDA}" type="presOf" srcId="{2ED736B2-A3F3-47B6-B248-E20D810EBAE0}" destId="{1E1665FA-6362-48F8-BB03-24154E986D8B}" srcOrd="0" destOrd="0" presId="urn:microsoft.com/office/officeart/2005/8/layout/chevron2"/>
    <dgm:cxn modelId="{E23ECC31-7926-4E75-9CA0-476D440FA28B}" type="presOf" srcId="{6B02D5AB-EBD8-403E-AEAA-ACAF6D865062}" destId="{02AF17DE-309B-4E66-BE4D-D9DC5E142FD9}" srcOrd="0" destOrd="0" presId="urn:microsoft.com/office/officeart/2005/8/layout/chevron2"/>
    <dgm:cxn modelId="{E5EA0C2C-D7A1-4856-BD6C-771847E6BFE7}" type="presOf" srcId="{3E7288DE-6A7C-4E90-8009-FD05F6EB7EF1}" destId="{209B242D-F721-4E93-A9DC-7D714D70AFCA}" srcOrd="0" destOrd="0" presId="urn:microsoft.com/office/officeart/2005/8/layout/chevron2"/>
    <dgm:cxn modelId="{00CB9D35-6DAB-4F58-A13E-F023A6DE6411}" type="presOf" srcId="{EEC53136-FF73-42F6-9D31-397C2A20B72C}" destId="{29473A66-FD8F-4ED1-82EB-99C794889CDF}" srcOrd="0" destOrd="0" presId="urn:microsoft.com/office/officeart/2005/8/layout/chevron2"/>
    <dgm:cxn modelId="{BCA43320-DB0C-46D7-AB76-9E62C97D45C1}" srcId="{22F012EE-8214-4725-A08C-384404C48A2A}" destId="{EEC53136-FF73-42F6-9D31-397C2A20B72C}" srcOrd="0" destOrd="0" parTransId="{4ED825C2-93D3-4A95-B0CF-F43E895703FD}" sibTransId="{0D57E35E-73EA-4E1A-BBA9-3C9BEFF22926}"/>
    <dgm:cxn modelId="{59FC48A2-302C-4436-8B54-F649902F67A3}" type="presOf" srcId="{FA57C23A-8150-46EB-916E-3B46DAB95997}" destId="{DEF7FE03-FEA0-4A1F-AB6B-DEF6D26A6286}" srcOrd="0" destOrd="0" presId="urn:microsoft.com/office/officeart/2005/8/layout/chevron2"/>
    <dgm:cxn modelId="{3716B838-6FAF-496C-A165-429D8835B8F0}" srcId="{FA57C23A-8150-46EB-916E-3B46DAB95997}" destId="{3E7288DE-6A7C-4E90-8009-FD05F6EB7EF1}" srcOrd="0" destOrd="0" parTransId="{EF81BF59-2DC2-4EC3-A355-79D8CB950DA3}" sibTransId="{A0B03906-74EE-455B-8463-54C47065780A}"/>
    <dgm:cxn modelId="{3E11D8B5-5174-4EB2-8637-05595EDC65D4}" srcId="{2ED736B2-A3F3-47B6-B248-E20D810EBAE0}" destId="{ECCBBD1A-D479-435A-9113-764B3777702A}" srcOrd="2" destOrd="0" parTransId="{812477F6-66AE-415F-9E63-916A6B725FEE}" sibTransId="{6FA05FE9-C8C4-4E2A-9035-C91BD13FBF67}"/>
    <dgm:cxn modelId="{E3C89858-363A-41C8-8D78-594FEA1FECAE}" type="presParOf" srcId="{1E1665FA-6362-48F8-BB03-24154E986D8B}" destId="{EA495E0B-FB85-4A2A-B06D-756CE52B041F}" srcOrd="0" destOrd="0" presId="urn:microsoft.com/office/officeart/2005/8/layout/chevron2"/>
    <dgm:cxn modelId="{25A9A556-330C-4DF6-A24D-5BC88832DB75}" type="presParOf" srcId="{EA495E0B-FB85-4A2A-B06D-756CE52B041F}" destId="{DEF7FE03-FEA0-4A1F-AB6B-DEF6D26A6286}" srcOrd="0" destOrd="0" presId="urn:microsoft.com/office/officeart/2005/8/layout/chevron2"/>
    <dgm:cxn modelId="{D89628F5-16B8-428D-A6E0-4D13CC1F7BD6}" type="presParOf" srcId="{EA495E0B-FB85-4A2A-B06D-756CE52B041F}" destId="{209B242D-F721-4E93-A9DC-7D714D70AFCA}" srcOrd="1" destOrd="0" presId="urn:microsoft.com/office/officeart/2005/8/layout/chevron2"/>
    <dgm:cxn modelId="{72E889BE-6ED1-4EA0-B650-D67BC1D0CC66}" type="presParOf" srcId="{1E1665FA-6362-48F8-BB03-24154E986D8B}" destId="{C9964808-4629-4395-83B0-976149903941}" srcOrd="1" destOrd="0" presId="urn:microsoft.com/office/officeart/2005/8/layout/chevron2"/>
    <dgm:cxn modelId="{AB76BA29-E0B7-4E62-9DF9-F4185D95A521}" type="presParOf" srcId="{1E1665FA-6362-48F8-BB03-24154E986D8B}" destId="{23153727-E271-46B4-B220-6168B94F3702}" srcOrd="2" destOrd="0" presId="urn:microsoft.com/office/officeart/2005/8/layout/chevron2"/>
    <dgm:cxn modelId="{EA4F294D-CDB1-425E-879A-4ADC0E4D5391}" type="presParOf" srcId="{23153727-E271-46B4-B220-6168B94F3702}" destId="{C0F2A770-41AE-4177-B147-88B315DE33E9}" srcOrd="0" destOrd="0" presId="urn:microsoft.com/office/officeart/2005/8/layout/chevron2"/>
    <dgm:cxn modelId="{81340582-B64D-4A12-A107-D986D0381B32}" type="presParOf" srcId="{23153727-E271-46B4-B220-6168B94F3702}" destId="{29473A66-FD8F-4ED1-82EB-99C794889CDF}" srcOrd="1" destOrd="0" presId="urn:microsoft.com/office/officeart/2005/8/layout/chevron2"/>
    <dgm:cxn modelId="{10C2CEEC-418B-4024-8EAE-850585AE9FCB}" type="presParOf" srcId="{1E1665FA-6362-48F8-BB03-24154E986D8B}" destId="{B20FF8F9-FEA5-45D7-BD24-134920BC8967}" srcOrd="3" destOrd="0" presId="urn:microsoft.com/office/officeart/2005/8/layout/chevron2"/>
    <dgm:cxn modelId="{3B0FBFFA-714C-4903-920E-D1976FAAECCD}" type="presParOf" srcId="{1E1665FA-6362-48F8-BB03-24154E986D8B}" destId="{DFA0A99E-68A9-40E3-82B8-E3B0CE66CF6F}" srcOrd="4" destOrd="0" presId="urn:microsoft.com/office/officeart/2005/8/layout/chevron2"/>
    <dgm:cxn modelId="{51FBBDB4-2002-4B38-A663-26B0A30A7F92}" type="presParOf" srcId="{DFA0A99E-68A9-40E3-82B8-E3B0CE66CF6F}" destId="{20C9581A-DA66-47CD-A414-A63532230C92}" srcOrd="0" destOrd="0" presId="urn:microsoft.com/office/officeart/2005/8/layout/chevron2"/>
    <dgm:cxn modelId="{6391D032-3AC3-4EA8-8362-DDB30D062C26}" type="presParOf" srcId="{DFA0A99E-68A9-40E3-82B8-E3B0CE66CF6F}" destId="{02AF17DE-309B-4E66-BE4D-D9DC5E142FD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18A463-7FBE-45CE-A736-DFBA4515FA46}"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724DDA35-806D-4096-A937-AA8F0E1FE1A0}">
      <dgm:prSet phldrT="[Text]" phldr="1" custT="1"/>
      <dgm:spPr/>
      <dgm:t>
        <a:bodyPr/>
        <a:lstStyle/>
        <a:p>
          <a:endParaRPr lang="en-US" sz="2800" dirty="0"/>
        </a:p>
      </dgm:t>
    </dgm:pt>
    <dgm:pt modelId="{6F154826-B7EB-4763-ABF6-6B4D2331109C}" type="parTrans" cxnId="{5DE1E84A-0383-40ED-8A53-C88D96B4F936}">
      <dgm:prSet/>
      <dgm:spPr/>
      <dgm:t>
        <a:bodyPr/>
        <a:lstStyle/>
        <a:p>
          <a:endParaRPr lang="en-US" sz="2800"/>
        </a:p>
      </dgm:t>
    </dgm:pt>
    <dgm:pt modelId="{CB13038C-DAEC-44B0-9CA5-6CA1B1E6B8EE}" type="sibTrans" cxnId="{5DE1E84A-0383-40ED-8A53-C88D96B4F936}">
      <dgm:prSet/>
      <dgm:spPr/>
      <dgm:t>
        <a:bodyPr/>
        <a:lstStyle/>
        <a:p>
          <a:endParaRPr lang="en-US" sz="2800"/>
        </a:p>
      </dgm:t>
    </dgm:pt>
    <dgm:pt modelId="{7D70E943-7438-43F3-88B4-35E91C6E0FCD}">
      <dgm:prSet phldrT="[Text]" custT="1"/>
      <dgm:spPr/>
      <dgm:t>
        <a:bodyPr/>
        <a:lstStyle/>
        <a:p>
          <a:r>
            <a:rPr lang="en-US" sz="2800" dirty="0" smtClean="0"/>
            <a:t>Descending distillation chain</a:t>
          </a:r>
          <a:endParaRPr lang="en-US" sz="2800" dirty="0"/>
        </a:p>
      </dgm:t>
    </dgm:pt>
    <dgm:pt modelId="{E714A8D4-FB63-4AB3-B180-9182FCED9B8D}" type="parTrans" cxnId="{0503E1F3-2066-4631-B06C-7C7D170ECEC7}">
      <dgm:prSet/>
      <dgm:spPr/>
      <dgm:t>
        <a:bodyPr/>
        <a:lstStyle/>
        <a:p>
          <a:endParaRPr lang="en-US" sz="2800"/>
        </a:p>
      </dgm:t>
    </dgm:pt>
    <dgm:pt modelId="{1E12B97E-010A-4EF6-B725-07A6812FCC6A}" type="sibTrans" cxnId="{0503E1F3-2066-4631-B06C-7C7D170ECEC7}">
      <dgm:prSet/>
      <dgm:spPr/>
      <dgm:t>
        <a:bodyPr/>
        <a:lstStyle/>
        <a:p>
          <a:endParaRPr lang="en-US" sz="2800"/>
        </a:p>
      </dgm:t>
    </dgm:pt>
    <dgm:pt modelId="{FF9B79DC-5735-4944-AD36-7597EE070A37}">
      <dgm:prSet phldrT="[Text]" phldr="1" custT="1"/>
      <dgm:spPr/>
      <dgm:t>
        <a:bodyPr/>
        <a:lstStyle/>
        <a:p>
          <a:endParaRPr lang="en-US" sz="2800"/>
        </a:p>
      </dgm:t>
    </dgm:pt>
    <dgm:pt modelId="{EA1B03DA-B285-48FD-98A5-A40AA4622E22}" type="parTrans" cxnId="{E2854B16-817C-4738-8B5B-26D8DFB17CF2}">
      <dgm:prSet/>
      <dgm:spPr/>
      <dgm:t>
        <a:bodyPr/>
        <a:lstStyle/>
        <a:p>
          <a:endParaRPr lang="en-US" sz="2800"/>
        </a:p>
      </dgm:t>
    </dgm:pt>
    <dgm:pt modelId="{DF2FEB8C-D9FE-4797-AFF4-F17E3B171504}" type="sibTrans" cxnId="{E2854B16-817C-4738-8B5B-26D8DFB17CF2}">
      <dgm:prSet/>
      <dgm:spPr/>
      <dgm:t>
        <a:bodyPr/>
        <a:lstStyle/>
        <a:p>
          <a:endParaRPr lang="en-US" sz="2800"/>
        </a:p>
      </dgm:t>
    </dgm:pt>
    <dgm:pt modelId="{C689CD00-41A3-497E-9DB9-E5A71C275D96}">
      <dgm:prSet phldrT="[Text]" custT="1"/>
      <dgm:spPr/>
      <dgm:t>
        <a:bodyPr/>
        <a:lstStyle/>
        <a:p>
          <a:r>
            <a:rPr lang="en-US" sz="2800" dirty="0" smtClean="0"/>
            <a:t>Ascending order chain</a:t>
          </a:r>
          <a:endParaRPr lang="en-US" sz="2800" dirty="0"/>
        </a:p>
      </dgm:t>
    </dgm:pt>
    <dgm:pt modelId="{D5A1BC91-3ED6-4BA3-93D1-C1A404737CC8}" type="parTrans" cxnId="{4702EDB9-8E92-41D2-9067-91D61C733FE0}">
      <dgm:prSet/>
      <dgm:spPr/>
      <dgm:t>
        <a:bodyPr/>
        <a:lstStyle/>
        <a:p>
          <a:endParaRPr lang="en-US" sz="2800"/>
        </a:p>
      </dgm:t>
    </dgm:pt>
    <dgm:pt modelId="{0A0838CD-BED4-4BC0-846E-45F57EB63FBC}" type="sibTrans" cxnId="{4702EDB9-8E92-41D2-9067-91D61C733FE0}">
      <dgm:prSet/>
      <dgm:spPr/>
      <dgm:t>
        <a:bodyPr/>
        <a:lstStyle/>
        <a:p>
          <a:endParaRPr lang="en-US" sz="2800"/>
        </a:p>
      </dgm:t>
    </dgm:pt>
    <dgm:pt modelId="{54B31907-D531-4303-81CA-426BAB0A5B15}">
      <dgm:prSet phldrT="[Text]" phldr="1" custT="1"/>
      <dgm:spPr/>
      <dgm:t>
        <a:bodyPr/>
        <a:lstStyle/>
        <a:p>
          <a:endParaRPr lang="en-US" sz="2800"/>
        </a:p>
      </dgm:t>
    </dgm:pt>
    <dgm:pt modelId="{E4CE1699-B951-42B9-9B5E-E027994B94D3}" type="parTrans" cxnId="{A94222A1-CC48-4651-8F5C-0878C7289299}">
      <dgm:prSet/>
      <dgm:spPr/>
      <dgm:t>
        <a:bodyPr/>
        <a:lstStyle/>
        <a:p>
          <a:endParaRPr lang="en-US" sz="2800"/>
        </a:p>
      </dgm:t>
    </dgm:pt>
    <dgm:pt modelId="{342B28D4-87B5-4916-9B83-9236B1DF6A7F}" type="sibTrans" cxnId="{A94222A1-CC48-4651-8F5C-0878C7289299}">
      <dgm:prSet/>
      <dgm:spPr/>
      <dgm:t>
        <a:bodyPr/>
        <a:lstStyle/>
        <a:p>
          <a:endParaRPr lang="en-US" sz="2800"/>
        </a:p>
      </dgm:t>
    </dgm:pt>
    <dgm:pt modelId="{8797F4C4-57EF-47CB-88AD-C2AB5BBC7851}">
      <dgm:prSet phldrT="[Text]" custT="1"/>
      <dgm:spPr/>
      <dgm:t>
        <a:bodyPr/>
        <a:lstStyle/>
        <a:p>
          <a:r>
            <a:rPr lang="en-US" sz="2800" dirty="0" smtClean="0"/>
            <a:t>Final ranking</a:t>
          </a:r>
          <a:endParaRPr lang="en-US" sz="2800" dirty="0"/>
        </a:p>
      </dgm:t>
    </dgm:pt>
    <dgm:pt modelId="{23FD373E-8895-4044-839B-85A3B743471A}" type="parTrans" cxnId="{E94D5AB9-A072-494F-AB5B-48AD564846A1}">
      <dgm:prSet/>
      <dgm:spPr/>
      <dgm:t>
        <a:bodyPr/>
        <a:lstStyle/>
        <a:p>
          <a:endParaRPr lang="en-US" sz="2800"/>
        </a:p>
      </dgm:t>
    </dgm:pt>
    <dgm:pt modelId="{137F6128-C5B2-4575-82CC-92F5CE2C3B43}" type="sibTrans" cxnId="{E94D5AB9-A072-494F-AB5B-48AD564846A1}">
      <dgm:prSet/>
      <dgm:spPr/>
      <dgm:t>
        <a:bodyPr/>
        <a:lstStyle/>
        <a:p>
          <a:endParaRPr lang="en-US" sz="2800"/>
        </a:p>
      </dgm:t>
    </dgm:pt>
    <dgm:pt modelId="{063FC1CF-E749-4E55-8568-9743497DFC67}" type="pres">
      <dgm:prSet presAssocID="{8818A463-7FBE-45CE-A736-DFBA4515FA46}" presName="linearFlow" presStyleCnt="0">
        <dgm:presLayoutVars>
          <dgm:dir/>
          <dgm:animLvl val="lvl"/>
          <dgm:resizeHandles val="exact"/>
        </dgm:presLayoutVars>
      </dgm:prSet>
      <dgm:spPr/>
      <dgm:t>
        <a:bodyPr/>
        <a:lstStyle/>
        <a:p>
          <a:endParaRPr lang="vi-VN"/>
        </a:p>
      </dgm:t>
    </dgm:pt>
    <dgm:pt modelId="{DDA757FF-49B4-40AE-9C29-D0FAB76C8629}" type="pres">
      <dgm:prSet presAssocID="{724DDA35-806D-4096-A937-AA8F0E1FE1A0}" presName="composite" presStyleCnt="0"/>
      <dgm:spPr/>
    </dgm:pt>
    <dgm:pt modelId="{ECAAB618-6EB4-4043-A071-9BD47AA58ECD}" type="pres">
      <dgm:prSet presAssocID="{724DDA35-806D-4096-A937-AA8F0E1FE1A0}" presName="parentText" presStyleLbl="alignNode1" presStyleIdx="0" presStyleCnt="3">
        <dgm:presLayoutVars>
          <dgm:chMax val="1"/>
          <dgm:bulletEnabled val="1"/>
        </dgm:presLayoutVars>
      </dgm:prSet>
      <dgm:spPr/>
      <dgm:t>
        <a:bodyPr/>
        <a:lstStyle/>
        <a:p>
          <a:endParaRPr lang="vi-VN"/>
        </a:p>
      </dgm:t>
    </dgm:pt>
    <dgm:pt modelId="{3CB344F4-526E-40C9-81F1-249B3942FFD5}" type="pres">
      <dgm:prSet presAssocID="{724DDA35-806D-4096-A937-AA8F0E1FE1A0}" presName="descendantText" presStyleLbl="alignAcc1" presStyleIdx="0" presStyleCnt="3">
        <dgm:presLayoutVars>
          <dgm:bulletEnabled val="1"/>
        </dgm:presLayoutVars>
      </dgm:prSet>
      <dgm:spPr/>
      <dgm:t>
        <a:bodyPr/>
        <a:lstStyle/>
        <a:p>
          <a:endParaRPr lang="en-US"/>
        </a:p>
      </dgm:t>
    </dgm:pt>
    <dgm:pt modelId="{FF35B983-2518-4FF3-85CC-485484195ACD}" type="pres">
      <dgm:prSet presAssocID="{CB13038C-DAEC-44B0-9CA5-6CA1B1E6B8EE}" presName="sp" presStyleCnt="0"/>
      <dgm:spPr/>
    </dgm:pt>
    <dgm:pt modelId="{BE288D52-231B-4ADE-8484-DAFA16C328AC}" type="pres">
      <dgm:prSet presAssocID="{FF9B79DC-5735-4944-AD36-7597EE070A37}" presName="composite" presStyleCnt="0"/>
      <dgm:spPr/>
    </dgm:pt>
    <dgm:pt modelId="{ED441C18-4982-48C7-AEF8-8F0940C68515}" type="pres">
      <dgm:prSet presAssocID="{FF9B79DC-5735-4944-AD36-7597EE070A37}" presName="parentText" presStyleLbl="alignNode1" presStyleIdx="1" presStyleCnt="3">
        <dgm:presLayoutVars>
          <dgm:chMax val="1"/>
          <dgm:bulletEnabled val="1"/>
        </dgm:presLayoutVars>
      </dgm:prSet>
      <dgm:spPr/>
      <dgm:t>
        <a:bodyPr/>
        <a:lstStyle/>
        <a:p>
          <a:endParaRPr lang="vi-VN"/>
        </a:p>
      </dgm:t>
    </dgm:pt>
    <dgm:pt modelId="{E466B138-7BB8-46DC-BDEA-D1E87BD6EFBE}" type="pres">
      <dgm:prSet presAssocID="{FF9B79DC-5735-4944-AD36-7597EE070A37}" presName="descendantText" presStyleLbl="alignAcc1" presStyleIdx="1" presStyleCnt="3">
        <dgm:presLayoutVars>
          <dgm:bulletEnabled val="1"/>
        </dgm:presLayoutVars>
      </dgm:prSet>
      <dgm:spPr/>
      <dgm:t>
        <a:bodyPr/>
        <a:lstStyle/>
        <a:p>
          <a:endParaRPr lang="en-US"/>
        </a:p>
      </dgm:t>
    </dgm:pt>
    <dgm:pt modelId="{B81730D1-561A-44F1-9EF4-8F717FE44C74}" type="pres">
      <dgm:prSet presAssocID="{DF2FEB8C-D9FE-4797-AFF4-F17E3B171504}" presName="sp" presStyleCnt="0"/>
      <dgm:spPr/>
    </dgm:pt>
    <dgm:pt modelId="{316929F0-F2DD-49A6-A9EB-08ED05CDCF11}" type="pres">
      <dgm:prSet presAssocID="{54B31907-D531-4303-81CA-426BAB0A5B15}" presName="composite" presStyleCnt="0"/>
      <dgm:spPr/>
    </dgm:pt>
    <dgm:pt modelId="{FA99EED6-A860-4DA2-9BC7-95BC52F10FAC}" type="pres">
      <dgm:prSet presAssocID="{54B31907-D531-4303-81CA-426BAB0A5B15}" presName="parentText" presStyleLbl="alignNode1" presStyleIdx="2" presStyleCnt="3">
        <dgm:presLayoutVars>
          <dgm:chMax val="1"/>
          <dgm:bulletEnabled val="1"/>
        </dgm:presLayoutVars>
      </dgm:prSet>
      <dgm:spPr/>
      <dgm:t>
        <a:bodyPr/>
        <a:lstStyle/>
        <a:p>
          <a:endParaRPr lang="vi-VN"/>
        </a:p>
      </dgm:t>
    </dgm:pt>
    <dgm:pt modelId="{ABE2BCB8-DD68-45AC-A565-2D4DA82CC459}" type="pres">
      <dgm:prSet presAssocID="{54B31907-D531-4303-81CA-426BAB0A5B15}" presName="descendantText" presStyleLbl="alignAcc1" presStyleIdx="2" presStyleCnt="3">
        <dgm:presLayoutVars>
          <dgm:bulletEnabled val="1"/>
        </dgm:presLayoutVars>
      </dgm:prSet>
      <dgm:spPr/>
      <dgm:t>
        <a:bodyPr/>
        <a:lstStyle/>
        <a:p>
          <a:endParaRPr lang="en-US"/>
        </a:p>
      </dgm:t>
    </dgm:pt>
  </dgm:ptLst>
  <dgm:cxnLst>
    <dgm:cxn modelId="{9265D2A3-D01A-4ED9-9C9E-A3D8F6FD55E5}" type="presOf" srcId="{54B31907-D531-4303-81CA-426BAB0A5B15}" destId="{FA99EED6-A860-4DA2-9BC7-95BC52F10FAC}" srcOrd="0" destOrd="0" presId="urn:microsoft.com/office/officeart/2005/8/layout/chevron2"/>
    <dgm:cxn modelId="{4702EDB9-8E92-41D2-9067-91D61C733FE0}" srcId="{FF9B79DC-5735-4944-AD36-7597EE070A37}" destId="{C689CD00-41A3-497E-9DB9-E5A71C275D96}" srcOrd="0" destOrd="0" parTransId="{D5A1BC91-3ED6-4BA3-93D1-C1A404737CC8}" sibTransId="{0A0838CD-BED4-4BC0-846E-45F57EB63FBC}"/>
    <dgm:cxn modelId="{57254387-F8C2-4691-933D-D6CD9D54AAD9}" type="presOf" srcId="{FF9B79DC-5735-4944-AD36-7597EE070A37}" destId="{ED441C18-4982-48C7-AEF8-8F0940C68515}" srcOrd="0" destOrd="0" presId="urn:microsoft.com/office/officeart/2005/8/layout/chevron2"/>
    <dgm:cxn modelId="{0CC1D0E1-8A68-4A9C-81EB-525332C7E70D}" type="presOf" srcId="{7D70E943-7438-43F3-88B4-35E91C6E0FCD}" destId="{3CB344F4-526E-40C9-81F1-249B3942FFD5}" srcOrd="0" destOrd="0" presId="urn:microsoft.com/office/officeart/2005/8/layout/chevron2"/>
    <dgm:cxn modelId="{E2854B16-817C-4738-8B5B-26D8DFB17CF2}" srcId="{8818A463-7FBE-45CE-A736-DFBA4515FA46}" destId="{FF9B79DC-5735-4944-AD36-7597EE070A37}" srcOrd="1" destOrd="0" parTransId="{EA1B03DA-B285-48FD-98A5-A40AA4622E22}" sibTransId="{DF2FEB8C-D9FE-4797-AFF4-F17E3B171504}"/>
    <dgm:cxn modelId="{EC4391FF-D81B-45A2-9820-46145169038A}" type="presOf" srcId="{724DDA35-806D-4096-A937-AA8F0E1FE1A0}" destId="{ECAAB618-6EB4-4043-A071-9BD47AA58ECD}" srcOrd="0" destOrd="0" presId="urn:microsoft.com/office/officeart/2005/8/layout/chevron2"/>
    <dgm:cxn modelId="{0503E1F3-2066-4631-B06C-7C7D170ECEC7}" srcId="{724DDA35-806D-4096-A937-AA8F0E1FE1A0}" destId="{7D70E943-7438-43F3-88B4-35E91C6E0FCD}" srcOrd="0" destOrd="0" parTransId="{E714A8D4-FB63-4AB3-B180-9182FCED9B8D}" sibTransId="{1E12B97E-010A-4EF6-B725-07A6812FCC6A}"/>
    <dgm:cxn modelId="{5DE1E84A-0383-40ED-8A53-C88D96B4F936}" srcId="{8818A463-7FBE-45CE-A736-DFBA4515FA46}" destId="{724DDA35-806D-4096-A937-AA8F0E1FE1A0}" srcOrd="0" destOrd="0" parTransId="{6F154826-B7EB-4763-ABF6-6B4D2331109C}" sibTransId="{CB13038C-DAEC-44B0-9CA5-6CA1B1E6B8EE}"/>
    <dgm:cxn modelId="{D431AF70-6AFF-4E0A-A5DC-36D10EA8A734}" type="presOf" srcId="{8818A463-7FBE-45CE-A736-DFBA4515FA46}" destId="{063FC1CF-E749-4E55-8568-9743497DFC67}" srcOrd="0" destOrd="0" presId="urn:microsoft.com/office/officeart/2005/8/layout/chevron2"/>
    <dgm:cxn modelId="{141F1D79-B5D7-4B49-BD19-7F90B8A9AC43}" type="presOf" srcId="{8797F4C4-57EF-47CB-88AD-C2AB5BBC7851}" destId="{ABE2BCB8-DD68-45AC-A565-2D4DA82CC459}" srcOrd="0" destOrd="0" presId="urn:microsoft.com/office/officeart/2005/8/layout/chevron2"/>
    <dgm:cxn modelId="{A94222A1-CC48-4651-8F5C-0878C7289299}" srcId="{8818A463-7FBE-45CE-A736-DFBA4515FA46}" destId="{54B31907-D531-4303-81CA-426BAB0A5B15}" srcOrd="2" destOrd="0" parTransId="{E4CE1699-B951-42B9-9B5E-E027994B94D3}" sibTransId="{342B28D4-87B5-4916-9B83-9236B1DF6A7F}"/>
    <dgm:cxn modelId="{E94D5AB9-A072-494F-AB5B-48AD564846A1}" srcId="{54B31907-D531-4303-81CA-426BAB0A5B15}" destId="{8797F4C4-57EF-47CB-88AD-C2AB5BBC7851}" srcOrd="0" destOrd="0" parTransId="{23FD373E-8895-4044-839B-85A3B743471A}" sibTransId="{137F6128-C5B2-4575-82CC-92F5CE2C3B43}"/>
    <dgm:cxn modelId="{67ED5832-2FFE-4891-99F8-C4DEC7397C11}" type="presOf" srcId="{C689CD00-41A3-497E-9DB9-E5A71C275D96}" destId="{E466B138-7BB8-46DC-BDEA-D1E87BD6EFBE}" srcOrd="0" destOrd="0" presId="urn:microsoft.com/office/officeart/2005/8/layout/chevron2"/>
    <dgm:cxn modelId="{88EA6A1C-727D-4F08-95EB-24A12290E93F}" type="presParOf" srcId="{063FC1CF-E749-4E55-8568-9743497DFC67}" destId="{DDA757FF-49B4-40AE-9C29-D0FAB76C8629}" srcOrd="0" destOrd="0" presId="urn:microsoft.com/office/officeart/2005/8/layout/chevron2"/>
    <dgm:cxn modelId="{706537F6-8F93-4877-A6CF-D0A1EE05631D}" type="presParOf" srcId="{DDA757FF-49B4-40AE-9C29-D0FAB76C8629}" destId="{ECAAB618-6EB4-4043-A071-9BD47AA58ECD}" srcOrd="0" destOrd="0" presId="urn:microsoft.com/office/officeart/2005/8/layout/chevron2"/>
    <dgm:cxn modelId="{1620B097-A0D0-4F63-8263-A3697BC6CCCC}" type="presParOf" srcId="{DDA757FF-49B4-40AE-9C29-D0FAB76C8629}" destId="{3CB344F4-526E-40C9-81F1-249B3942FFD5}" srcOrd="1" destOrd="0" presId="urn:microsoft.com/office/officeart/2005/8/layout/chevron2"/>
    <dgm:cxn modelId="{0D08B895-BD44-4E4A-AF38-1D0A8858D937}" type="presParOf" srcId="{063FC1CF-E749-4E55-8568-9743497DFC67}" destId="{FF35B983-2518-4FF3-85CC-485484195ACD}" srcOrd="1" destOrd="0" presId="urn:microsoft.com/office/officeart/2005/8/layout/chevron2"/>
    <dgm:cxn modelId="{B7D1CE31-7826-4B28-94CC-E3AD73753C5A}" type="presParOf" srcId="{063FC1CF-E749-4E55-8568-9743497DFC67}" destId="{BE288D52-231B-4ADE-8484-DAFA16C328AC}" srcOrd="2" destOrd="0" presId="urn:microsoft.com/office/officeart/2005/8/layout/chevron2"/>
    <dgm:cxn modelId="{72800D85-6DB8-4EB5-AE7A-327DBF122A42}" type="presParOf" srcId="{BE288D52-231B-4ADE-8484-DAFA16C328AC}" destId="{ED441C18-4982-48C7-AEF8-8F0940C68515}" srcOrd="0" destOrd="0" presId="urn:microsoft.com/office/officeart/2005/8/layout/chevron2"/>
    <dgm:cxn modelId="{4052E9A4-29AE-4F04-A5E8-7343A1D1F6E9}" type="presParOf" srcId="{BE288D52-231B-4ADE-8484-DAFA16C328AC}" destId="{E466B138-7BB8-46DC-BDEA-D1E87BD6EFBE}" srcOrd="1" destOrd="0" presId="urn:microsoft.com/office/officeart/2005/8/layout/chevron2"/>
    <dgm:cxn modelId="{E36707B6-4723-42A2-A327-6D5FB222F73D}" type="presParOf" srcId="{063FC1CF-E749-4E55-8568-9743497DFC67}" destId="{B81730D1-561A-44F1-9EF4-8F717FE44C74}" srcOrd="3" destOrd="0" presId="urn:microsoft.com/office/officeart/2005/8/layout/chevron2"/>
    <dgm:cxn modelId="{400B1A69-993E-4229-BD5C-7E3B2EE73586}" type="presParOf" srcId="{063FC1CF-E749-4E55-8568-9743497DFC67}" destId="{316929F0-F2DD-49A6-A9EB-08ED05CDCF11}" srcOrd="4" destOrd="0" presId="urn:microsoft.com/office/officeart/2005/8/layout/chevron2"/>
    <dgm:cxn modelId="{A5F4DD86-F7A5-4311-8E1B-7381416CE6CC}" type="presParOf" srcId="{316929F0-F2DD-49A6-A9EB-08ED05CDCF11}" destId="{FA99EED6-A860-4DA2-9BC7-95BC52F10FAC}" srcOrd="0" destOrd="0" presId="urn:microsoft.com/office/officeart/2005/8/layout/chevron2"/>
    <dgm:cxn modelId="{29F780A0-B780-41DA-96EB-38AE3BA1C49F}" type="presParOf" srcId="{316929F0-F2DD-49A6-A9EB-08ED05CDCF11}" destId="{ABE2BCB8-DD68-45AC-A565-2D4DA82CC45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7FE03-FEA0-4A1F-AB6B-DEF6D26A6286}">
      <dsp:nvSpPr>
        <dsp:cNvPr id="0" name=""/>
        <dsp:cNvSpPr/>
      </dsp:nvSpPr>
      <dsp:spPr>
        <a:xfrm rot="5400000">
          <a:off x="-142696" y="143920"/>
          <a:ext cx="951309" cy="665916"/>
        </a:xfrm>
        <a:prstGeom prst="chevron">
          <a:avLst/>
        </a:prstGeom>
        <a:solidFill>
          <a:schemeClr val="accent1">
            <a:hueOff val="0"/>
            <a:satOff val="0"/>
            <a:lumOff val="0"/>
            <a:alphaOff val="0"/>
          </a:schemeClr>
        </a:solidFill>
        <a:ln>
          <a:noFill/>
        </a:ln>
        <a:effectLst>
          <a:outerShdw blurRad="50800" dist="20000" dir="5400000" rotWithShape="0">
            <a:srgbClr val="000000">
              <a:alpha val="4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en-US" sz="1900" kern="1200" dirty="0"/>
        </a:p>
      </dsp:txBody>
      <dsp:txXfrm rot="-5400000">
        <a:off x="1" y="334181"/>
        <a:ext cx="665916" cy="285393"/>
      </dsp:txXfrm>
    </dsp:sp>
    <dsp:sp modelId="{209B242D-F721-4E93-A9DC-7D714D70AFCA}">
      <dsp:nvSpPr>
        <dsp:cNvPr id="0" name=""/>
        <dsp:cNvSpPr/>
      </dsp:nvSpPr>
      <dsp:spPr>
        <a:xfrm rot="5400000">
          <a:off x="2843182" y="-2177266"/>
          <a:ext cx="618351" cy="4972883"/>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Direct ranking procedure</a:t>
          </a:r>
          <a:endParaRPr lang="en-US" sz="2000" kern="1200" dirty="0"/>
        </a:p>
      </dsp:txBody>
      <dsp:txXfrm rot="-5400000">
        <a:off x="665917" y="30184"/>
        <a:ext cx="4942698" cy="557981"/>
      </dsp:txXfrm>
    </dsp:sp>
    <dsp:sp modelId="{C0F2A770-41AE-4177-B147-88B315DE33E9}">
      <dsp:nvSpPr>
        <dsp:cNvPr id="0" name=""/>
        <dsp:cNvSpPr/>
      </dsp:nvSpPr>
      <dsp:spPr>
        <a:xfrm rot="5400000">
          <a:off x="-142696" y="886241"/>
          <a:ext cx="951309" cy="665916"/>
        </a:xfrm>
        <a:prstGeom prst="chevron">
          <a:avLst/>
        </a:prstGeom>
        <a:solidFill>
          <a:schemeClr val="accent1">
            <a:hueOff val="0"/>
            <a:satOff val="0"/>
            <a:lumOff val="0"/>
            <a:alphaOff val="0"/>
          </a:schemeClr>
        </a:solidFill>
        <a:ln>
          <a:noFill/>
        </a:ln>
        <a:effectLst>
          <a:outerShdw blurRad="50800" dist="20000" dir="5400000" rotWithShape="0">
            <a:srgbClr val="000000">
              <a:alpha val="4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en-US" sz="1900" kern="1200" dirty="0"/>
        </a:p>
      </dsp:txBody>
      <dsp:txXfrm rot="-5400000">
        <a:off x="1" y="1076502"/>
        <a:ext cx="665916" cy="285393"/>
      </dsp:txXfrm>
    </dsp:sp>
    <dsp:sp modelId="{29473A66-FD8F-4ED1-82EB-99C794889CDF}">
      <dsp:nvSpPr>
        <dsp:cNvPr id="0" name=""/>
        <dsp:cNvSpPr/>
      </dsp:nvSpPr>
      <dsp:spPr>
        <a:xfrm rot="5400000">
          <a:off x="2843182" y="-1433720"/>
          <a:ext cx="618351" cy="4972883"/>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Inverse ranking procedure</a:t>
          </a:r>
          <a:endParaRPr lang="en-US" sz="2000" kern="1200" dirty="0"/>
        </a:p>
      </dsp:txBody>
      <dsp:txXfrm rot="-5400000">
        <a:off x="665917" y="773730"/>
        <a:ext cx="4942698" cy="557981"/>
      </dsp:txXfrm>
    </dsp:sp>
    <dsp:sp modelId="{20C9581A-DA66-47CD-A414-A63532230C92}">
      <dsp:nvSpPr>
        <dsp:cNvPr id="0" name=""/>
        <dsp:cNvSpPr/>
      </dsp:nvSpPr>
      <dsp:spPr>
        <a:xfrm rot="5400000">
          <a:off x="-142696" y="1628562"/>
          <a:ext cx="951309" cy="665916"/>
        </a:xfrm>
        <a:prstGeom prst="chevron">
          <a:avLst/>
        </a:prstGeom>
        <a:solidFill>
          <a:schemeClr val="accent1">
            <a:hueOff val="0"/>
            <a:satOff val="0"/>
            <a:lumOff val="0"/>
            <a:alphaOff val="0"/>
          </a:schemeClr>
        </a:solidFill>
        <a:ln>
          <a:noFill/>
        </a:ln>
        <a:effectLst>
          <a:outerShdw blurRad="50800" dist="20000" dir="5400000" rotWithShape="0">
            <a:srgbClr val="000000">
              <a:alpha val="4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en-US" sz="1900" kern="1200" dirty="0"/>
        </a:p>
      </dsp:txBody>
      <dsp:txXfrm rot="-5400000">
        <a:off x="1" y="1818823"/>
        <a:ext cx="665916" cy="285393"/>
      </dsp:txXfrm>
    </dsp:sp>
    <dsp:sp modelId="{02AF17DE-309B-4E66-BE4D-D9DC5E142FD9}">
      <dsp:nvSpPr>
        <dsp:cNvPr id="0" name=""/>
        <dsp:cNvSpPr/>
      </dsp:nvSpPr>
      <dsp:spPr>
        <a:xfrm rot="5400000">
          <a:off x="2843182" y="-691399"/>
          <a:ext cx="618351" cy="4972883"/>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Final preorder</a:t>
          </a:r>
          <a:endParaRPr lang="en-US" sz="2000" kern="1200" dirty="0"/>
        </a:p>
      </dsp:txBody>
      <dsp:txXfrm rot="-5400000">
        <a:off x="665917" y="1516051"/>
        <a:ext cx="4942698" cy="557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B618-6EB4-4043-A071-9BD47AA58ECD}">
      <dsp:nvSpPr>
        <dsp:cNvPr id="0" name=""/>
        <dsp:cNvSpPr/>
      </dsp:nvSpPr>
      <dsp:spPr>
        <a:xfrm rot="5400000">
          <a:off x="-183649" y="185617"/>
          <a:ext cx="1224328" cy="857030"/>
        </a:xfrm>
        <a:prstGeom prst="chevron">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dirty="0"/>
        </a:p>
      </dsp:txBody>
      <dsp:txXfrm rot="-5400000">
        <a:off x="0" y="430483"/>
        <a:ext cx="857030" cy="367298"/>
      </dsp:txXfrm>
    </dsp:sp>
    <dsp:sp modelId="{3CB344F4-526E-40C9-81F1-249B3942FFD5}">
      <dsp:nvSpPr>
        <dsp:cNvPr id="0" name=""/>
        <dsp:cNvSpPr/>
      </dsp:nvSpPr>
      <dsp:spPr>
        <a:xfrm rot="5400000">
          <a:off x="3421508" y="-2562509"/>
          <a:ext cx="795813" cy="5924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Descending distillation chain</a:t>
          </a:r>
          <a:endParaRPr lang="en-US" sz="2800" kern="1200" dirty="0"/>
        </a:p>
      </dsp:txBody>
      <dsp:txXfrm rot="-5400000">
        <a:off x="857030" y="40817"/>
        <a:ext cx="5885921" cy="718117"/>
      </dsp:txXfrm>
    </dsp:sp>
    <dsp:sp modelId="{ED441C18-4982-48C7-AEF8-8F0940C68515}">
      <dsp:nvSpPr>
        <dsp:cNvPr id="0" name=""/>
        <dsp:cNvSpPr/>
      </dsp:nvSpPr>
      <dsp:spPr>
        <a:xfrm rot="5400000">
          <a:off x="-183649" y="1209785"/>
          <a:ext cx="1224328" cy="857030"/>
        </a:xfrm>
        <a:prstGeom prst="chevron">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0" y="1454651"/>
        <a:ext cx="857030" cy="367298"/>
      </dsp:txXfrm>
    </dsp:sp>
    <dsp:sp modelId="{E466B138-7BB8-46DC-BDEA-D1E87BD6EFBE}">
      <dsp:nvSpPr>
        <dsp:cNvPr id="0" name=""/>
        <dsp:cNvSpPr/>
      </dsp:nvSpPr>
      <dsp:spPr>
        <a:xfrm rot="5400000">
          <a:off x="3421508" y="-1538341"/>
          <a:ext cx="795813" cy="5924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Ascending order chain</a:t>
          </a:r>
          <a:endParaRPr lang="en-US" sz="2800" kern="1200" dirty="0"/>
        </a:p>
      </dsp:txBody>
      <dsp:txXfrm rot="-5400000">
        <a:off x="857030" y="1064985"/>
        <a:ext cx="5885921" cy="718117"/>
      </dsp:txXfrm>
    </dsp:sp>
    <dsp:sp modelId="{FA99EED6-A860-4DA2-9BC7-95BC52F10FAC}">
      <dsp:nvSpPr>
        <dsp:cNvPr id="0" name=""/>
        <dsp:cNvSpPr/>
      </dsp:nvSpPr>
      <dsp:spPr>
        <a:xfrm rot="5400000">
          <a:off x="-183649" y="2233952"/>
          <a:ext cx="1224328" cy="857030"/>
        </a:xfrm>
        <a:prstGeom prst="chevron">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0" y="2478818"/>
        <a:ext cx="857030" cy="367298"/>
      </dsp:txXfrm>
    </dsp:sp>
    <dsp:sp modelId="{ABE2BCB8-DD68-45AC-A565-2D4DA82CC459}">
      <dsp:nvSpPr>
        <dsp:cNvPr id="0" name=""/>
        <dsp:cNvSpPr/>
      </dsp:nvSpPr>
      <dsp:spPr>
        <a:xfrm rot="5400000">
          <a:off x="3421508" y="-514174"/>
          <a:ext cx="795813" cy="5924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Final ranking</a:t>
          </a:r>
          <a:endParaRPr lang="en-US" sz="2800" kern="1200" dirty="0"/>
        </a:p>
      </dsp:txBody>
      <dsp:txXfrm rot="-5400000">
        <a:off x="857030" y="2089152"/>
        <a:ext cx="5885921" cy="7181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518" cy="493812"/>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16273" y="0"/>
            <a:ext cx="2919518" cy="493812"/>
          </a:xfrm>
          <a:prstGeom prst="rect">
            <a:avLst/>
          </a:prstGeom>
        </p:spPr>
        <p:txBody>
          <a:bodyPr vert="horz" lIns="91440" tIns="45720" rIns="91440" bIns="45720" rtlCol="0"/>
          <a:lstStyle>
            <a:lvl1pPr algn="r">
              <a:defRPr sz="1200"/>
            </a:lvl1pPr>
          </a:lstStyle>
          <a:p>
            <a:pPr>
              <a:defRPr/>
            </a:pPr>
            <a:fld id="{42178041-D41E-474D-8F77-4F384F8AF266}" type="datetimeFigureOut">
              <a:rPr lang="en-US"/>
              <a:pPr>
                <a:defRPr/>
              </a:pPr>
              <a:t>10/17/2016</a:t>
            </a:fld>
            <a:endParaRPr lang="en-US"/>
          </a:p>
        </p:txBody>
      </p:sp>
      <p:sp>
        <p:nvSpPr>
          <p:cNvPr id="4" name="Footer Placeholder 3"/>
          <p:cNvSpPr>
            <a:spLocks noGrp="1"/>
          </p:cNvSpPr>
          <p:nvPr>
            <p:ph type="ftr" sz="quarter" idx="2"/>
          </p:nvPr>
        </p:nvSpPr>
        <p:spPr>
          <a:xfrm>
            <a:off x="0" y="9373991"/>
            <a:ext cx="2919518" cy="4938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16273" y="9373991"/>
            <a:ext cx="2919518" cy="493812"/>
          </a:xfrm>
          <a:prstGeom prst="rect">
            <a:avLst/>
          </a:prstGeom>
        </p:spPr>
        <p:txBody>
          <a:bodyPr vert="horz" lIns="91440" tIns="45720" rIns="91440" bIns="45720" rtlCol="0" anchor="b"/>
          <a:lstStyle>
            <a:lvl1pPr algn="r">
              <a:defRPr sz="1200"/>
            </a:lvl1pPr>
          </a:lstStyle>
          <a:p>
            <a:pPr>
              <a:defRPr/>
            </a:pPr>
            <a:fld id="{EDC4260D-D6C4-4150-8190-B1E310939D86}" type="slidenum">
              <a:rPr lang="en-US"/>
              <a:pPr>
                <a:defRPr/>
              </a:pPr>
              <a:t>‹#›</a:t>
            </a:fld>
            <a:endParaRPr lang="en-US"/>
          </a:p>
        </p:txBody>
      </p:sp>
    </p:spTree>
    <p:extLst>
      <p:ext uri="{BB962C8B-B14F-4D97-AF65-F5344CB8AC3E}">
        <p14:creationId xmlns:p14="http://schemas.microsoft.com/office/powerpoint/2010/main" val="2292458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518" cy="493812"/>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16273" y="0"/>
            <a:ext cx="2919518" cy="493812"/>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44350F-1DB5-4228-9102-7EDFCBF4CE21}" type="datetimeFigureOut">
              <a:rPr lang="en-US"/>
              <a:pPr>
                <a:defRPr/>
              </a:pPr>
              <a:t>10/17/2016</a:t>
            </a:fld>
            <a:endParaRPr lang="en-US"/>
          </a:p>
        </p:txBody>
      </p:sp>
      <p:sp>
        <p:nvSpPr>
          <p:cNvPr id="4" name="Slide Image Placeholder 3"/>
          <p:cNvSpPr>
            <a:spLocks noGrp="1" noRot="1" noChangeAspect="1"/>
          </p:cNvSpPr>
          <p:nvPr>
            <p:ph type="sldImg" idx="2"/>
          </p:nvPr>
        </p:nvSpPr>
        <p:spPr>
          <a:xfrm>
            <a:off x="901700" y="739775"/>
            <a:ext cx="4933950" cy="37004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3735" y="4688682"/>
            <a:ext cx="5389880" cy="444093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3991"/>
            <a:ext cx="2919518" cy="49381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6273" y="9373991"/>
            <a:ext cx="2919518" cy="493812"/>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141A16-53D8-4013-AAB5-115BAA292D66}" type="slidenum">
              <a:rPr lang="en-US"/>
              <a:pPr>
                <a:defRPr/>
              </a:pPr>
              <a:t>‹#›</a:t>
            </a:fld>
            <a:endParaRPr lang="en-US"/>
          </a:p>
        </p:txBody>
      </p:sp>
    </p:spTree>
    <p:extLst>
      <p:ext uri="{BB962C8B-B14F-4D97-AF65-F5344CB8AC3E}">
        <p14:creationId xmlns:p14="http://schemas.microsoft.com/office/powerpoint/2010/main" val="501410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D884A2-F040-4CE6-B8B8-3A5C92238F01}"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41C7D1-4D42-4DCF-901D-38A04A9ED349}"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983916-33CA-403C-A099-D273934A01B4}"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F1FD0B-58F0-424A-84A0-2E06A5F7C10B}"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91EAFA-4B81-40F6-9099-1BB37FA4C38B}"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301332-1142-4598-BE38-9C06E3925FF9}"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3CE519-7805-4A12-8706-AB6AF2AA18E9}"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80344C-421C-4AB6-A147-3701B8F9D93D}"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A7FAEA-0F62-4C27-BB12-9D5903D799C4}"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A26397-FA7F-491A-BAD9-D0405AC9F34E}"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B8E269-D218-474F-B0B3-D6FE59A54DF5}"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1E1707-06E6-4681-8062-26B424C4A74A}"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4AA9DB-D38E-499B-A3BB-E9BDED08428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D9A9B5-F0EA-486D-A8EF-B6937699409D}"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6EB84C-35C8-4443-BC2F-2EE05F9842B7}"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6E19F5-F4D1-441F-AFDD-3130B7C6287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F65E3B-C92C-432C-899C-EEB4CC889FD1}"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D74378-7B3C-452B-B3D7-C409F3235F94}"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3CAF78-7E40-44F9-8D1F-E4490A055D36}"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23249E-A27E-4645-9E4F-E973775A4A0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83812C-EBDF-4532-BA91-EC4E7468FDBC}"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DBD918-FA88-4274-B22A-690C9C5CDC70}"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D54617-CA88-43A3-BD5C-08133E5C4024}"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905B9A-5F6C-472E-8666-6F3C08364D94}"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FB1131-AB12-40CB-89A5-ED5C6215B81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C4EDAB-F30B-4050-9DDB-20B07D29762B}"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61162B-8945-4939-8C15-2AA1946807A7}"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4824C8-7A9E-4D86-8F08-A977841BD0F7}"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FD80AC-15DF-42C6-B520-C7466D7FFE90}"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046E88-D335-424D-BADB-3717466DF2C6}"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6164C3-31C4-4F3E-ADAC-7D7DEFF33D56}"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C78BCF-E5B3-48F3-AB11-F3AC33DD5204}"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1CCEFE-1A0F-467F-9DC9-12011A9775D7}"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852B2A-1DA7-416E-AF59-16367BFAE17A}"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61B4D5-FF0D-4B9E-9AAB-A436BBA92635}"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423936-A733-47CF-8318-9B81F28B817A}"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
        <p:nvSpPr>
          <p:cNvPr id="130051"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A2BF4E-0800-4BE2-9472-BF793D4DFCFA}"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2435E7-9634-4F47-89D1-6A303564A9D1}"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F5DD2A-D3A1-4557-9479-9600EC4A9CF4}"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FBBC61-2FA5-4A40-B82A-7076FCF7A599}"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7D0E7A-C37B-40A8-A6CC-876E80ACB4A7}"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CCD1C6-3B27-426C-8BB8-B541BBC7EF36}"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E55538-2DB4-4007-A30E-3DEC6AC2F1E0}"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28618-7C15-4FB6-8294-7439B67500B7}" type="slidenum">
              <a:rPr lang="vi-VN" smtClean="0"/>
              <a:t>86</a:t>
            </a:fld>
            <a:endParaRPr lang="vi-VN"/>
          </a:p>
        </p:txBody>
      </p:sp>
    </p:spTree>
    <p:extLst>
      <p:ext uri="{BB962C8B-B14F-4D97-AF65-F5344CB8AC3E}">
        <p14:creationId xmlns:p14="http://schemas.microsoft.com/office/powerpoint/2010/main" val="543441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B3328618-7C15-4FB6-8294-7439B67500B7}" type="slidenum">
              <a:rPr lang="vi-VN" smtClean="0"/>
              <a:t>118</a:t>
            </a:fld>
            <a:endParaRPr lang="vi-VN"/>
          </a:p>
        </p:txBody>
      </p:sp>
    </p:spTree>
    <p:extLst>
      <p:ext uri="{BB962C8B-B14F-4D97-AF65-F5344CB8AC3E}">
        <p14:creationId xmlns:p14="http://schemas.microsoft.com/office/powerpoint/2010/main" val="294537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B2C6F0-B327-4DF3-88F3-E4AE7D6C9A20}"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1AAE658F-C64C-4EA6-8570-F50578259572}" type="datetime1">
              <a:rPr lang="en-US"/>
              <a:pPr>
                <a:defRPr/>
              </a:pPr>
              <a:t>10/17/2016</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048A77A3-739B-4996-8D01-A8ACFBCC22D5}" type="slidenum">
              <a:rPr lang="en-US"/>
              <a:pPr>
                <a:defRPr/>
              </a:pPr>
              <a:t>‹#›</a:t>
            </a:fld>
            <a:endParaRPr lang="en-US"/>
          </a:p>
        </p:txBody>
      </p:sp>
    </p:spTree>
    <p:extLst>
      <p:ext uri="{BB962C8B-B14F-4D97-AF65-F5344CB8AC3E}">
        <p14:creationId xmlns:p14="http://schemas.microsoft.com/office/powerpoint/2010/main" val="5318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98F6BD2-E1C4-46DB-94BE-A902FDA9A984}" type="datetime1">
              <a:rPr lang="en-US"/>
              <a:pPr>
                <a:defRPr/>
              </a:pPr>
              <a:t>10/17/2016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8076B66-84CD-4E2C-A9D4-511092F12E52}" type="slidenum">
              <a:rPr lang="en-US"/>
              <a:pPr>
                <a:defRPr/>
              </a:pPr>
              <a:t>‹#›</a:t>
            </a:fld>
            <a:endParaRPr lang="en-US"/>
          </a:p>
        </p:txBody>
      </p:sp>
    </p:spTree>
    <p:extLst>
      <p:ext uri="{BB962C8B-B14F-4D97-AF65-F5344CB8AC3E}">
        <p14:creationId xmlns:p14="http://schemas.microsoft.com/office/powerpoint/2010/main" val="329738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7A7E504-6E89-4204-9D51-8CC0EA8BBC8F}" type="datetime1">
              <a:rPr lang="en-US"/>
              <a:pPr>
                <a:defRPr/>
              </a:pPr>
              <a:t>10/17/2016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81CDD60-8F74-4A50-BE0B-ADE07491D9C0}" type="slidenum">
              <a:rPr lang="en-US"/>
              <a:pPr>
                <a:defRPr/>
              </a:pPr>
              <a:t>‹#›</a:t>
            </a:fld>
            <a:endParaRPr lang="en-US"/>
          </a:p>
        </p:txBody>
      </p:sp>
    </p:spTree>
    <p:extLst>
      <p:ext uri="{BB962C8B-B14F-4D97-AF65-F5344CB8AC3E}">
        <p14:creationId xmlns:p14="http://schemas.microsoft.com/office/powerpoint/2010/main" val="325177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D4569C35-C334-421C-8D90-CAD5E3167DB3}" type="datetime1">
              <a:rPr lang="en-US"/>
              <a:pPr>
                <a:defRPr/>
              </a:pPr>
              <a:t>10/17/2016</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35DFDFE7-B41C-4814-BCD7-BAB7DEA13C2F}"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8566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1754E2F6-0759-4180-9E04-1E9FD080F6AD}" type="datetime1">
              <a:rPr lang="en-US"/>
              <a:pPr>
                <a:defRPr/>
              </a:pPr>
              <a:t>10/17/2016</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E883DF81-70F3-4423-B717-15DEFCEC3BA8}" type="slidenum">
              <a:rPr lang="en-US"/>
              <a:pPr>
                <a:defRPr/>
              </a:pPr>
              <a:t>‹#›</a:t>
            </a:fld>
            <a:endParaRPr lang="en-US"/>
          </a:p>
        </p:txBody>
      </p:sp>
    </p:spTree>
    <p:extLst>
      <p:ext uri="{BB962C8B-B14F-4D97-AF65-F5344CB8AC3E}">
        <p14:creationId xmlns:p14="http://schemas.microsoft.com/office/powerpoint/2010/main" val="31199222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F5273A8-78BC-4BB5-8393-574C32D20109}" type="datetime1">
              <a:rPr lang="en-US"/>
              <a:pPr>
                <a:defRPr/>
              </a:pPr>
              <a:t>10/17/2016</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4916E4A-C2DC-4F83-AF56-C5A1F02614DC}" type="slidenum">
              <a:rPr lang="en-US"/>
              <a:pPr>
                <a:defRPr/>
              </a:pPr>
              <a:t>‹#›</a:t>
            </a:fld>
            <a:endParaRPr lang="en-US"/>
          </a:p>
        </p:txBody>
      </p:sp>
    </p:spTree>
    <p:extLst>
      <p:ext uri="{BB962C8B-B14F-4D97-AF65-F5344CB8AC3E}">
        <p14:creationId xmlns:p14="http://schemas.microsoft.com/office/powerpoint/2010/main" val="389705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879A5804-B9F8-45E3-A052-BFFDC05811CA}" type="datetime1">
              <a:rPr lang="en-US"/>
              <a:pPr>
                <a:defRPr/>
              </a:pPr>
              <a:t>10/17/2016</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11056970-FFC3-4F03-AD98-2D4A352C5600}" type="slidenum">
              <a:rPr lang="en-US"/>
              <a:pPr>
                <a:defRPr/>
              </a:pPr>
              <a:t>‹#›</a:t>
            </a:fld>
            <a:endParaRPr lang="en-US"/>
          </a:p>
        </p:txBody>
      </p:sp>
    </p:spTree>
    <p:extLst>
      <p:ext uri="{BB962C8B-B14F-4D97-AF65-F5344CB8AC3E}">
        <p14:creationId xmlns:p14="http://schemas.microsoft.com/office/powerpoint/2010/main" val="338180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90951BA6-7DC1-49C3-9FC6-DF1DB3125A3A}" type="datetime1">
              <a:rPr lang="en-US"/>
              <a:pPr>
                <a:defRPr/>
              </a:pPr>
              <a:t>10/17/2016</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5038C4A0-A37C-4066-88DA-105A81B463A9}"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68186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0797A26-CAB6-4C98-9D78-461C2F3159A2}" type="datetime1">
              <a:rPr lang="en-US"/>
              <a:pPr>
                <a:defRPr/>
              </a:pPr>
              <a:t>10/17/2016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4681507E-94E0-493D-95CE-1BB71E8AB4F1}" type="slidenum">
              <a:rPr lang="en-US"/>
              <a:pPr>
                <a:defRPr/>
              </a:pPr>
              <a:t>‹#›</a:t>
            </a:fld>
            <a:endParaRPr lang="en-US"/>
          </a:p>
        </p:txBody>
      </p:sp>
    </p:spTree>
    <p:extLst>
      <p:ext uri="{BB962C8B-B14F-4D97-AF65-F5344CB8AC3E}">
        <p14:creationId xmlns:p14="http://schemas.microsoft.com/office/powerpoint/2010/main" val="63432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7" name="Straight Connector 1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2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1ADF2086-31BD-422D-99E2-2FF865E5C4DA}" type="datetime1">
              <a:rPr lang="en-US"/>
              <a:pPr>
                <a:defRPr/>
              </a:pPr>
              <a:t>10/17/2016</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29F6EF2E-3797-4771-AA0F-C7D04F0741D9}"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90020045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Straight Connector 1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23"/>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B4998693-26E8-473F-8774-16444108E578}" type="datetime1">
              <a:rPr lang="en-US"/>
              <a:pPr>
                <a:defRPr/>
              </a:pPr>
              <a:t>10/17/2016</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B0844EAF-5BD5-4454-823B-4F7831BE648E}"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77231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1F9D7FC7-FA14-4B11-8A0D-F56862760EAD}" type="datetime1">
              <a:rPr lang="en-US"/>
              <a:pPr>
                <a:defRPr/>
              </a:pPr>
              <a:t>10/17/2016</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defRPr>
            </a:lvl1pPr>
          </a:lstStyle>
          <a:p>
            <a:pPr>
              <a:defRPr/>
            </a:pPr>
            <a:fld id="{C1B4A01C-DDB4-4250-860C-86374CDC71E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13" r:id="rId4"/>
    <p:sldLayoutId id="2147484014" r:id="rId5"/>
    <p:sldLayoutId id="2147484021" r:id="rId6"/>
    <p:sldLayoutId id="2147484015" r:id="rId7"/>
    <p:sldLayoutId id="2147484022" r:id="rId8"/>
    <p:sldLayoutId id="2147484023" r:id="rId9"/>
    <p:sldLayoutId id="2147484016" r:id="rId10"/>
    <p:sldLayoutId id="2147484017"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1.wmf"/><Relationship Id="rId4" Type="http://schemas.openxmlformats.org/officeDocument/2006/relationships/oleObject" Target="../embeddings/oleObject38.bin"/></Relationships>
</file>

<file path=ppt/slides/_rels/slide10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3.wmf"/><Relationship Id="rId4"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5.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7.wmf"/><Relationship Id="rId5" Type="http://schemas.openxmlformats.org/officeDocument/2006/relationships/oleObject" Target="../embeddings/oleObject42.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44.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1.wmf"/><Relationship Id="rId5" Type="http://schemas.openxmlformats.org/officeDocument/2006/relationships/oleObject" Target="../embeddings/oleObject46.bin"/><Relationship Id="rId4" Type="http://schemas.openxmlformats.org/officeDocument/2006/relationships/image" Target="../media/image60.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48.bin"/><Relationship Id="rId4" Type="http://schemas.openxmlformats.org/officeDocument/2006/relationships/image" Target="../media/image62.wmf"/></Relationships>
</file>

<file path=ppt/slides/_rels/slide11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5.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2.bin"/></Relationships>
</file>

<file path=ppt/slides/_rels/slide11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0.wmf"/><Relationship Id="rId5" Type="http://schemas.openxmlformats.org/officeDocument/2006/relationships/oleObject" Target="../embeddings/oleObject55.bin"/><Relationship Id="rId4" Type="http://schemas.openxmlformats.org/officeDocument/2006/relationships/image" Target="../media/image69.wmf"/></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5.wmf"/><Relationship Id="rId4" Type="http://schemas.openxmlformats.org/officeDocument/2006/relationships/oleObject" Target="../embeddings/oleObject57.bin"/></Relationships>
</file>

<file path=ppt/slides/_rels/slide1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77.wmf"/><Relationship Id="rId4" Type="http://schemas.openxmlformats.org/officeDocument/2006/relationships/oleObject" Target="../embeddings/oleObject58.bin"/></Relationships>
</file>

<file path=ppt/slides/_rels/slide12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wmf"/><Relationship Id="rId3" Type="http://schemas.openxmlformats.org/officeDocument/2006/relationships/image" Target="../media/image18.png"/><Relationship Id="rId7" Type="http://schemas.openxmlformats.org/officeDocument/2006/relationships/image" Target="../media/image14.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5.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9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image" Target="../media/image27.wmf"/><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6.bin"/><Relationship Id="rId14" Type="http://schemas.openxmlformats.org/officeDocument/2006/relationships/image" Target="../media/image26.wmf"/></Relationships>
</file>

<file path=ppt/slides/_rels/slide93.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8.vml"/><Relationship Id="rId6" Type="http://schemas.openxmlformats.org/officeDocument/2006/relationships/image" Target="../media/image29.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3.bin"/><Relationship Id="rId14" Type="http://schemas.openxmlformats.org/officeDocument/2006/relationships/image" Target="../media/image33.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 Id="rId9" Type="http://schemas.openxmlformats.org/officeDocument/2006/relationships/image" Target="../media/image39.png"/></Relationships>
</file>

<file path=ppt/slides/_rels/slide9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32.bin"/><Relationship Id="rId4" Type="http://schemas.openxmlformats.org/officeDocument/2006/relationships/image" Target="../media/image39.wmf"/></Relationships>
</file>

<file path=ppt/slides/_rels/slide9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35.bin"/><Relationship Id="rId10" Type="http://schemas.openxmlformats.org/officeDocument/2006/relationships/image" Target="../media/image41.wmf"/><Relationship Id="rId4" Type="http://schemas.openxmlformats.org/officeDocument/2006/relationships/image" Target="../media/image42.wmf"/><Relationship Id="rId9" Type="http://schemas.openxmlformats.org/officeDocument/2006/relationships/oleObject" Target="../embeddings/oleObject37.bin"/></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250825" y="2781300"/>
            <a:ext cx="8786813" cy="2636838"/>
          </a:xfrm>
        </p:spPr>
        <p:txBody>
          <a:bodyPr>
            <a:normAutofit fontScale="90000"/>
          </a:bodyPr>
          <a:lstStyle/>
          <a:p>
            <a:pPr eaLnBrk="1" fontAlgn="auto" hangingPunct="1">
              <a:spcAft>
                <a:spcPts val="0"/>
              </a:spcAft>
              <a:defRPr/>
            </a:pPr>
            <a:r>
              <a:rPr lang="en-US" sz="3600" dirty="0" smtClean="0">
                <a:solidFill>
                  <a:schemeClr val="tx1"/>
                </a:solidFill>
                <a:latin typeface="Times New Roman" pitchFamily="18" charset="0"/>
                <a:cs typeface="Times New Roman" pitchFamily="18" charset="0"/>
              </a:rPr>
              <a:t/>
            </a:r>
            <a:br>
              <a:rPr lang="en-US" sz="3600" dirty="0" smtClean="0">
                <a:solidFill>
                  <a:schemeClr val="tx1"/>
                </a:solidFill>
                <a:latin typeface="Times New Roman" pitchFamily="18" charset="0"/>
                <a:cs typeface="Times New Roman" pitchFamily="18" charset="0"/>
              </a:rPr>
            </a:br>
            <a:r>
              <a:rPr lang="en-US" sz="3600" dirty="0">
                <a:solidFill>
                  <a:schemeClr val="tx1"/>
                </a:solidFill>
                <a:latin typeface="Times New Roman" pitchFamily="18" charset="0"/>
                <a:cs typeface="Times New Roman" pitchFamily="18" charset="0"/>
              </a:rPr>
              <a:t/>
            </a:r>
            <a:br>
              <a:rPr lang="en-US" sz="3600" dirty="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		</a:t>
            </a:r>
            <a:r>
              <a:rPr lang="en-US" sz="2800" b="0" cap="none" dirty="0" smtClean="0">
                <a:solidFill>
                  <a:schemeClr val="tx1"/>
                </a:solidFill>
                <a:latin typeface="Times New Roman" pitchFamily="18" charset="0"/>
                <a:cs typeface="Times New Roman" pitchFamily="18" charset="0"/>
              </a:rPr>
              <a:t>Lecturer: Assoc. Prof. Ho </a:t>
            </a:r>
            <a:r>
              <a:rPr lang="en-US" sz="2800" b="0" cap="none" dirty="0" err="1" smtClean="0">
                <a:solidFill>
                  <a:schemeClr val="tx1"/>
                </a:solidFill>
                <a:latin typeface="Times New Roman" pitchFamily="18" charset="0"/>
                <a:cs typeface="Times New Roman" pitchFamily="18" charset="0"/>
              </a:rPr>
              <a:t>Thanh</a:t>
            </a:r>
            <a:r>
              <a:rPr lang="en-US" sz="2800" b="0" cap="none" dirty="0" smtClean="0">
                <a:solidFill>
                  <a:schemeClr val="tx1"/>
                </a:solidFill>
                <a:latin typeface="Times New Roman" pitchFamily="18" charset="0"/>
                <a:cs typeface="Times New Roman" pitchFamily="18" charset="0"/>
              </a:rPr>
              <a:t> </a:t>
            </a:r>
            <a:r>
              <a:rPr lang="en-US" sz="2800" b="0" cap="none" dirty="0" err="1" smtClean="0">
                <a:solidFill>
                  <a:schemeClr val="tx1"/>
                </a:solidFill>
                <a:latin typeface="Times New Roman" pitchFamily="18" charset="0"/>
                <a:cs typeface="Times New Roman" pitchFamily="18" charset="0"/>
              </a:rPr>
              <a:t>Phong</a:t>
            </a:r>
            <a:r>
              <a:rPr lang="en-US" sz="2800" b="0" cap="none" dirty="0" smtClean="0">
                <a:solidFill>
                  <a:schemeClr val="tx1"/>
                </a:solidFill>
                <a:latin typeface="Times New Roman" pitchFamily="18" charset="0"/>
                <a:cs typeface="Times New Roman" pitchFamily="18" charset="0"/>
              </a:rPr>
              <a:t/>
            </a:r>
            <a:br>
              <a:rPr lang="en-US" sz="2800" b="0" cap="none" dirty="0" smtClean="0">
                <a:solidFill>
                  <a:schemeClr val="tx1"/>
                </a:solidFill>
                <a:latin typeface="Times New Roman" pitchFamily="18" charset="0"/>
                <a:cs typeface="Times New Roman" pitchFamily="18" charset="0"/>
              </a:rPr>
            </a:br>
            <a:r>
              <a:rPr lang="en-US" sz="2800" b="0" cap="none" dirty="0" smtClean="0">
                <a:solidFill>
                  <a:schemeClr val="tx1"/>
                </a:solidFill>
                <a:latin typeface="Times New Roman" pitchFamily="18" charset="0"/>
                <a:cs typeface="Times New Roman" pitchFamily="18" charset="0"/>
              </a:rPr>
              <a:t>		International University, VNU-HCM</a:t>
            </a:r>
            <a:br>
              <a:rPr lang="en-US" sz="2800" b="0" cap="none" dirty="0" smtClean="0">
                <a:solidFill>
                  <a:schemeClr val="tx1"/>
                </a:solidFill>
                <a:latin typeface="Times New Roman" pitchFamily="18" charset="0"/>
                <a:cs typeface="Times New Roman" pitchFamily="18" charset="0"/>
              </a:rPr>
            </a:br>
            <a:r>
              <a:rPr lang="en-US" sz="2800" b="0" cap="none" dirty="0">
                <a:solidFill>
                  <a:schemeClr val="tx1"/>
                </a:solidFill>
                <a:latin typeface="Times New Roman" pitchFamily="18" charset="0"/>
                <a:cs typeface="Times New Roman" pitchFamily="18" charset="0"/>
              </a:rPr>
              <a:t>	</a:t>
            </a:r>
            <a:r>
              <a:rPr lang="en-US" sz="2800" b="0" cap="none" dirty="0" smtClean="0">
                <a:solidFill>
                  <a:schemeClr val="tx1"/>
                </a:solidFill>
                <a:latin typeface="Times New Roman" pitchFamily="18" charset="0"/>
                <a:cs typeface="Times New Roman" pitchFamily="18" charset="0"/>
              </a:rPr>
              <a:t>	2016</a:t>
            </a:r>
            <a:r>
              <a:rPr lang="en-US" sz="2800" b="0" cap="none" dirty="0">
                <a:solidFill>
                  <a:schemeClr val="tx1"/>
                </a:solidFill>
                <a:latin typeface="Times New Roman" pitchFamily="18" charset="0"/>
                <a:cs typeface="Times New Roman" pitchFamily="18" charset="0"/>
              </a:rPr>
              <a:t>	</a:t>
            </a:r>
            <a:r>
              <a:rPr lang="en-US" sz="2800" b="0" cap="none" dirty="0" smtClean="0">
                <a:solidFill>
                  <a:schemeClr val="tx1"/>
                </a:solidFill>
                <a:latin typeface="Times New Roman" pitchFamily="18" charset="0"/>
                <a:cs typeface="Times New Roman" pitchFamily="18" charset="0"/>
              </a:rPr>
              <a:t>	</a:t>
            </a:r>
            <a:br>
              <a:rPr lang="en-US" sz="2800" b="0" cap="none" dirty="0" smtClean="0">
                <a:solidFill>
                  <a:schemeClr val="tx1"/>
                </a:solidFill>
                <a:latin typeface="Times New Roman" pitchFamily="18" charset="0"/>
                <a:cs typeface="Times New Roman" pitchFamily="18" charset="0"/>
              </a:rPr>
            </a:br>
            <a:r>
              <a:rPr sz="2800" b="0" dirty="0" smtClean="0">
                <a:solidFill>
                  <a:schemeClr val="tx1"/>
                </a:solidFill>
                <a:latin typeface="Times New Roman" pitchFamily="18" charset="0"/>
                <a:cs typeface="Times New Roman" pitchFamily="18" charset="0"/>
              </a:rPr>
              <a:t/>
            </a:r>
            <a:br>
              <a:rPr sz="2800" b="0" dirty="0" smtClean="0">
                <a:solidFill>
                  <a:schemeClr val="tx1"/>
                </a:solidFill>
                <a:latin typeface="Times New Roman" pitchFamily="18" charset="0"/>
                <a:cs typeface="Times New Roman" pitchFamily="18" charset="0"/>
              </a:rPr>
            </a:br>
            <a:r>
              <a:rPr sz="3600" dirty="0" smtClean="0">
                <a:solidFill>
                  <a:schemeClr val="tx1"/>
                </a:solidFill>
                <a:latin typeface="Times New Roman" pitchFamily="18" charset="0"/>
                <a:cs typeface="Times New Roman" pitchFamily="18" charset="0"/>
              </a:rPr>
              <a:t>             </a:t>
            </a:r>
            <a:br>
              <a:rPr sz="3600" dirty="0" smtClean="0">
                <a:solidFill>
                  <a:schemeClr val="tx1"/>
                </a:solidFill>
                <a:latin typeface="Times New Roman" pitchFamily="18" charset="0"/>
                <a:cs typeface="Times New Roman" pitchFamily="18" charset="0"/>
              </a:rPr>
            </a:br>
            <a:r>
              <a:rPr sz="3600" dirty="0" smtClean="0">
                <a:solidFill>
                  <a:schemeClr val="tx1"/>
                </a:solidFill>
                <a:latin typeface="Times New Roman" pitchFamily="18" charset="0"/>
                <a:cs typeface="Times New Roman" pitchFamily="18" charset="0"/>
              </a:rPr>
              <a:t>                                </a:t>
            </a:r>
            <a:br>
              <a:rPr sz="3600" dirty="0" smtClean="0">
                <a:solidFill>
                  <a:schemeClr val="tx1"/>
                </a:solidFill>
                <a:latin typeface="Times New Roman" pitchFamily="18" charset="0"/>
                <a:cs typeface="Times New Roman" pitchFamily="18" charset="0"/>
              </a:rPr>
            </a:br>
            <a:endParaRPr sz="2700" dirty="0" smtClean="0">
              <a:solidFill>
                <a:schemeClr val="tx1"/>
              </a:solidFill>
              <a:latin typeface="Times New Roman" pitchFamily="18" charset="0"/>
              <a:cs typeface="Times New Roman" pitchFamily="18" charset="0"/>
            </a:endParaRPr>
          </a:p>
        </p:txBody>
      </p:sp>
      <p:sp>
        <p:nvSpPr>
          <p:cNvPr id="6146" name="Subtitle 2"/>
          <p:cNvSpPr>
            <a:spLocks noGrp="1"/>
          </p:cNvSpPr>
          <p:nvPr>
            <p:ph type="subTitle" idx="1"/>
          </p:nvPr>
        </p:nvSpPr>
        <p:spPr>
          <a:xfrm>
            <a:off x="684213" y="549275"/>
            <a:ext cx="7772400" cy="914400"/>
          </a:xfrm>
        </p:spPr>
        <p:txBody>
          <a:bodyPr>
            <a:noAutofit/>
          </a:bodyPr>
          <a:lstStyle/>
          <a:p>
            <a:pPr eaLnBrk="1" fontAlgn="auto" hangingPunct="1">
              <a:spcAft>
                <a:spcPts val="0"/>
              </a:spcAft>
              <a:buFont typeface="Wingdings"/>
              <a:buNone/>
              <a:defRPr/>
            </a:pPr>
            <a:r>
              <a:rPr lang="en-US" sz="3600" smtClean="0">
                <a:solidFill>
                  <a:schemeClr val="tx1">
                    <a:lumMod val="85000"/>
                    <a:lumOff val="15000"/>
                  </a:schemeClr>
                </a:solidFill>
                <a:latin typeface="Times New Roman" pitchFamily="18" charset="0"/>
                <a:cs typeface="Times New Roman" pitchFamily="18" charset="0"/>
              </a:rPr>
              <a:t>MCDM</a:t>
            </a:r>
          </a:p>
          <a:p>
            <a:pPr eaLnBrk="1" fontAlgn="auto" hangingPunct="1">
              <a:spcAft>
                <a:spcPts val="0"/>
              </a:spcAft>
              <a:buFont typeface="Wingdings"/>
              <a:buNone/>
              <a:defRPr/>
            </a:pPr>
            <a:r>
              <a:rPr lang="en-US" sz="3600" cap="small" smtClean="0">
                <a:solidFill>
                  <a:schemeClr val="tx1">
                    <a:lumMod val="85000"/>
                    <a:lumOff val="15000"/>
                  </a:schemeClr>
                </a:solidFill>
                <a:latin typeface="Times New Roman" pitchFamily="18" charset="0"/>
                <a:cs typeface="Times New Roman" pitchFamily="18" charset="0"/>
              </a:rPr>
              <a:t>Multi-Criteria Decision Making</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14375" y="571500"/>
            <a:ext cx="7772400" cy="914400"/>
          </a:xfrm>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Problem solving steps:</a:t>
            </a:r>
            <a:endParaRPr lang="en-US" sz="3600" smtClean="0"/>
          </a:p>
        </p:txBody>
      </p:sp>
      <p:sp>
        <p:nvSpPr>
          <p:cNvPr id="17411" name="Content Placeholder 2"/>
          <p:cNvSpPr>
            <a:spLocks noGrp="1"/>
          </p:cNvSpPr>
          <p:nvPr>
            <p:ph sz="quarter" idx="1"/>
          </p:nvPr>
        </p:nvSpPr>
        <p:spPr>
          <a:xfrm>
            <a:off x="571500" y="1785938"/>
            <a:ext cx="7772400" cy="4572000"/>
          </a:xfrm>
        </p:spPr>
        <p:txBody>
          <a:bodyPr/>
          <a:lstStyle/>
          <a:p>
            <a:pPr eaLnBrk="1" hangingPunct="1">
              <a:lnSpc>
                <a:spcPct val="160000"/>
              </a:lnSpc>
              <a:buFont typeface="Wingdings 2" pitchFamily="18" charset="2"/>
              <a:buNone/>
            </a:pPr>
            <a:r>
              <a:rPr lang="en-US" smtClean="0">
                <a:latin typeface="Times New Roman" pitchFamily="18" charset="0"/>
                <a:cs typeface="Times New Roman" pitchFamily="18" charset="0"/>
              </a:rPr>
              <a:t>5) Standardize the raw scores to generate a priority scores matrix or decision table.</a:t>
            </a:r>
          </a:p>
          <a:p>
            <a:pPr eaLnBrk="1" hangingPunct="1">
              <a:lnSpc>
                <a:spcPct val="160000"/>
              </a:lnSpc>
              <a:buFont typeface="Wingdings 2" pitchFamily="18" charset="2"/>
              <a:buNone/>
            </a:pPr>
            <a:r>
              <a:rPr lang="en-US" smtClean="0">
                <a:latin typeface="Times New Roman" pitchFamily="18" charset="0"/>
                <a:cs typeface="Times New Roman" pitchFamily="18" charset="0"/>
              </a:rPr>
              <a:t>6) Determine a weight for each criterion to reflect how important it is to the overall    decision.  </a:t>
            </a:r>
          </a:p>
          <a:p>
            <a:pPr eaLnBrk="1" hangingPunct="1">
              <a:buFont typeface="Wingdings 2" pitchFamily="18" charset="2"/>
              <a:buNone/>
            </a:pPr>
            <a:endParaRPr lang="en-US" smtClean="0"/>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716EC50-75C7-4A58-9E80-643DAE867601}" type="slidenum">
              <a:rPr lang="en-US" smtClean="0">
                <a:solidFill>
                  <a:srgbClr val="FFFFFF"/>
                </a:solidFill>
              </a:rPr>
              <a:pPr eaLnBrk="1" hangingPunct="1"/>
              <a:t>10</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38200"/>
            <a:ext cx="4838700" cy="496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5999202"/>
            <a:ext cx="4442242" cy="338554"/>
          </a:xfrm>
          <a:prstGeom prst="rect">
            <a:avLst/>
          </a:prstGeom>
          <a:noFill/>
        </p:spPr>
        <p:txBody>
          <a:bodyPr wrap="none" rtlCol="0">
            <a:spAutoFit/>
          </a:bodyPr>
          <a:lstStyle/>
          <a:p>
            <a:r>
              <a:rPr lang="en-US" sz="1600" i="1" dirty="0" smtClean="0"/>
              <a:t>Fig II-1. Flow chart of direct ranking procedure </a:t>
            </a:r>
            <a:endParaRPr lang="en-US" sz="1600" i="1" dirty="0"/>
          </a:p>
        </p:txBody>
      </p:sp>
      <p:sp>
        <p:nvSpPr>
          <p:cNvPr id="9" name="Title 1"/>
          <p:cNvSpPr>
            <a:spLocks noGrp="1"/>
          </p:cNvSpPr>
          <p:nvPr>
            <p:ph type="title"/>
          </p:nvPr>
        </p:nvSpPr>
        <p:spPr>
          <a:xfrm>
            <a:off x="384420" y="0"/>
            <a:ext cx="8229600" cy="990600"/>
          </a:xfrm>
        </p:spPr>
        <p:txBody>
          <a:bodyPr>
            <a:normAutofit/>
          </a:bodyPr>
          <a:lstStyle/>
          <a:p>
            <a:r>
              <a:rPr lang="en-US" dirty="0" smtClean="0"/>
              <a:t>Ranking procedure of ELECTRE II</a:t>
            </a:r>
            <a:br>
              <a:rPr lang="en-US" dirty="0" smtClean="0"/>
            </a:br>
            <a:endParaRPr lang="en-US" sz="1100"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5" name="Slide Number Placeholder 4"/>
          <p:cNvSpPr>
            <a:spLocks noGrp="1"/>
          </p:cNvSpPr>
          <p:nvPr>
            <p:ph type="sldNum" sz="quarter" idx="12"/>
          </p:nvPr>
        </p:nvSpPr>
        <p:spPr/>
        <p:txBody>
          <a:bodyPr/>
          <a:lstStyle/>
          <a:p>
            <a:fld id="{2966C48D-AF8C-488D-864B-7D68E3594A35}" type="slidenum">
              <a:rPr lang="en-US" smtClean="0"/>
              <a:t>100</a:t>
            </a:fld>
            <a:endParaRPr lang="en-US"/>
          </a:p>
        </p:txBody>
      </p:sp>
    </p:spTree>
    <p:extLst>
      <p:ext uri="{BB962C8B-B14F-4D97-AF65-F5344CB8AC3E}">
        <p14:creationId xmlns:p14="http://schemas.microsoft.com/office/powerpoint/2010/main" val="36702341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for ELECTRE II</a:t>
            </a:r>
            <a:br>
              <a:rPr lang="en-US" dirty="0" smtClean="0"/>
            </a:br>
            <a:endParaRPr lang="en-US" sz="11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9438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23661" y="5062091"/>
            <a:ext cx="4868128" cy="338554"/>
          </a:xfrm>
          <a:prstGeom prst="rect">
            <a:avLst/>
          </a:prstGeom>
        </p:spPr>
        <p:txBody>
          <a:bodyPr wrap="none">
            <a:spAutoFit/>
          </a:bodyPr>
          <a:lstStyle/>
          <a:p>
            <a:r>
              <a:rPr lang="en-US" sz="1600" i="1" dirty="0" smtClean="0"/>
              <a:t>Fig II-2. Strong </a:t>
            </a:r>
            <a:r>
              <a:rPr lang="en-US" sz="1600" i="1" dirty="0"/>
              <a:t>and Weak Outranking Relationships</a:t>
            </a:r>
          </a:p>
        </p:txBody>
      </p:sp>
      <p:sp>
        <p:nvSpPr>
          <p:cNvPr id="3" name="Rectangle 2"/>
          <p:cNvSpPr/>
          <p:nvPr/>
        </p:nvSpPr>
        <p:spPr>
          <a:xfrm>
            <a:off x="533400" y="5777299"/>
            <a:ext cx="7315200" cy="461665"/>
          </a:xfrm>
          <a:prstGeom prst="rect">
            <a:avLst/>
          </a:prstGeom>
        </p:spPr>
        <p:txBody>
          <a:bodyPr wrap="square">
            <a:spAutoFit/>
          </a:bodyPr>
          <a:lstStyle/>
          <a:p>
            <a:r>
              <a:rPr lang="en-US" sz="1200" dirty="0" smtClean="0"/>
              <a:t>Source: (M</a:t>
            </a:r>
            <a:r>
              <a:rPr lang="en-US" sz="1200" dirty="0"/>
              <a:t>. Rogers et al., ELECTRE and Decision Support</a:t>
            </a:r>
            <a:br>
              <a:rPr lang="en-US" sz="1200" dirty="0"/>
            </a:br>
            <a:r>
              <a:rPr lang="en-US" sz="1200" dirty="0"/>
              <a:t>© Springer </a:t>
            </a:r>
            <a:r>
              <a:rPr lang="en-US" sz="1200" dirty="0" err="1"/>
              <a:t>Science+Business</a:t>
            </a:r>
            <a:r>
              <a:rPr lang="en-US" sz="1200" dirty="0"/>
              <a:t> Media New York 2000)</a:t>
            </a:r>
          </a:p>
        </p:txBody>
      </p:sp>
      <p:sp>
        <p:nvSpPr>
          <p:cNvPr id="6" name="Footer Placeholder 5"/>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101</a:t>
            </a:fld>
            <a:endParaRPr lang="en-US"/>
          </a:p>
        </p:txBody>
      </p:sp>
    </p:spTree>
    <p:extLst>
      <p:ext uri="{BB962C8B-B14F-4D97-AF65-F5344CB8AC3E}">
        <p14:creationId xmlns:p14="http://schemas.microsoft.com/office/powerpoint/2010/main" val="116606068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30575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295400"/>
            <a:ext cx="33813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4495800"/>
            <a:ext cx="2390398" cy="369332"/>
          </a:xfrm>
          <a:prstGeom prst="rect">
            <a:avLst/>
          </a:prstGeom>
          <a:noFill/>
        </p:spPr>
        <p:txBody>
          <a:bodyPr wrap="none" rtlCol="0">
            <a:spAutoFit/>
          </a:bodyPr>
          <a:lstStyle/>
          <a:p>
            <a:r>
              <a:rPr lang="en-US" dirty="0" smtClean="0"/>
              <a:t>a) Strong </a:t>
            </a:r>
            <a:r>
              <a:rPr lang="en-US" dirty="0" err="1" smtClean="0"/>
              <a:t>outrankings</a:t>
            </a:r>
            <a:endParaRPr lang="en-US" dirty="0"/>
          </a:p>
        </p:txBody>
      </p:sp>
      <p:sp>
        <p:nvSpPr>
          <p:cNvPr id="7" name="TextBox 6"/>
          <p:cNvSpPr txBox="1"/>
          <p:nvPr/>
        </p:nvSpPr>
        <p:spPr>
          <a:xfrm>
            <a:off x="5119255" y="4495800"/>
            <a:ext cx="2296463" cy="369332"/>
          </a:xfrm>
          <a:prstGeom prst="rect">
            <a:avLst/>
          </a:prstGeom>
          <a:noFill/>
        </p:spPr>
        <p:txBody>
          <a:bodyPr wrap="none" rtlCol="0">
            <a:spAutoFit/>
          </a:bodyPr>
          <a:lstStyle/>
          <a:p>
            <a:r>
              <a:rPr lang="en-US" dirty="0" smtClean="0"/>
              <a:t>b) Weak </a:t>
            </a:r>
            <a:r>
              <a:rPr lang="en-US" dirty="0" err="1" smtClean="0"/>
              <a:t>outrankings</a:t>
            </a:r>
            <a:endParaRPr lang="en-US" dirty="0"/>
          </a:p>
        </p:txBody>
      </p:sp>
      <p:sp>
        <p:nvSpPr>
          <p:cNvPr id="5" name="TextBox 4"/>
          <p:cNvSpPr txBox="1"/>
          <p:nvPr/>
        </p:nvSpPr>
        <p:spPr>
          <a:xfrm>
            <a:off x="464127" y="5018229"/>
            <a:ext cx="3471848" cy="369332"/>
          </a:xfrm>
          <a:prstGeom prst="rect">
            <a:avLst/>
          </a:prstGeom>
          <a:noFill/>
        </p:spPr>
        <p:txBody>
          <a:bodyPr wrap="none" rtlCol="0">
            <a:spAutoFit/>
          </a:bodyPr>
          <a:lstStyle/>
          <a:p>
            <a:r>
              <a:rPr lang="en-US" dirty="0" smtClean="0"/>
              <a:t>Denoted: a’ form a circuit (1,3,6)</a:t>
            </a:r>
            <a:endParaRPr lang="en-US" dirty="0"/>
          </a:p>
        </p:txBody>
      </p:sp>
      <p:sp>
        <p:nvSpPr>
          <p:cNvPr id="3" name="Rectangle 2"/>
          <p:cNvSpPr/>
          <p:nvPr/>
        </p:nvSpPr>
        <p:spPr>
          <a:xfrm>
            <a:off x="521854" y="99774"/>
            <a:ext cx="7936346" cy="861774"/>
          </a:xfrm>
          <a:prstGeom prst="rect">
            <a:avLst/>
          </a:prstGeom>
        </p:spPr>
        <p:txBody>
          <a:bodyPr wrap="square">
            <a:spAutoFit/>
          </a:bodyPr>
          <a:lstStyle/>
          <a:p>
            <a:r>
              <a:rPr lang="en-US" sz="3200" dirty="0">
                <a:solidFill>
                  <a:srgbClr val="04617B"/>
                </a:solidFill>
                <a:latin typeface="Arial Black"/>
                <a:ea typeface="+mj-ea"/>
                <a:cs typeface="+mj-cs"/>
              </a:rPr>
              <a:t/>
            </a:r>
            <a:br>
              <a:rPr lang="en-US" sz="3200" dirty="0">
                <a:solidFill>
                  <a:srgbClr val="04617B"/>
                </a:solidFill>
                <a:latin typeface="Arial Black"/>
                <a:ea typeface="+mj-ea"/>
                <a:cs typeface="+mj-cs"/>
              </a:rPr>
            </a:br>
            <a:endParaRPr lang="en-US" dirty="0"/>
          </a:p>
        </p:txBody>
      </p:sp>
      <p:sp>
        <p:nvSpPr>
          <p:cNvPr id="6" name="Footer Placeholder 5"/>
          <p:cNvSpPr>
            <a:spLocks noGrp="1"/>
          </p:cNvSpPr>
          <p:nvPr>
            <p:ph type="ftr" sz="quarter" idx="11"/>
          </p:nvPr>
        </p:nvSpPr>
        <p:spPr/>
        <p:txBody>
          <a:bodyPr/>
          <a:lstStyle/>
          <a:p>
            <a:r>
              <a:rPr lang="en-US" smtClean="0"/>
              <a:t>Depart of ISE</a:t>
            </a:r>
            <a:endParaRPr lang="en-US"/>
          </a:p>
        </p:txBody>
      </p:sp>
      <p:sp>
        <p:nvSpPr>
          <p:cNvPr id="8" name="Slide Number Placeholder 7"/>
          <p:cNvSpPr>
            <a:spLocks noGrp="1"/>
          </p:cNvSpPr>
          <p:nvPr>
            <p:ph type="sldNum" sz="quarter" idx="12"/>
          </p:nvPr>
        </p:nvSpPr>
        <p:spPr/>
        <p:txBody>
          <a:bodyPr/>
          <a:lstStyle/>
          <a:p>
            <a:fld id="{2966C48D-AF8C-488D-864B-7D68E3594A35}" type="slidenum">
              <a:rPr lang="en-US" smtClean="0"/>
              <a:t>102</a:t>
            </a:fld>
            <a:endParaRPr lang="en-US"/>
          </a:p>
        </p:txBody>
      </p:sp>
      <p:sp>
        <p:nvSpPr>
          <p:cNvPr id="9" name="TextBox 8"/>
          <p:cNvSpPr txBox="1"/>
          <p:nvPr/>
        </p:nvSpPr>
        <p:spPr>
          <a:xfrm>
            <a:off x="2049045" y="5562599"/>
            <a:ext cx="4442242" cy="646331"/>
          </a:xfrm>
          <a:prstGeom prst="rect">
            <a:avLst/>
          </a:prstGeom>
          <a:noFill/>
        </p:spPr>
        <p:txBody>
          <a:bodyPr wrap="none" rtlCol="0">
            <a:spAutoFit/>
          </a:bodyPr>
          <a:lstStyle/>
          <a:p>
            <a:r>
              <a:rPr lang="en-US" i="1" dirty="0"/>
              <a:t>Fig </a:t>
            </a:r>
            <a:r>
              <a:rPr lang="en-US" i="1" dirty="0" smtClean="0"/>
              <a:t>II-3. The strong and weak </a:t>
            </a:r>
            <a:r>
              <a:rPr lang="en-US" i="1" dirty="0" err="1" smtClean="0"/>
              <a:t>outrankings</a:t>
            </a:r>
            <a:endParaRPr lang="en-US" i="1" dirty="0"/>
          </a:p>
          <a:p>
            <a:endParaRPr lang="en-US" dirty="0"/>
          </a:p>
        </p:txBody>
      </p:sp>
    </p:spTree>
    <p:extLst>
      <p:ext uri="{BB962C8B-B14F-4D97-AF65-F5344CB8AC3E}">
        <p14:creationId xmlns:p14="http://schemas.microsoft.com/office/powerpoint/2010/main" val="3184644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4876800"/>
          </a:xfrm>
        </p:spPr>
        <p:txBody>
          <a:bodyPr>
            <a:normAutofit lnSpcReduction="10000"/>
          </a:bodyPr>
          <a:lstStyle/>
          <a:p>
            <a:r>
              <a:rPr lang="en-US" dirty="0" smtClean="0"/>
              <a:t>Step 0: </a:t>
            </a:r>
          </a:p>
          <a:p>
            <a:pPr marL="0" indent="0">
              <a:buNone/>
            </a:pPr>
            <a:r>
              <a:rPr lang="en-US" dirty="0"/>
              <a:t>(I = 0) </a:t>
            </a:r>
          </a:p>
          <a:p>
            <a:pPr marL="0" indent="0">
              <a:buNone/>
            </a:pPr>
            <a:r>
              <a:rPr lang="en-US" dirty="0"/>
              <a:t>Set A contains seven options, numbered </a:t>
            </a:r>
            <a:r>
              <a:rPr lang="en-US" dirty="0" smtClean="0"/>
              <a:t>1 </a:t>
            </a:r>
            <a:r>
              <a:rPr lang="en-US" dirty="0"/>
              <a:t>to 7. </a:t>
            </a:r>
          </a:p>
          <a:p>
            <a:pPr marL="0" indent="0">
              <a:buNone/>
            </a:pPr>
            <a:r>
              <a:rPr lang="en-US" dirty="0" err="1" smtClean="0"/>
              <a:t>Y</a:t>
            </a:r>
            <a:r>
              <a:rPr lang="en-US" baseline="-25000" dirty="0" err="1" smtClean="0"/>
              <a:t>l</a:t>
            </a:r>
            <a:r>
              <a:rPr lang="en-US" dirty="0" smtClean="0"/>
              <a:t> =Y</a:t>
            </a:r>
            <a:r>
              <a:rPr lang="en-US" baseline="-25000" dirty="0" smtClean="0"/>
              <a:t>0</a:t>
            </a:r>
            <a:r>
              <a:rPr lang="en-US" dirty="0" smtClean="0"/>
              <a:t> </a:t>
            </a:r>
            <a:r>
              <a:rPr lang="en-US" dirty="0"/>
              <a:t>= all seven </a:t>
            </a:r>
            <a:r>
              <a:rPr lang="en-US" dirty="0" smtClean="0"/>
              <a:t>options</a:t>
            </a:r>
          </a:p>
          <a:p>
            <a:pPr marL="0" indent="0">
              <a:buNone/>
            </a:pPr>
            <a:r>
              <a:rPr lang="en-US" dirty="0" smtClean="0"/>
              <a:t> </a:t>
            </a:r>
            <a:endParaRPr lang="en-US" dirty="0"/>
          </a:p>
          <a:p>
            <a:pPr marL="0" indent="0">
              <a:buNone/>
            </a:pPr>
            <a:r>
              <a:rPr lang="en-US" dirty="0"/>
              <a:t>D={2,4,7}. </a:t>
            </a:r>
          </a:p>
          <a:p>
            <a:pPr marL="0" indent="0">
              <a:buNone/>
            </a:pPr>
            <a:r>
              <a:rPr lang="en-US" dirty="0" smtClean="0"/>
              <a:t>(Options </a:t>
            </a:r>
            <a:r>
              <a:rPr lang="en-US" dirty="0"/>
              <a:t>2, 4 and 7 are not strongly outranked by any of the other </a:t>
            </a:r>
            <a:r>
              <a:rPr lang="en-US" dirty="0" smtClean="0"/>
              <a:t>option) </a:t>
            </a:r>
          </a:p>
          <a:p>
            <a:pPr marL="0" indent="0">
              <a:buNone/>
            </a:pPr>
            <a:endParaRPr lang="en-US" dirty="0" smtClean="0"/>
          </a:p>
          <a:p>
            <a:pPr marL="0" indent="0">
              <a:buNone/>
            </a:pPr>
            <a:r>
              <a:rPr lang="en-US" dirty="0" smtClean="0"/>
              <a:t>U</a:t>
            </a:r>
            <a:r>
              <a:rPr lang="en-US" dirty="0"/>
              <a:t>={2,4,7</a:t>
            </a:r>
            <a:r>
              <a:rPr lang="en-US" dirty="0" smtClean="0"/>
              <a:t>}. </a:t>
            </a:r>
          </a:p>
          <a:p>
            <a:pPr marL="0" indent="0">
              <a:buNone/>
            </a:pPr>
            <a:r>
              <a:rPr lang="en-US" dirty="0" smtClean="0"/>
              <a:t>(All </a:t>
            </a:r>
            <a:r>
              <a:rPr lang="en-US" dirty="0"/>
              <a:t>these three options are connected by weak outranking relationships: 2Sf 4 and </a:t>
            </a:r>
            <a:r>
              <a:rPr lang="en-US" dirty="0" smtClean="0"/>
              <a:t>4Sf7)</a:t>
            </a:r>
          </a:p>
        </p:txBody>
      </p:sp>
      <p:sp>
        <p:nvSpPr>
          <p:cNvPr id="4" name="TextBox 3"/>
          <p:cNvSpPr txBox="1"/>
          <p:nvPr/>
        </p:nvSpPr>
        <p:spPr>
          <a:xfrm>
            <a:off x="457200" y="510659"/>
            <a:ext cx="4407810" cy="461665"/>
          </a:xfrm>
          <a:prstGeom prst="rect">
            <a:avLst/>
          </a:prstGeom>
          <a:noFill/>
        </p:spPr>
        <p:txBody>
          <a:bodyPr wrap="none" rtlCol="0">
            <a:spAutoFit/>
          </a:bodyPr>
          <a:lstStyle/>
          <a:p>
            <a:r>
              <a:rPr lang="en-US" sz="2400" dirty="0">
                <a:solidFill>
                  <a:srgbClr val="04617B"/>
                </a:solidFill>
                <a:latin typeface="Arial Black"/>
                <a:ea typeface="+mj-ea"/>
                <a:cs typeface="+mj-cs"/>
              </a:rPr>
              <a:t>Direct ranking procedure</a:t>
            </a:r>
          </a:p>
        </p:txBody>
      </p:sp>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103</a:t>
            </a:fld>
            <a:endParaRPr lang="en-US"/>
          </a:p>
        </p:txBody>
      </p:sp>
    </p:spTree>
    <p:extLst>
      <p:ext uri="{BB962C8B-B14F-4D97-AF65-F5344CB8AC3E}">
        <p14:creationId xmlns:p14="http://schemas.microsoft.com/office/powerpoint/2010/main" val="168836453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8229600" cy="4876800"/>
          </a:xfrm>
        </p:spPr>
        <p:txBody>
          <a:bodyPr>
            <a:normAutofit/>
          </a:bodyPr>
          <a:lstStyle/>
          <a:p>
            <a:r>
              <a:rPr lang="en-US" dirty="0"/>
              <a:t>D\U =Ø </a:t>
            </a:r>
            <a:r>
              <a:rPr lang="en-US" dirty="0" smtClean="0"/>
              <a:t>(Set </a:t>
            </a:r>
            <a:r>
              <a:rPr lang="en-US" dirty="0"/>
              <a:t>D minus set U therefore contains no </a:t>
            </a:r>
            <a:r>
              <a:rPr lang="en-US" dirty="0" smtClean="0"/>
              <a:t>options)</a:t>
            </a:r>
          </a:p>
          <a:p>
            <a:endParaRPr lang="en-US" dirty="0"/>
          </a:p>
          <a:p>
            <a:r>
              <a:rPr lang="en-US" dirty="0" smtClean="0"/>
              <a:t>B={2} </a:t>
            </a:r>
            <a:r>
              <a:rPr lang="en-US" b="1" dirty="0" smtClean="0"/>
              <a:t>(</a:t>
            </a:r>
            <a:r>
              <a:rPr lang="en-US" dirty="0" smtClean="0"/>
              <a:t>Option </a:t>
            </a:r>
            <a:r>
              <a:rPr lang="en-US" dirty="0"/>
              <a:t>2 is not weakly outranked by any other </a:t>
            </a:r>
            <a:r>
              <a:rPr lang="en-US" dirty="0" smtClean="0"/>
              <a:t>option). </a:t>
            </a:r>
          </a:p>
          <a:p>
            <a:endParaRPr lang="en-US" dirty="0" smtClean="0"/>
          </a:p>
          <a:p>
            <a:r>
              <a:rPr lang="en-US" dirty="0" smtClean="0"/>
              <a:t>(</a:t>
            </a:r>
            <a:r>
              <a:rPr lang="en-US" dirty="0"/>
              <a:t>D-U) U</a:t>
            </a:r>
            <a:r>
              <a:rPr lang="en-US" dirty="0" smtClean="0"/>
              <a:t> (B) ={2} </a:t>
            </a:r>
            <a:r>
              <a:rPr lang="en-US" dirty="0"/>
              <a:t>Option 2, which is given the rank </a:t>
            </a:r>
            <a:r>
              <a:rPr lang="en-US" dirty="0" smtClean="0"/>
              <a:t>1 (l </a:t>
            </a:r>
            <a:r>
              <a:rPr lang="en-US" dirty="0"/>
              <a:t>+ </a:t>
            </a:r>
            <a:r>
              <a:rPr lang="en-US" dirty="0" smtClean="0"/>
              <a:t>1), </a:t>
            </a:r>
            <a:r>
              <a:rPr lang="en-US" dirty="0"/>
              <a:t>and takes no further part in the direct ranking procedure. </a:t>
            </a:r>
            <a:endParaRPr lang="en-US" dirty="0" smtClean="0"/>
          </a:p>
          <a:p>
            <a:endParaRPr lang="en-US" dirty="0"/>
          </a:p>
          <a:p>
            <a:r>
              <a:rPr lang="en-US" dirty="0" err="1"/>
              <a:t>A</a:t>
            </a:r>
            <a:r>
              <a:rPr lang="en-US" baseline="-25000" dirty="0" err="1"/>
              <a:t>o</a:t>
            </a:r>
            <a:r>
              <a:rPr lang="en-US" dirty="0"/>
              <a:t>= Option </a:t>
            </a:r>
            <a:r>
              <a:rPr lang="en-US" dirty="0" smtClean="0"/>
              <a:t>2. </a:t>
            </a:r>
            <a:endParaRPr lang="en-US" dirty="0"/>
          </a:p>
          <a:p>
            <a:endParaRPr lang="en-US" dirty="0"/>
          </a:p>
        </p:txBody>
      </p:sp>
      <p:sp>
        <p:nvSpPr>
          <p:cNvPr id="4" name="Footer Placeholder 3"/>
          <p:cNvSpPr>
            <a:spLocks noGrp="1"/>
          </p:cNvSpPr>
          <p:nvPr>
            <p:ph type="ftr" sz="quarter" idx="11"/>
          </p:nvPr>
        </p:nvSpPr>
        <p:spPr/>
        <p:txBody>
          <a:bodyPr/>
          <a:lstStyle/>
          <a:p>
            <a:r>
              <a:rPr lang="en-US" smtClean="0"/>
              <a:t>Depart of ISE</a:t>
            </a:r>
            <a:endParaRPr lang="en-US"/>
          </a:p>
        </p:txBody>
      </p:sp>
      <p:sp>
        <p:nvSpPr>
          <p:cNvPr id="5" name="Slide Number Placeholder 4"/>
          <p:cNvSpPr>
            <a:spLocks noGrp="1"/>
          </p:cNvSpPr>
          <p:nvPr>
            <p:ph type="sldNum" sz="quarter" idx="12"/>
          </p:nvPr>
        </p:nvSpPr>
        <p:spPr/>
        <p:txBody>
          <a:bodyPr/>
          <a:lstStyle/>
          <a:p>
            <a:fld id="{2966C48D-AF8C-488D-864B-7D68E3594A35}" type="slidenum">
              <a:rPr lang="en-US" smtClean="0"/>
              <a:t>104</a:t>
            </a:fld>
            <a:endParaRPr lang="en-US"/>
          </a:p>
        </p:txBody>
      </p:sp>
    </p:spTree>
    <p:extLst>
      <p:ext uri="{BB962C8B-B14F-4D97-AF65-F5344CB8AC3E}">
        <p14:creationId xmlns:p14="http://schemas.microsoft.com/office/powerpoint/2010/main" val="4163078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762000"/>
            <a:ext cx="8229600" cy="4876800"/>
          </a:xfrm>
        </p:spPr>
        <p:txBody>
          <a:bodyPr>
            <a:normAutofit/>
          </a:bodyPr>
          <a:lstStyle/>
          <a:p>
            <a:r>
              <a:rPr lang="en-US" dirty="0" smtClean="0"/>
              <a:t>Step 2:</a:t>
            </a:r>
          </a:p>
          <a:p>
            <a:pPr marL="0" indent="0">
              <a:buNone/>
            </a:pPr>
            <a:r>
              <a:rPr lang="en-US" dirty="0" smtClean="0"/>
              <a:t>(</a:t>
            </a:r>
            <a:r>
              <a:rPr lang="en-US" dirty="0"/>
              <a:t>I = </a:t>
            </a:r>
            <a:r>
              <a:rPr lang="en-US" dirty="0" smtClean="0"/>
              <a:t>1) </a:t>
            </a:r>
            <a:endParaRPr lang="en-US" dirty="0"/>
          </a:p>
          <a:p>
            <a:pPr marL="0" indent="0">
              <a:buNone/>
            </a:pPr>
            <a:r>
              <a:rPr lang="en-US" dirty="0" err="1" smtClean="0"/>
              <a:t>Y</a:t>
            </a:r>
            <a:r>
              <a:rPr lang="en-US" baseline="-25000" dirty="0" err="1" smtClean="0"/>
              <a:t>l</a:t>
            </a:r>
            <a:r>
              <a:rPr lang="en-US" dirty="0" smtClean="0"/>
              <a:t>= Y</a:t>
            </a:r>
            <a:r>
              <a:rPr lang="en-US" baseline="-25000" dirty="0" smtClean="0"/>
              <a:t>2</a:t>
            </a:r>
            <a:r>
              <a:rPr lang="en-US" dirty="0" smtClean="0"/>
              <a:t> </a:t>
            </a:r>
            <a:r>
              <a:rPr lang="en-US" dirty="0"/>
              <a:t>= </a:t>
            </a:r>
            <a:r>
              <a:rPr lang="en-US" dirty="0" smtClean="0"/>
              <a:t>{1,3,4,5,6,7}</a:t>
            </a:r>
            <a:endParaRPr lang="en-US" dirty="0"/>
          </a:p>
          <a:p>
            <a:pPr marL="0" indent="0">
              <a:buNone/>
            </a:pPr>
            <a:r>
              <a:rPr lang="en-US" dirty="0"/>
              <a:t>D</a:t>
            </a:r>
            <a:r>
              <a:rPr lang="en-US" dirty="0" smtClean="0"/>
              <a:t>={4,7}. </a:t>
            </a:r>
          </a:p>
          <a:p>
            <a:pPr marL="0" indent="0">
              <a:buNone/>
            </a:pPr>
            <a:r>
              <a:rPr lang="en-US" dirty="0" smtClean="0"/>
              <a:t>U={4,7</a:t>
            </a:r>
            <a:r>
              <a:rPr lang="en-US" dirty="0"/>
              <a:t>}. </a:t>
            </a:r>
          </a:p>
          <a:p>
            <a:pPr marL="0" indent="0">
              <a:buNone/>
            </a:pPr>
            <a:r>
              <a:rPr lang="en-US" dirty="0" smtClean="0"/>
              <a:t>D\U </a:t>
            </a:r>
            <a:r>
              <a:rPr lang="en-US" dirty="0"/>
              <a:t>=Ø </a:t>
            </a:r>
            <a:endParaRPr lang="en-US" dirty="0" smtClean="0"/>
          </a:p>
          <a:p>
            <a:pPr marL="0" indent="0">
              <a:buNone/>
            </a:pPr>
            <a:r>
              <a:rPr lang="en-US" dirty="0" smtClean="0"/>
              <a:t>B={4}</a:t>
            </a:r>
            <a:endParaRPr lang="en-US" dirty="0"/>
          </a:p>
          <a:p>
            <a:pPr marL="0" indent="0">
              <a:buNone/>
            </a:pPr>
            <a:r>
              <a:rPr lang="en-US" dirty="0"/>
              <a:t>(D-U) U (B) </a:t>
            </a:r>
            <a:r>
              <a:rPr lang="en-US" dirty="0" smtClean="0"/>
              <a:t>={4} </a:t>
            </a:r>
            <a:r>
              <a:rPr lang="en-US" dirty="0"/>
              <a:t>Option </a:t>
            </a:r>
            <a:r>
              <a:rPr lang="en-US" dirty="0" smtClean="0"/>
              <a:t>4, </a:t>
            </a:r>
            <a:r>
              <a:rPr lang="en-US" dirty="0"/>
              <a:t>which is given the rank </a:t>
            </a:r>
            <a:r>
              <a:rPr lang="en-US" dirty="0" smtClean="0"/>
              <a:t>2 </a:t>
            </a:r>
            <a:r>
              <a:rPr lang="en-US" dirty="0"/>
              <a:t>(l + 1), and takes no further part in the direct ranking procedure. </a:t>
            </a:r>
          </a:p>
          <a:p>
            <a:pPr marL="0" indent="0">
              <a:buNone/>
            </a:pPr>
            <a:endParaRPr lang="en-US" dirty="0"/>
          </a:p>
          <a:p>
            <a:pPr marL="0" indent="0">
              <a:buNone/>
            </a:pPr>
            <a:r>
              <a:rPr lang="en-US" dirty="0" smtClean="0"/>
              <a:t>A</a:t>
            </a:r>
            <a:r>
              <a:rPr lang="en-US" baseline="-25000" dirty="0" smtClean="0"/>
              <a:t>1</a:t>
            </a:r>
            <a:r>
              <a:rPr lang="en-US" dirty="0" smtClean="0"/>
              <a:t>= </a:t>
            </a:r>
            <a:r>
              <a:rPr lang="en-US" dirty="0"/>
              <a:t>Option </a:t>
            </a:r>
            <a:r>
              <a:rPr lang="en-US" dirty="0" smtClean="0"/>
              <a:t>4. (The best options within step l)</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Depart of ISE</a:t>
            </a:r>
            <a:endParaRPr lang="en-US"/>
          </a:p>
        </p:txBody>
      </p:sp>
      <p:sp>
        <p:nvSpPr>
          <p:cNvPr id="5" name="Slide Number Placeholder 4"/>
          <p:cNvSpPr>
            <a:spLocks noGrp="1"/>
          </p:cNvSpPr>
          <p:nvPr>
            <p:ph type="sldNum" sz="quarter" idx="12"/>
          </p:nvPr>
        </p:nvSpPr>
        <p:spPr/>
        <p:txBody>
          <a:bodyPr/>
          <a:lstStyle/>
          <a:p>
            <a:fld id="{2966C48D-AF8C-488D-864B-7D68E3594A35}" type="slidenum">
              <a:rPr lang="en-US" smtClean="0"/>
              <a:t>105</a:t>
            </a:fld>
            <a:endParaRPr lang="en-US"/>
          </a:p>
        </p:txBody>
      </p:sp>
    </p:spTree>
    <p:extLst>
      <p:ext uri="{BB962C8B-B14F-4D97-AF65-F5344CB8AC3E}">
        <p14:creationId xmlns:p14="http://schemas.microsoft.com/office/powerpoint/2010/main" val="36490049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7152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18212" y="3810000"/>
            <a:ext cx="4498026" cy="338554"/>
          </a:xfrm>
          <a:prstGeom prst="rect">
            <a:avLst/>
          </a:prstGeom>
        </p:spPr>
        <p:txBody>
          <a:bodyPr wrap="none">
            <a:spAutoFit/>
          </a:bodyPr>
          <a:lstStyle/>
          <a:p>
            <a:r>
              <a:rPr lang="en-US" sz="1600" i="1" dirty="0" smtClean="0"/>
              <a:t>Tab II-1. Summary </a:t>
            </a:r>
            <a:r>
              <a:rPr lang="en-US" sz="1600" i="1" dirty="0"/>
              <a:t>of Direct Ranking Procedure</a:t>
            </a:r>
          </a:p>
        </p:txBody>
      </p:sp>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106</a:t>
            </a:fld>
            <a:endParaRPr lang="en-US"/>
          </a:p>
        </p:txBody>
      </p:sp>
    </p:spTree>
    <p:extLst>
      <p:ext uri="{BB962C8B-B14F-4D97-AF65-F5344CB8AC3E}">
        <p14:creationId xmlns:p14="http://schemas.microsoft.com/office/powerpoint/2010/main" val="281146062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219200"/>
            <a:ext cx="79533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2280" y="3962400"/>
            <a:ext cx="6559440" cy="338554"/>
          </a:xfrm>
          <a:prstGeom prst="rect">
            <a:avLst/>
          </a:prstGeom>
        </p:spPr>
        <p:txBody>
          <a:bodyPr wrap="square">
            <a:spAutoFit/>
          </a:bodyPr>
          <a:lstStyle/>
          <a:p>
            <a:r>
              <a:rPr lang="en-US" sz="1600" i="1" dirty="0" smtClean="0"/>
              <a:t>Tab II-2. Inverted </a:t>
            </a:r>
            <a:r>
              <a:rPr lang="en-US" sz="1600" i="1" dirty="0"/>
              <a:t>Strong and Weak Outranking Relationships</a:t>
            </a:r>
          </a:p>
        </p:txBody>
      </p:sp>
      <p:sp>
        <p:nvSpPr>
          <p:cNvPr id="5" name="Rectangle 4"/>
          <p:cNvSpPr/>
          <p:nvPr/>
        </p:nvSpPr>
        <p:spPr>
          <a:xfrm>
            <a:off x="685800" y="609600"/>
            <a:ext cx="4732129" cy="461665"/>
          </a:xfrm>
          <a:prstGeom prst="rect">
            <a:avLst/>
          </a:prstGeom>
        </p:spPr>
        <p:txBody>
          <a:bodyPr wrap="none">
            <a:spAutoFit/>
          </a:bodyPr>
          <a:lstStyle/>
          <a:p>
            <a:r>
              <a:rPr lang="en-US" sz="2400" dirty="0">
                <a:solidFill>
                  <a:srgbClr val="04617B"/>
                </a:solidFill>
                <a:latin typeface="Arial Black"/>
                <a:ea typeface="+mj-ea"/>
                <a:cs typeface="+mj-cs"/>
              </a:rPr>
              <a:t>Inverse Ranking Procedure</a:t>
            </a:r>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107</a:t>
            </a:fld>
            <a:endParaRPr lang="en-US"/>
          </a:p>
        </p:txBody>
      </p:sp>
    </p:spTree>
    <p:extLst>
      <p:ext uri="{BB962C8B-B14F-4D97-AF65-F5344CB8AC3E}">
        <p14:creationId xmlns:p14="http://schemas.microsoft.com/office/powerpoint/2010/main" val="235508807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1752600"/>
            <a:ext cx="76676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95600" y="4038600"/>
            <a:ext cx="3666773" cy="338554"/>
          </a:xfrm>
          <a:prstGeom prst="rect">
            <a:avLst/>
          </a:prstGeom>
        </p:spPr>
        <p:txBody>
          <a:bodyPr wrap="none">
            <a:spAutoFit/>
          </a:bodyPr>
          <a:lstStyle/>
          <a:p>
            <a:r>
              <a:rPr lang="en-US" sz="1600" i="1" dirty="0" smtClean="0"/>
              <a:t>Tab II-3. Unadjusted </a:t>
            </a:r>
            <a:r>
              <a:rPr lang="en-US" sz="1600" i="1" dirty="0"/>
              <a:t>Inverse Rankings</a:t>
            </a:r>
          </a:p>
        </p:txBody>
      </p:sp>
      <p:sp>
        <p:nvSpPr>
          <p:cNvPr id="9" name="Oval 8"/>
          <p:cNvSpPr/>
          <p:nvPr/>
        </p:nvSpPr>
        <p:spPr>
          <a:xfrm>
            <a:off x="7696200" y="3581400"/>
            <a:ext cx="3048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9012865"/>
              </p:ext>
            </p:extLst>
          </p:nvPr>
        </p:nvGraphicFramePr>
        <p:xfrm>
          <a:off x="8229600" y="4417457"/>
          <a:ext cx="530225" cy="477203"/>
        </p:xfrm>
        <a:graphic>
          <a:graphicData uri="http://schemas.openxmlformats.org/presentationml/2006/ole">
            <mc:AlternateContent xmlns:mc="http://schemas.openxmlformats.org/markup-compatibility/2006">
              <mc:Choice xmlns:v="urn:schemas-microsoft-com:vml" Requires="v">
                <p:oleObj spid="_x0000_s36878" name="Equation" r:id="rId4" imgW="253800" imgH="228600" progId="Equation.DSMT4">
                  <p:embed/>
                </p:oleObj>
              </mc:Choice>
              <mc:Fallback>
                <p:oleObj name="Equation" r:id="rId4" imgW="253800" imgH="228600" progId="Equation.DSMT4">
                  <p:embed/>
                  <p:pic>
                    <p:nvPicPr>
                      <p:cNvPr id="0" name=""/>
                      <p:cNvPicPr/>
                      <p:nvPr/>
                    </p:nvPicPr>
                    <p:blipFill>
                      <a:blip r:embed="rId5"/>
                      <a:stretch>
                        <a:fillRect/>
                      </a:stretch>
                    </p:blipFill>
                    <p:spPr>
                      <a:xfrm>
                        <a:off x="8229600" y="4417457"/>
                        <a:ext cx="530225" cy="477203"/>
                      </a:xfrm>
                      <a:prstGeom prst="rect">
                        <a:avLst/>
                      </a:prstGeom>
                    </p:spPr>
                  </p:pic>
                </p:oleObj>
              </mc:Fallback>
            </mc:AlternateContent>
          </a:graphicData>
        </a:graphic>
      </p:graphicFrame>
      <p:cxnSp>
        <p:nvCxnSpPr>
          <p:cNvPr id="12" name="Straight Arrow Connector 11"/>
          <p:cNvCxnSpPr/>
          <p:nvPr/>
        </p:nvCxnSpPr>
        <p:spPr>
          <a:xfrm flipH="1" flipV="1">
            <a:off x="8001000" y="38100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Depart of ISE</a:t>
            </a:r>
            <a:endParaRPr lang="en-US"/>
          </a:p>
        </p:txBody>
      </p:sp>
      <p:sp>
        <p:nvSpPr>
          <p:cNvPr id="4" name="Slide Number Placeholder 3"/>
          <p:cNvSpPr>
            <a:spLocks noGrp="1"/>
          </p:cNvSpPr>
          <p:nvPr>
            <p:ph type="sldNum" sz="quarter" idx="12"/>
          </p:nvPr>
        </p:nvSpPr>
        <p:spPr/>
        <p:txBody>
          <a:bodyPr/>
          <a:lstStyle/>
          <a:p>
            <a:fld id="{2966C48D-AF8C-488D-864B-7D68E3594A35}" type="slidenum">
              <a:rPr lang="en-US" smtClean="0"/>
              <a:t>108</a:t>
            </a:fld>
            <a:endParaRPr lang="en-US"/>
          </a:p>
        </p:txBody>
      </p:sp>
    </p:spTree>
    <p:extLst>
      <p:ext uri="{BB962C8B-B14F-4D97-AF65-F5344CB8AC3E}">
        <p14:creationId xmlns:p14="http://schemas.microsoft.com/office/powerpoint/2010/main" val="320677241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14600"/>
            <a:ext cx="38957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02692" y="5029200"/>
            <a:ext cx="2747034" cy="338554"/>
          </a:xfrm>
          <a:prstGeom prst="rect">
            <a:avLst/>
          </a:prstGeom>
        </p:spPr>
        <p:txBody>
          <a:bodyPr wrap="none">
            <a:spAutoFit/>
          </a:bodyPr>
          <a:lstStyle/>
          <a:p>
            <a:r>
              <a:rPr lang="en-US" sz="1600" i="1" dirty="0" smtClean="0"/>
              <a:t>Tab II-4. Adjusted </a:t>
            </a:r>
            <a:r>
              <a:rPr lang="en-US" sz="1600" i="1" dirty="0"/>
              <a:t>Rankings </a:t>
            </a:r>
          </a:p>
        </p:txBody>
      </p:sp>
      <p:sp>
        <p:nvSpPr>
          <p:cNvPr id="6" name="Rectangle 5"/>
          <p:cNvSpPr/>
          <p:nvPr/>
        </p:nvSpPr>
        <p:spPr>
          <a:xfrm>
            <a:off x="707463" y="1447800"/>
            <a:ext cx="7924800" cy="369332"/>
          </a:xfrm>
          <a:prstGeom prst="rect">
            <a:avLst/>
          </a:prstGeom>
        </p:spPr>
        <p:txBody>
          <a:bodyPr wrap="square">
            <a:spAutoFit/>
          </a:bodyPr>
          <a:lstStyle/>
          <a:p>
            <a:r>
              <a:rPr lang="en-US" dirty="0"/>
              <a:t>The adjusted inverse rankings </a:t>
            </a:r>
            <a:r>
              <a:rPr lang="en-US" dirty="0" smtClean="0"/>
              <a:t>r</a:t>
            </a:r>
            <a:r>
              <a:rPr lang="en-US" baseline="-25000" dirty="0" smtClean="0"/>
              <a:t>2(</a:t>
            </a:r>
            <a:r>
              <a:rPr lang="en-US" i="1" baseline="-25000" dirty="0" smtClean="0"/>
              <a:t>l</a:t>
            </a:r>
            <a:r>
              <a:rPr lang="en-US" baseline="-25000" dirty="0" smtClean="0"/>
              <a:t>+1</a:t>
            </a:r>
            <a:r>
              <a:rPr lang="en-US" baseline="-25000" dirty="0"/>
              <a:t>)  </a:t>
            </a:r>
            <a:r>
              <a:rPr lang="en-US" dirty="0"/>
              <a:t>are </a:t>
            </a:r>
            <a:r>
              <a:rPr lang="en-US" dirty="0" smtClean="0"/>
              <a:t>estimated: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474297126"/>
              </p:ext>
            </p:extLst>
          </p:nvPr>
        </p:nvGraphicFramePr>
        <p:xfrm>
          <a:off x="2161834" y="1905000"/>
          <a:ext cx="3368842" cy="533400"/>
        </p:xfrm>
        <a:graphic>
          <a:graphicData uri="http://schemas.openxmlformats.org/presentationml/2006/ole">
            <mc:AlternateContent xmlns:mc="http://schemas.openxmlformats.org/markup-compatibility/2006">
              <mc:Choice xmlns:v="urn:schemas-microsoft-com:vml" Requires="v">
                <p:oleObj spid="_x0000_s37902" name="Equation" r:id="rId4" imgW="1523880" imgH="241200" progId="Equation.DSMT4">
                  <p:embed/>
                </p:oleObj>
              </mc:Choice>
              <mc:Fallback>
                <p:oleObj name="Equation" r:id="rId4" imgW="1523880" imgH="241200" progId="Equation.DSMT4">
                  <p:embed/>
                  <p:pic>
                    <p:nvPicPr>
                      <p:cNvPr id="0" name=""/>
                      <p:cNvPicPr/>
                      <p:nvPr/>
                    </p:nvPicPr>
                    <p:blipFill>
                      <a:blip r:embed="rId5"/>
                      <a:stretch>
                        <a:fillRect/>
                      </a:stretch>
                    </p:blipFill>
                    <p:spPr>
                      <a:xfrm>
                        <a:off x="2161834" y="1905000"/>
                        <a:ext cx="3368842" cy="533400"/>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Depart of ISE</a:t>
            </a:r>
            <a:endParaRPr lang="en-US"/>
          </a:p>
        </p:txBody>
      </p:sp>
      <p:sp>
        <p:nvSpPr>
          <p:cNvPr id="5" name="Slide Number Placeholder 4"/>
          <p:cNvSpPr>
            <a:spLocks noGrp="1"/>
          </p:cNvSpPr>
          <p:nvPr>
            <p:ph type="sldNum" sz="quarter" idx="12"/>
          </p:nvPr>
        </p:nvSpPr>
        <p:spPr/>
        <p:txBody>
          <a:bodyPr/>
          <a:lstStyle/>
          <a:p>
            <a:fld id="{2966C48D-AF8C-488D-864B-7D68E3594A35}" type="slidenum">
              <a:rPr lang="en-US" smtClean="0"/>
              <a:t>109</a:t>
            </a:fld>
            <a:endParaRPr lang="en-US"/>
          </a:p>
        </p:txBody>
      </p:sp>
      <p:sp>
        <p:nvSpPr>
          <p:cNvPr id="2" name="TextBox 1"/>
          <p:cNvSpPr txBox="1"/>
          <p:nvPr/>
        </p:nvSpPr>
        <p:spPr>
          <a:xfrm>
            <a:off x="533400" y="5762625"/>
            <a:ext cx="8383001" cy="369332"/>
          </a:xfrm>
          <a:prstGeom prst="rect">
            <a:avLst/>
          </a:prstGeom>
          <a:noFill/>
        </p:spPr>
        <p:txBody>
          <a:bodyPr wrap="none" rtlCol="0">
            <a:spAutoFit/>
          </a:bodyPr>
          <a:lstStyle/>
          <a:p>
            <a:r>
              <a:rPr lang="en-US" dirty="0" err="1" smtClean="0"/>
              <a:t>r’</a:t>
            </a:r>
            <a:r>
              <a:rPr lang="en-US" baseline="-25000" dirty="0" err="1" smtClean="0"/>
              <a:t>max</a:t>
            </a:r>
            <a:r>
              <a:rPr lang="en-US" dirty="0" smtClean="0"/>
              <a:t> : the number of ranking positions in the inverse ranking procedure, equals 5</a:t>
            </a:r>
            <a:endParaRPr lang="vi-VN" dirty="0"/>
          </a:p>
        </p:txBody>
      </p:sp>
    </p:spTree>
    <p:extLst>
      <p:ext uri="{BB962C8B-B14F-4D97-AF65-F5344CB8AC3E}">
        <p14:creationId xmlns:p14="http://schemas.microsoft.com/office/powerpoint/2010/main" val="78750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50" y="1500188"/>
            <a:ext cx="8372475" cy="5214937"/>
          </a:xfrm>
        </p:spPr>
        <p:txBody>
          <a:bodyPr>
            <a:noAutofit/>
          </a:bodyPr>
          <a:lstStyle/>
          <a:p>
            <a:pPr marL="274320" indent="-274320" eaLnBrk="1" fontAlgn="auto" hangingPunct="1">
              <a:lnSpc>
                <a:spcPct val="150000"/>
              </a:lnSpc>
              <a:spcBef>
                <a:spcPts val="580"/>
              </a:spcBef>
              <a:spcAft>
                <a:spcPts val="0"/>
              </a:spcAft>
              <a:buFont typeface="Wingdings 2"/>
              <a:buNone/>
              <a:defRPr/>
            </a:pPr>
            <a:r>
              <a:rPr lang="en-US" smtClean="0">
                <a:latin typeface="Times New Roman" pitchFamily="18" charset="0"/>
                <a:ea typeface="+mj-ea"/>
                <a:cs typeface="Times New Roman" pitchFamily="18" charset="0"/>
              </a:rPr>
              <a:t>7) Use aggregation functions (also called decision rules) to compute an overall assessment measure for each decision alternative by combining the weights and priority scores.</a:t>
            </a:r>
          </a:p>
          <a:p>
            <a:pPr marL="274320" indent="-274320" eaLnBrk="1" fontAlgn="auto" hangingPunct="1">
              <a:lnSpc>
                <a:spcPct val="150000"/>
              </a:lnSpc>
              <a:spcBef>
                <a:spcPts val="580"/>
              </a:spcBef>
              <a:spcAft>
                <a:spcPts val="0"/>
              </a:spcAft>
              <a:buFont typeface="Wingdings 2"/>
              <a:buNone/>
              <a:defRPr/>
            </a:pPr>
            <a:r>
              <a:rPr lang="en-US" smtClean="0">
                <a:latin typeface="Times New Roman" pitchFamily="18" charset="0"/>
                <a:ea typeface="+mj-ea"/>
                <a:cs typeface="Times New Roman" pitchFamily="18" charset="0"/>
              </a:rPr>
              <a:t>8) Perform a sensitivity analysis to assess the robustness of the preference ranking to changes in the criteria scores and/or the assigned weights.</a:t>
            </a:r>
          </a:p>
        </p:txBody>
      </p:sp>
      <p:sp>
        <p:nvSpPr>
          <p:cNvPr id="1843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068C7C0-3755-4CA2-ADA0-9CDC9591E0D2}" type="slidenum">
              <a:rPr lang="en-US" smtClean="0">
                <a:solidFill>
                  <a:srgbClr val="FFFFFF"/>
                </a:solidFill>
              </a:rPr>
              <a:pPr eaLnBrk="1" hangingPunct="1"/>
              <a:t>11</a:t>
            </a:fld>
            <a:endParaRPr lang="en-US" smtClean="0">
              <a:solidFill>
                <a:srgbClr val="FFFFFF"/>
              </a:solidFill>
            </a:endParaRPr>
          </a:p>
        </p:txBody>
      </p:sp>
      <p:sp>
        <p:nvSpPr>
          <p:cNvPr id="4" name="TextBox 3"/>
          <p:cNvSpPr txBox="1"/>
          <p:nvPr/>
        </p:nvSpPr>
        <p:spPr>
          <a:xfrm>
            <a:off x="642938" y="285750"/>
            <a:ext cx="8143875" cy="646113"/>
          </a:xfrm>
          <a:prstGeom prst="rect">
            <a:avLst/>
          </a:prstGeom>
          <a:noFill/>
        </p:spPr>
        <p:txBody>
          <a:bodyPr>
            <a:spAutoFit/>
          </a:bodyPr>
          <a:lstStyle/>
          <a:p>
            <a:pPr fontAlgn="auto">
              <a:spcBef>
                <a:spcPts val="0"/>
              </a:spcBef>
              <a:spcAft>
                <a:spcPts val="0"/>
              </a:spcAft>
              <a:defRPr/>
            </a:pPr>
            <a:r>
              <a:rPr lang="en-US" sz="3600" spc="-100">
                <a:solidFill>
                  <a:schemeClr val="accent2"/>
                </a:solidFill>
                <a:latin typeface="Times New Roman" pitchFamily="18" charset="0"/>
                <a:ea typeface="+mj-ea"/>
                <a:cs typeface="Times New Roman" pitchFamily="18" charset="0"/>
              </a:rPr>
              <a:t>Problem solving steps:</a:t>
            </a:r>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4617B"/>
                </a:solidFill>
                <a:latin typeface="Arial Black"/>
              </a:rPr>
              <a:t>Final preorder</a:t>
            </a:r>
          </a:p>
        </p:txBody>
      </p:sp>
      <p:sp>
        <p:nvSpPr>
          <p:cNvPr id="4" name="TextBox 3"/>
          <p:cNvSpPr txBox="1"/>
          <p:nvPr/>
        </p:nvSpPr>
        <p:spPr>
          <a:xfrm>
            <a:off x="586740" y="1447800"/>
            <a:ext cx="1556836" cy="646331"/>
          </a:xfrm>
          <a:prstGeom prst="rect">
            <a:avLst/>
          </a:prstGeom>
          <a:noFill/>
        </p:spPr>
        <p:txBody>
          <a:bodyPr wrap="none" rtlCol="0">
            <a:spAutoFit/>
          </a:bodyPr>
          <a:lstStyle/>
          <a:p>
            <a:r>
              <a:rPr lang="en-US" dirty="0" smtClean="0"/>
              <a:t>The Ranking:</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95309376"/>
              </p:ext>
            </p:extLst>
          </p:nvPr>
        </p:nvGraphicFramePr>
        <p:xfrm>
          <a:off x="990600" y="2101751"/>
          <a:ext cx="3048000" cy="413289"/>
        </p:xfrm>
        <a:graphic>
          <a:graphicData uri="http://schemas.openxmlformats.org/presentationml/2006/ole">
            <mc:AlternateContent xmlns:mc="http://schemas.openxmlformats.org/markup-compatibility/2006">
              <mc:Choice xmlns:v="urn:schemas-microsoft-com:vml" Requires="v">
                <p:oleObj spid="_x0000_s38926" name="Equation" r:id="rId3" imgW="1498320" imgH="203040" progId="Equation.DSMT4">
                  <p:embed/>
                </p:oleObj>
              </mc:Choice>
              <mc:Fallback>
                <p:oleObj name="Equation" r:id="rId3" imgW="1498320" imgH="203040" progId="Equation.DSMT4">
                  <p:embed/>
                  <p:pic>
                    <p:nvPicPr>
                      <p:cNvPr id="0" name=""/>
                      <p:cNvPicPr/>
                      <p:nvPr/>
                    </p:nvPicPr>
                    <p:blipFill>
                      <a:blip r:embed="rId4"/>
                      <a:stretch>
                        <a:fillRect/>
                      </a:stretch>
                    </p:blipFill>
                    <p:spPr>
                      <a:xfrm>
                        <a:off x="990600" y="2101751"/>
                        <a:ext cx="3048000" cy="413289"/>
                      </a:xfrm>
                      <a:prstGeom prst="rect">
                        <a:avLst/>
                      </a:prstGeom>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110</a:t>
            </a:fld>
            <a:endParaRPr lang="en-US"/>
          </a:p>
        </p:txBody>
      </p:sp>
    </p:spTree>
    <p:extLst>
      <p:ext uri="{BB962C8B-B14F-4D97-AF65-F5344CB8AC3E}">
        <p14:creationId xmlns:p14="http://schemas.microsoft.com/office/powerpoint/2010/main" val="38199599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ELECTRE III (</a:t>
            </a:r>
            <a:r>
              <a:rPr lang="en-US" dirty="0"/>
              <a:t>Roy,  1978</a:t>
            </a:r>
            <a:r>
              <a:rPr lang="en-US" dirty="0" smtClean="0"/>
              <a:t>)</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r>
              <a:rPr lang="en-US" dirty="0" smtClean="0"/>
              <a:t>Uses </a:t>
            </a:r>
            <a:r>
              <a:rPr lang="en-US" dirty="0"/>
              <a:t>the  </a:t>
            </a:r>
            <a:r>
              <a:rPr lang="en-US" dirty="0" smtClean="0"/>
              <a:t>pseudo-criterion</a:t>
            </a:r>
          </a:p>
          <a:p>
            <a:endParaRPr lang="en-US" dirty="0" smtClean="0"/>
          </a:p>
          <a:p>
            <a:r>
              <a:rPr lang="en-US" dirty="0"/>
              <a:t>I</a:t>
            </a:r>
            <a:r>
              <a:rPr lang="en-US" dirty="0" smtClean="0"/>
              <a:t>mprecision/uncertainty in </a:t>
            </a:r>
            <a:r>
              <a:rPr lang="en-US" dirty="0"/>
              <a:t>the data</a:t>
            </a:r>
          </a:p>
        </p:txBody>
      </p:sp>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111</a:t>
            </a:fld>
            <a:endParaRPr lang="en-US"/>
          </a:p>
        </p:txBody>
      </p:sp>
    </p:spTree>
    <p:extLst>
      <p:ext uri="{BB962C8B-B14F-4D97-AF65-F5344CB8AC3E}">
        <p14:creationId xmlns:p14="http://schemas.microsoft.com/office/powerpoint/2010/main" val="8624992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Outranking Relation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211667746"/>
              </p:ext>
            </p:extLst>
          </p:nvPr>
        </p:nvGraphicFramePr>
        <p:xfrm>
          <a:off x="3048000" y="1219200"/>
          <a:ext cx="2971801" cy="838815"/>
        </p:xfrm>
        <a:graphic>
          <a:graphicData uri="http://schemas.openxmlformats.org/presentationml/2006/ole">
            <mc:AlternateContent xmlns:mc="http://schemas.openxmlformats.org/markup-compatibility/2006">
              <mc:Choice xmlns:v="urn:schemas-microsoft-com:vml" Requires="v">
                <p:oleObj spid="_x0000_s39986" name="Equation" r:id="rId3" imgW="1574640" imgH="444240" progId="Equation.DSMT4">
                  <p:embed/>
                </p:oleObj>
              </mc:Choice>
              <mc:Fallback>
                <p:oleObj name="Equation" r:id="rId3" imgW="1574640" imgH="444240" progId="Equation.DSMT4">
                  <p:embed/>
                  <p:pic>
                    <p:nvPicPr>
                      <p:cNvPr id="0" name=""/>
                      <p:cNvPicPr/>
                      <p:nvPr/>
                    </p:nvPicPr>
                    <p:blipFill>
                      <a:blip r:embed="rId4"/>
                      <a:stretch>
                        <a:fillRect/>
                      </a:stretch>
                    </p:blipFill>
                    <p:spPr>
                      <a:xfrm>
                        <a:off x="3048000" y="1219200"/>
                        <a:ext cx="2971801" cy="8388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16351553"/>
              </p:ext>
            </p:extLst>
          </p:nvPr>
        </p:nvGraphicFramePr>
        <p:xfrm>
          <a:off x="3581400" y="2286000"/>
          <a:ext cx="1447800" cy="956094"/>
        </p:xfrm>
        <a:graphic>
          <a:graphicData uri="http://schemas.openxmlformats.org/presentationml/2006/ole">
            <mc:AlternateContent xmlns:mc="http://schemas.openxmlformats.org/markup-compatibility/2006">
              <mc:Choice xmlns:v="urn:schemas-microsoft-com:vml" Requires="v">
                <p:oleObj spid="_x0000_s39987" name="Equation" r:id="rId5" imgW="672840" imgH="444240" progId="Equation.DSMT4">
                  <p:embed/>
                </p:oleObj>
              </mc:Choice>
              <mc:Fallback>
                <p:oleObj name="Equation" r:id="rId5" imgW="672840" imgH="444240" progId="Equation.DSMT4">
                  <p:embed/>
                  <p:pic>
                    <p:nvPicPr>
                      <p:cNvPr id="0" name=""/>
                      <p:cNvPicPr/>
                      <p:nvPr/>
                    </p:nvPicPr>
                    <p:blipFill>
                      <a:blip r:embed="rId6"/>
                      <a:stretch>
                        <a:fillRect/>
                      </a:stretch>
                    </p:blipFill>
                    <p:spPr>
                      <a:xfrm>
                        <a:off x="3581400" y="2286000"/>
                        <a:ext cx="1447800" cy="95609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11304712"/>
              </p:ext>
            </p:extLst>
          </p:nvPr>
        </p:nvGraphicFramePr>
        <p:xfrm>
          <a:off x="1219200" y="2895600"/>
          <a:ext cx="6337820" cy="2514600"/>
        </p:xfrm>
        <a:graphic>
          <a:graphicData uri="http://schemas.openxmlformats.org/presentationml/2006/ole">
            <mc:AlternateContent xmlns:mc="http://schemas.openxmlformats.org/markup-compatibility/2006">
              <mc:Choice xmlns:v="urn:schemas-microsoft-com:vml" Requires="v">
                <p:oleObj spid="_x0000_s39988" name="Equation" r:id="rId7" imgW="3136680" imgH="1244520" progId="Equation.DSMT4">
                  <p:embed/>
                </p:oleObj>
              </mc:Choice>
              <mc:Fallback>
                <p:oleObj name="Equation" r:id="rId7" imgW="3136680" imgH="1244520" progId="Equation.DSMT4">
                  <p:embed/>
                  <p:pic>
                    <p:nvPicPr>
                      <p:cNvPr id="0" name=""/>
                      <p:cNvPicPr/>
                      <p:nvPr/>
                    </p:nvPicPr>
                    <p:blipFill>
                      <a:blip r:embed="rId8"/>
                      <a:stretch>
                        <a:fillRect/>
                      </a:stretch>
                    </p:blipFill>
                    <p:spPr>
                      <a:xfrm>
                        <a:off x="1219200" y="2895600"/>
                        <a:ext cx="6337820" cy="2514600"/>
                      </a:xfrm>
                      <a:prstGeom prst="rect">
                        <a:avLst/>
                      </a:prstGeom>
                    </p:spPr>
                  </p:pic>
                </p:oleObj>
              </mc:Fallback>
            </mc:AlternateContent>
          </a:graphicData>
        </a:graphic>
      </p:graphicFrame>
      <p:sp>
        <p:nvSpPr>
          <p:cNvPr id="3" name="TextBox 2"/>
          <p:cNvSpPr txBox="1"/>
          <p:nvPr/>
        </p:nvSpPr>
        <p:spPr>
          <a:xfrm>
            <a:off x="609600" y="1403866"/>
            <a:ext cx="2185214" cy="369332"/>
          </a:xfrm>
          <a:prstGeom prst="rect">
            <a:avLst/>
          </a:prstGeom>
          <a:noFill/>
        </p:spPr>
        <p:txBody>
          <a:bodyPr wrap="none" rtlCol="0">
            <a:spAutoFit/>
          </a:bodyPr>
          <a:lstStyle/>
          <a:p>
            <a:r>
              <a:rPr lang="en-US" dirty="0" smtClean="0"/>
              <a:t>Concordance Index</a:t>
            </a:r>
            <a:endParaRPr lang="vi-VN" dirty="0"/>
          </a:p>
        </p:txBody>
      </p:sp>
      <p:graphicFrame>
        <p:nvGraphicFramePr>
          <p:cNvPr id="7" name="Object 6"/>
          <p:cNvGraphicFramePr>
            <a:graphicFrameLocks noChangeAspect="1"/>
          </p:cNvGraphicFramePr>
          <p:nvPr>
            <p:extLst>
              <p:ext uri="{D42A27DB-BD31-4B8C-83A1-F6EECF244321}">
                <p14:modId xmlns:p14="http://schemas.microsoft.com/office/powerpoint/2010/main" val="2262462947"/>
              </p:ext>
            </p:extLst>
          </p:nvPr>
        </p:nvGraphicFramePr>
        <p:xfrm>
          <a:off x="845364" y="5562600"/>
          <a:ext cx="3898900" cy="685800"/>
        </p:xfrm>
        <a:graphic>
          <a:graphicData uri="http://schemas.openxmlformats.org/presentationml/2006/ole">
            <mc:AlternateContent xmlns:mc="http://schemas.openxmlformats.org/markup-compatibility/2006">
              <mc:Choice xmlns:v="urn:schemas-microsoft-com:vml" Requires="v">
                <p:oleObj spid="_x0000_s39989" name="Equation" r:id="rId9" imgW="2743200" imgH="482400" progId="Equation.DSMT4">
                  <p:embed/>
                </p:oleObj>
              </mc:Choice>
              <mc:Fallback>
                <p:oleObj name="Equation" r:id="rId9" imgW="2743200" imgH="482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364" y="5562600"/>
                        <a:ext cx="3898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ooter Placeholder 8"/>
          <p:cNvSpPr>
            <a:spLocks noGrp="1"/>
          </p:cNvSpPr>
          <p:nvPr>
            <p:ph type="ftr" sz="quarter" idx="11"/>
          </p:nvPr>
        </p:nvSpPr>
        <p:spPr/>
        <p:txBody>
          <a:bodyPr/>
          <a:lstStyle/>
          <a:p>
            <a:r>
              <a:rPr lang="en-US" smtClean="0"/>
              <a:t>Depart of ISE</a:t>
            </a:r>
            <a:endParaRPr lang="en-US"/>
          </a:p>
        </p:txBody>
      </p:sp>
      <p:sp>
        <p:nvSpPr>
          <p:cNvPr id="10" name="Slide Number Placeholder 9"/>
          <p:cNvSpPr>
            <a:spLocks noGrp="1"/>
          </p:cNvSpPr>
          <p:nvPr>
            <p:ph type="sldNum" sz="quarter" idx="12"/>
          </p:nvPr>
        </p:nvSpPr>
        <p:spPr/>
        <p:txBody>
          <a:bodyPr/>
          <a:lstStyle/>
          <a:p>
            <a:fld id="{2966C48D-AF8C-488D-864B-7D68E3594A35}" type="slidenum">
              <a:rPr lang="en-US" smtClean="0"/>
              <a:t>112</a:t>
            </a:fld>
            <a:endParaRPr lang="en-US"/>
          </a:p>
        </p:txBody>
      </p:sp>
    </p:spTree>
    <p:extLst>
      <p:ext uri="{BB962C8B-B14F-4D97-AF65-F5344CB8AC3E}">
        <p14:creationId xmlns:p14="http://schemas.microsoft.com/office/powerpoint/2010/main" val="17248727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454337959"/>
              </p:ext>
            </p:extLst>
          </p:nvPr>
        </p:nvGraphicFramePr>
        <p:xfrm>
          <a:off x="932217" y="2960132"/>
          <a:ext cx="6413500" cy="2514600"/>
        </p:xfrm>
        <a:graphic>
          <a:graphicData uri="http://schemas.openxmlformats.org/presentationml/2006/ole">
            <mc:AlternateContent xmlns:mc="http://schemas.openxmlformats.org/markup-compatibility/2006">
              <mc:Choice xmlns:v="urn:schemas-microsoft-com:vml" Requires="v">
                <p:oleObj spid="_x0000_s40986" name="Equation" r:id="rId3" imgW="3174840" imgH="1244520" progId="Equation.DSMT4">
                  <p:embed/>
                </p:oleObj>
              </mc:Choice>
              <mc:Fallback>
                <p:oleObj name="Equation" r:id="rId3" imgW="3174840" imgH="1244520" progId="Equation.DSMT4">
                  <p:embed/>
                  <p:pic>
                    <p:nvPicPr>
                      <p:cNvPr id="0" name=""/>
                      <p:cNvPicPr>
                        <a:picLocks noChangeAspect="1" noChangeArrowheads="1"/>
                      </p:cNvPicPr>
                      <p:nvPr/>
                    </p:nvPicPr>
                    <p:blipFill>
                      <a:blip r:embed="rId4"/>
                      <a:srcRect/>
                      <a:stretch>
                        <a:fillRect/>
                      </a:stretch>
                    </p:blipFill>
                    <p:spPr bwMode="auto">
                      <a:xfrm>
                        <a:off x="932217" y="2960132"/>
                        <a:ext cx="6413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66303174"/>
              </p:ext>
            </p:extLst>
          </p:nvPr>
        </p:nvGraphicFramePr>
        <p:xfrm>
          <a:off x="3200400" y="1828800"/>
          <a:ext cx="3481388" cy="533400"/>
        </p:xfrm>
        <a:graphic>
          <a:graphicData uri="http://schemas.openxmlformats.org/presentationml/2006/ole">
            <mc:AlternateContent xmlns:mc="http://schemas.openxmlformats.org/markup-compatibility/2006">
              <mc:Choice xmlns:v="urn:schemas-microsoft-com:vml" Requires="v">
                <p:oleObj spid="_x0000_s40987" name="Equation" r:id="rId5" imgW="1574640" imgH="241200" progId="Equation.DSMT4">
                  <p:embed/>
                </p:oleObj>
              </mc:Choice>
              <mc:Fallback>
                <p:oleObj name="Equation" r:id="rId5" imgW="1574640" imgH="241200" progId="Equation.DSMT4">
                  <p:embed/>
                  <p:pic>
                    <p:nvPicPr>
                      <p:cNvPr id="0" name=""/>
                      <p:cNvPicPr/>
                      <p:nvPr/>
                    </p:nvPicPr>
                    <p:blipFill>
                      <a:blip r:embed="rId6"/>
                      <a:stretch>
                        <a:fillRect/>
                      </a:stretch>
                    </p:blipFill>
                    <p:spPr>
                      <a:xfrm>
                        <a:off x="3200400" y="1828800"/>
                        <a:ext cx="3481388" cy="533400"/>
                      </a:xfrm>
                      <a:prstGeom prst="rect">
                        <a:avLst/>
                      </a:prstGeom>
                    </p:spPr>
                  </p:pic>
                </p:oleObj>
              </mc:Fallback>
            </mc:AlternateContent>
          </a:graphicData>
        </a:graphic>
      </p:graphicFrame>
      <p:sp>
        <p:nvSpPr>
          <p:cNvPr id="6" name="TextBox 5"/>
          <p:cNvSpPr txBox="1"/>
          <p:nvPr/>
        </p:nvSpPr>
        <p:spPr>
          <a:xfrm>
            <a:off x="762000" y="2470666"/>
            <a:ext cx="2095445" cy="369332"/>
          </a:xfrm>
          <a:prstGeom prst="rect">
            <a:avLst/>
          </a:prstGeom>
          <a:noFill/>
        </p:spPr>
        <p:txBody>
          <a:bodyPr wrap="none" rtlCol="0">
            <a:spAutoFit/>
          </a:bodyPr>
          <a:lstStyle/>
          <a:p>
            <a:r>
              <a:rPr lang="en-US" dirty="0" smtClean="0"/>
              <a:t>Discordance Index</a:t>
            </a:r>
            <a:endParaRPr lang="vi-VN" dirty="0"/>
          </a:p>
        </p:txBody>
      </p:sp>
      <p:sp>
        <p:nvSpPr>
          <p:cNvPr id="7" name="TextBox 6"/>
          <p:cNvSpPr txBox="1"/>
          <p:nvPr/>
        </p:nvSpPr>
        <p:spPr>
          <a:xfrm>
            <a:off x="685800" y="1371600"/>
            <a:ext cx="5455340" cy="369332"/>
          </a:xfrm>
          <a:prstGeom prst="rect">
            <a:avLst/>
          </a:prstGeom>
          <a:noFill/>
        </p:spPr>
        <p:txBody>
          <a:bodyPr wrap="none" rtlCol="0">
            <a:spAutoFit/>
          </a:bodyPr>
          <a:lstStyle/>
          <a:p>
            <a:r>
              <a:rPr lang="en-US" dirty="0" smtClean="0"/>
              <a:t>The definition of discordance uses a veto threshold:</a:t>
            </a:r>
            <a:endParaRPr lang="vi-VN" dirty="0"/>
          </a:p>
        </p:txBody>
      </p:sp>
      <p:sp>
        <p:nvSpPr>
          <p:cNvPr id="8" name="Footer Placeholder 7"/>
          <p:cNvSpPr>
            <a:spLocks noGrp="1"/>
          </p:cNvSpPr>
          <p:nvPr>
            <p:ph type="ftr" sz="quarter" idx="11"/>
          </p:nvPr>
        </p:nvSpPr>
        <p:spPr/>
        <p:txBody>
          <a:bodyPr/>
          <a:lstStyle/>
          <a:p>
            <a:r>
              <a:rPr lang="en-US" smtClean="0"/>
              <a:t>Depart of ISE</a:t>
            </a:r>
            <a:endParaRPr lang="en-US"/>
          </a:p>
        </p:txBody>
      </p:sp>
      <p:sp>
        <p:nvSpPr>
          <p:cNvPr id="9" name="Slide Number Placeholder 8"/>
          <p:cNvSpPr>
            <a:spLocks noGrp="1"/>
          </p:cNvSpPr>
          <p:nvPr>
            <p:ph type="sldNum" sz="quarter" idx="12"/>
          </p:nvPr>
        </p:nvSpPr>
        <p:spPr/>
        <p:txBody>
          <a:bodyPr/>
          <a:lstStyle/>
          <a:p>
            <a:fld id="{2966C48D-AF8C-488D-864B-7D68E3594A35}" type="slidenum">
              <a:rPr lang="en-US" smtClean="0"/>
              <a:t>113</a:t>
            </a:fld>
            <a:endParaRPr lang="en-US"/>
          </a:p>
        </p:txBody>
      </p:sp>
    </p:spTree>
    <p:extLst>
      <p:ext uri="{BB962C8B-B14F-4D97-AF65-F5344CB8AC3E}">
        <p14:creationId xmlns:p14="http://schemas.microsoft.com/office/powerpoint/2010/main" val="9684729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467522793"/>
              </p:ext>
            </p:extLst>
          </p:nvPr>
        </p:nvGraphicFramePr>
        <p:xfrm>
          <a:off x="685800" y="2286000"/>
          <a:ext cx="7620000" cy="1326880"/>
        </p:xfrm>
        <a:graphic>
          <a:graphicData uri="http://schemas.openxmlformats.org/presentationml/2006/ole">
            <mc:AlternateContent xmlns:mc="http://schemas.openxmlformats.org/markup-compatibility/2006">
              <mc:Choice xmlns:v="urn:schemas-microsoft-com:vml" Requires="v">
                <p:oleObj spid="_x0000_s42010" name="Equation" r:id="rId3" imgW="4228920" imgH="736560" progId="Equation.DSMT4">
                  <p:embed/>
                </p:oleObj>
              </mc:Choice>
              <mc:Fallback>
                <p:oleObj name="Equation" r:id="rId3" imgW="4228920" imgH="736560" progId="Equation.DSMT4">
                  <p:embed/>
                  <p:pic>
                    <p:nvPicPr>
                      <p:cNvPr id="0" name=""/>
                      <p:cNvPicPr>
                        <a:picLocks noChangeAspect="1" noChangeArrowheads="1"/>
                      </p:cNvPicPr>
                      <p:nvPr/>
                    </p:nvPicPr>
                    <p:blipFill>
                      <a:blip r:embed="rId4"/>
                      <a:srcRect/>
                      <a:stretch>
                        <a:fillRect/>
                      </a:stretch>
                    </p:blipFill>
                    <p:spPr bwMode="auto">
                      <a:xfrm>
                        <a:off x="685800" y="2286000"/>
                        <a:ext cx="7620000" cy="132688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71498421"/>
              </p:ext>
            </p:extLst>
          </p:nvPr>
        </p:nvGraphicFramePr>
        <p:xfrm>
          <a:off x="722130" y="4495800"/>
          <a:ext cx="6897870" cy="490860"/>
        </p:xfrm>
        <a:graphic>
          <a:graphicData uri="http://schemas.openxmlformats.org/presentationml/2006/ole">
            <mc:AlternateContent xmlns:mc="http://schemas.openxmlformats.org/markup-compatibility/2006">
              <mc:Choice xmlns:v="urn:schemas-microsoft-com:vml" Requires="v">
                <p:oleObj spid="_x0000_s42011" name="Equation" r:id="rId5" imgW="3390840" imgH="241200" progId="Equation.DSMT4">
                  <p:embed/>
                </p:oleObj>
              </mc:Choice>
              <mc:Fallback>
                <p:oleObj name="Equation" r:id="rId5" imgW="3390840" imgH="241200" progId="Equation.DSMT4">
                  <p:embed/>
                  <p:pic>
                    <p:nvPicPr>
                      <p:cNvPr id="0" name=""/>
                      <p:cNvPicPr/>
                      <p:nvPr/>
                    </p:nvPicPr>
                    <p:blipFill>
                      <a:blip r:embed="rId6"/>
                      <a:stretch>
                        <a:fillRect/>
                      </a:stretch>
                    </p:blipFill>
                    <p:spPr>
                      <a:xfrm>
                        <a:off x="722130" y="4495800"/>
                        <a:ext cx="6897870" cy="490860"/>
                      </a:xfrm>
                      <a:prstGeom prst="rect">
                        <a:avLst/>
                      </a:prstGeom>
                    </p:spPr>
                  </p:pic>
                </p:oleObj>
              </mc:Fallback>
            </mc:AlternateContent>
          </a:graphicData>
        </a:graphic>
      </p:graphicFrame>
      <p:sp>
        <p:nvSpPr>
          <p:cNvPr id="3" name="TextBox 2"/>
          <p:cNvSpPr txBox="1"/>
          <p:nvPr/>
        </p:nvSpPr>
        <p:spPr>
          <a:xfrm>
            <a:off x="838200" y="1600200"/>
            <a:ext cx="5121915" cy="369332"/>
          </a:xfrm>
          <a:prstGeom prst="rect">
            <a:avLst/>
          </a:prstGeom>
          <a:noFill/>
        </p:spPr>
        <p:txBody>
          <a:bodyPr wrap="none" rtlCol="0">
            <a:spAutoFit/>
          </a:bodyPr>
          <a:lstStyle/>
          <a:p>
            <a:r>
              <a:rPr lang="en-US" dirty="0" smtClean="0"/>
              <a:t>The degree of credibility of outranking of </a:t>
            </a:r>
            <a:r>
              <a:rPr lang="en-US" i="1" dirty="0" smtClean="0">
                <a:solidFill>
                  <a:srgbClr val="FF0000"/>
                </a:solidFill>
              </a:rPr>
              <a:t>b</a:t>
            </a:r>
            <a:r>
              <a:rPr lang="en-US" dirty="0" smtClean="0"/>
              <a:t> by </a:t>
            </a:r>
            <a:r>
              <a:rPr lang="en-US" i="1" dirty="0" smtClean="0">
                <a:solidFill>
                  <a:srgbClr val="FF0000"/>
                </a:solidFill>
              </a:rPr>
              <a:t>a</a:t>
            </a:r>
            <a:r>
              <a:rPr lang="en-US" dirty="0" smtClean="0"/>
              <a:t> :</a:t>
            </a:r>
            <a:endParaRPr lang="vi-VN" dirty="0"/>
          </a:p>
        </p:txBody>
      </p:sp>
      <p:sp>
        <p:nvSpPr>
          <p:cNvPr id="7" name="Footer Placeholder 6"/>
          <p:cNvSpPr>
            <a:spLocks noGrp="1"/>
          </p:cNvSpPr>
          <p:nvPr>
            <p:ph type="ftr" sz="quarter" idx="11"/>
          </p:nvPr>
        </p:nvSpPr>
        <p:spPr/>
        <p:txBody>
          <a:bodyPr/>
          <a:lstStyle/>
          <a:p>
            <a:r>
              <a:rPr lang="en-US" smtClean="0"/>
              <a:t>Depart of ISE</a:t>
            </a:r>
            <a:endParaRPr lang="en-US"/>
          </a:p>
        </p:txBody>
      </p:sp>
      <p:sp>
        <p:nvSpPr>
          <p:cNvPr id="8" name="Slide Number Placeholder 7"/>
          <p:cNvSpPr>
            <a:spLocks noGrp="1"/>
          </p:cNvSpPr>
          <p:nvPr>
            <p:ph type="sldNum" sz="quarter" idx="12"/>
          </p:nvPr>
        </p:nvSpPr>
        <p:spPr/>
        <p:txBody>
          <a:bodyPr/>
          <a:lstStyle/>
          <a:p>
            <a:fld id="{2966C48D-AF8C-488D-864B-7D68E3594A35}" type="slidenum">
              <a:rPr lang="en-US" smtClean="0"/>
              <a:t>114</a:t>
            </a:fld>
            <a:endParaRPr lang="en-US"/>
          </a:p>
        </p:txBody>
      </p:sp>
    </p:spTree>
    <p:extLst>
      <p:ext uri="{BB962C8B-B14F-4D97-AF65-F5344CB8AC3E}">
        <p14:creationId xmlns:p14="http://schemas.microsoft.com/office/powerpoint/2010/main" val="29670960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13385463"/>
              </p:ext>
            </p:extLst>
          </p:nvPr>
        </p:nvGraphicFramePr>
        <p:xfrm>
          <a:off x="381000" y="3048000"/>
          <a:ext cx="6032500" cy="960438"/>
        </p:xfrm>
        <a:graphic>
          <a:graphicData uri="http://schemas.openxmlformats.org/presentationml/2006/ole">
            <mc:AlternateContent xmlns:mc="http://schemas.openxmlformats.org/markup-compatibility/2006">
              <mc:Choice xmlns:v="urn:schemas-microsoft-com:vml" Requires="v">
                <p:oleObj spid="_x0000_s43070" name="Equation" r:id="rId3" imgW="2869920" imgH="457200" progId="Equation.DSMT4">
                  <p:embed/>
                </p:oleObj>
              </mc:Choice>
              <mc:Fallback>
                <p:oleObj name="Equation" r:id="rId3" imgW="2869920" imgH="457200" progId="Equation.DSMT4">
                  <p:embed/>
                  <p:pic>
                    <p:nvPicPr>
                      <p:cNvPr id="0" name=""/>
                      <p:cNvPicPr>
                        <a:picLocks noChangeAspect="1" noChangeArrowheads="1"/>
                      </p:cNvPicPr>
                      <p:nvPr/>
                    </p:nvPicPr>
                    <p:blipFill>
                      <a:blip r:embed="rId4"/>
                      <a:srcRect/>
                      <a:stretch>
                        <a:fillRect/>
                      </a:stretch>
                    </p:blipFill>
                    <p:spPr bwMode="auto">
                      <a:xfrm>
                        <a:off x="381000" y="3048000"/>
                        <a:ext cx="6032500" cy="960438"/>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54236980"/>
              </p:ext>
            </p:extLst>
          </p:nvPr>
        </p:nvGraphicFramePr>
        <p:xfrm>
          <a:off x="422275" y="4343400"/>
          <a:ext cx="6435725" cy="443843"/>
        </p:xfrm>
        <a:graphic>
          <a:graphicData uri="http://schemas.openxmlformats.org/presentationml/2006/ole">
            <mc:AlternateContent xmlns:mc="http://schemas.openxmlformats.org/markup-compatibility/2006">
              <mc:Choice xmlns:v="urn:schemas-microsoft-com:vml" Requires="v">
                <p:oleObj spid="_x0000_s43071" name="Equation" r:id="rId5" imgW="2946240" imgH="203040" progId="Equation.DSMT4">
                  <p:embed/>
                </p:oleObj>
              </mc:Choice>
              <mc:Fallback>
                <p:oleObj name="Equation" r:id="rId5" imgW="2946240" imgH="203040" progId="Equation.DSMT4">
                  <p:embed/>
                  <p:pic>
                    <p:nvPicPr>
                      <p:cNvPr id="0" name=""/>
                      <p:cNvPicPr/>
                      <p:nvPr/>
                    </p:nvPicPr>
                    <p:blipFill>
                      <a:blip r:embed="rId6"/>
                      <a:stretch>
                        <a:fillRect/>
                      </a:stretch>
                    </p:blipFill>
                    <p:spPr>
                      <a:xfrm>
                        <a:off x="422275" y="4343400"/>
                        <a:ext cx="6435725" cy="44384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59834106"/>
              </p:ext>
            </p:extLst>
          </p:nvPr>
        </p:nvGraphicFramePr>
        <p:xfrm>
          <a:off x="457200" y="5029199"/>
          <a:ext cx="4800600" cy="464761"/>
        </p:xfrm>
        <a:graphic>
          <a:graphicData uri="http://schemas.openxmlformats.org/presentationml/2006/ole">
            <mc:AlternateContent xmlns:mc="http://schemas.openxmlformats.org/markup-compatibility/2006">
              <mc:Choice xmlns:v="urn:schemas-microsoft-com:vml" Requires="v">
                <p:oleObj spid="_x0000_s43072" name="Equation" r:id="rId7" imgW="2361960" imgH="228600" progId="Equation.DSMT4">
                  <p:embed/>
                </p:oleObj>
              </mc:Choice>
              <mc:Fallback>
                <p:oleObj name="Equation" r:id="rId7" imgW="2361960" imgH="228600" progId="Equation.DSMT4">
                  <p:embed/>
                  <p:pic>
                    <p:nvPicPr>
                      <p:cNvPr id="0" name=""/>
                      <p:cNvPicPr/>
                      <p:nvPr/>
                    </p:nvPicPr>
                    <p:blipFill>
                      <a:blip r:embed="rId8"/>
                      <a:stretch>
                        <a:fillRect/>
                      </a:stretch>
                    </p:blipFill>
                    <p:spPr>
                      <a:xfrm>
                        <a:off x="457200" y="5029199"/>
                        <a:ext cx="4800600" cy="46476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4516044"/>
              </p:ext>
            </p:extLst>
          </p:nvPr>
        </p:nvGraphicFramePr>
        <p:xfrm>
          <a:off x="438150" y="2362200"/>
          <a:ext cx="6299200" cy="457200"/>
        </p:xfrm>
        <a:graphic>
          <a:graphicData uri="http://schemas.openxmlformats.org/presentationml/2006/ole">
            <mc:AlternateContent xmlns:mc="http://schemas.openxmlformats.org/markup-compatibility/2006">
              <mc:Choice xmlns:v="urn:schemas-microsoft-com:vml" Requires="v">
                <p:oleObj spid="_x0000_s43073" name="Equation" r:id="rId9" imgW="3149280" imgH="228600" progId="Equation.DSMT4">
                  <p:embed/>
                </p:oleObj>
              </mc:Choice>
              <mc:Fallback>
                <p:oleObj name="Equation" r:id="rId9" imgW="3149280" imgH="228600" progId="Equation.DSMT4">
                  <p:embed/>
                  <p:pic>
                    <p:nvPicPr>
                      <p:cNvPr id="0" name=""/>
                      <p:cNvPicPr/>
                      <p:nvPr/>
                    </p:nvPicPr>
                    <p:blipFill>
                      <a:blip r:embed="rId10"/>
                      <a:stretch>
                        <a:fillRect/>
                      </a:stretch>
                    </p:blipFill>
                    <p:spPr>
                      <a:xfrm>
                        <a:off x="438150" y="2362200"/>
                        <a:ext cx="6299200" cy="457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38221151"/>
              </p:ext>
            </p:extLst>
          </p:nvPr>
        </p:nvGraphicFramePr>
        <p:xfrm>
          <a:off x="457200" y="1524000"/>
          <a:ext cx="4948784" cy="533401"/>
        </p:xfrm>
        <a:graphic>
          <a:graphicData uri="http://schemas.openxmlformats.org/presentationml/2006/ole">
            <mc:AlternateContent xmlns:mc="http://schemas.openxmlformats.org/markup-compatibility/2006">
              <mc:Choice xmlns:v="urn:schemas-microsoft-com:vml" Requires="v">
                <p:oleObj spid="_x0000_s43074" name="Equation" r:id="rId11" imgW="2120760" imgH="228600" progId="Equation.DSMT4">
                  <p:embed/>
                </p:oleObj>
              </mc:Choice>
              <mc:Fallback>
                <p:oleObj name="Equation" r:id="rId11" imgW="2120760" imgH="228600" progId="Equation.DSMT4">
                  <p:embed/>
                  <p:pic>
                    <p:nvPicPr>
                      <p:cNvPr id="0" name=""/>
                      <p:cNvPicPr/>
                      <p:nvPr/>
                    </p:nvPicPr>
                    <p:blipFill>
                      <a:blip r:embed="rId12"/>
                      <a:stretch>
                        <a:fillRect/>
                      </a:stretch>
                    </p:blipFill>
                    <p:spPr>
                      <a:xfrm>
                        <a:off x="457200" y="1524000"/>
                        <a:ext cx="4948784" cy="533401"/>
                      </a:xfrm>
                      <a:prstGeom prst="rect">
                        <a:avLst/>
                      </a:prstGeom>
                    </p:spPr>
                  </p:pic>
                </p:oleObj>
              </mc:Fallback>
            </mc:AlternateContent>
          </a:graphicData>
        </a:graphic>
      </p:graphicFrame>
      <p:sp>
        <p:nvSpPr>
          <p:cNvPr id="10" name="Rectangle 9"/>
          <p:cNvSpPr/>
          <p:nvPr/>
        </p:nvSpPr>
        <p:spPr>
          <a:xfrm>
            <a:off x="457200" y="152400"/>
            <a:ext cx="6934200" cy="1077218"/>
          </a:xfrm>
          <a:prstGeom prst="rect">
            <a:avLst/>
          </a:prstGeom>
        </p:spPr>
        <p:txBody>
          <a:bodyPr wrap="square">
            <a:spAutoFit/>
          </a:bodyPr>
          <a:lstStyle/>
          <a:p>
            <a:r>
              <a:rPr lang="en-US" sz="3200" dirty="0">
                <a:solidFill>
                  <a:srgbClr val="04617B"/>
                </a:solidFill>
                <a:latin typeface="Arial Black"/>
                <a:ea typeface="+mj-ea"/>
                <a:cs typeface="+mj-cs"/>
              </a:rPr>
              <a:t>Exploiting the Outranking Relationships </a:t>
            </a:r>
            <a:endParaRPr lang="en-US" dirty="0"/>
          </a:p>
        </p:txBody>
      </p:sp>
      <p:sp>
        <p:nvSpPr>
          <p:cNvPr id="12" name="Footer Placeholder 11"/>
          <p:cNvSpPr>
            <a:spLocks noGrp="1"/>
          </p:cNvSpPr>
          <p:nvPr>
            <p:ph type="ftr" sz="quarter" idx="11"/>
          </p:nvPr>
        </p:nvSpPr>
        <p:spPr/>
        <p:txBody>
          <a:bodyPr/>
          <a:lstStyle/>
          <a:p>
            <a:r>
              <a:rPr lang="en-US" smtClean="0"/>
              <a:t>Depart of ISE</a:t>
            </a:r>
            <a:endParaRPr lang="en-US"/>
          </a:p>
        </p:txBody>
      </p:sp>
      <p:sp>
        <p:nvSpPr>
          <p:cNvPr id="13" name="Slide Number Placeholder 12"/>
          <p:cNvSpPr>
            <a:spLocks noGrp="1"/>
          </p:cNvSpPr>
          <p:nvPr>
            <p:ph type="sldNum" sz="quarter" idx="12"/>
          </p:nvPr>
        </p:nvSpPr>
        <p:spPr/>
        <p:txBody>
          <a:bodyPr/>
          <a:lstStyle/>
          <a:p>
            <a:fld id="{2966C48D-AF8C-488D-864B-7D68E3594A35}" type="slidenum">
              <a:rPr lang="en-US" smtClean="0"/>
              <a:t>115</a:t>
            </a:fld>
            <a:endParaRPr lang="en-US"/>
          </a:p>
        </p:txBody>
      </p:sp>
    </p:spTree>
    <p:extLst>
      <p:ext uri="{BB962C8B-B14F-4D97-AF65-F5344CB8AC3E}">
        <p14:creationId xmlns:p14="http://schemas.microsoft.com/office/powerpoint/2010/main" val="242307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Qualification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4507117"/>
              </p:ext>
            </p:extLst>
          </p:nvPr>
        </p:nvGraphicFramePr>
        <p:xfrm>
          <a:off x="685800" y="1447799"/>
          <a:ext cx="3886200" cy="1042639"/>
        </p:xfrm>
        <a:graphic>
          <a:graphicData uri="http://schemas.openxmlformats.org/presentationml/2006/ole">
            <mc:AlternateContent xmlns:mc="http://schemas.openxmlformats.org/markup-compatibility/2006">
              <mc:Choice xmlns:v="urn:schemas-microsoft-com:vml" Requires="v">
                <p:oleObj spid="_x0000_s44070" name="Equation" r:id="rId3" imgW="2082600" imgH="558720" progId="Equation.DSMT4">
                  <p:embed/>
                </p:oleObj>
              </mc:Choice>
              <mc:Fallback>
                <p:oleObj name="Equation" r:id="rId3" imgW="2082600" imgH="558720" progId="Equation.DSMT4">
                  <p:embed/>
                  <p:pic>
                    <p:nvPicPr>
                      <p:cNvPr id="0" name=""/>
                      <p:cNvPicPr/>
                      <p:nvPr/>
                    </p:nvPicPr>
                    <p:blipFill>
                      <a:blip r:embed="rId4"/>
                      <a:stretch>
                        <a:fillRect/>
                      </a:stretch>
                    </p:blipFill>
                    <p:spPr>
                      <a:xfrm>
                        <a:off x="685800" y="1447799"/>
                        <a:ext cx="3886200" cy="104263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4879443"/>
              </p:ext>
            </p:extLst>
          </p:nvPr>
        </p:nvGraphicFramePr>
        <p:xfrm>
          <a:off x="676275" y="2895600"/>
          <a:ext cx="4211638" cy="1084263"/>
        </p:xfrm>
        <a:graphic>
          <a:graphicData uri="http://schemas.openxmlformats.org/presentationml/2006/ole">
            <mc:AlternateContent xmlns:mc="http://schemas.openxmlformats.org/markup-compatibility/2006">
              <mc:Choice xmlns:v="urn:schemas-microsoft-com:vml" Requires="v">
                <p:oleObj spid="_x0000_s44071" name="Equation" r:id="rId5" imgW="2171520" imgH="558720" progId="Equation.DSMT4">
                  <p:embed/>
                </p:oleObj>
              </mc:Choice>
              <mc:Fallback>
                <p:oleObj name="Equation" r:id="rId5" imgW="2171520" imgH="558720" progId="Equation.DSMT4">
                  <p:embed/>
                  <p:pic>
                    <p:nvPicPr>
                      <p:cNvPr id="0" name=""/>
                      <p:cNvPicPr/>
                      <p:nvPr/>
                    </p:nvPicPr>
                    <p:blipFill>
                      <a:blip r:embed="rId6"/>
                      <a:stretch>
                        <a:fillRect/>
                      </a:stretch>
                    </p:blipFill>
                    <p:spPr>
                      <a:xfrm>
                        <a:off x="676275" y="2895600"/>
                        <a:ext cx="4211638" cy="10842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81324530"/>
              </p:ext>
            </p:extLst>
          </p:nvPr>
        </p:nvGraphicFramePr>
        <p:xfrm>
          <a:off x="609600" y="4495800"/>
          <a:ext cx="8157411" cy="914400"/>
        </p:xfrm>
        <a:graphic>
          <a:graphicData uri="http://schemas.openxmlformats.org/presentationml/2006/ole">
            <mc:AlternateContent xmlns:mc="http://schemas.openxmlformats.org/markup-compatibility/2006">
              <mc:Choice xmlns:v="urn:schemas-microsoft-com:vml" Requires="v">
                <p:oleObj spid="_x0000_s44072" name="Equation" r:id="rId7" imgW="4305240" imgH="482400" progId="Equation.DSMT4">
                  <p:embed/>
                </p:oleObj>
              </mc:Choice>
              <mc:Fallback>
                <p:oleObj name="Equation" r:id="rId7" imgW="4305240" imgH="482400" progId="Equation.DSMT4">
                  <p:embed/>
                  <p:pic>
                    <p:nvPicPr>
                      <p:cNvPr id="0" name=""/>
                      <p:cNvPicPr/>
                      <p:nvPr/>
                    </p:nvPicPr>
                    <p:blipFill>
                      <a:blip r:embed="rId8"/>
                      <a:stretch>
                        <a:fillRect/>
                      </a:stretch>
                    </p:blipFill>
                    <p:spPr>
                      <a:xfrm>
                        <a:off x="609600" y="4495800"/>
                        <a:ext cx="8157411" cy="914400"/>
                      </a:xfrm>
                      <a:prstGeom prst="rect">
                        <a:avLst/>
                      </a:prstGeom>
                    </p:spPr>
                  </p:pic>
                </p:oleObj>
              </mc:Fallback>
            </mc:AlternateContent>
          </a:graphicData>
        </a:graphic>
      </p:graphicFrame>
      <p:sp>
        <p:nvSpPr>
          <p:cNvPr id="8" name="Footer Placeholder 7"/>
          <p:cNvSpPr>
            <a:spLocks noGrp="1"/>
          </p:cNvSpPr>
          <p:nvPr>
            <p:ph type="ftr" sz="quarter" idx="11"/>
          </p:nvPr>
        </p:nvSpPr>
        <p:spPr/>
        <p:txBody>
          <a:bodyPr/>
          <a:lstStyle/>
          <a:p>
            <a:r>
              <a:rPr lang="en-US" smtClean="0"/>
              <a:t>Depart of ISE</a:t>
            </a:r>
            <a:endParaRPr lang="en-US"/>
          </a:p>
        </p:txBody>
      </p:sp>
      <p:sp>
        <p:nvSpPr>
          <p:cNvPr id="9" name="Slide Number Placeholder 8"/>
          <p:cNvSpPr>
            <a:spLocks noGrp="1"/>
          </p:cNvSpPr>
          <p:nvPr>
            <p:ph type="sldNum" sz="quarter" idx="12"/>
          </p:nvPr>
        </p:nvSpPr>
        <p:spPr/>
        <p:txBody>
          <a:bodyPr/>
          <a:lstStyle/>
          <a:p>
            <a:fld id="{2966C48D-AF8C-488D-864B-7D68E3594A35}" type="slidenum">
              <a:rPr lang="en-US" smtClean="0"/>
              <a:t>116</a:t>
            </a:fld>
            <a:endParaRPr lang="en-US"/>
          </a:p>
        </p:txBody>
      </p:sp>
    </p:spTree>
    <p:extLst>
      <p:ext uri="{BB962C8B-B14F-4D97-AF65-F5344CB8AC3E}">
        <p14:creationId xmlns:p14="http://schemas.microsoft.com/office/powerpoint/2010/main" val="40200907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Ranking procedure of ELECTRE III</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13621442"/>
              </p:ext>
            </p:extLst>
          </p:nvPr>
        </p:nvGraphicFramePr>
        <p:xfrm>
          <a:off x="457200" y="1676399"/>
          <a:ext cx="6781800" cy="3276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117</a:t>
            </a:fld>
            <a:endParaRPr lang="en-US"/>
          </a:p>
        </p:txBody>
      </p:sp>
    </p:spTree>
    <p:extLst>
      <p:ext uri="{BB962C8B-B14F-4D97-AF65-F5344CB8AC3E}">
        <p14:creationId xmlns:p14="http://schemas.microsoft.com/office/powerpoint/2010/main" val="31553018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219200"/>
            <a:ext cx="67818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endParaRPr lang="vi-VN" dirty="0"/>
          </a:p>
        </p:txBody>
      </p:sp>
      <p:sp>
        <p:nvSpPr>
          <p:cNvPr id="6" name="TextBox 5"/>
          <p:cNvSpPr txBox="1"/>
          <p:nvPr/>
        </p:nvSpPr>
        <p:spPr>
          <a:xfrm>
            <a:off x="2514600" y="5648325"/>
            <a:ext cx="4435830" cy="615553"/>
          </a:xfrm>
          <a:prstGeom prst="rect">
            <a:avLst/>
          </a:prstGeom>
          <a:noFill/>
        </p:spPr>
        <p:txBody>
          <a:bodyPr wrap="none" rtlCol="0">
            <a:spAutoFit/>
          </a:bodyPr>
          <a:lstStyle/>
          <a:p>
            <a:pPr algn="ctr"/>
            <a:r>
              <a:rPr lang="en-US" sz="1600" i="1" dirty="0" smtClean="0"/>
              <a:t>Fig III-1. Procedure of </a:t>
            </a:r>
            <a:r>
              <a:rPr lang="en-US" sz="1600" i="1" dirty="0" err="1" smtClean="0"/>
              <a:t>Electre</a:t>
            </a:r>
            <a:r>
              <a:rPr lang="en-US" sz="1600" i="1" dirty="0" smtClean="0"/>
              <a:t> III</a:t>
            </a:r>
          </a:p>
          <a:p>
            <a:pPr algn="ctr"/>
            <a:r>
              <a:rPr lang="en-US" dirty="0" smtClean="0"/>
              <a:t> </a:t>
            </a:r>
            <a:r>
              <a:rPr lang="en-US" sz="1050" dirty="0" smtClean="0"/>
              <a:t>(source: Multiple attribute decision making: Methods and Applications)</a:t>
            </a:r>
            <a:endParaRPr lang="vi-VN" sz="1050"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118</a:t>
            </a:fld>
            <a:endParaRPr lang="en-US"/>
          </a:p>
        </p:txBody>
      </p:sp>
    </p:spTree>
    <p:extLst>
      <p:ext uri="{BB962C8B-B14F-4D97-AF65-F5344CB8AC3E}">
        <p14:creationId xmlns:p14="http://schemas.microsoft.com/office/powerpoint/2010/main" val="181299362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a:t>Descending distillation </a:t>
            </a:r>
            <a:r>
              <a:rPr lang="en-US" sz="2800" dirty="0" smtClean="0"/>
              <a:t>chain</a:t>
            </a:r>
            <a:endParaRPr lang="vi-VN" sz="2800" dirty="0"/>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4348163" cy="492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119</a:t>
            </a:fld>
            <a:endParaRPr lang="en-US"/>
          </a:p>
        </p:txBody>
      </p:sp>
      <p:sp>
        <p:nvSpPr>
          <p:cNvPr id="7" name="Rectangle 6"/>
          <p:cNvSpPr/>
          <p:nvPr/>
        </p:nvSpPr>
        <p:spPr>
          <a:xfrm>
            <a:off x="1828800" y="6067226"/>
            <a:ext cx="4778872" cy="338554"/>
          </a:xfrm>
          <a:prstGeom prst="rect">
            <a:avLst/>
          </a:prstGeom>
        </p:spPr>
        <p:txBody>
          <a:bodyPr wrap="none">
            <a:spAutoFit/>
          </a:bodyPr>
          <a:lstStyle/>
          <a:p>
            <a:pPr lvl="0"/>
            <a:r>
              <a:rPr lang="en-US" sz="1600" i="1" dirty="0">
                <a:solidFill>
                  <a:prstClr val="black"/>
                </a:solidFill>
              </a:rPr>
              <a:t>Fig </a:t>
            </a:r>
            <a:r>
              <a:rPr lang="en-US" sz="1600" i="1" dirty="0" smtClean="0">
                <a:solidFill>
                  <a:prstClr val="black"/>
                </a:solidFill>
              </a:rPr>
              <a:t>III-2</a:t>
            </a:r>
            <a:r>
              <a:rPr lang="en-US" sz="1600" i="1" dirty="0">
                <a:solidFill>
                  <a:prstClr val="black"/>
                </a:solidFill>
              </a:rPr>
              <a:t>. Flow chart of </a:t>
            </a:r>
            <a:r>
              <a:rPr lang="en-US" sz="1600" i="1" dirty="0" smtClean="0">
                <a:solidFill>
                  <a:prstClr val="black"/>
                </a:solidFill>
              </a:rPr>
              <a:t>descending distillation chain</a:t>
            </a:r>
            <a:endParaRPr lang="en-US" sz="1600" i="1" dirty="0">
              <a:solidFill>
                <a:prstClr val="black"/>
              </a:solidFill>
            </a:endParaRPr>
          </a:p>
        </p:txBody>
      </p:sp>
    </p:spTree>
    <p:extLst>
      <p:ext uri="{BB962C8B-B14F-4D97-AF65-F5344CB8AC3E}">
        <p14:creationId xmlns:p14="http://schemas.microsoft.com/office/powerpoint/2010/main" val="3467926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813" y="571500"/>
            <a:ext cx="7772400" cy="914400"/>
          </a:xfrm>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Criteria</a:t>
            </a:r>
            <a:r>
              <a:rPr lang="en-US" smtClean="0">
                <a:latin typeface="Times New Roman" pitchFamily="18" charset="0"/>
                <a:cs typeface="Times New Roman" pitchFamily="18" charset="0"/>
              </a:rPr>
              <a:t> </a:t>
            </a:r>
            <a:r>
              <a:rPr lang="en-US" sz="3600" smtClean="0">
                <a:solidFill>
                  <a:schemeClr val="accent2"/>
                </a:solidFill>
                <a:latin typeface="Times New Roman" pitchFamily="18" charset="0"/>
                <a:cs typeface="Times New Roman" pitchFamily="18" charset="0"/>
              </a:rPr>
              <a:t>characteristics</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endParaRPr lang="en-US"/>
          </a:p>
        </p:txBody>
      </p:sp>
      <p:sp>
        <p:nvSpPr>
          <p:cNvPr id="3" name="Content Placeholder 2"/>
          <p:cNvSpPr>
            <a:spLocks noGrp="1"/>
          </p:cNvSpPr>
          <p:nvPr>
            <p:ph sz="quarter" idx="1"/>
          </p:nvPr>
        </p:nvSpPr>
        <p:spPr>
          <a:xfrm>
            <a:off x="642938" y="1785938"/>
            <a:ext cx="8015287" cy="4572000"/>
          </a:xfrm>
        </p:spPr>
        <p:txBody>
          <a:bodyPr>
            <a:normAutofit/>
          </a:bodyPr>
          <a:lstStyle/>
          <a:p>
            <a:pPr marL="274320" indent="-274320" eaLnBrk="1" fontAlgn="auto" hangingPunct="1">
              <a:spcBef>
                <a:spcPts val="580"/>
              </a:spcBef>
              <a:spcAft>
                <a:spcPts val="0"/>
              </a:spcAft>
              <a:buFont typeface="Wingdings 2"/>
              <a:buChar char=""/>
              <a:defRPr/>
            </a:pPr>
            <a:r>
              <a:rPr lang="en-US" b="1" smtClean="0">
                <a:solidFill>
                  <a:srgbClr val="CC0000"/>
                </a:solidFill>
                <a:latin typeface="Times New Roman" pitchFamily="18" charset="0"/>
                <a:ea typeface="+mj-ea"/>
                <a:cs typeface="Times New Roman" pitchFamily="18" charset="0"/>
              </a:rPr>
              <a:t>Completeness</a:t>
            </a:r>
            <a:r>
              <a:rPr lang="en-US" smtClean="0">
                <a:solidFill>
                  <a:srgbClr val="00B050"/>
                </a:solidFill>
                <a:latin typeface="Times New Roman" pitchFamily="18" charset="0"/>
                <a:ea typeface="+mj-ea"/>
                <a:cs typeface="Times New Roman" pitchFamily="18" charset="0"/>
              </a:rPr>
              <a:t>:</a:t>
            </a:r>
            <a:r>
              <a:rPr lang="en-US" smtClean="0">
                <a:solidFill>
                  <a:srgbClr val="FFFF00"/>
                </a:solidFill>
                <a:latin typeface="Times New Roman" pitchFamily="18" charset="0"/>
                <a:ea typeface="+mj-ea"/>
                <a:cs typeface="Times New Roman" pitchFamily="18" charset="0"/>
              </a:rPr>
              <a:t> </a:t>
            </a:r>
            <a:r>
              <a:rPr lang="en-US" smtClean="0">
                <a:latin typeface="Times New Roman" pitchFamily="18" charset="0"/>
                <a:ea typeface="+mj-ea"/>
                <a:cs typeface="Times New Roman" pitchFamily="18" charset="0"/>
              </a:rPr>
              <a:t>It is important to ensure that all of the important criteria are included.</a:t>
            </a:r>
          </a:p>
          <a:p>
            <a:pPr marL="274320" indent="-274320" eaLnBrk="1" fontAlgn="auto" hangingPunct="1">
              <a:spcBef>
                <a:spcPts val="580"/>
              </a:spcBef>
              <a:spcAft>
                <a:spcPts val="0"/>
              </a:spcAft>
              <a:buFont typeface="Wingdings 2"/>
              <a:buChar char=""/>
              <a:defRPr/>
            </a:pPr>
            <a:r>
              <a:rPr lang="en-US" b="1" i="1" smtClean="0"/>
              <a:t> </a:t>
            </a:r>
            <a:r>
              <a:rPr lang="en-US" b="1">
                <a:solidFill>
                  <a:srgbClr val="CC0000"/>
                </a:solidFill>
                <a:latin typeface="Times New Roman" pitchFamily="18" charset="0"/>
                <a:ea typeface="+mj-ea"/>
                <a:cs typeface="Times New Roman" pitchFamily="18" charset="0"/>
              </a:rPr>
              <a:t>Redundancy</a:t>
            </a:r>
            <a:r>
              <a:rPr lang="en-US" smtClean="0">
                <a:solidFill>
                  <a:srgbClr val="00B050"/>
                </a:solidFill>
                <a:latin typeface="Times New Roman" pitchFamily="18" charset="0"/>
                <a:ea typeface="+mj-ea"/>
                <a:cs typeface="Times New Roman" pitchFamily="18" charset="0"/>
              </a:rPr>
              <a:t>:</a:t>
            </a:r>
            <a:r>
              <a:rPr lang="en-US" smtClean="0">
                <a:solidFill>
                  <a:srgbClr val="FFFF00"/>
                </a:solidFill>
                <a:latin typeface="Times New Roman" pitchFamily="18" charset="0"/>
                <a:ea typeface="+mj-ea"/>
                <a:cs typeface="Times New Roman" pitchFamily="18" charset="0"/>
              </a:rPr>
              <a:t> </a:t>
            </a:r>
            <a:r>
              <a:rPr lang="en-US" b="1" i="1" smtClean="0"/>
              <a:t> </a:t>
            </a:r>
            <a:r>
              <a:rPr lang="en-US" smtClean="0">
                <a:latin typeface="Times New Roman" pitchFamily="18" charset="0"/>
                <a:ea typeface="+mj-ea"/>
                <a:cs typeface="Times New Roman" pitchFamily="18" charset="0"/>
              </a:rPr>
              <a:t>In principle, criteria that have been judged relatively unimportant or to be  duplicates should be removed at a very early stage.</a:t>
            </a:r>
          </a:p>
          <a:p>
            <a:pPr marL="274320" indent="-274320" eaLnBrk="1" fontAlgn="auto" hangingPunct="1">
              <a:spcBef>
                <a:spcPts val="580"/>
              </a:spcBef>
              <a:spcAft>
                <a:spcPts val="0"/>
              </a:spcAft>
              <a:buFont typeface="Wingdings 2"/>
              <a:buChar char=""/>
              <a:defRPr/>
            </a:pPr>
            <a:r>
              <a:rPr lang="en-US" smtClean="0">
                <a:solidFill>
                  <a:srgbClr val="00B050"/>
                </a:solidFill>
                <a:latin typeface="Times New Roman" pitchFamily="18" charset="0"/>
                <a:ea typeface="+mj-ea"/>
                <a:cs typeface="Times New Roman" pitchFamily="18" charset="0"/>
              </a:rPr>
              <a:t> </a:t>
            </a:r>
            <a:r>
              <a:rPr lang="en-US" b="1" err="1">
                <a:solidFill>
                  <a:srgbClr val="CC0000"/>
                </a:solidFill>
                <a:latin typeface="Times New Roman" pitchFamily="18" charset="0"/>
                <a:ea typeface="+mj-ea"/>
                <a:cs typeface="Times New Roman" pitchFamily="18" charset="0"/>
              </a:rPr>
              <a:t>Operationality</a:t>
            </a:r>
            <a:r>
              <a:rPr lang="en-US" smtClean="0">
                <a:solidFill>
                  <a:srgbClr val="00B050"/>
                </a:solidFill>
                <a:latin typeface="Times New Roman" pitchFamily="18" charset="0"/>
                <a:ea typeface="+mj-ea"/>
                <a:cs typeface="Times New Roman" pitchFamily="18" charset="0"/>
              </a:rPr>
              <a:t>:</a:t>
            </a:r>
            <a:r>
              <a:rPr lang="en-US" i="1" smtClean="0"/>
              <a:t> </a:t>
            </a:r>
            <a:r>
              <a:rPr lang="en-US" smtClean="0">
                <a:latin typeface="Times New Roman" pitchFamily="18" charset="0"/>
                <a:ea typeface="+mj-ea"/>
                <a:cs typeface="Times New Roman" pitchFamily="18" charset="0"/>
              </a:rPr>
              <a:t>It is important that each alternative can be judged against each criterion.</a:t>
            </a:r>
          </a:p>
          <a:p>
            <a:pPr marL="274320" indent="-274320" eaLnBrk="1" fontAlgn="auto" hangingPunct="1">
              <a:spcBef>
                <a:spcPts val="580"/>
              </a:spcBef>
              <a:spcAft>
                <a:spcPts val="0"/>
              </a:spcAft>
              <a:buFont typeface="Wingdings 2"/>
              <a:buChar char=""/>
              <a:defRPr/>
            </a:pPr>
            <a:endParaRPr lang="en-US"/>
          </a:p>
        </p:txBody>
      </p:sp>
      <p:sp>
        <p:nvSpPr>
          <p:cNvPr id="194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5136E5-B7FE-4C4F-AFCE-3E1C5FE779A0}" type="slidenum">
              <a:rPr lang="en-US" smtClean="0">
                <a:solidFill>
                  <a:srgbClr val="FFFFFF"/>
                </a:solidFill>
              </a:rPr>
              <a:pPr eaLnBrk="1" hangingPunct="1"/>
              <a:t>12</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Ascending order chain</a:t>
            </a:r>
            <a:endParaRPr lang="vi-VN" sz="28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4114800" cy="497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Depart of ISE</a:t>
            </a:r>
            <a:endParaRPr lang="en-US"/>
          </a:p>
        </p:txBody>
      </p:sp>
      <p:sp>
        <p:nvSpPr>
          <p:cNvPr id="5" name="Slide Number Placeholder 4"/>
          <p:cNvSpPr>
            <a:spLocks noGrp="1"/>
          </p:cNvSpPr>
          <p:nvPr>
            <p:ph type="sldNum" sz="quarter" idx="12"/>
          </p:nvPr>
        </p:nvSpPr>
        <p:spPr/>
        <p:txBody>
          <a:bodyPr/>
          <a:lstStyle/>
          <a:p>
            <a:fld id="{2966C48D-AF8C-488D-864B-7D68E3594A35}" type="slidenum">
              <a:rPr lang="en-US" smtClean="0"/>
              <a:t>120</a:t>
            </a:fld>
            <a:endParaRPr lang="en-US"/>
          </a:p>
        </p:txBody>
      </p:sp>
      <p:sp>
        <p:nvSpPr>
          <p:cNvPr id="8" name="Rectangle 7"/>
          <p:cNvSpPr/>
          <p:nvPr/>
        </p:nvSpPr>
        <p:spPr>
          <a:xfrm>
            <a:off x="1828800" y="6067226"/>
            <a:ext cx="4665060" cy="338554"/>
          </a:xfrm>
          <a:prstGeom prst="rect">
            <a:avLst/>
          </a:prstGeom>
        </p:spPr>
        <p:txBody>
          <a:bodyPr wrap="none">
            <a:spAutoFit/>
          </a:bodyPr>
          <a:lstStyle/>
          <a:p>
            <a:pPr lvl="0"/>
            <a:r>
              <a:rPr lang="en-US" sz="1600" i="1" dirty="0">
                <a:solidFill>
                  <a:prstClr val="black"/>
                </a:solidFill>
              </a:rPr>
              <a:t>Fig </a:t>
            </a:r>
            <a:r>
              <a:rPr lang="en-US" sz="1600" i="1" dirty="0" smtClean="0">
                <a:solidFill>
                  <a:prstClr val="black"/>
                </a:solidFill>
              </a:rPr>
              <a:t>III-3. </a:t>
            </a:r>
            <a:r>
              <a:rPr lang="en-US" sz="1600" i="1" dirty="0">
                <a:solidFill>
                  <a:prstClr val="black"/>
                </a:solidFill>
              </a:rPr>
              <a:t>Flow chart of </a:t>
            </a:r>
            <a:r>
              <a:rPr lang="en-US" sz="1600" i="1" dirty="0" smtClean="0">
                <a:solidFill>
                  <a:prstClr val="black"/>
                </a:solidFill>
              </a:rPr>
              <a:t>ascending distillation chain</a:t>
            </a:r>
            <a:endParaRPr lang="en-US" sz="1600" i="1" dirty="0">
              <a:solidFill>
                <a:prstClr val="black"/>
              </a:solidFill>
            </a:endParaRPr>
          </a:p>
        </p:txBody>
      </p:sp>
    </p:spTree>
    <p:extLst>
      <p:ext uri="{BB962C8B-B14F-4D97-AF65-F5344CB8AC3E}">
        <p14:creationId xmlns:p14="http://schemas.microsoft.com/office/powerpoint/2010/main" val="208029994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ELECTRE III</a:t>
            </a:r>
            <a:endParaRPr lang="vi-VN" dirty="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852057"/>
            <a:ext cx="79343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88260" y="5362059"/>
            <a:ext cx="3520900" cy="338554"/>
          </a:xfrm>
          <a:prstGeom prst="rect">
            <a:avLst/>
          </a:prstGeom>
        </p:spPr>
        <p:txBody>
          <a:bodyPr wrap="none">
            <a:spAutoFit/>
          </a:bodyPr>
          <a:lstStyle/>
          <a:p>
            <a:r>
              <a:rPr lang="en-US" sz="1600" i="1" dirty="0" smtClean="0"/>
              <a:t>Tab III-1. Degree </a:t>
            </a:r>
            <a:r>
              <a:rPr lang="en-US" sz="1600" i="1" dirty="0"/>
              <a:t>of Credibility Matrix</a:t>
            </a:r>
          </a:p>
        </p:txBody>
      </p:sp>
      <p:graphicFrame>
        <p:nvGraphicFramePr>
          <p:cNvPr id="5" name="Object 4"/>
          <p:cNvGraphicFramePr>
            <a:graphicFrameLocks noChangeAspect="1"/>
          </p:cNvGraphicFramePr>
          <p:nvPr>
            <p:extLst>
              <p:ext uri="{D42A27DB-BD31-4B8C-83A1-F6EECF244321}">
                <p14:modId xmlns:p14="http://schemas.microsoft.com/office/powerpoint/2010/main" val="2816077599"/>
              </p:ext>
            </p:extLst>
          </p:nvPr>
        </p:nvGraphicFramePr>
        <p:xfrm>
          <a:off x="370112" y="5372070"/>
          <a:ext cx="2068288" cy="827837"/>
        </p:xfrm>
        <a:graphic>
          <a:graphicData uri="http://schemas.openxmlformats.org/presentationml/2006/ole">
            <mc:AlternateContent xmlns:mc="http://schemas.openxmlformats.org/markup-compatibility/2006">
              <mc:Choice xmlns:v="urn:schemas-microsoft-com:vml" Requires="v">
                <p:oleObj spid="_x0000_s45070" name="Equation" r:id="rId4" imgW="1143000" imgH="457200" progId="Equation.DSMT4">
                  <p:embed/>
                </p:oleObj>
              </mc:Choice>
              <mc:Fallback>
                <p:oleObj name="Equation" r:id="rId4" imgW="1143000" imgH="457200" progId="Equation.DSMT4">
                  <p:embed/>
                  <p:pic>
                    <p:nvPicPr>
                      <p:cNvPr id="0" name=""/>
                      <p:cNvPicPr/>
                      <p:nvPr/>
                    </p:nvPicPr>
                    <p:blipFill>
                      <a:blip r:embed="rId5"/>
                      <a:stretch>
                        <a:fillRect/>
                      </a:stretch>
                    </p:blipFill>
                    <p:spPr>
                      <a:xfrm>
                        <a:off x="370112" y="5372070"/>
                        <a:ext cx="2068288" cy="827837"/>
                      </a:xfrm>
                      <a:prstGeom prst="rect">
                        <a:avLst/>
                      </a:prstGeom>
                    </p:spPr>
                  </p:pic>
                </p:oleObj>
              </mc:Fallback>
            </mc:AlternateContent>
          </a:graphicData>
        </a:graphic>
      </p:graphicFrame>
      <p:cxnSp>
        <p:nvCxnSpPr>
          <p:cNvPr id="7" name="Straight Connector 6"/>
          <p:cNvCxnSpPr/>
          <p:nvPr/>
        </p:nvCxnSpPr>
        <p:spPr>
          <a:xfrm>
            <a:off x="3657600" y="1775857"/>
            <a:ext cx="0" cy="35862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2995057"/>
            <a:ext cx="80819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198" y="3223657"/>
            <a:ext cx="80819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1852057"/>
            <a:ext cx="0" cy="35862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667000" y="3147457"/>
            <a:ext cx="609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24225" y="2880757"/>
            <a:ext cx="609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200" y="6378545"/>
            <a:ext cx="4572000" cy="400110"/>
          </a:xfrm>
          <a:prstGeom prst="rect">
            <a:avLst/>
          </a:prstGeom>
        </p:spPr>
        <p:txBody>
          <a:bodyPr>
            <a:spAutoFit/>
          </a:bodyPr>
          <a:lstStyle/>
          <a:p>
            <a:r>
              <a:rPr lang="en-US" sz="1000" dirty="0" smtClean="0"/>
              <a:t>Source: M</a:t>
            </a:r>
            <a:r>
              <a:rPr lang="en-US" sz="1000" dirty="0"/>
              <a:t>. Rogers et al., ELECTRE and Decision Support © Springer </a:t>
            </a:r>
            <a:r>
              <a:rPr lang="en-US" sz="1000" dirty="0" err="1"/>
              <a:t>Science+Business</a:t>
            </a:r>
            <a:r>
              <a:rPr lang="en-US" sz="1000" dirty="0"/>
              <a:t> Media New York 2000</a:t>
            </a:r>
          </a:p>
        </p:txBody>
      </p:sp>
      <p:sp>
        <p:nvSpPr>
          <p:cNvPr id="17" name="Footer Placeholder 16"/>
          <p:cNvSpPr>
            <a:spLocks noGrp="1"/>
          </p:cNvSpPr>
          <p:nvPr>
            <p:ph type="ftr" sz="quarter" idx="11"/>
          </p:nvPr>
        </p:nvSpPr>
        <p:spPr>
          <a:xfrm>
            <a:off x="4572000" y="6356350"/>
            <a:ext cx="3505200" cy="365760"/>
          </a:xfrm>
        </p:spPr>
        <p:txBody>
          <a:bodyPr/>
          <a:lstStyle/>
          <a:p>
            <a:r>
              <a:rPr lang="en-US" smtClean="0"/>
              <a:t>Depart of ISE</a:t>
            </a:r>
            <a:endParaRPr lang="en-US"/>
          </a:p>
        </p:txBody>
      </p:sp>
      <p:sp>
        <p:nvSpPr>
          <p:cNvPr id="18" name="Slide Number Placeholder 17"/>
          <p:cNvSpPr>
            <a:spLocks noGrp="1"/>
          </p:cNvSpPr>
          <p:nvPr>
            <p:ph type="sldNum" sz="quarter" idx="12"/>
          </p:nvPr>
        </p:nvSpPr>
        <p:spPr/>
        <p:txBody>
          <a:bodyPr/>
          <a:lstStyle/>
          <a:p>
            <a:fld id="{2966C48D-AF8C-488D-864B-7D68E3594A35}" type="slidenum">
              <a:rPr lang="en-US" smtClean="0"/>
              <a:t>121</a:t>
            </a:fld>
            <a:endParaRPr lang="en-US"/>
          </a:p>
        </p:txBody>
      </p:sp>
      <p:sp>
        <p:nvSpPr>
          <p:cNvPr id="19" name="Rectangle 18"/>
          <p:cNvSpPr/>
          <p:nvPr/>
        </p:nvSpPr>
        <p:spPr>
          <a:xfrm>
            <a:off x="609600" y="1252637"/>
            <a:ext cx="6096000" cy="461665"/>
          </a:xfrm>
          <a:prstGeom prst="rect">
            <a:avLst/>
          </a:prstGeom>
        </p:spPr>
        <p:txBody>
          <a:bodyPr wrap="square">
            <a:spAutoFit/>
          </a:bodyPr>
          <a:lstStyle/>
          <a:p>
            <a:pPr>
              <a:spcBef>
                <a:spcPct val="0"/>
              </a:spcBef>
            </a:pPr>
            <a:r>
              <a:rPr lang="en-US" sz="2400" dirty="0">
                <a:solidFill>
                  <a:srgbClr val="04617B"/>
                </a:solidFill>
                <a:latin typeface="Arial Black"/>
                <a:ea typeface="+mj-ea"/>
                <a:cs typeface="+mj-cs"/>
              </a:rPr>
              <a:t>Descending distillation chain</a:t>
            </a:r>
          </a:p>
        </p:txBody>
      </p:sp>
    </p:spTree>
    <p:extLst>
      <p:ext uri="{BB962C8B-B14F-4D97-AF65-F5344CB8AC3E}">
        <p14:creationId xmlns:p14="http://schemas.microsoft.com/office/powerpoint/2010/main" val="25187475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683895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2971800" y="2590800"/>
            <a:ext cx="4572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530845290"/>
              </p:ext>
            </p:extLst>
          </p:nvPr>
        </p:nvGraphicFramePr>
        <p:xfrm>
          <a:off x="4648200" y="1219200"/>
          <a:ext cx="4238625" cy="1116013"/>
        </p:xfrm>
        <a:graphic>
          <a:graphicData uri="http://schemas.openxmlformats.org/presentationml/2006/ole">
            <mc:AlternateContent xmlns:mc="http://schemas.openxmlformats.org/markup-compatibility/2006">
              <mc:Choice xmlns:v="urn:schemas-microsoft-com:vml" Requires="v">
                <p:oleObj spid="_x0000_s46094" name="Equation" r:id="rId4" imgW="3466800" imgH="914400" progId="Equation.DSMT4">
                  <p:embed/>
                </p:oleObj>
              </mc:Choice>
              <mc:Fallback>
                <p:oleObj name="Equation" r:id="rId4" imgW="3466800" imgH="914400" progId="Equation.DSMT4">
                  <p:embed/>
                  <p:pic>
                    <p:nvPicPr>
                      <p:cNvPr id="0" name=""/>
                      <p:cNvPicPr/>
                      <p:nvPr/>
                    </p:nvPicPr>
                    <p:blipFill>
                      <a:blip r:embed="rId5"/>
                      <a:stretch>
                        <a:fillRect/>
                      </a:stretch>
                    </p:blipFill>
                    <p:spPr>
                      <a:xfrm>
                        <a:off x="4648200" y="1219200"/>
                        <a:ext cx="4238625" cy="1116013"/>
                      </a:xfrm>
                      <a:prstGeom prst="rect">
                        <a:avLst/>
                      </a:prstGeom>
                    </p:spPr>
                  </p:pic>
                </p:oleObj>
              </mc:Fallback>
            </mc:AlternateContent>
          </a:graphicData>
        </a:graphic>
      </p:graphicFrame>
      <p:sp>
        <p:nvSpPr>
          <p:cNvPr id="4" name="Left Brace 3"/>
          <p:cNvSpPr/>
          <p:nvPr/>
        </p:nvSpPr>
        <p:spPr>
          <a:xfrm>
            <a:off x="2895600" y="3124200"/>
            <a:ext cx="121919" cy="381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flipH="1" flipV="1">
            <a:off x="2956560" y="3505200"/>
            <a:ext cx="24384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200400" y="3352800"/>
            <a:ext cx="2209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52600" y="5343525"/>
            <a:ext cx="1588897" cy="369332"/>
          </a:xfrm>
          <a:prstGeom prst="rect">
            <a:avLst/>
          </a:prstGeom>
          <a:noFill/>
        </p:spPr>
        <p:txBody>
          <a:bodyPr wrap="none" rtlCol="0">
            <a:spAutoFit/>
          </a:bodyPr>
          <a:lstStyle/>
          <a:p>
            <a:r>
              <a:rPr lang="en-US" dirty="0" smtClean="0"/>
              <a:t>=1           </a:t>
            </a:r>
            <a:r>
              <a:rPr lang="en-US" dirty="0" smtClean="0">
                <a:solidFill>
                  <a:srgbClr val="FF0000"/>
                </a:solidFill>
              </a:rPr>
              <a:t>stop</a:t>
            </a:r>
            <a:endParaRPr lang="en-US" dirty="0">
              <a:solidFill>
                <a:srgbClr val="FF0000"/>
              </a:solidFill>
            </a:endParaRPr>
          </a:p>
        </p:txBody>
      </p:sp>
      <p:cxnSp>
        <p:nvCxnSpPr>
          <p:cNvPr id="16" name="Straight Arrow Connector 15"/>
          <p:cNvCxnSpPr/>
          <p:nvPr/>
        </p:nvCxnSpPr>
        <p:spPr>
          <a:xfrm>
            <a:off x="2209800" y="5528191"/>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200" y="5564743"/>
            <a:ext cx="1503938" cy="369332"/>
          </a:xfrm>
          <a:prstGeom prst="rect">
            <a:avLst/>
          </a:prstGeom>
          <a:noFill/>
        </p:spPr>
        <p:txBody>
          <a:bodyPr wrap="none" rtlCol="0">
            <a:spAutoFit/>
          </a:bodyPr>
          <a:lstStyle/>
          <a:p>
            <a:r>
              <a:rPr lang="en-US" dirty="0" smtClean="0"/>
              <a:t>≠ Ø        </a:t>
            </a:r>
            <a:r>
              <a:rPr lang="en-US" dirty="0" smtClean="0">
                <a:solidFill>
                  <a:srgbClr val="FF0000"/>
                </a:solidFill>
              </a:rPr>
              <a:t>stop</a:t>
            </a:r>
            <a:endParaRPr lang="en-US" dirty="0">
              <a:solidFill>
                <a:srgbClr val="FF0000"/>
              </a:solidFill>
            </a:endParaRPr>
          </a:p>
        </p:txBody>
      </p:sp>
      <p:cxnSp>
        <p:nvCxnSpPr>
          <p:cNvPr id="22" name="Straight Arrow Connector 21"/>
          <p:cNvCxnSpPr/>
          <p:nvPr/>
        </p:nvCxnSpPr>
        <p:spPr>
          <a:xfrm>
            <a:off x="6629400" y="574940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r>
              <a:rPr lang="en-US" smtClean="0"/>
              <a:t>Depart of ISE</a:t>
            </a:r>
            <a:endParaRPr lang="en-US"/>
          </a:p>
        </p:txBody>
      </p:sp>
      <p:sp>
        <p:nvSpPr>
          <p:cNvPr id="23" name="Slide Number Placeholder 22"/>
          <p:cNvSpPr>
            <a:spLocks noGrp="1"/>
          </p:cNvSpPr>
          <p:nvPr>
            <p:ph type="sldNum" sz="quarter" idx="12"/>
          </p:nvPr>
        </p:nvSpPr>
        <p:spPr/>
        <p:txBody>
          <a:bodyPr/>
          <a:lstStyle/>
          <a:p>
            <a:fld id="{2966C48D-AF8C-488D-864B-7D68E3594A35}" type="slidenum">
              <a:rPr lang="en-US" smtClean="0"/>
              <a:t>122</a:t>
            </a:fld>
            <a:endParaRPr lang="en-US"/>
          </a:p>
        </p:txBody>
      </p:sp>
    </p:spTree>
    <p:extLst>
      <p:ext uri="{BB962C8B-B14F-4D97-AF65-F5344CB8AC3E}">
        <p14:creationId xmlns:p14="http://schemas.microsoft.com/office/powerpoint/2010/main" val="331747874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343024"/>
            <a:ext cx="64674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123</a:t>
            </a:fld>
            <a:endParaRPr lang="en-US"/>
          </a:p>
        </p:txBody>
      </p:sp>
    </p:spTree>
    <p:extLst>
      <p:ext uri="{BB962C8B-B14F-4D97-AF65-F5344CB8AC3E}">
        <p14:creationId xmlns:p14="http://schemas.microsoft.com/office/powerpoint/2010/main" val="359057543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6866848"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81225" y="4612243"/>
            <a:ext cx="2358338" cy="369332"/>
          </a:xfrm>
          <a:prstGeom prst="rect">
            <a:avLst/>
          </a:prstGeom>
          <a:noFill/>
        </p:spPr>
        <p:txBody>
          <a:bodyPr wrap="none" rtlCol="0">
            <a:spAutoFit/>
          </a:bodyPr>
          <a:lstStyle/>
          <a:p>
            <a:r>
              <a:rPr lang="en-US" dirty="0" smtClean="0"/>
              <a:t>=2           </a:t>
            </a:r>
            <a:r>
              <a:rPr lang="en-US" dirty="0" smtClean="0">
                <a:solidFill>
                  <a:srgbClr val="FF0000"/>
                </a:solidFill>
              </a:rPr>
              <a:t>go to step 2</a:t>
            </a:r>
            <a:endParaRPr lang="en-US" dirty="0">
              <a:solidFill>
                <a:srgbClr val="FF0000"/>
              </a:solidFill>
            </a:endParaRPr>
          </a:p>
        </p:txBody>
      </p:sp>
      <p:cxnSp>
        <p:nvCxnSpPr>
          <p:cNvPr id="7" name="Straight Arrow Connector 6"/>
          <p:cNvCxnSpPr/>
          <p:nvPr/>
        </p:nvCxnSpPr>
        <p:spPr>
          <a:xfrm>
            <a:off x="2638425" y="479690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5181600"/>
            <a:ext cx="2826415" cy="369332"/>
          </a:xfrm>
          <a:prstGeom prst="rect">
            <a:avLst/>
          </a:prstGeom>
          <a:noFill/>
        </p:spPr>
        <p:txBody>
          <a:bodyPr wrap="none" rtlCol="0">
            <a:spAutoFit/>
          </a:bodyPr>
          <a:lstStyle/>
          <a:p>
            <a:r>
              <a:rPr lang="en-US" dirty="0" smtClean="0">
                <a:solidFill>
                  <a:srgbClr val="FF0000"/>
                </a:solidFill>
              </a:rPr>
              <a:t>Does S3.1 outrank S4.2 ?</a:t>
            </a:r>
            <a:endParaRPr lang="en-US" dirty="0">
              <a:solidFill>
                <a:srgbClr val="FF0000"/>
              </a:solidFill>
            </a:endParaRPr>
          </a:p>
        </p:txBody>
      </p:sp>
      <p:sp>
        <p:nvSpPr>
          <p:cNvPr id="9" name="Footer Placeholder 8"/>
          <p:cNvSpPr>
            <a:spLocks noGrp="1"/>
          </p:cNvSpPr>
          <p:nvPr>
            <p:ph type="ftr" sz="quarter" idx="11"/>
          </p:nvPr>
        </p:nvSpPr>
        <p:spPr/>
        <p:txBody>
          <a:bodyPr/>
          <a:lstStyle/>
          <a:p>
            <a:r>
              <a:rPr lang="en-US" smtClean="0"/>
              <a:t>Depart of ISE</a:t>
            </a:r>
            <a:endParaRPr lang="en-US"/>
          </a:p>
        </p:txBody>
      </p:sp>
      <p:sp>
        <p:nvSpPr>
          <p:cNvPr id="10" name="Slide Number Placeholder 9"/>
          <p:cNvSpPr>
            <a:spLocks noGrp="1"/>
          </p:cNvSpPr>
          <p:nvPr>
            <p:ph type="sldNum" sz="quarter" idx="12"/>
          </p:nvPr>
        </p:nvSpPr>
        <p:spPr/>
        <p:txBody>
          <a:bodyPr/>
          <a:lstStyle/>
          <a:p>
            <a:fld id="{2966C48D-AF8C-488D-864B-7D68E3594A35}" type="slidenum">
              <a:rPr lang="en-US" smtClean="0"/>
              <a:t>124</a:t>
            </a:fld>
            <a:endParaRPr lang="en-US"/>
          </a:p>
        </p:txBody>
      </p:sp>
    </p:spTree>
    <p:extLst>
      <p:ext uri="{BB962C8B-B14F-4D97-AF65-F5344CB8AC3E}">
        <p14:creationId xmlns:p14="http://schemas.microsoft.com/office/powerpoint/2010/main" val="6964461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4" y="1237343"/>
            <a:ext cx="64674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125</a:t>
            </a:fld>
            <a:endParaRPr lang="en-US"/>
          </a:p>
        </p:txBody>
      </p:sp>
    </p:spTree>
    <p:extLst>
      <p:ext uri="{BB962C8B-B14F-4D97-AF65-F5344CB8AC3E}">
        <p14:creationId xmlns:p14="http://schemas.microsoft.com/office/powerpoint/2010/main" val="34367728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438" y="1524001"/>
            <a:ext cx="1866362" cy="444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3875" y="676275"/>
            <a:ext cx="5378395" cy="369332"/>
          </a:xfrm>
          <a:prstGeom prst="rect">
            <a:avLst/>
          </a:prstGeom>
          <a:noFill/>
        </p:spPr>
        <p:txBody>
          <a:bodyPr wrap="none" rtlCol="0">
            <a:spAutoFit/>
          </a:bodyPr>
          <a:lstStyle/>
          <a:p>
            <a:r>
              <a:rPr lang="en-US" dirty="0" smtClean="0"/>
              <a:t>The results of ranking from descending distillation: </a:t>
            </a:r>
            <a:endParaRPr lang="en-US" dirty="0"/>
          </a:p>
        </p:txBody>
      </p:sp>
      <p:sp>
        <p:nvSpPr>
          <p:cNvPr id="6" name="Footer Placeholder 5"/>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126</a:t>
            </a:fld>
            <a:endParaRPr lang="en-US"/>
          </a:p>
        </p:txBody>
      </p:sp>
    </p:spTree>
    <p:extLst>
      <p:ext uri="{BB962C8B-B14F-4D97-AF65-F5344CB8AC3E}">
        <p14:creationId xmlns:p14="http://schemas.microsoft.com/office/powerpoint/2010/main" val="276534338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875" y="676275"/>
            <a:ext cx="5378395" cy="369332"/>
          </a:xfrm>
          <a:prstGeom prst="rect">
            <a:avLst/>
          </a:prstGeom>
          <a:noFill/>
        </p:spPr>
        <p:txBody>
          <a:bodyPr wrap="none" rtlCol="0">
            <a:spAutoFit/>
          </a:bodyPr>
          <a:lstStyle/>
          <a:p>
            <a:r>
              <a:rPr lang="en-US" dirty="0" smtClean="0"/>
              <a:t>The results of ranking from ascending distillation: </a:t>
            </a:r>
            <a:endParaRPr lang="en-US"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447800"/>
            <a:ext cx="1676400" cy="479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127</a:t>
            </a:fld>
            <a:endParaRPr lang="en-US"/>
          </a:p>
        </p:txBody>
      </p:sp>
    </p:spTree>
    <p:extLst>
      <p:ext uri="{BB962C8B-B14F-4D97-AF65-F5344CB8AC3E}">
        <p14:creationId xmlns:p14="http://schemas.microsoft.com/office/powerpoint/2010/main" val="21820000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76400"/>
            <a:ext cx="245819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758309"/>
            <a:ext cx="3037113" cy="461665"/>
          </a:xfrm>
          <a:prstGeom prst="rect">
            <a:avLst/>
          </a:prstGeom>
          <a:noFill/>
        </p:spPr>
        <p:txBody>
          <a:bodyPr wrap="none" rtlCol="0">
            <a:spAutoFit/>
          </a:bodyPr>
          <a:lstStyle/>
          <a:p>
            <a:pPr>
              <a:spcBef>
                <a:spcPct val="0"/>
              </a:spcBef>
            </a:pPr>
            <a:r>
              <a:rPr lang="en-US" sz="2400" dirty="0">
                <a:solidFill>
                  <a:srgbClr val="04617B"/>
                </a:solidFill>
                <a:latin typeface="Arial Black"/>
                <a:ea typeface="+mj-ea"/>
                <a:cs typeface="+mj-cs"/>
              </a:rPr>
              <a:t>The final ranking</a:t>
            </a:r>
          </a:p>
        </p:txBody>
      </p:sp>
      <p:sp>
        <p:nvSpPr>
          <p:cNvPr id="6" name="Footer Placeholder 5"/>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128</a:t>
            </a:fld>
            <a:endParaRPr lang="en-US"/>
          </a:p>
        </p:txBody>
      </p:sp>
    </p:spTree>
    <p:extLst>
      <p:ext uri="{BB962C8B-B14F-4D97-AF65-F5344CB8AC3E}">
        <p14:creationId xmlns:p14="http://schemas.microsoft.com/office/powerpoint/2010/main" val="170660660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1800" dirty="0" smtClean="0"/>
              <a:t>M. Rogers et al., ELECTRE and Decision Support © Springer </a:t>
            </a:r>
            <a:r>
              <a:rPr lang="en-US" sz="1800" dirty="0" err="1" smtClean="0"/>
              <a:t>Science+Business</a:t>
            </a:r>
            <a:r>
              <a:rPr lang="en-US" sz="1800" dirty="0" smtClean="0"/>
              <a:t> Media New York 2000</a:t>
            </a:r>
          </a:p>
          <a:p>
            <a:r>
              <a:rPr lang="en-US" sz="1800" dirty="0" smtClean="0"/>
              <a:t>Valerie Belton ; Theodor J Stewart;  Multiple Attribute Decision Analysis</a:t>
            </a:r>
            <a:r>
              <a:rPr lang="en-US" sz="1800" dirty="0"/>
              <a:t>: An </a:t>
            </a:r>
            <a:r>
              <a:rPr lang="en-US" sz="1800" dirty="0" smtClean="0"/>
              <a:t>Integrated </a:t>
            </a:r>
            <a:r>
              <a:rPr lang="en-US" sz="1800" dirty="0"/>
              <a:t>Approach © 2002 Springer </a:t>
            </a:r>
            <a:r>
              <a:rPr lang="en-US" sz="1800" dirty="0" err="1"/>
              <a:t>Science+Business</a:t>
            </a:r>
            <a:r>
              <a:rPr lang="en-US" sz="1800" dirty="0"/>
              <a:t> Media </a:t>
            </a:r>
            <a:r>
              <a:rPr lang="en-US" sz="1800" dirty="0" smtClean="0"/>
              <a:t>Dordrecht</a:t>
            </a:r>
          </a:p>
          <a:p>
            <a:r>
              <a:rPr lang="pt-BR" sz="1800" dirty="0"/>
              <a:t>Gwo-Hshiung </a:t>
            </a:r>
            <a:r>
              <a:rPr lang="pt-BR" sz="1800" dirty="0" smtClean="0"/>
              <a:t>Tzeng; Jih-Jeng Huang- </a:t>
            </a:r>
            <a:r>
              <a:rPr lang="pt-BR" sz="1800" dirty="0"/>
              <a:t>Multiple Attribute </a:t>
            </a:r>
            <a:r>
              <a:rPr lang="pt-BR" sz="1800" dirty="0" smtClean="0"/>
              <a:t>Decision Making: Method and Applications </a:t>
            </a:r>
            <a:r>
              <a:rPr lang="en-US" sz="1800" dirty="0" smtClean="0"/>
              <a:t>© </a:t>
            </a:r>
            <a:r>
              <a:rPr lang="en-US" sz="1800" dirty="0"/>
              <a:t>2011 by Taylor &amp; Francis Group, </a:t>
            </a:r>
            <a:r>
              <a:rPr lang="en-US" sz="1800" dirty="0" smtClean="0"/>
              <a:t>LLC CRC </a:t>
            </a:r>
            <a:r>
              <a:rPr lang="en-US" sz="1800" dirty="0"/>
              <a:t>Press is an imprint of Taylor &amp; Francis Group, an </a:t>
            </a:r>
            <a:r>
              <a:rPr lang="en-US" sz="1800" dirty="0" err="1"/>
              <a:t>Informa</a:t>
            </a:r>
            <a:r>
              <a:rPr lang="en-US" sz="1800" dirty="0"/>
              <a:t> business</a:t>
            </a:r>
          </a:p>
          <a:p>
            <a:pPr marL="0" indent="0">
              <a:buNone/>
            </a:pPr>
            <a:endParaRPr lang="en-US" sz="2000" dirty="0" smtClean="0"/>
          </a:p>
        </p:txBody>
      </p:sp>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129</a:t>
            </a:fld>
            <a:endParaRPr lang="en-US"/>
          </a:p>
        </p:txBody>
      </p:sp>
    </p:spTree>
    <p:extLst>
      <p:ext uri="{BB962C8B-B14F-4D97-AF65-F5344CB8AC3E}">
        <p14:creationId xmlns:p14="http://schemas.microsoft.com/office/powerpoint/2010/main" val="1384917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500" y="1928813"/>
            <a:ext cx="8286750" cy="4929187"/>
          </a:xfrm>
        </p:spPr>
        <p:txBody>
          <a:bodyPr>
            <a:normAutofit/>
          </a:bodyPr>
          <a:lstStyle/>
          <a:p>
            <a:pPr marL="274320" indent="-274320" algn="just" eaLnBrk="1" fontAlgn="auto" hangingPunct="1">
              <a:spcBef>
                <a:spcPts val="580"/>
              </a:spcBef>
              <a:spcAft>
                <a:spcPts val="0"/>
              </a:spcAft>
              <a:buFont typeface="Wingdings 2"/>
              <a:buChar char=""/>
              <a:defRPr/>
            </a:pPr>
            <a:r>
              <a:rPr lang="en-US" b="1">
                <a:solidFill>
                  <a:srgbClr val="CC0000"/>
                </a:solidFill>
                <a:latin typeface="Times New Roman" pitchFamily="18" charset="0"/>
                <a:ea typeface="+mj-ea"/>
                <a:cs typeface="Times New Roman" pitchFamily="18" charset="0"/>
              </a:rPr>
              <a:t>Mutual</a:t>
            </a:r>
            <a:r>
              <a:rPr lang="en-US" smtClean="0">
                <a:solidFill>
                  <a:srgbClr val="00B050"/>
                </a:solidFill>
                <a:latin typeface="Times New Roman" pitchFamily="18" charset="0"/>
                <a:ea typeface="+mj-ea"/>
                <a:cs typeface="Times New Roman" pitchFamily="18" charset="0"/>
              </a:rPr>
              <a:t> </a:t>
            </a:r>
            <a:r>
              <a:rPr lang="en-US" b="1">
                <a:solidFill>
                  <a:srgbClr val="CC0000"/>
                </a:solidFill>
                <a:latin typeface="Times New Roman" pitchFamily="18" charset="0"/>
                <a:ea typeface="+mj-ea"/>
                <a:cs typeface="Times New Roman" pitchFamily="18" charset="0"/>
              </a:rPr>
              <a:t>independence</a:t>
            </a:r>
            <a:r>
              <a:rPr lang="en-US" smtClean="0">
                <a:solidFill>
                  <a:srgbClr val="00B050"/>
                </a:solidFill>
                <a:latin typeface="Times New Roman" pitchFamily="18" charset="0"/>
                <a:ea typeface="+mj-ea"/>
                <a:cs typeface="Times New Roman" pitchFamily="18" charset="0"/>
              </a:rPr>
              <a:t> </a:t>
            </a:r>
            <a:r>
              <a:rPr lang="en-US" b="1">
                <a:solidFill>
                  <a:srgbClr val="CC0000"/>
                </a:solidFill>
                <a:latin typeface="Times New Roman" pitchFamily="18" charset="0"/>
                <a:ea typeface="+mj-ea"/>
                <a:cs typeface="Times New Roman" pitchFamily="18" charset="0"/>
              </a:rPr>
              <a:t>of</a:t>
            </a:r>
            <a:r>
              <a:rPr lang="en-US" smtClean="0">
                <a:solidFill>
                  <a:srgbClr val="00B050"/>
                </a:solidFill>
                <a:latin typeface="Times New Roman" pitchFamily="18" charset="0"/>
                <a:ea typeface="+mj-ea"/>
                <a:cs typeface="Times New Roman" pitchFamily="18" charset="0"/>
              </a:rPr>
              <a:t> </a:t>
            </a:r>
            <a:r>
              <a:rPr lang="en-US" b="1">
                <a:solidFill>
                  <a:srgbClr val="CC0000"/>
                </a:solidFill>
                <a:latin typeface="Times New Roman" pitchFamily="18" charset="0"/>
                <a:ea typeface="+mj-ea"/>
                <a:cs typeface="Times New Roman" pitchFamily="18" charset="0"/>
              </a:rPr>
              <a:t>criteria</a:t>
            </a:r>
            <a:r>
              <a:rPr lang="en-US" smtClean="0">
                <a:solidFill>
                  <a:srgbClr val="00B050"/>
                </a:solidFill>
                <a:latin typeface="Times New Roman" pitchFamily="18" charset="0"/>
                <a:ea typeface="+mj-ea"/>
                <a:cs typeface="Times New Roman" pitchFamily="18" charset="0"/>
              </a:rPr>
              <a:t>: </a:t>
            </a:r>
          </a:p>
          <a:p>
            <a:pPr marL="274320" indent="-274320" algn="just" eaLnBrk="1" fontAlgn="auto" hangingPunct="1">
              <a:spcBef>
                <a:spcPts val="580"/>
              </a:spcBef>
              <a:spcAft>
                <a:spcPts val="0"/>
              </a:spcAft>
              <a:buFont typeface="Wingdings 2"/>
              <a:buNone/>
              <a:defRPr/>
            </a:pPr>
            <a:r>
              <a:rPr lang="en-US" smtClean="0">
                <a:latin typeface="Times New Roman" pitchFamily="18" charset="0"/>
                <a:ea typeface="+mj-ea"/>
                <a:cs typeface="Times New Roman" pitchFamily="18" charset="0"/>
              </a:rPr>
              <a:t>   Straightforward applications of MCDM require that preferences associated with the consequences of the alternatives are independent of  each other from one criterion to the next.</a:t>
            </a:r>
          </a:p>
          <a:p>
            <a:pPr marL="274320" indent="-274320" eaLnBrk="1" fontAlgn="auto" hangingPunct="1">
              <a:spcBef>
                <a:spcPts val="580"/>
              </a:spcBef>
              <a:spcAft>
                <a:spcPts val="0"/>
              </a:spcAft>
              <a:buFont typeface="Wingdings 2"/>
              <a:buChar char=""/>
              <a:defRPr/>
            </a:pPr>
            <a:r>
              <a:rPr lang="en-US" b="1">
                <a:solidFill>
                  <a:srgbClr val="CC0000"/>
                </a:solidFill>
                <a:latin typeface="Times New Roman" pitchFamily="18" charset="0"/>
                <a:ea typeface="+mj-ea"/>
                <a:cs typeface="Times New Roman" pitchFamily="18" charset="0"/>
              </a:rPr>
              <a:t>Number of criteria:</a:t>
            </a:r>
            <a:r>
              <a:rPr lang="en-US" smtClean="0">
                <a:solidFill>
                  <a:srgbClr val="00B050"/>
                </a:solidFill>
                <a:latin typeface="Times New Roman" pitchFamily="18" charset="0"/>
                <a:ea typeface="+mj-ea"/>
                <a:cs typeface="Times New Roman" pitchFamily="18" charset="0"/>
              </a:rPr>
              <a:t> </a:t>
            </a:r>
            <a:r>
              <a:rPr lang="en-US" smtClean="0">
                <a:latin typeface="Times New Roman" pitchFamily="18" charset="0"/>
                <a:ea typeface="+mj-ea"/>
                <a:cs typeface="Times New Roman" pitchFamily="18" charset="0"/>
              </a:rPr>
              <a:t>An excessive number of criteria leads to extra analytical effort in assessing input data and can make communication of the results of the analysis more  difficult.</a:t>
            </a:r>
          </a:p>
          <a:p>
            <a:pPr marL="274320" indent="-274320" eaLnBrk="1" fontAlgn="auto" hangingPunct="1">
              <a:spcBef>
                <a:spcPts val="580"/>
              </a:spcBef>
              <a:spcAft>
                <a:spcPts val="0"/>
              </a:spcAft>
              <a:buFont typeface="Wingdings 2"/>
              <a:buChar char=""/>
              <a:defRPr/>
            </a:pPr>
            <a:endParaRPr lang="en-US"/>
          </a:p>
        </p:txBody>
      </p:sp>
      <p:sp>
        <p:nvSpPr>
          <p:cNvPr id="2048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79BDF5F-9730-4B3D-A333-3FF6613C8844}" type="slidenum">
              <a:rPr lang="en-US" smtClean="0">
                <a:solidFill>
                  <a:srgbClr val="FFFFFF"/>
                </a:solidFill>
              </a:rPr>
              <a:pPr eaLnBrk="1" hangingPunct="1"/>
              <a:t>13</a:t>
            </a:fld>
            <a:endParaRPr lang="en-US" smtClean="0">
              <a:solidFill>
                <a:srgbClr val="FFFFFF"/>
              </a:solidFill>
            </a:endParaRPr>
          </a:p>
        </p:txBody>
      </p:sp>
      <p:sp>
        <p:nvSpPr>
          <p:cNvPr id="4" name="TextBox 3"/>
          <p:cNvSpPr txBox="1"/>
          <p:nvPr/>
        </p:nvSpPr>
        <p:spPr>
          <a:xfrm>
            <a:off x="785813" y="642938"/>
            <a:ext cx="7786687" cy="646112"/>
          </a:xfrm>
          <a:prstGeom prst="rect">
            <a:avLst/>
          </a:prstGeom>
          <a:noFill/>
        </p:spPr>
        <p:txBody>
          <a:bodyPr>
            <a:spAutoFit/>
          </a:bodyPr>
          <a:lstStyle/>
          <a:p>
            <a:pPr fontAlgn="auto">
              <a:spcBef>
                <a:spcPts val="0"/>
              </a:spcBef>
              <a:spcAft>
                <a:spcPts val="0"/>
              </a:spcAft>
              <a:defRPr/>
            </a:pPr>
            <a:r>
              <a:rPr lang="en-US" sz="3600" spc="-100">
                <a:solidFill>
                  <a:schemeClr val="accent2"/>
                </a:solidFill>
                <a:latin typeface="Times New Roman" pitchFamily="18" charset="0"/>
                <a:ea typeface="+mj-ea"/>
                <a:cs typeface="Times New Roman" pitchFamily="18" charset="0"/>
              </a:rPr>
              <a:t>Criteria characteristics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Weighting the criteria:</a:t>
            </a:r>
            <a:endParaRPr lang="en-US" sz="3600" smtClean="0"/>
          </a:p>
        </p:txBody>
      </p:sp>
      <p:sp>
        <p:nvSpPr>
          <p:cNvPr id="3" name="Content Placeholder 2"/>
          <p:cNvSpPr>
            <a:spLocks noGrp="1"/>
          </p:cNvSpPr>
          <p:nvPr>
            <p:ph sz="quarter" idx="1"/>
          </p:nvPr>
        </p:nvSpPr>
        <p:spPr>
          <a:xfrm>
            <a:off x="857250" y="1500188"/>
            <a:ext cx="7772400" cy="4572000"/>
          </a:xfrm>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US" sz="2600" b="1">
                <a:solidFill>
                  <a:srgbClr val="CC0000"/>
                </a:solidFill>
                <a:latin typeface="Times New Roman" pitchFamily="18" charset="0"/>
                <a:ea typeface="+mj-ea"/>
                <a:cs typeface="Times New Roman" pitchFamily="18" charset="0"/>
              </a:rPr>
              <a:t>Direct Determination </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Rating, Point allocation, Categorization</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Ranking</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Swing</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Trade-off</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Ratio (Eigenvector prioritization)</a:t>
            </a:r>
          </a:p>
          <a:p>
            <a:pPr marL="274320" indent="-274320" eaLnBrk="1" fontAlgn="auto" hangingPunct="1">
              <a:spcBef>
                <a:spcPts val="580"/>
              </a:spcBef>
              <a:spcAft>
                <a:spcPts val="0"/>
              </a:spcAft>
              <a:buFont typeface="Wingdings 2"/>
              <a:buChar char=""/>
              <a:defRPr/>
            </a:pPr>
            <a:r>
              <a:rPr lang="en-US" sz="2600" b="1">
                <a:solidFill>
                  <a:srgbClr val="CC0000"/>
                </a:solidFill>
                <a:latin typeface="Times New Roman" pitchFamily="18" charset="0"/>
                <a:ea typeface="+mj-ea"/>
                <a:cs typeface="Times New Roman" pitchFamily="18" charset="0"/>
              </a:rPr>
              <a:t>Indirect Determination </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Centrality</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Regression – Conjoint analysis</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Interactive</a:t>
            </a:r>
          </a:p>
          <a:p>
            <a:pPr marL="274320" indent="-274320" eaLnBrk="1" fontAlgn="auto" hangingPunct="1">
              <a:spcBef>
                <a:spcPts val="580"/>
              </a:spcBef>
              <a:spcAft>
                <a:spcPts val="0"/>
              </a:spcAft>
              <a:buFont typeface="Wingdings 2"/>
              <a:buChar char=""/>
              <a:defRPr/>
            </a:pPr>
            <a:endParaRPr lang="en-US"/>
          </a:p>
        </p:txBody>
      </p:sp>
      <p:sp>
        <p:nvSpPr>
          <p:cNvPr id="215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DF2CD6D-4F4F-4305-89A3-A8AFB5A5C15A}" type="slidenum">
              <a:rPr lang="en-US" smtClean="0">
                <a:solidFill>
                  <a:srgbClr val="FFFFFF"/>
                </a:solidFill>
              </a:rPr>
              <a:pPr eaLnBrk="1" hangingPunct="1"/>
              <a:t>14</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Weighting the criteria:</a:t>
            </a:r>
            <a:r>
              <a:rPr lang="en-US" smtClean="0"/>
              <a:t/>
            </a:r>
            <a:br>
              <a:rPr lang="en-US" smtClean="0"/>
            </a:br>
            <a:endParaRPr lang="en-US"/>
          </a:p>
        </p:txBody>
      </p:sp>
      <p:sp>
        <p:nvSpPr>
          <p:cNvPr id="3" name="Content Placeholder 2"/>
          <p:cNvSpPr>
            <a:spLocks noGrp="1"/>
          </p:cNvSpPr>
          <p:nvPr>
            <p:ph sz="quarter" idx="1"/>
          </p:nvPr>
        </p:nvSpPr>
        <p:spPr>
          <a:xfrm>
            <a:off x="571500" y="1714500"/>
            <a:ext cx="8443913" cy="5357813"/>
          </a:xfrm>
        </p:spPr>
        <p:txBody>
          <a:bodyPr>
            <a:normAutofit fontScale="77500" lnSpcReduction="20000"/>
          </a:bodyPr>
          <a:lstStyle/>
          <a:p>
            <a:pPr marL="274320" indent="-274320" eaLnBrk="1" fontAlgn="auto" hangingPunct="1">
              <a:spcBef>
                <a:spcPts val="580"/>
              </a:spcBef>
              <a:spcAft>
                <a:spcPts val="0"/>
              </a:spcAft>
              <a:buFont typeface="Wingdings 2"/>
              <a:buNone/>
              <a:defRPr/>
            </a:pPr>
            <a:r>
              <a:rPr lang="en-US" sz="2800" b="1" smtClean="0">
                <a:solidFill>
                  <a:srgbClr val="FFFF00"/>
                </a:solidFill>
                <a:latin typeface="Times New Roman" pitchFamily="18" charset="0"/>
                <a:cs typeface="Times New Roman" pitchFamily="18" charset="0"/>
              </a:rPr>
              <a:t> </a:t>
            </a:r>
            <a:r>
              <a:rPr lang="en-US" sz="3400" smtClean="0">
                <a:solidFill>
                  <a:srgbClr val="00B050"/>
                </a:solidFill>
                <a:latin typeface="Times New Roman" pitchFamily="18" charset="0"/>
                <a:ea typeface="+mj-ea"/>
                <a:cs typeface="Times New Roman" pitchFamily="18" charset="0"/>
              </a:rPr>
              <a:t>-</a:t>
            </a:r>
            <a:r>
              <a:rPr lang="en-US" sz="3100" b="1">
                <a:solidFill>
                  <a:srgbClr val="CC0000"/>
                </a:solidFill>
                <a:latin typeface="Times New Roman" pitchFamily="18" charset="0"/>
                <a:ea typeface="+mj-ea"/>
                <a:cs typeface="Times New Roman" pitchFamily="18" charset="0"/>
              </a:rPr>
              <a:t>The ranking method: </a:t>
            </a:r>
            <a:r>
              <a:rPr lang="en-US" sz="2800" smtClean="0">
                <a:latin typeface="Times New Roman" pitchFamily="18" charset="0"/>
                <a:ea typeface="+mj-ea"/>
                <a:cs typeface="Times New Roman" pitchFamily="18" charset="0"/>
              </a:rPr>
              <a:t>In this method, the criteria are simply ranked in perceived order Of importance by decision- makers: c1 &gt; c2  &gt; c3 &gt; … &gt; </a:t>
            </a:r>
            <a:r>
              <a:rPr lang="en-US" sz="2800" err="1" smtClean="0">
                <a:latin typeface="Times New Roman" pitchFamily="18" charset="0"/>
                <a:ea typeface="+mj-ea"/>
                <a:cs typeface="Times New Roman" pitchFamily="18" charset="0"/>
              </a:rPr>
              <a:t>ci</a:t>
            </a:r>
            <a:r>
              <a:rPr lang="en-US" sz="2800" smtClean="0">
                <a:latin typeface="Times New Roman" pitchFamily="18" charset="0"/>
                <a:ea typeface="+mj-ea"/>
                <a:cs typeface="Times New Roman" pitchFamily="18" charset="0"/>
              </a:rPr>
              <a:t> . The method assumes that the weights are non-negative and sum to 1.</a:t>
            </a:r>
            <a:endParaRPr lang="en-US" sz="2800" smtClean="0">
              <a:solidFill>
                <a:srgbClr val="FFFF00"/>
              </a:solidFill>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endParaRPr lang="en-US" sz="2800" smtClean="0">
              <a:solidFill>
                <a:srgbClr val="FFFF00"/>
              </a:solidFill>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r>
              <a:rPr lang="en-US" sz="3400" smtClean="0">
                <a:solidFill>
                  <a:srgbClr val="00B050"/>
                </a:solidFill>
                <a:latin typeface="Times New Roman" pitchFamily="18" charset="0"/>
                <a:ea typeface="+mj-ea"/>
                <a:cs typeface="Times New Roman" pitchFamily="18" charset="0"/>
              </a:rPr>
              <a:t> - </a:t>
            </a:r>
            <a:r>
              <a:rPr lang="en-US" sz="3100" b="1">
                <a:solidFill>
                  <a:srgbClr val="CC0000"/>
                </a:solidFill>
                <a:latin typeface="Times New Roman" pitchFamily="18" charset="0"/>
                <a:ea typeface="+mj-ea"/>
                <a:cs typeface="Times New Roman" pitchFamily="18" charset="0"/>
              </a:rPr>
              <a:t>Rating method: </a:t>
            </a:r>
            <a:r>
              <a:rPr lang="en-US" sz="2800" smtClean="0">
                <a:latin typeface="Times New Roman" pitchFamily="18" charset="0"/>
                <a:ea typeface="+mj-ea"/>
                <a:cs typeface="Times New Roman" pitchFamily="18" charset="0"/>
              </a:rPr>
              <a:t>The </a:t>
            </a:r>
            <a:r>
              <a:rPr lang="en-US" sz="2800" u="sng" smtClean="0">
                <a:solidFill>
                  <a:srgbClr val="00B050"/>
                </a:solidFill>
                <a:latin typeface="Times New Roman" pitchFamily="18" charset="0"/>
                <a:ea typeface="+mj-ea"/>
                <a:cs typeface="Times New Roman" pitchFamily="18" charset="0"/>
              </a:rPr>
              <a:t>point allocation </a:t>
            </a:r>
            <a:r>
              <a:rPr lang="en-US" sz="2800" smtClean="0">
                <a:latin typeface="Times New Roman" pitchFamily="18" charset="0"/>
                <a:ea typeface="+mj-ea"/>
                <a:cs typeface="Times New Roman" pitchFamily="18" charset="0"/>
              </a:rPr>
              <a:t>approach is based on allocating points ranging from 0 to 100, where 0 indicates that the criterion can be ignored, and 100 represents the situation where only one criterion need to be considered. In </a:t>
            </a:r>
            <a:r>
              <a:rPr lang="en-US" sz="2800" u="sng" smtClean="0">
                <a:solidFill>
                  <a:srgbClr val="00B050"/>
                </a:solidFill>
                <a:latin typeface="Times New Roman" pitchFamily="18" charset="0"/>
                <a:ea typeface="+mj-ea"/>
                <a:cs typeface="Times New Roman" pitchFamily="18" charset="0"/>
              </a:rPr>
              <a:t>ratio estimation </a:t>
            </a:r>
            <a:r>
              <a:rPr lang="en-US" sz="2800" smtClean="0">
                <a:latin typeface="Times New Roman" pitchFamily="18" charset="0"/>
                <a:ea typeface="+mj-ea"/>
                <a:cs typeface="Times New Roman" pitchFamily="18" charset="0"/>
              </a:rPr>
              <a:t>procedure which is a modification of the point allocation method. A score of 100 is assigned to the most important criterion and proportionally smaller weights are given to criteria lower in the order. The score assigned for the least important attribute is used to calculate the ratios.</a:t>
            </a:r>
          </a:p>
          <a:p>
            <a:pPr marL="274320" indent="-274320" eaLnBrk="1" fontAlgn="auto" hangingPunct="1">
              <a:spcBef>
                <a:spcPts val="580"/>
              </a:spcBef>
              <a:spcAft>
                <a:spcPts val="0"/>
              </a:spcAft>
              <a:buFont typeface="Wingdings 2"/>
              <a:buNone/>
              <a:defRPr/>
            </a:pPr>
            <a:endParaRPr lang="en-US"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r>
              <a:rPr lang="en-US" smtClean="0">
                <a:solidFill>
                  <a:srgbClr val="FFFF00"/>
                </a:solidFill>
                <a:latin typeface="Times New Roman" pitchFamily="18" charset="0"/>
                <a:ea typeface="+mj-ea"/>
                <a:cs typeface="Times New Roman" pitchFamily="18" charset="0"/>
              </a:rPr>
              <a:t> </a:t>
            </a:r>
            <a:endParaRPr lang="en-US"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r>
              <a:rPr lang="en-US" sz="2800" b="1" smtClean="0">
                <a:solidFill>
                  <a:srgbClr val="FFFF00"/>
                </a:solidFill>
                <a:latin typeface="Times New Roman" pitchFamily="18" charset="0"/>
                <a:cs typeface="Times New Roman" pitchFamily="18" charset="0"/>
              </a:rPr>
              <a:t>   </a:t>
            </a:r>
          </a:p>
          <a:p>
            <a:pPr marL="274320" indent="-274320" eaLnBrk="1" fontAlgn="auto" hangingPunct="1">
              <a:spcBef>
                <a:spcPts val="580"/>
              </a:spcBef>
              <a:spcAft>
                <a:spcPts val="0"/>
              </a:spcAft>
              <a:buFont typeface="Wingdings 2"/>
              <a:buNone/>
              <a:defRPr/>
            </a:pPr>
            <a:r>
              <a:rPr lang="en-US" sz="2800" b="1" smtClean="0">
                <a:solidFill>
                  <a:srgbClr val="FFFF00"/>
                </a:solidFill>
                <a:latin typeface="Times New Roman" pitchFamily="18" charset="0"/>
                <a:cs typeface="Times New Roman" pitchFamily="18" charset="0"/>
              </a:rPr>
              <a:t>       </a:t>
            </a:r>
            <a:endParaRPr lang="en-US" sz="2800">
              <a:solidFill>
                <a:srgbClr val="FFFF00"/>
              </a:solidFill>
              <a:latin typeface="Times New Roman" pitchFamily="18" charset="0"/>
              <a:cs typeface="Times New Roman" pitchFamily="18" charset="0"/>
            </a:endParaRPr>
          </a:p>
        </p:txBody>
      </p:sp>
      <p:sp>
        <p:nvSpPr>
          <p:cNvPr id="225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94098D-E789-47AB-B6A3-DB99CCC82332}" type="slidenum">
              <a:rPr lang="en-US" smtClean="0">
                <a:solidFill>
                  <a:srgbClr val="FFFFFF"/>
                </a:solidFill>
              </a:rPr>
              <a:pPr eaLnBrk="1" hangingPunct="1"/>
              <a:t>15</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Weighting the criteria:</a:t>
            </a:r>
            <a:br>
              <a:rPr lang="en-US" sz="3600" smtClean="0">
                <a:solidFill>
                  <a:schemeClr val="accent2"/>
                </a:solidFill>
                <a:latin typeface="Times New Roman" pitchFamily="18" charset="0"/>
                <a:cs typeface="Times New Roman" pitchFamily="18" charset="0"/>
              </a:rPr>
            </a:br>
            <a:endParaRPr lang="en-US" sz="3600" smtClean="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28750"/>
            <a:ext cx="7772400" cy="4572000"/>
          </a:xfrm>
        </p:spPr>
        <p:txBody>
          <a:bodyPr>
            <a:normAutofit/>
          </a:bodyPr>
          <a:lstStyle/>
          <a:p>
            <a:pPr marL="274320" indent="-274320" eaLnBrk="1" fontAlgn="auto" hangingPunct="1">
              <a:spcBef>
                <a:spcPts val="580"/>
              </a:spcBef>
              <a:spcAft>
                <a:spcPts val="0"/>
              </a:spcAft>
              <a:buFont typeface="Wingdings 2"/>
              <a:buNone/>
              <a:defRPr/>
            </a:pPr>
            <a:r>
              <a:rPr lang="en-US" smtClean="0">
                <a:solidFill>
                  <a:srgbClr val="00B050"/>
                </a:solidFill>
                <a:latin typeface="Times New Roman" pitchFamily="18" charset="0"/>
                <a:ea typeface="+mj-ea"/>
                <a:cs typeface="Times New Roman" pitchFamily="18" charset="0"/>
              </a:rPr>
              <a:t>- </a:t>
            </a:r>
            <a:r>
              <a:rPr lang="en-US" b="1">
                <a:solidFill>
                  <a:srgbClr val="CC0000"/>
                </a:solidFill>
                <a:latin typeface="Times New Roman" pitchFamily="18" charset="0"/>
                <a:ea typeface="+mj-ea"/>
                <a:cs typeface="Times New Roman" pitchFamily="18" charset="0"/>
              </a:rPr>
              <a:t>Pair wise comparison method: </a:t>
            </a:r>
            <a:r>
              <a:rPr lang="en-US" sz="2800" smtClean="0">
                <a:latin typeface="Times New Roman" pitchFamily="18" charset="0"/>
                <a:ea typeface="+mj-ea"/>
                <a:cs typeface="Times New Roman" pitchFamily="18" charset="0"/>
              </a:rPr>
              <a:t>involves pair wise comparisons to  create a ratio matrix. It uses scale table  for pair wise comparisons and then computes the weights.  </a:t>
            </a:r>
          </a:p>
        </p:txBody>
      </p:sp>
      <p:sp>
        <p:nvSpPr>
          <p:cNvPr id="2355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DC9AA43-C860-468C-8B90-70EE7FDF2C2F}" type="slidenum">
              <a:rPr lang="en-US" smtClean="0">
                <a:solidFill>
                  <a:srgbClr val="FFFFFF"/>
                </a:solidFill>
              </a:rPr>
              <a:pPr eaLnBrk="1" hangingPunct="1"/>
              <a:t>16</a:t>
            </a:fld>
            <a:endParaRPr lang="en-US" smtClean="0">
              <a:solidFill>
                <a:srgbClr val="FFFFFF"/>
              </a:solidFill>
            </a:endParaRPr>
          </a:p>
        </p:txBody>
      </p:sp>
      <p:pic>
        <p:nvPicPr>
          <p:cNvPr id="23557" name="Picture 3" descr="untitled.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3286125"/>
            <a:ext cx="727868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Standardizing the raw scores</a:t>
            </a:r>
          </a:p>
        </p:txBody>
      </p:sp>
      <p:sp>
        <p:nvSpPr>
          <p:cNvPr id="3" name="Content Placeholder 2"/>
          <p:cNvSpPr>
            <a:spLocks noGrp="1"/>
          </p:cNvSpPr>
          <p:nvPr>
            <p:ph sz="quarter" idx="1"/>
          </p:nvPr>
        </p:nvSpPr>
        <p:spPr>
          <a:xfrm>
            <a:off x="928688" y="1500188"/>
            <a:ext cx="7772400" cy="4572000"/>
          </a:xfrm>
        </p:spPr>
        <p:txBody>
          <a:bodyPr>
            <a:normAutofit/>
          </a:bodyPr>
          <a:lstStyle/>
          <a:p>
            <a:pPr marL="274320" indent="-274320" eaLnBrk="1" fontAlgn="auto" hangingPunct="1">
              <a:spcBef>
                <a:spcPts val="580"/>
              </a:spcBef>
              <a:spcAft>
                <a:spcPts val="0"/>
              </a:spcAft>
              <a:buFont typeface="Wingdings 2"/>
              <a:buChar char=""/>
              <a:defRPr/>
            </a:pPr>
            <a:r>
              <a:rPr lang="en-US" smtClean="0">
                <a:latin typeface="Times New Roman" pitchFamily="18" charset="0"/>
                <a:ea typeface="+mj-ea"/>
                <a:cs typeface="Times New Roman" pitchFamily="18" charset="0"/>
              </a:rPr>
              <a:t>Because usually the various criteria are measured in different units, the scores in the evaluation matrix S have to be transformed to a normalized scale. some methods are :</a:t>
            </a:r>
          </a:p>
          <a:p>
            <a:pPr marL="274320" indent="-274320" eaLnBrk="1" fontAlgn="auto" hangingPunct="1">
              <a:spcBef>
                <a:spcPts val="580"/>
              </a:spcBef>
              <a:spcAft>
                <a:spcPts val="0"/>
              </a:spcAft>
              <a:buFont typeface="Wingdings 2"/>
              <a:buNone/>
              <a:defRPr/>
            </a:pPr>
            <a:endParaRPr lang="en-US"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r>
              <a:rPr lang="en-US" smtClean="0">
                <a:latin typeface="Times New Roman" pitchFamily="18" charset="0"/>
                <a:ea typeface="+mj-ea"/>
                <a:cs typeface="Times New Roman" pitchFamily="18" charset="0"/>
              </a:rPr>
              <a:t>             </a:t>
            </a:r>
            <a:endParaRPr lang="en-US"/>
          </a:p>
        </p:txBody>
      </p:sp>
      <p:sp>
        <p:nvSpPr>
          <p:cNvPr id="2458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B421DE-3074-4BF1-8420-C14DA005513A}" type="slidenum">
              <a:rPr lang="en-US" smtClean="0">
                <a:solidFill>
                  <a:srgbClr val="FFFFFF"/>
                </a:solidFill>
              </a:rPr>
              <a:pPr eaLnBrk="1" hangingPunct="1"/>
              <a:t>17</a:t>
            </a:fld>
            <a:endParaRPr lang="en-US" smtClean="0">
              <a:solidFill>
                <a:srgbClr val="FFFFFF"/>
              </a:solidFill>
            </a:endParaRPr>
          </a:p>
        </p:txBody>
      </p:sp>
      <p:graphicFrame>
        <p:nvGraphicFramePr>
          <p:cNvPr id="24581"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4600" name="Equation" r:id="rId4" imgW="114151" imgH="215619" progId="Equation.3">
                  <p:embed/>
                </p:oleObj>
              </mc:Choice>
              <mc:Fallback>
                <p:oleObj name="Equation" r:id="rId4" imgW="114151" imgH="21561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82" name="Picture 4" descr="standardizing methods.bmp"/>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3786188"/>
            <a:ext cx="527843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500063"/>
            <a:ext cx="7772400" cy="914400"/>
          </a:xfrm>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Problem solving techniques</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endParaRPr lang="en-US"/>
          </a:p>
        </p:txBody>
      </p:sp>
      <p:sp>
        <p:nvSpPr>
          <p:cNvPr id="3" name="Content Placeholder 2"/>
          <p:cNvSpPr>
            <a:spLocks noGrp="1"/>
          </p:cNvSpPr>
          <p:nvPr>
            <p:ph sz="quarter" idx="1"/>
          </p:nvPr>
        </p:nvSpPr>
        <p:spPr>
          <a:xfrm>
            <a:off x="409575" y="1196975"/>
            <a:ext cx="8715375" cy="4929188"/>
          </a:xfrm>
        </p:spPr>
        <p:txBody>
          <a:bodyPr>
            <a:normAutofit/>
          </a:bodyPr>
          <a:lstStyle/>
          <a:p>
            <a:pPr marL="274320" indent="-274320" eaLnBrk="1" fontAlgn="auto" hangingPunct="1">
              <a:spcBef>
                <a:spcPts val="580"/>
              </a:spcBef>
              <a:spcAft>
                <a:spcPts val="0"/>
              </a:spcAft>
              <a:buFont typeface="Wingdings 2"/>
              <a:buNone/>
              <a:defRPr/>
            </a:pPr>
            <a:r>
              <a:rPr lang="en-US" dirty="0" smtClean="0">
                <a:latin typeface="Times New Roman" pitchFamily="18" charset="0"/>
                <a:ea typeface="+mj-ea"/>
                <a:cs typeface="Times New Roman" pitchFamily="18" charset="0"/>
              </a:rPr>
              <a:t>Some problem solving techniques are :</a:t>
            </a:r>
          </a:p>
          <a:p>
            <a:pPr marL="274320" indent="-274320" eaLnBrk="1" fontAlgn="auto" hangingPunct="1">
              <a:spcBef>
                <a:spcPts val="580"/>
              </a:spcBef>
              <a:spcAft>
                <a:spcPts val="0"/>
              </a:spcAft>
              <a:buFont typeface="Wingdings 2"/>
              <a:buNone/>
              <a:defRPr/>
            </a:pPr>
            <a:endParaRPr lang="en-US" dirty="0"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SAW</a:t>
            </a:r>
            <a:r>
              <a:rPr lang="en-US" sz="2800" dirty="0" smtClean="0">
                <a:latin typeface="Times New Roman" pitchFamily="18" charset="0"/>
                <a:ea typeface="+mj-ea"/>
                <a:cs typeface="Times New Roman" pitchFamily="18" charset="0"/>
              </a:rPr>
              <a:t> (Simple Additive Weighting)</a:t>
            </a: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TOPSIS</a:t>
            </a:r>
            <a:r>
              <a:rPr lang="en-US" sz="2800" dirty="0" smtClean="0">
                <a:latin typeface="Times New Roman" pitchFamily="18" charset="0"/>
                <a:ea typeface="+mj-ea"/>
                <a:cs typeface="Times New Roman" pitchFamily="18" charset="0"/>
              </a:rPr>
              <a:t> (Technique for Order Preference by Similarity to the Ideal Solution)</a:t>
            </a: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ELECTRE</a:t>
            </a:r>
            <a:r>
              <a:rPr lang="en-US" altLang="zh-TW" sz="2800" dirty="0" smtClean="0">
                <a:latin typeface="Times New Roman" pitchFamily="18" charset="0"/>
                <a:ea typeface="+mj-ea"/>
                <a:cs typeface="Times New Roman" pitchFamily="18" charset="0"/>
              </a:rPr>
              <a:t> (Elimination et Choice Translating Reality)</a:t>
            </a: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BAYESIAN NETWORK BASED FRAMEWORK</a:t>
            </a: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AHP </a:t>
            </a:r>
            <a:r>
              <a:rPr lang="en-US" altLang="zh-TW" sz="2800" dirty="0" smtClean="0">
                <a:latin typeface="Times New Roman" pitchFamily="18" charset="0"/>
                <a:ea typeface="+mj-ea"/>
                <a:cs typeface="Times New Roman" pitchFamily="18" charset="0"/>
              </a:rPr>
              <a:t>(The Analytical Hierarchy Process)</a:t>
            </a: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SMART </a:t>
            </a:r>
            <a:r>
              <a:rPr lang="en-US" sz="2800" dirty="0" smtClean="0">
                <a:latin typeface="Times New Roman" pitchFamily="18" charset="0"/>
                <a:ea typeface="+mj-ea"/>
                <a:cs typeface="Times New Roman" pitchFamily="18" charset="0"/>
              </a:rPr>
              <a:t>(The Simple Multi Attribute Rating Technique )</a:t>
            </a:r>
          </a:p>
          <a:p>
            <a:pPr marL="274320" indent="-274320" eaLnBrk="1" fontAlgn="auto" hangingPunct="1">
              <a:spcBef>
                <a:spcPts val="580"/>
              </a:spcBef>
              <a:spcAft>
                <a:spcPts val="0"/>
              </a:spcAft>
              <a:buFont typeface="Arial" pitchFamily="34" charset="0"/>
              <a:buChar char="•"/>
              <a:defRPr/>
            </a:pPr>
            <a:r>
              <a:rPr lang="en-US" sz="2800" dirty="0" smtClean="0">
                <a:solidFill>
                  <a:srgbClr val="00B050"/>
                </a:solidFill>
                <a:latin typeface="Times New Roman" pitchFamily="18" charset="0"/>
                <a:ea typeface="+mj-ea"/>
                <a:cs typeface="Times New Roman" pitchFamily="18" charset="0"/>
              </a:rPr>
              <a:t>ANP</a:t>
            </a:r>
            <a:r>
              <a:rPr lang="en-US" sz="2800" dirty="0" smtClean="0">
                <a:latin typeface="Times New Roman" pitchFamily="18" charset="0"/>
                <a:ea typeface="+mj-ea"/>
                <a:cs typeface="Times New Roman" pitchFamily="18" charset="0"/>
              </a:rPr>
              <a:t> (Analytic network process)</a:t>
            </a:r>
          </a:p>
        </p:txBody>
      </p:sp>
      <p:sp>
        <p:nvSpPr>
          <p:cNvPr id="256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E9CEA16-358D-420D-BF17-0315538DBD07}" type="slidenum">
              <a:rPr lang="en-US" smtClean="0">
                <a:solidFill>
                  <a:srgbClr val="FFFFFF"/>
                </a:solidFill>
              </a:rPr>
              <a:pPr eaLnBrk="1" hangingPunct="1"/>
              <a:t>18</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63" y="642938"/>
            <a:ext cx="8429625" cy="5713412"/>
          </a:xfrm>
        </p:spPr>
        <p:txBody>
          <a:bodyPr>
            <a:normAutofit/>
          </a:bodyPr>
          <a:lstStyle/>
          <a:p>
            <a:pPr marL="274320" indent="-274320" eaLnBrk="1" fontAlgn="auto" hangingPunct="1">
              <a:spcBef>
                <a:spcPts val="580"/>
              </a:spcBef>
              <a:spcAft>
                <a:spcPts val="0"/>
              </a:spcAft>
              <a:buFont typeface="Wingdings 2"/>
              <a:buNone/>
              <a:defRPr/>
            </a:pPr>
            <a:r>
              <a:rPr lang="en-US" smtClean="0">
                <a:latin typeface="Times New Roman" pitchFamily="18" charset="0"/>
                <a:ea typeface="+mj-ea"/>
                <a:cs typeface="Times New Roman" pitchFamily="18" charset="0"/>
              </a:rPr>
              <a:t>    The selection of the models are based on the following evaluation criteria suggested by Dodgson et al. (2001):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internal consistency and logical soundness;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transparency;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ease of use;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data requirements  are consistent with the importance of the issue being considered;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realistic time and manpower resource requirements for the analytical process;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ability to provide an audit trail; and  </a:t>
            </a:r>
          </a:p>
          <a:p>
            <a:pPr marL="274320" indent="-274320" eaLnBrk="1" fontAlgn="auto" hangingPunct="1">
              <a:spcBef>
                <a:spcPts val="580"/>
              </a:spcBef>
              <a:spcAft>
                <a:spcPts val="0"/>
              </a:spcAft>
              <a:buFont typeface="Wingdings 2"/>
              <a:buNone/>
              <a:defRPr/>
            </a:pPr>
            <a:r>
              <a:rPr lang="en-US" sz="2800" smtClean="0">
                <a:solidFill>
                  <a:srgbClr val="00B050"/>
                </a:solidFill>
                <a:latin typeface="Times New Roman" pitchFamily="18" charset="0"/>
                <a:ea typeface="+mj-ea"/>
                <a:cs typeface="Times New Roman" pitchFamily="18" charset="0"/>
              </a:rPr>
              <a:t>•  software availability, where needed.</a:t>
            </a:r>
          </a:p>
          <a:p>
            <a:pPr marL="274320" indent="-274320" eaLnBrk="1" fontAlgn="auto" hangingPunct="1">
              <a:spcBef>
                <a:spcPts val="580"/>
              </a:spcBef>
              <a:spcAft>
                <a:spcPts val="0"/>
              </a:spcAft>
              <a:buFont typeface="Wingdings 2"/>
              <a:buChar char=""/>
              <a:defRPr/>
            </a:pPr>
            <a:endParaRPr lang="en-US"/>
          </a:p>
        </p:txBody>
      </p:sp>
      <p:sp>
        <p:nvSpPr>
          <p:cNvPr id="2662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D42A1DB-DC71-4862-BFE9-30C6072A7C45}" type="slidenum">
              <a:rPr lang="en-US" smtClean="0">
                <a:solidFill>
                  <a:srgbClr val="FFFFFF"/>
                </a:solidFill>
              </a:rPr>
              <a:pPr eaLnBrk="1" hangingPunct="1"/>
              <a:t>19</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9219" name="Content Placeholder 2"/>
          <p:cNvSpPr>
            <a:spLocks noGrp="1"/>
          </p:cNvSpPr>
          <p:nvPr>
            <p:ph sz="quarter" idx="1"/>
          </p:nvPr>
        </p:nvSpPr>
        <p:spPr>
          <a:xfrm>
            <a:off x="457200" y="1600200"/>
            <a:ext cx="7467600" cy="4873625"/>
          </a:xfrm>
        </p:spPr>
        <p:txBody>
          <a:bodyPr/>
          <a:lstStyle/>
          <a:p>
            <a:r>
              <a:rPr lang="en-US" smtClean="0"/>
              <a:t>Grading:</a:t>
            </a:r>
          </a:p>
          <a:p>
            <a:pPr lvl="1"/>
            <a:r>
              <a:rPr lang="en-US" smtClean="0"/>
              <a:t>Midterm Exam:	30%</a:t>
            </a:r>
          </a:p>
          <a:p>
            <a:pPr lvl="1"/>
            <a:r>
              <a:rPr lang="en-US" smtClean="0"/>
              <a:t>Final Exam:	40%</a:t>
            </a:r>
          </a:p>
          <a:p>
            <a:pPr lvl="1"/>
            <a:r>
              <a:rPr lang="en-US" smtClean="0"/>
              <a:t>Homeworks:	10%</a:t>
            </a:r>
          </a:p>
          <a:p>
            <a:pPr lvl="1"/>
            <a:r>
              <a:rPr lang="en-US" smtClean="0"/>
              <a:t>Project:		20%</a:t>
            </a:r>
          </a:p>
          <a:p>
            <a:r>
              <a:rPr lang="en-US" smtClean="0"/>
              <a:t>Textbook:</a:t>
            </a:r>
          </a:p>
          <a:p>
            <a:pPr lvl="1"/>
            <a:r>
              <a:rPr lang="en-US" sz="1800" smtClean="0"/>
              <a:t>“Multiple Attribute Decision Making: </a:t>
            </a:r>
            <a:r>
              <a:rPr lang="pt-BR" sz="1800" smtClean="0"/>
              <a:t>Methods and applications”. </a:t>
            </a:r>
            <a:r>
              <a:rPr lang="en-US" sz="1800" smtClean="0"/>
              <a:t>Gwo-Hshiung Tzeng &amp; Jih-Jeng Huang, CRC Press, Taylor &amp; Francis Group, 2011 by Taylor &amp; Francis Group.</a:t>
            </a:r>
          </a:p>
          <a:p>
            <a:pPr lvl="1"/>
            <a:endParaRPr lang="en-US" sz="1800" smtClean="0"/>
          </a:p>
        </p:txBody>
      </p:sp>
      <p:sp>
        <p:nvSpPr>
          <p:cNvPr id="92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BB8C7D-3BE3-4229-BECB-27D5304399A4}" type="slidenum">
              <a:rPr lang="en-US" smtClean="0">
                <a:solidFill>
                  <a:srgbClr val="FFFFFF"/>
                </a:solidFill>
              </a:rPr>
              <a:pPr eaLnBrk="1" hangingPunct="1"/>
              <a:t>2</a:t>
            </a:fld>
            <a:endParaRPr lang="en-US" smtClean="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85813" y="428625"/>
            <a:ext cx="7772400" cy="914400"/>
          </a:xfrm>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SAW (Simple Additive Weighting):</a:t>
            </a:r>
          </a:p>
        </p:txBody>
      </p:sp>
      <p:sp>
        <p:nvSpPr>
          <p:cNvPr id="3" name="Content Placeholder 2"/>
          <p:cNvSpPr>
            <a:spLocks noGrp="1"/>
          </p:cNvSpPr>
          <p:nvPr>
            <p:ph sz="quarter" idx="1"/>
          </p:nvPr>
        </p:nvSpPr>
        <p:spPr>
          <a:xfrm>
            <a:off x="714375" y="1500188"/>
            <a:ext cx="7772400" cy="4572000"/>
          </a:xfrm>
        </p:spPr>
        <p:txBody>
          <a:bodyPr>
            <a:normAutofit/>
          </a:bodyPr>
          <a:lstStyle/>
          <a:p>
            <a:pPr marL="274320" indent="-274320" algn="just" eaLnBrk="1" fontAlgn="auto" hangingPunct="1">
              <a:spcBef>
                <a:spcPts val="580"/>
              </a:spcBef>
              <a:spcAft>
                <a:spcPts val="0"/>
              </a:spcAft>
              <a:buFont typeface="Wingdings 2"/>
              <a:buNone/>
              <a:defRPr/>
            </a:pPr>
            <a:endParaRPr lang="en-US" sz="2800" smtClean="0">
              <a:latin typeface="Times New Roman" pitchFamily="18" charset="0"/>
              <a:ea typeface="+mj-ea"/>
              <a:cs typeface="Times New Roman" pitchFamily="18" charset="0"/>
            </a:endParaRPr>
          </a:p>
          <a:p>
            <a:pPr marL="274320" indent="-274320" algn="just" eaLnBrk="1" fontAlgn="auto" hangingPunct="1">
              <a:spcBef>
                <a:spcPts val="580"/>
              </a:spcBef>
              <a:spcAft>
                <a:spcPts val="0"/>
              </a:spcAft>
              <a:buFont typeface="Wingdings 2"/>
              <a:buNone/>
              <a:defRPr/>
            </a:pPr>
            <a:r>
              <a:rPr lang="en-US" sz="2800" smtClean="0">
                <a:latin typeface="Times New Roman" pitchFamily="18" charset="0"/>
                <a:ea typeface="+mj-ea"/>
                <a:cs typeface="Times New Roman" pitchFamily="18" charset="0"/>
              </a:rPr>
              <a:t>Multiplies the normalized value of the criteria for the alternatives with the importance of the               criteria .the alternative with the highest score is selected as the preferred one.</a:t>
            </a:r>
          </a:p>
          <a:p>
            <a:pPr marL="274320" indent="-274320" eaLnBrk="1" fontAlgn="auto" hangingPunct="1">
              <a:spcBef>
                <a:spcPts val="580"/>
              </a:spcBef>
              <a:spcAft>
                <a:spcPts val="0"/>
              </a:spcAft>
              <a:buFont typeface="Wingdings 2"/>
              <a:buNone/>
              <a:defRPr/>
            </a:pPr>
            <a:endParaRPr lang="en-US"/>
          </a:p>
        </p:txBody>
      </p:sp>
      <p:sp>
        <p:nvSpPr>
          <p:cNvPr id="2765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D777BC3-10C9-4118-B9D5-0F008056B371}" type="slidenum">
              <a:rPr lang="en-US" smtClean="0">
                <a:solidFill>
                  <a:srgbClr val="FFFFFF"/>
                </a:solidFill>
              </a:rPr>
              <a:pPr eaLnBrk="1" hangingPunct="1"/>
              <a:t>20</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fontAlgn="auto" hangingPunct="1">
              <a:spcAft>
                <a:spcPts val="0"/>
              </a:spcAft>
              <a:defRPr/>
            </a:pPr>
            <a:r>
              <a:rPr lang="en-US" smtClean="0">
                <a:solidFill>
                  <a:schemeClr val="accent2"/>
                </a:solidFill>
                <a:latin typeface="Times New Roman" pitchFamily="18" charset="0"/>
                <a:cs typeface="Times New Roman" pitchFamily="18" charset="0"/>
              </a:rPr>
              <a:t>SAW (Simple Additive Weighting):</a:t>
            </a:r>
            <a:endParaRPr lang="en-US" smtClean="0"/>
          </a:p>
        </p:txBody>
      </p:sp>
      <p:pic>
        <p:nvPicPr>
          <p:cNvPr id="28675" name="Content Placeholder 3" descr="untitled.bmp"/>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28625" y="1857375"/>
            <a:ext cx="8650288" cy="3571875"/>
          </a:xfrm>
        </p:spPr>
      </p:pic>
      <p:sp>
        <p:nvSpPr>
          <p:cNvPr id="2867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2002684-171C-4678-B85B-F9127FF96F29}" type="slidenum">
              <a:rPr lang="en-US" smtClean="0">
                <a:solidFill>
                  <a:srgbClr val="FFFFFF"/>
                </a:solidFill>
              </a:rPr>
              <a:pPr eaLnBrk="1" hangingPunct="1"/>
              <a:t>21</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A simple example of using SAW method</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Bef>
                <a:spcPts val="580"/>
              </a:spcBef>
              <a:spcAft>
                <a:spcPts val="0"/>
              </a:spcAft>
              <a:buFont typeface="Wingdings 2"/>
              <a:buChar char=""/>
              <a:defRPr/>
            </a:pPr>
            <a:r>
              <a:rPr lang="en-US" sz="2800" smtClean="0">
                <a:latin typeface="Times New Roman" pitchFamily="18" charset="0"/>
                <a:ea typeface="+mj-ea"/>
                <a:cs typeface="Times New Roman" pitchFamily="18" charset="0"/>
              </a:rPr>
              <a:t> Objective</a:t>
            </a:r>
          </a:p>
          <a:p>
            <a:pPr marL="548640" lvl="1" indent="-274320" eaLnBrk="1" fontAlgn="auto" hangingPunct="1">
              <a:spcBef>
                <a:spcPts val="370"/>
              </a:spcBef>
              <a:spcAft>
                <a:spcPts val="0"/>
              </a:spcAft>
              <a:buFont typeface="Wingdings 2"/>
              <a:buChar char=""/>
              <a:defRPr/>
            </a:pPr>
            <a:r>
              <a:rPr lang="en-US" sz="2800" smtClean="0">
                <a:latin typeface="Times New Roman" pitchFamily="18" charset="0"/>
                <a:ea typeface="+mj-ea"/>
                <a:cs typeface="Times New Roman" pitchFamily="18" charset="0"/>
              </a:rPr>
              <a:t>Selecting a car</a:t>
            </a:r>
          </a:p>
          <a:p>
            <a:pPr marL="1463040" lvl="4" indent="-182880" eaLnBrk="1" fontAlgn="auto" hangingPunct="1">
              <a:spcBef>
                <a:spcPts val="370"/>
              </a:spcBef>
              <a:spcAft>
                <a:spcPts val="0"/>
              </a:spcAft>
              <a:buClr>
                <a:schemeClr val="accent3"/>
              </a:buClr>
              <a:buFontTx/>
              <a:buNone/>
              <a:defRPr/>
            </a:pPr>
            <a:r>
              <a:rPr lang="en-US" sz="2800" smtClean="0">
                <a:latin typeface="Times New Roman" pitchFamily="18" charset="0"/>
                <a:ea typeface="+mj-ea"/>
                <a:cs typeface="Times New Roman" pitchFamily="18" charset="0"/>
              </a:rPr>
              <a:t>			</a:t>
            </a:r>
          </a:p>
          <a:p>
            <a:pPr marL="274320" indent="-274320" eaLnBrk="1" fontAlgn="auto" hangingPunct="1">
              <a:spcBef>
                <a:spcPts val="580"/>
              </a:spcBef>
              <a:spcAft>
                <a:spcPts val="0"/>
              </a:spcAft>
              <a:buFont typeface="Wingdings 2"/>
              <a:buChar char=""/>
              <a:defRPr/>
            </a:pPr>
            <a:r>
              <a:rPr lang="en-US" sz="2800" smtClean="0">
                <a:latin typeface="Times New Roman" pitchFamily="18" charset="0"/>
                <a:ea typeface="+mj-ea"/>
                <a:cs typeface="Times New Roman" pitchFamily="18" charset="0"/>
              </a:rPr>
              <a:t>Criteria</a:t>
            </a:r>
          </a:p>
          <a:p>
            <a:pPr marL="548640" lvl="1" indent="-274320" eaLnBrk="1" fontAlgn="auto" hangingPunct="1">
              <a:spcBef>
                <a:spcPts val="370"/>
              </a:spcBef>
              <a:spcAft>
                <a:spcPts val="0"/>
              </a:spcAft>
              <a:buFont typeface="Wingdings 2"/>
              <a:buChar char=""/>
              <a:defRPr/>
            </a:pPr>
            <a:r>
              <a:rPr lang="en-US" sz="2800" smtClean="0">
                <a:latin typeface="Times New Roman" pitchFamily="18" charset="0"/>
                <a:ea typeface="+mj-ea"/>
                <a:cs typeface="Times New Roman" pitchFamily="18" charset="0"/>
              </a:rPr>
              <a:t>Style, Reliability, Fuel-economy</a:t>
            </a:r>
          </a:p>
          <a:p>
            <a:pPr marL="1463040" lvl="4" indent="-182880" eaLnBrk="1" fontAlgn="auto" hangingPunct="1">
              <a:spcBef>
                <a:spcPts val="370"/>
              </a:spcBef>
              <a:spcAft>
                <a:spcPts val="0"/>
              </a:spcAft>
              <a:buClr>
                <a:schemeClr val="accent3"/>
              </a:buClr>
              <a:buFont typeface="Wingdings 2"/>
              <a:buChar char=""/>
              <a:defRPr/>
            </a:pPr>
            <a:endParaRPr lang="en-US" sz="2800"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Char char=""/>
              <a:defRPr/>
            </a:pPr>
            <a:r>
              <a:rPr lang="en-US" sz="2800" smtClean="0">
                <a:latin typeface="Times New Roman" pitchFamily="18" charset="0"/>
                <a:ea typeface="+mj-ea"/>
                <a:cs typeface="Times New Roman" pitchFamily="18" charset="0"/>
              </a:rPr>
              <a:t> Alternatives</a:t>
            </a:r>
          </a:p>
          <a:p>
            <a:pPr marL="548640" lvl="1" indent="-274320" eaLnBrk="1" fontAlgn="auto" hangingPunct="1">
              <a:spcBef>
                <a:spcPts val="370"/>
              </a:spcBef>
              <a:spcAft>
                <a:spcPts val="0"/>
              </a:spcAft>
              <a:buFont typeface="Wingdings 2"/>
              <a:buChar char=""/>
              <a:defRPr/>
            </a:pPr>
            <a:r>
              <a:rPr lang="en-US" sz="2800" smtClean="0">
                <a:latin typeface="Times New Roman" pitchFamily="18" charset="0"/>
                <a:ea typeface="+mj-ea"/>
                <a:cs typeface="Times New Roman" pitchFamily="18" charset="0"/>
              </a:rPr>
              <a:t>Civic Coupe, Saturn Coupe, Ford Escort, Mazda Miata</a:t>
            </a:r>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5B2DED6-EA2D-487C-8C80-D78B7D83B7E3}" type="slidenum">
              <a:rPr lang="en-US" smtClean="0">
                <a:solidFill>
                  <a:srgbClr val="FFFFFF"/>
                </a:solidFill>
              </a:rPr>
              <a:pPr eaLnBrk="1" hangingPunct="1"/>
              <a:t>22</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71500" y="512763"/>
            <a:ext cx="8115300" cy="914400"/>
          </a:xfrm>
        </p:spPr>
        <p:txBody>
          <a:bodyPr/>
          <a:lstStyle/>
          <a:p>
            <a:pPr algn="ctr" eaLnBrk="1" fontAlgn="auto" hangingPunct="1">
              <a:spcAft>
                <a:spcPts val="0"/>
              </a:spcAft>
              <a:defRPr/>
            </a:pPr>
            <a:r>
              <a:rPr lang="en-US" smtClean="0">
                <a:solidFill>
                  <a:srgbClr val="002060"/>
                </a:solidFill>
              </a:rPr>
              <a:t> </a:t>
            </a:r>
            <a:r>
              <a:rPr lang="en-US" sz="3200" smtClean="0">
                <a:solidFill>
                  <a:srgbClr val="002060"/>
                </a:solidFill>
                <a:latin typeface="Times New Roman" pitchFamily="18" charset="0"/>
                <a:cs typeface="Times New Roman" pitchFamily="18" charset="0"/>
              </a:rPr>
              <a:t>Weights and Scores</a:t>
            </a:r>
          </a:p>
        </p:txBody>
      </p:sp>
      <p:sp>
        <p:nvSpPr>
          <p:cNvPr id="3" name="Content Placeholder 2"/>
          <p:cNvSpPr>
            <a:spLocks noGrp="1"/>
          </p:cNvSpPr>
          <p:nvPr>
            <p:ph sz="quarter" idx="1"/>
          </p:nvPr>
        </p:nvSpPr>
        <p:spPr>
          <a:xfrm>
            <a:off x="500063" y="1784350"/>
            <a:ext cx="8186737" cy="4572000"/>
          </a:xfrm>
        </p:spPr>
        <p:txBody>
          <a:bodyPr>
            <a:normAutofit/>
          </a:bodyPr>
          <a:lstStyle/>
          <a:p>
            <a:pPr marL="274320" indent="-274320" eaLnBrk="1" fontAlgn="auto" hangingPunct="1">
              <a:spcBef>
                <a:spcPts val="580"/>
              </a:spcBef>
              <a:spcAft>
                <a:spcPts val="0"/>
              </a:spcAft>
              <a:buFont typeface="Wingdings 2"/>
              <a:buNone/>
              <a:defRPr/>
            </a:pPr>
            <a:r>
              <a:rPr lang="en-US" sz="2800" smtClean="0">
                <a:latin typeface="Times New Roman" pitchFamily="18" charset="0"/>
                <a:ea typeface="+mj-ea"/>
                <a:cs typeface="Times New Roman" pitchFamily="18" charset="0"/>
              </a:rPr>
              <a:t>Weight           0.3                  0.4                  0.3        Si</a:t>
            </a:r>
          </a:p>
          <a:p>
            <a:pPr marL="274320" indent="-274320" eaLnBrk="1" fontAlgn="auto" hangingPunct="1">
              <a:spcBef>
                <a:spcPts val="580"/>
              </a:spcBef>
              <a:spcAft>
                <a:spcPts val="0"/>
              </a:spcAft>
              <a:buFont typeface="Wingdings 2"/>
              <a:buNone/>
              <a:defRPr/>
            </a:pPr>
            <a:r>
              <a:rPr lang="en-US" sz="2800" smtClean="0">
                <a:latin typeface="Times New Roman" pitchFamily="18" charset="0"/>
                <a:ea typeface="+mj-ea"/>
                <a:cs typeface="Times New Roman" pitchFamily="18" charset="0"/>
              </a:rPr>
              <a:t>                                           </a:t>
            </a:r>
          </a:p>
          <a:p>
            <a:pPr marL="274320" indent="-274320" eaLnBrk="1" fontAlgn="auto" hangingPunct="1">
              <a:spcBef>
                <a:spcPts val="580"/>
              </a:spcBef>
              <a:spcAft>
                <a:spcPts val="0"/>
              </a:spcAft>
              <a:buFont typeface="Wingdings 2"/>
              <a:buNone/>
              <a:defRPr/>
            </a:pPr>
            <a:r>
              <a:rPr lang="en-US" sz="2800" smtClean="0">
                <a:latin typeface="Times New Roman" pitchFamily="18" charset="0"/>
                <a:ea typeface="+mj-ea"/>
                <a:cs typeface="Times New Roman" pitchFamily="18" charset="0"/>
              </a:rPr>
              <a:t>                    </a:t>
            </a:r>
          </a:p>
          <a:p>
            <a:pPr marL="274320" indent="-274320" eaLnBrk="1" fontAlgn="auto" hangingPunct="1">
              <a:spcBef>
                <a:spcPts val="580"/>
              </a:spcBef>
              <a:spcAft>
                <a:spcPts val="0"/>
              </a:spcAft>
              <a:buFont typeface="Wingdings 2"/>
              <a:buNone/>
              <a:defRPr/>
            </a:pPr>
            <a:r>
              <a:rPr lang="en-US" sz="2800" smtClean="0">
                <a:latin typeface="Times New Roman" pitchFamily="18" charset="0"/>
                <a:ea typeface="+mj-ea"/>
                <a:cs typeface="Times New Roman" pitchFamily="18" charset="0"/>
              </a:rPr>
              <a:t>             </a:t>
            </a:r>
          </a:p>
          <a:p>
            <a:pPr marL="274320" indent="-274320" eaLnBrk="1" fontAlgn="auto" hangingPunct="1">
              <a:spcBef>
                <a:spcPts val="580"/>
              </a:spcBef>
              <a:spcAft>
                <a:spcPts val="0"/>
              </a:spcAft>
              <a:buFont typeface="Wingdings 2"/>
              <a:buNone/>
              <a:defRPr/>
            </a:pPr>
            <a:r>
              <a:rPr lang="en-US" sz="2800" smtClean="0">
                <a:latin typeface="Times New Roman" pitchFamily="18" charset="0"/>
                <a:ea typeface="+mj-ea"/>
                <a:cs typeface="Times New Roman" pitchFamily="18" charset="0"/>
              </a:rPr>
              <a:t>          </a:t>
            </a:r>
          </a:p>
          <a:p>
            <a:pPr marL="274320" indent="-274320" eaLnBrk="1" fontAlgn="auto" hangingPunct="1">
              <a:spcBef>
                <a:spcPts val="580"/>
              </a:spcBef>
              <a:spcAft>
                <a:spcPts val="0"/>
              </a:spcAft>
              <a:buFont typeface="Wingdings 2"/>
              <a:buNone/>
              <a:defRPr/>
            </a:pPr>
            <a:endParaRPr lang="en-US" b="1" smtClean="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None/>
              <a:defRPr/>
            </a:pPr>
            <a:endParaRPr lang="en-US" sz="2800"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endParaRPr lang="en-US" sz="2800" smtClean="0">
              <a:latin typeface="Times New Roman" pitchFamily="18" charset="0"/>
              <a:ea typeface="+mj-ea"/>
              <a:cs typeface="Times New Roman" pitchFamily="18" charset="0"/>
            </a:endParaRPr>
          </a:p>
        </p:txBody>
      </p:sp>
      <p:sp>
        <p:nvSpPr>
          <p:cNvPr id="30724" name="Slide Number Placeholder 1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A2F8AED-CDD0-40AD-A966-00803FB8FC05}" type="slidenum">
              <a:rPr lang="en-US" smtClean="0">
                <a:solidFill>
                  <a:srgbClr val="FFFFFF"/>
                </a:solidFill>
              </a:rPr>
              <a:pPr eaLnBrk="1" hangingPunct="1"/>
              <a:t>23</a:t>
            </a:fld>
            <a:endParaRPr lang="en-US" smtClean="0">
              <a:solidFill>
                <a:srgbClr val="FFFFFF"/>
              </a:solidFill>
            </a:endParaRPr>
          </a:p>
        </p:txBody>
      </p:sp>
      <p:sp>
        <p:nvSpPr>
          <p:cNvPr id="30725" name="Text Box 16"/>
          <p:cNvSpPr txBox="1">
            <a:spLocks noChangeArrowheads="1"/>
          </p:cNvSpPr>
          <p:nvPr/>
        </p:nvSpPr>
        <p:spPr bwMode="auto">
          <a:xfrm>
            <a:off x="785813" y="2819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30726" name="Text Box 16"/>
          <p:cNvSpPr txBox="1">
            <a:spLocks noChangeArrowheads="1"/>
          </p:cNvSpPr>
          <p:nvPr/>
        </p:nvSpPr>
        <p:spPr bwMode="auto">
          <a:xfrm>
            <a:off x="714375" y="3214688"/>
            <a:ext cx="120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Saturn</a:t>
            </a:r>
          </a:p>
        </p:txBody>
      </p:sp>
      <p:sp>
        <p:nvSpPr>
          <p:cNvPr id="30727" name="Text Box 16"/>
          <p:cNvSpPr txBox="1">
            <a:spLocks noChangeArrowheads="1"/>
          </p:cNvSpPr>
          <p:nvPr/>
        </p:nvSpPr>
        <p:spPr bwMode="auto">
          <a:xfrm>
            <a:off x="800100" y="371475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Ford</a:t>
            </a:r>
          </a:p>
        </p:txBody>
      </p:sp>
      <p:sp>
        <p:nvSpPr>
          <p:cNvPr id="30728" name="Text Box 16"/>
          <p:cNvSpPr txBox="1">
            <a:spLocks noChangeArrowheads="1"/>
          </p:cNvSpPr>
          <p:nvPr/>
        </p:nvSpPr>
        <p:spPr bwMode="auto">
          <a:xfrm>
            <a:off x="785813" y="43243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30729" name="Rectangle 13"/>
          <p:cNvSpPr>
            <a:spLocks noChangeArrowheads="1"/>
          </p:cNvSpPr>
          <p:nvPr/>
        </p:nvSpPr>
        <p:spPr bwMode="auto">
          <a:xfrm>
            <a:off x="2857500" y="2746375"/>
            <a:ext cx="49625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7		9		9</a:t>
            </a:r>
          </a:p>
        </p:txBody>
      </p:sp>
      <p:sp>
        <p:nvSpPr>
          <p:cNvPr id="30730" name="Text Box 16"/>
          <p:cNvSpPr txBox="1">
            <a:spLocks noChangeArrowheads="1"/>
          </p:cNvSpPr>
          <p:nvPr/>
        </p:nvSpPr>
        <p:spPr bwMode="auto">
          <a:xfrm>
            <a:off x="2586038" y="235743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solidFill>
                  <a:srgbClr val="C00000"/>
                </a:solidFill>
                <a:latin typeface="Times New Roman" pitchFamily="18" charset="0"/>
                <a:cs typeface="Times New Roman" pitchFamily="18" charset="0"/>
              </a:rPr>
              <a:t>Style</a:t>
            </a:r>
          </a:p>
        </p:txBody>
      </p:sp>
      <p:sp>
        <p:nvSpPr>
          <p:cNvPr id="30731" name="Text Box 16"/>
          <p:cNvSpPr txBox="1">
            <a:spLocks noChangeArrowheads="1"/>
          </p:cNvSpPr>
          <p:nvPr/>
        </p:nvSpPr>
        <p:spPr bwMode="auto">
          <a:xfrm>
            <a:off x="4086225" y="2400300"/>
            <a:ext cx="170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solidFill>
                  <a:srgbClr val="C00000"/>
                </a:solidFill>
                <a:latin typeface="Times New Roman" pitchFamily="18" charset="0"/>
                <a:cs typeface="Times New Roman" pitchFamily="18" charset="0"/>
              </a:rPr>
              <a:t>Reliability</a:t>
            </a:r>
          </a:p>
        </p:txBody>
      </p:sp>
      <p:sp>
        <p:nvSpPr>
          <p:cNvPr id="30732" name="Text Box 16"/>
          <p:cNvSpPr txBox="1">
            <a:spLocks noChangeArrowheads="1"/>
          </p:cNvSpPr>
          <p:nvPr/>
        </p:nvSpPr>
        <p:spPr bwMode="auto">
          <a:xfrm>
            <a:off x="6000750" y="2428875"/>
            <a:ext cx="162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solidFill>
                  <a:srgbClr val="C00000"/>
                </a:solidFill>
                <a:latin typeface="Times New Roman" pitchFamily="18" charset="0"/>
                <a:cs typeface="Times New Roman" pitchFamily="18" charset="0"/>
              </a:rPr>
              <a:t>Fuel Eco.</a:t>
            </a:r>
          </a:p>
        </p:txBody>
      </p:sp>
      <p:sp>
        <p:nvSpPr>
          <p:cNvPr id="30733" name="Rectangle 14"/>
          <p:cNvSpPr>
            <a:spLocks noChangeArrowheads="1"/>
          </p:cNvSpPr>
          <p:nvPr/>
        </p:nvSpPr>
        <p:spPr bwMode="auto">
          <a:xfrm>
            <a:off x="2824163" y="3214688"/>
            <a:ext cx="49625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8		7		8</a:t>
            </a:r>
          </a:p>
        </p:txBody>
      </p:sp>
      <p:sp>
        <p:nvSpPr>
          <p:cNvPr id="30734" name="Rectangle 15"/>
          <p:cNvSpPr>
            <a:spLocks noChangeArrowheads="1"/>
          </p:cNvSpPr>
          <p:nvPr/>
        </p:nvSpPr>
        <p:spPr bwMode="auto">
          <a:xfrm>
            <a:off x="2824163" y="3786188"/>
            <a:ext cx="49625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9		6		8</a:t>
            </a:r>
          </a:p>
        </p:txBody>
      </p:sp>
      <p:sp>
        <p:nvSpPr>
          <p:cNvPr id="30735" name="Text Box 19"/>
          <p:cNvSpPr txBox="1">
            <a:spLocks noChangeArrowheads="1"/>
          </p:cNvSpPr>
          <p:nvPr/>
        </p:nvSpPr>
        <p:spPr bwMode="auto">
          <a:xfrm>
            <a:off x="2786063" y="4071938"/>
            <a:ext cx="48006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accent1"/>
                </a:solidFill>
                <a:latin typeface="Perpetua" pitchFamily="18" charset="0"/>
              </a:rPr>
              <a:t>					              </a:t>
            </a:r>
            <a:r>
              <a:rPr lang="en-US" sz="2400" b="1">
                <a:solidFill>
                  <a:schemeClr val="accent1"/>
                </a:solidFill>
                <a:latin typeface="Times New Roman" pitchFamily="18" charset="0"/>
                <a:cs typeface="Times New Roman" pitchFamily="18" charset="0"/>
              </a:rPr>
              <a:t>6		7		 8</a:t>
            </a:r>
            <a:r>
              <a:rPr lang="en-US" b="1">
                <a:solidFill>
                  <a:schemeClr val="accent1"/>
                </a:solidFill>
                <a:latin typeface="Perpetua" pitchFamily="18" charset="0"/>
              </a:rPr>
              <a:t>											</a:t>
            </a:r>
          </a:p>
        </p:txBody>
      </p:sp>
      <p:sp>
        <p:nvSpPr>
          <p:cNvPr id="30736" name="Text Box 20"/>
          <p:cNvSpPr txBox="1">
            <a:spLocks noChangeArrowheads="1"/>
          </p:cNvSpPr>
          <p:nvPr/>
        </p:nvSpPr>
        <p:spPr bwMode="auto">
          <a:xfrm>
            <a:off x="7734300" y="2714625"/>
            <a:ext cx="6953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solidFill>
                  <a:schemeClr val="accent1"/>
                </a:solidFill>
                <a:latin typeface="Times New Roman" pitchFamily="18" charset="0"/>
                <a:cs typeface="Times New Roman" pitchFamily="18" charset="0"/>
              </a:rPr>
              <a:t>8.4</a:t>
            </a:r>
          </a:p>
          <a:p>
            <a:pPr eaLnBrk="1" hangingPunct="1">
              <a:spcBef>
                <a:spcPct val="50000"/>
              </a:spcBef>
            </a:pPr>
            <a:r>
              <a:rPr lang="en-US" sz="2400" b="1">
                <a:solidFill>
                  <a:schemeClr val="accent1"/>
                </a:solidFill>
                <a:latin typeface="Times New Roman" pitchFamily="18" charset="0"/>
                <a:cs typeface="Times New Roman" pitchFamily="18" charset="0"/>
              </a:rPr>
              <a:t>7.6</a:t>
            </a:r>
          </a:p>
          <a:p>
            <a:pPr eaLnBrk="1" hangingPunct="1">
              <a:spcBef>
                <a:spcPct val="50000"/>
              </a:spcBef>
            </a:pPr>
            <a:r>
              <a:rPr lang="en-US" sz="2400" b="1">
                <a:solidFill>
                  <a:schemeClr val="accent1"/>
                </a:solidFill>
                <a:latin typeface="Times New Roman" pitchFamily="18" charset="0"/>
                <a:cs typeface="Times New Roman" pitchFamily="18" charset="0"/>
              </a:rPr>
              <a:t>7.5</a:t>
            </a:r>
          </a:p>
          <a:p>
            <a:pPr eaLnBrk="1" hangingPunct="1">
              <a:spcBef>
                <a:spcPct val="50000"/>
              </a:spcBef>
            </a:pPr>
            <a:r>
              <a:rPr lang="en-US" sz="2400" b="1">
                <a:solidFill>
                  <a:schemeClr val="accent1"/>
                </a:solidFill>
                <a:latin typeface="Times New Roman" pitchFamily="18" charset="0"/>
                <a:cs typeface="Times New Roman" pitchFamily="18" charset="0"/>
              </a:rPr>
              <a:t>7.0</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86725" cy="914400"/>
          </a:xfrm>
        </p:spPr>
        <p:txBody>
          <a:bodyPr>
            <a:normAutofit fontScale="90000"/>
          </a:bodyPr>
          <a:lstStyle/>
          <a:p>
            <a:pPr eaLnBrk="1" fontAlgn="auto" hangingPunct="1">
              <a:spcAft>
                <a:spcPts val="0"/>
              </a:spcAft>
              <a:defRPr/>
            </a:pPr>
            <a:r>
              <a:rPr lang="en-US" sz="3600" b="1" smtClean="0">
                <a:solidFill>
                  <a:schemeClr val="accent3"/>
                </a:solidFill>
                <a:latin typeface="Times New Roman" pitchFamily="18" charset="0"/>
                <a:cs typeface="Times New Roman" pitchFamily="18" charset="0"/>
              </a:rPr>
              <a:t>TOPSIS</a:t>
            </a:r>
            <a:r>
              <a:rPr lang="en-US" b="1" smtClean="0">
                <a:solidFill>
                  <a:schemeClr val="accent3"/>
                </a:solidFill>
                <a:latin typeface="Times New Roman" pitchFamily="18" charset="0"/>
                <a:cs typeface="Times New Roman" pitchFamily="18" charset="0"/>
              </a:rPr>
              <a:t> </a:t>
            </a:r>
            <a:r>
              <a:rPr lang="en-US" sz="2000" b="1" smtClean="0">
                <a:solidFill>
                  <a:schemeClr val="accent3"/>
                </a:solidFill>
                <a:latin typeface="Times New Roman" pitchFamily="18" charset="0"/>
                <a:cs typeface="Times New Roman" pitchFamily="18" charset="0"/>
              </a:rPr>
              <a:t>(Technique for Order Preference by Similarity to the Ideal Solution)</a:t>
            </a:r>
            <a:endParaRPr lang="en-US" sz="2000" b="1">
              <a:solidFill>
                <a:schemeClr val="accent3"/>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571625"/>
            <a:ext cx="7772400" cy="4572000"/>
          </a:xfrm>
        </p:spPr>
        <p:txBody>
          <a:bodyPr>
            <a:normAutofit lnSpcReduction="10000"/>
          </a:bodyPr>
          <a:lstStyle/>
          <a:p>
            <a:pPr marL="274320" indent="-274320" eaLnBrk="1" fontAlgn="auto" hangingPunct="1">
              <a:spcBef>
                <a:spcPts val="580"/>
              </a:spcBef>
              <a:spcAft>
                <a:spcPts val="0"/>
              </a:spcAft>
              <a:buFont typeface="Wingdings 2"/>
              <a:buChar char=""/>
              <a:defRPr/>
            </a:pPr>
            <a:r>
              <a:rPr lang="en-US" sz="2800" smtClean="0">
                <a:latin typeface="Times New Roman" pitchFamily="18" charset="0"/>
                <a:cs typeface="Times New Roman" pitchFamily="18" charset="0"/>
              </a:rPr>
              <a:t> In this method two artificial alternatives are hypothesized:</a:t>
            </a:r>
          </a:p>
          <a:p>
            <a:pPr marL="1463040" lvl="4" indent="-182880" eaLnBrk="1" fontAlgn="auto" hangingPunct="1">
              <a:spcBef>
                <a:spcPts val="370"/>
              </a:spcBef>
              <a:spcAft>
                <a:spcPts val="0"/>
              </a:spcAft>
              <a:buClr>
                <a:schemeClr val="accent3"/>
              </a:buClr>
              <a:buFont typeface="Wingdings 2"/>
              <a:buChar char=""/>
              <a:defRPr/>
            </a:pPr>
            <a:endParaRPr lang="ar-SA" sz="1800" smtClean="0">
              <a:latin typeface="Times New Roman" pitchFamily="18" charset="0"/>
            </a:endParaRPr>
          </a:p>
          <a:p>
            <a:pPr marL="274320" indent="-274320" eaLnBrk="1" fontAlgn="auto" hangingPunct="1">
              <a:spcBef>
                <a:spcPts val="580"/>
              </a:spcBef>
              <a:spcAft>
                <a:spcPts val="0"/>
              </a:spcAft>
              <a:buFont typeface="Wingdings 2"/>
              <a:buChar char=""/>
              <a:defRPr/>
            </a:pPr>
            <a:r>
              <a:rPr lang="en-US" sz="2800" smtClean="0">
                <a:solidFill>
                  <a:schemeClr val="accent1"/>
                </a:solidFill>
                <a:latin typeface="Times New Roman" pitchFamily="18" charset="0"/>
                <a:cs typeface="Times New Roman" pitchFamily="18" charset="0"/>
              </a:rPr>
              <a:t>Ideal alternative</a:t>
            </a:r>
            <a:r>
              <a:rPr lang="en-US" sz="2800" smtClean="0">
                <a:latin typeface="Times New Roman" pitchFamily="18" charset="0"/>
                <a:cs typeface="Times New Roman" pitchFamily="18" charset="0"/>
              </a:rPr>
              <a:t>: the one which has the best level for all attributes considered.</a:t>
            </a:r>
            <a:endParaRPr lang="ar-SA" sz="2800" smtClean="0">
              <a:latin typeface="Times New Roman" pitchFamily="18" charset="0"/>
            </a:endParaRPr>
          </a:p>
          <a:p>
            <a:pPr marL="274320" indent="-274320" eaLnBrk="1" fontAlgn="auto" hangingPunct="1">
              <a:spcBef>
                <a:spcPts val="580"/>
              </a:spcBef>
              <a:spcAft>
                <a:spcPts val="0"/>
              </a:spcAft>
              <a:buFont typeface="Wingdings 2"/>
              <a:buChar char=""/>
              <a:defRPr/>
            </a:pPr>
            <a:r>
              <a:rPr lang="en-US" sz="2800" smtClean="0">
                <a:solidFill>
                  <a:schemeClr val="accent1"/>
                </a:solidFill>
                <a:latin typeface="Times New Roman" pitchFamily="18" charset="0"/>
                <a:cs typeface="Times New Roman" pitchFamily="18" charset="0"/>
              </a:rPr>
              <a:t>Negative ideal alternative</a:t>
            </a:r>
            <a:r>
              <a:rPr lang="en-US" sz="2800" smtClean="0">
                <a:latin typeface="Times New Roman" pitchFamily="18" charset="0"/>
                <a:cs typeface="Times New Roman" pitchFamily="18" charset="0"/>
              </a:rPr>
              <a:t>: the one which has the worst attribute values.</a:t>
            </a:r>
          </a:p>
          <a:p>
            <a:pPr marL="1463040" lvl="4" indent="-182880" eaLnBrk="1" fontAlgn="auto" hangingPunct="1">
              <a:spcBef>
                <a:spcPts val="370"/>
              </a:spcBef>
              <a:spcAft>
                <a:spcPts val="0"/>
              </a:spcAft>
              <a:buClr>
                <a:schemeClr val="accent3"/>
              </a:buClr>
              <a:buFont typeface="Wingdings 2"/>
              <a:buChar char=""/>
              <a:defRPr/>
            </a:pPr>
            <a:endParaRPr lang="en-US" sz="1800" smtClean="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Char char=""/>
              <a:defRPr/>
            </a:pPr>
            <a:r>
              <a:rPr lang="en-US" sz="2800" smtClean="0">
                <a:latin typeface="Times New Roman" pitchFamily="18" charset="0"/>
                <a:cs typeface="Times New Roman" pitchFamily="18" charset="0"/>
              </a:rPr>
              <a:t>TOPSIS selects the alternative that is the closest to the ideal solution and farthest  from negative ideal alternative.</a:t>
            </a:r>
          </a:p>
          <a:p>
            <a:pPr marL="274320" indent="-274320" eaLnBrk="1" fontAlgn="auto" hangingPunct="1">
              <a:spcBef>
                <a:spcPts val="580"/>
              </a:spcBef>
              <a:spcAft>
                <a:spcPts val="0"/>
              </a:spcAft>
              <a:buFont typeface="Wingdings 2"/>
              <a:buChar char=""/>
              <a:defRPr/>
            </a:pPr>
            <a:endParaRPr lang="en-US"/>
          </a:p>
        </p:txBody>
      </p:sp>
      <p:sp>
        <p:nvSpPr>
          <p:cNvPr id="3174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88464BA-63B0-4F57-860D-EF50DCCCFA0D}" type="slidenum">
              <a:rPr lang="en-US" smtClean="0">
                <a:solidFill>
                  <a:srgbClr val="FFFFFF"/>
                </a:solidFill>
              </a:rPr>
              <a:pPr eaLnBrk="1" hangingPunct="1"/>
              <a:t>24</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fontAlgn="auto" hangingPunct="1">
              <a:spcAft>
                <a:spcPts val="0"/>
              </a:spcAft>
              <a:defRPr/>
            </a:pPr>
            <a:r>
              <a:rPr lang="en-US" sz="3200" b="1" smtClean="0">
                <a:solidFill>
                  <a:srgbClr val="C00000"/>
                </a:solidFill>
                <a:latin typeface="Times New Roman" pitchFamily="18" charset="0"/>
                <a:cs typeface="Times New Roman" pitchFamily="18" charset="0"/>
              </a:rPr>
              <a:t>Input to TOPSIS</a:t>
            </a:r>
            <a:endParaRPr lang="en-US" sz="3200" smtClean="0">
              <a:solidFill>
                <a:srgbClr val="C00000"/>
              </a:solidFill>
              <a:latin typeface="Times New Roman" pitchFamily="18" charset="0"/>
              <a:cs typeface="Times New Roman" pitchFamily="18" charset="0"/>
            </a:endParaRPr>
          </a:p>
        </p:txBody>
      </p:sp>
      <p:sp>
        <p:nvSpPr>
          <p:cNvPr id="30724" name="Content Placeholder 2"/>
          <p:cNvSpPr>
            <a:spLocks noGrp="1"/>
          </p:cNvSpPr>
          <p:nvPr>
            <p:ph sz="quarter" idx="1"/>
          </p:nvPr>
        </p:nvSpPr>
        <p:spPr>
          <a:xfrm>
            <a:off x="457200" y="1600200"/>
            <a:ext cx="7467600" cy="4873625"/>
          </a:xfrm>
        </p:spPr>
        <p:txBody>
          <a:bodyPr>
            <a:normAutofit fontScale="92500"/>
          </a:bodyPr>
          <a:lstStyle/>
          <a:p>
            <a:pPr marL="274320" indent="-274320" eaLnBrk="1" fontAlgn="auto" hangingPunct="1">
              <a:spcAft>
                <a:spcPts val="0"/>
              </a:spcAft>
              <a:buFont typeface="Wingdings"/>
              <a:buChar char=""/>
              <a:defRPr/>
            </a:pPr>
            <a:r>
              <a:rPr lang="en-US" sz="2800" smtClean="0"/>
              <a:t> </a:t>
            </a:r>
            <a:r>
              <a:rPr lang="en-US" sz="2800" smtClean="0">
                <a:latin typeface="Times New Roman" pitchFamily="18" charset="0"/>
                <a:cs typeface="Times New Roman" pitchFamily="18" charset="0"/>
              </a:rPr>
              <a:t>TOPSIS assumes that we have </a:t>
            </a:r>
            <a:r>
              <a:rPr lang="en-US" sz="2800" smtClean="0">
                <a:solidFill>
                  <a:schemeClr val="accent1"/>
                </a:solidFill>
                <a:latin typeface="Times New Roman" pitchFamily="18" charset="0"/>
                <a:cs typeface="Times New Roman" pitchFamily="18" charset="0"/>
              </a:rPr>
              <a:t>m</a:t>
            </a:r>
            <a:r>
              <a:rPr lang="en-US" sz="2800" smtClean="0">
                <a:latin typeface="Times New Roman" pitchFamily="18" charset="0"/>
                <a:cs typeface="Times New Roman" pitchFamily="18" charset="0"/>
              </a:rPr>
              <a:t> alternatives (options) and </a:t>
            </a:r>
            <a:r>
              <a:rPr lang="en-US" sz="2800" smtClean="0">
                <a:solidFill>
                  <a:schemeClr val="accent1"/>
                </a:solidFill>
                <a:latin typeface="Times New Roman" pitchFamily="18" charset="0"/>
                <a:cs typeface="Times New Roman" pitchFamily="18" charset="0"/>
              </a:rPr>
              <a:t>n</a:t>
            </a:r>
            <a:r>
              <a:rPr lang="en-US" sz="2800" smtClean="0">
                <a:latin typeface="Times New Roman" pitchFamily="18" charset="0"/>
                <a:cs typeface="Times New Roman" pitchFamily="18" charset="0"/>
              </a:rPr>
              <a:t>  attributes/criteria and we have the score of each option with respect to each criterion.</a:t>
            </a:r>
          </a:p>
          <a:p>
            <a:pPr marL="1463040" lvl="4" indent="-182880" eaLnBrk="1" fontAlgn="auto" hangingPunct="1">
              <a:spcAft>
                <a:spcPts val="0"/>
              </a:spcAft>
              <a:buClr>
                <a:schemeClr val="accent2">
                  <a:tint val="60000"/>
                </a:schemeClr>
              </a:buClr>
              <a:buFont typeface="Wingdings 2"/>
              <a:buChar char=""/>
              <a:defRPr/>
            </a:pPr>
            <a:endParaRPr lang="en-US" sz="1800" smtClean="0">
              <a:latin typeface="Times New Roman" pitchFamily="18" charset="0"/>
              <a:cs typeface="Times New Roman" pitchFamily="18" charset="0"/>
            </a:endParaRPr>
          </a:p>
          <a:p>
            <a:pPr marL="274320" indent="-274320" eaLnBrk="1" fontAlgn="auto" hangingPunct="1">
              <a:spcAft>
                <a:spcPts val="0"/>
              </a:spcAft>
              <a:buFont typeface="Wingdings"/>
              <a:buChar char=""/>
              <a:defRPr/>
            </a:pPr>
            <a:r>
              <a:rPr lang="en-US" sz="2800" smtClean="0">
                <a:latin typeface="Times New Roman" pitchFamily="18" charset="0"/>
                <a:cs typeface="Times New Roman" pitchFamily="18" charset="0"/>
              </a:rPr>
              <a:t> Let  </a:t>
            </a:r>
            <a:r>
              <a:rPr lang="en-US" sz="2800" err="1" smtClean="0">
                <a:solidFill>
                  <a:schemeClr val="accent1"/>
                </a:solidFill>
                <a:latin typeface="Times New Roman" pitchFamily="18" charset="0"/>
                <a:cs typeface="Times New Roman" pitchFamily="18" charset="0"/>
              </a:rPr>
              <a:t>x</a:t>
            </a:r>
            <a:r>
              <a:rPr lang="en-US" sz="2800" baseline="-25000" err="1" smtClean="0">
                <a:solidFill>
                  <a:schemeClr val="accent1"/>
                </a:solidFill>
                <a:latin typeface="Times New Roman" pitchFamily="18" charset="0"/>
                <a:cs typeface="Times New Roman" pitchFamily="18" charset="0"/>
              </a:rPr>
              <a:t>ij</a:t>
            </a:r>
            <a:r>
              <a:rPr lang="en-US" sz="2800" smtClean="0">
                <a:solidFill>
                  <a:schemeClr val="accent1"/>
                </a:solidFill>
                <a:latin typeface="Times New Roman" pitchFamily="18" charset="0"/>
                <a:cs typeface="Times New Roman" pitchFamily="18" charset="0"/>
              </a:rPr>
              <a:t>  </a:t>
            </a:r>
            <a:r>
              <a:rPr lang="en-US" sz="2800" smtClean="0">
                <a:latin typeface="Times New Roman" pitchFamily="18" charset="0"/>
                <a:cs typeface="Times New Roman" pitchFamily="18" charset="0"/>
              </a:rPr>
              <a:t>score of </a:t>
            </a:r>
            <a:r>
              <a:rPr lang="en-US" sz="2800" smtClean="0">
                <a:solidFill>
                  <a:srgbClr val="00B050"/>
                </a:solidFill>
                <a:latin typeface="Times New Roman" pitchFamily="18" charset="0"/>
                <a:ea typeface="+mj-ea"/>
                <a:cs typeface="Times New Roman" pitchFamily="18" charset="0"/>
              </a:rPr>
              <a:t>option </a:t>
            </a:r>
            <a:r>
              <a:rPr lang="en-US" sz="2800" err="1" smtClean="0">
                <a:solidFill>
                  <a:srgbClr val="00B050"/>
                </a:solidFill>
                <a:latin typeface="Times New Roman" pitchFamily="18" charset="0"/>
                <a:ea typeface="+mj-ea"/>
                <a:cs typeface="Times New Roman" pitchFamily="18" charset="0"/>
              </a:rPr>
              <a:t>i</a:t>
            </a:r>
            <a:r>
              <a:rPr lang="en-US" sz="2800" smtClean="0">
                <a:solidFill>
                  <a:srgbClr val="00B050"/>
                </a:solidFill>
                <a:latin typeface="Times New Roman" pitchFamily="18" charset="0"/>
                <a:ea typeface="+mj-ea"/>
                <a:cs typeface="Times New Roman" pitchFamily="18" charset="0"/>
              </a:rPr>
              <a:t> </a:t>
            </a:r>
            <a:r>
              <a:rPr lang="en-US" sz="2800" smtClean="0">
                <a:latin typeface="Times New Roman" pitchFamily="18" charset="0"/>
                <a:cs typeface="Times New Roman" pitchFamily="18" charset="0"/>
              </a:rPr>
              <a:t>with respect to </a:t>
            </a:r>
            <a:r>
              <a:rPr lang="en-US" sz="2800" smtClean="0">
                <a:solidFill>
                  <a:srgbClr val="00B050"/>
                </a:solidFill>
                <a:latin typeface="Times New Roman" pitchFamily="18" charset="0"/>
                <a:ea typeface="+mj-ea"/>
                <a:cs typeface="Times New Roman" pitchFamily="18" charset="0"/>
              </a:rPr>
              <a:t>criterion j</a:t>
            </a:r>
          </a:p>
          <a:p>
            <a:pPr marL="274320" indent="-274320" eaLnBrk="1" fontAlgn="auto" hangingPunct="1">
              <a:spcAft>
                <a:spcPts val="0"/>
              </a:spcAft>
              <a:buFont typeface="Monotype Sorts"/>
              <a:buNone/>
              <a:defRPr/>
            </a:pPr>
            <a:r>
              <a:rPr lang="en-US" sz="2800" smtClean="0">
                <a:latin typeface="Times New Roman" pitchFamily="18" charset="0"/>
                <a:cs typeface="Times New Roman" pitchFamily="18" charset="0"/>
              </a:rPr>
              <a:t>    We have a matrix </a:t>
            </a:r>
            <a:r>
              <a:rPr lang="en-US" sz="2800" smtClean="0">
                <a:solidFill>
                  <a:schemeClr val="accent1"/>
                </a:solidFill>
                <a:latin typeface="Times New Roman" pitchFamily="18" charset="0"/>
                <a:cs typeface="Times New Roman" pitchFamily="18" charset="0"/>
              </a:rPr>
              <a:t>X</a:t>
            </a:r>
            <a:r>
              <a:rPr lang="en-US" sz="2800" smtClean="0">
                <a:latin typeface="Times New Roman" pitchFamily="18" charset="0"/>
                <a:cs typeface="Times New Roman" pitchFamily="18" charset="0"/>
              </a:rPr>
              <a:t> = (</a:t>
            </a:r>
            <a:r>
              <a:rPr lang="en-US" sz="2800" err="1" smtClean="0">
                <a:latin typeface="Times New Roman" pitchFamily="18" charset="0"/>
                <a:cs typeface="Times New Roman" pitchFamily="18" charset="0"/>
              </a:rPr>
              <a:t>x</a:t>
            </a:r>
            <a:r>
              <a:rPr lang="en-US" sz="2800" baseline="-25000" err="1" smtClean="0">
                <a:latin typeface="Times New Roman" pitchFamily="18" charset="0"/>
                <a:cs typeface="Times New Roman" pitchFamily="18" charset="0"/>
              </a:rPr>
              <a:t>ij</a:t>
            </a:r>
            <a:r>
              <a:rPr lang="en-US" sz="2800" smtClean="0">
                <a:latin typeface="Times New Roman" pitchFamily="18" charset="0"/>
                <a:cs typeface="Times New Roman" pitchFamily="18" charset="0"/>
              </a:rPr>
              <a:t>)   </a:t>
            </a:r>
            <a:r>
              <a:rPr lang="en-US" sz="2800" err="1" smtClean="0">
                <a:solidFill>
                  <a:schemeClr val="accent1"/>
                </a:solidFill>
                <a:latin typeface="Times New Roman" pitchFamily="18" charset="0"/>
                <a:cs typeface="Times New Roman" pitchFamily="18" charset="0"/>
              </a:rPr>
              <a:t>m</a:t>
            </a:r>
            <a:r>
              <a:rPr lang="en-US" sz="2800" err="1" smtClean="0">
                <a:solidFill>
                  <a:schemeClr val="accent1"/>
                </a:solidFill>
                <a:latin typeface="Times New Roman" pitchFamily="18" charset="0"/>
                <a:cs typeface="Times New Roman" pitchFamily="18" charset="0"/>
                <a:sym typeface="Symbol" pitchFamily="18" charset="2"/>
              </a:rPr>
              <a:t></a:t>
            </a:r>
            <a:r>
              <a:rPr lang="en-US" sz="2800" err="1" smtClean="0">
                <a:solidFill>
                  <a:schemeClr val="accent1"/>
                </a:solidFill>
                <a:latin typeface="Times New Roman" pitchFamily="18" charset="0"/>
                <a:cs typeface="Times New Roman" pitchFamily="18" charset="0"/>
              </a:rPr>
              <a:t>n</a:t>
            </a:r>
            <a:r>
              <a:rPr lang="en-US" sz="2800" smtClean="0">
                <a:latin typeface="Times New Roman" pitchFamily="18" charset="0"/>
                <a:cs typeface="Times New Roman" pitchFamily="18" charset="0"/>
              </a:rPr>
              <a:t> matrix.</a:t>
            </a:r>
          </a:p>
          <a:p>
            <a:pPr marL="274320" indent="-274320" eaLnBrk="1" fontAlgn="auto" hangingPunct="1">
              <a:spcAft>
                <a:spcPts val="0"/>
              </a:spcAft>
              <a:buFont typeface="Wingdings"/>
              <a:buChar char=""/>
              <a:defRPr/>
            </a:pPr>
            <a:r>
              <a:rPr lang="en-US" sz="2800" smtClean="0">
                <a:latin typeface="Times New Roman" pitchFamily="18" charset="0"/>
                <a:cs typeface="Times New Roman" pitchFamily="18" charset="0"/>
              </a:rPr>
              <a:t> Let </a:t>
            </a:r>
            <a:r>
              <a:rPr lang="en-US" sz="2800" smtClean="0">
                <a:solidFill>
                  <a:schemeClr val="accent1"/>
                </a:solidFill>
                <a:latin typeface="Times New Roman" pitchFamily="18" charset="0"/>
                <a:cs typeface="Times New Roman" pitchFamily="18" charset="0"/>
              </a:rPr>
              <a:t>J</a:t>
            </a:r>
            <a:r>
              <a:rPr lang="en-US" sz="2800" smtClean="0">
                <a:latin typeface="Times New Roman" pitchFamily="18" charset="0"/>
                <a:cs typeface="Times New Roman" pitchFamily="18" charset="0"/>
              </a:rPr>
              <a:t> be  the set of benefit attributes or criteria (more is better)</a:t>
            </a:r>
          </a:p>
          <a:p>
            <a:pPr marL="274320" indent="-274320" eaLnBrk="1" fontAlgn="auto" hangingPunct="1">
              <a:spcAft>
                <a:spcPts val="0"/>
              </a:spcAft>
              <a:buFont typeface="Wingdings"/>
              <a:buChar char=""/>
              <a:defRPr/>
            </a:pPr>
            <a:r>
              <a:rPr lang="en-US" sz="2800" smtClean="0">
                <a:latin typeface="Times New Roman" pitchFamily="18" charset="0"/>
                <a:cs typeface="Times New Roman" pitchFamily="18" charset="0"/>
              </a:rPr>
              <a:t> Let </a:t>
            </a:r>
            <a:r>
              <a:rPr lang="en-US" sz="2800" smtClean="0">
                <a:solidFill>
                  <a:schemeClr val="accent1"/>
                </a:solidFill>
                <a:latin typeface="Times New Roman" pitchFamily="18" charset="0"/>
                <a:cs typeface="Times New Roman" pitchFamily="18" charset="0"/>
              </a:rPr>
              <a:t>J'</a:t>
            </a:r>
            <a:r>
              <a:rPr lang="en-US" sz="2800" smtClean="0">
                <a:latin typeface="Times New Roman" pitchFamily="18" charset="0"/>
                <a:cs typeface="Times New Roman" pitchFamily="18" charset="0"/>
              </a:rPr>
              <a:t> be the set of negative attributes or criteria (less is better)</a:t>
            </a:r>
          </a:p>
          <a:p>
            <a:pPr marL="274320" indent="-274320" eaLnBrk="1" fontAlgn="auto" hangingPunct="1">
              <a:spcAft>
                <a:spcPts val="0"/>
              </a:spcAft>
              <a:buFont typeface="Wingdings"/>
              <a:buChar char=""/>
              <a:defRPr/>
            </a:pPr>
            <a:endParaRPr lang="en-US" smtClean="0"/>
          </a:p>
        </p:txBody>
      </p:sp>
      <p:sp>
        <p:nvSpPr>
          <p:cNvPr id="327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1A5444-3648-4611-9450-1402D4127641}" type="slidenum">
              <a:rPr lang="en-US" smtClean="0">
                <a:solidFill>
                  <a:srgbClr val="FFFFFF"/>
                </a:solidFill>
              </a:rPr>
              <a:pPr eaLnBrk="1" hangingPunct="1"/>
              <a:t>25</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r>
              <a:rPr lang="en-US" sz="3200" b="1" smtClean="0">
                <a:solidFill>
                  <a:srgbClr val="002060"/>
                </a:solidFill>
                <a:latin typeface="Times New Roman" pitchFamily="18" charset="0"/>
                <a:cs typeface="Times New Roman" pitchFamily="18" charset="0"/>
              </a:rPr>
              <a:t>Steps of  TOPSIS</a:t>
            </a:r>
          </a:p>
        </p:txBody>
      </p:sp>
      <p:sp>
        <p:nvSpPr>
          <p:cNvPr id="33795" name="Content Placeholder 2"/>
          <p:cNvSpPr>
            <a:spLocks noGrp="1"/>
          </p:cNvSpPr>
          <p:nvPr>
            <p:ph sz="quarter" idx="1"/>
          </p:nvPr>
        </p:nvSpPr>
        <p:spPr>
          <a:xfrm>
            <a:off x="457200" y="1600200"/>
            <a:ext cx="7467600" cy="4873625"/>
          </a:xfrm>
        </p:spPr>
        <p:txBody>
          <a:bodyPr/>
          <a:lstStyle/>
          <a:p>
            <a:pPr eaLnBrk="1" hangingPunct="1">
              <a:lnSpc>
                <a:spcPct val="90000"/>
              </a:lnSpc>
            </a:pPr>
            <a:r>
              <a:rPr lang="en-US" smtClean="0">
                <a:solidFill>
                  <a:srgbClr val="002060"/>
                </a:solidFill>
                <a:latin typeface="Times New Roman" pitchFamily="18" charset="0"/>
                <a:cs typeface="Times New Roman" pitchFamily="18" charset="0"/>
              </a:rPr>
              <a:t> Step 1: Construct normalized  decision matrix. </a:t>
            </a:r>
          </a:p>
          <a:p>
            <a:pPr eaLnBrk="1" hangingPunct="1">
              <a:lnSpc>
                <a:spcPct val="90000"/>
              </a:lnSpc>
            </a:pPr>
            <a:r>
              <a:rPr lang="en-US" smtClean="0">
                <a:solidFill>
                  <a:srgbClr val="002060"/>
                </a:solidFill>
                <a:latin typeface="Times New Roman" pitchFamily="18" charset="0"/>
                <a:cs typeface="Times New Roman" pitchFamily="18" charset="0"/>
              </a:rPr>
              <a:t>This step transforms various attribute dimensions into non-dimensional attributes, which allows comparisons across criteria.</a:t>
            </a:r>
          </a:p>
          <a:p>
            <a:pPr lvl="4" eaLnBrk="1" hangingPunct="1">
              <a:lnSpc>
                <a:spcPct val="90000"/>
              </a:lnSpc>
            </a:pPr>
            <a:endParaRPr lang="en-US" smtClean="0">
              <a:solidFill>
                <a:srgbClr val="002060"/>
              </a:solidFill>
              <a:latin typeface="Times New Roman" pitchFamily="18" charset="0"/>
              <a:cs typeface="Times New Roman" pitchFamily="18" charset="0"/>
            </a:endParaRPr>
          </a:p>
          <a:p>
            <a:pPr eaLnBrk="1" hangingPunct="1">
              <a:lnSpc>
                <a:spcPct val="90000"/>
              </a:lnSpc>
            </a:pPr>
            <a:r>
              <a:rPr lang="en-US" smtClean="0">
                <a:solidFill>
                  <a:srgbClr val="002060"/>
                </a:solidFill>
                <a:latin typeface="Times New Roman" pitchFamily="18" charset="0"/>
                <a:cs typeface="Times New Roman" pitchFamily="18" charset="0"/>
              </a:rPr>
              <a:t>Normalize scores or data as follows:</a:t>
            </a:r>
          </a:p>
          <a:p>
            <a:pPr lvl="4" eaLnBrk="1" hangingPunct="1">
              <a:lnSpc>
                <a:spcPct val="90000"/>
              </a:lnSpc>
            </a:pPr>
            <a:endParaRPr lang="en-US" smtClean="0">
              <a:solidFill>
                <a:srgbClr val="002060"/>
              </a:solidFill>
              <a:latin typeface="Times New Roman" pitchFamily="18" charset="0"/>
              <a:cs typeface="Times New Roman" pitchFamily="18" charset="0"/>
            </a:endParaRPr>
          </a:p>
          <a:p>
            <a:pPr eaLnBrk="1" hangingPunct="1">
              <a:lnSpc>
                <a:spcPct val="90000"/>
              </a:lnSpc>
              <a:buFont typeface="Monotype Sorts"/>
              <a:buNone/>
            </a:pPr>
            <a:r>
              <a:rPr lang="en-US" smtClean="0">
                <a:solidFill>
                  <a:srgbClr val="002060"/>
                </a:solidFill>
                <a:latin typeface="Times New Roman" pitchFamily="18" charset="0"/>
                <a:cs typeface="Times New Roman" pitchFamily="18" charset="0"/>
              </a:rPr>
              <a:t>     r</a:t>
            </a:r>
            <a:r>
              <a:rPr lang="en-US" baseline="-25000" smtClean="0">
                <a:solidFill>
                  <a:srgbClr val="002060"/>
                </a:solidFill>
                <a:latin typeface="Times New Roman" pitchFamily="18" charset="0"/>
                <a:cs typeface="Times New Roman" pitchFamily="18" charset="0"/>
              </a:rPr>
              <a:t>ij</a:t>
            </a:r>
            <a:r>
              <a:rPr lang="en-US" smtClean="0">
                <a:solidFill>
                  <a:srgbClr val="002060"/>
                </a:solidFill>
                <a:latin typeface="Times New Roman" pitchFamily="18" charset="0"/>
                <a:cs typeface="Times New Roman" pitchFamily="18" charset="0"/>
              </a:rPr>
              <a:t>  = x</a:t>
            </a:r>
            <a:r>
              <a:rPr lang="en-US" baseline="-25000" smtClean="0">
                <a:solidFill>
                  <a:srgbClr val="002060"/>
                </a:solidFill>
                <a:latin typeface="Times New Roman" pitchFamily="18" charset="0"/>
                <a:cs typeface="Times New Roman" pitchFamily="18" charset="0"/>
              </a:rPr>
              <a:t>ij</a:t>
            </a:r>
            <a:r>
              <a:rPr lang="en-US" smtClean="0">
                <a:solidFill>
                  <a:srgbClr val="002060"/>
                </a:solidFill>
                <a:latin typeface="Times New Roman" pitchFamily="18" charset="0"/>
                <a:cs typeface="Times New Roman" pitchFamily="18" charset="0"/>
              </a:rPr>
              <a:t>/ √(</a:t>
            </a:r>
            <a:r>
              <a:rPr lang="en-US" smtClean="0">
                <a:solidFill>
                  <a:srgbClr val="002060"/>
                </a:solidFill>
                <a:latin typeface="Times New Roman" pitchFamily="18" charset="0"/>
                <a:cs typeface="Times New Roman" pitchFamily="18" charset="0"/>
                <a:sym typeface="Symbol" pitchFamily="18" charset="2"/>
              </a:rPr>
              <a:t>x</a:t>
            </a:r>
            <a:r>
              <a:rPr lang="en-US" baseline="30000" smtClean="0">
                <a:solidFill>
                  <a:srgbClr val="002060"/>
                </a:solidFill>
                <a:latin typeface="Times New Roman" pitchFamily="18" charset="0"/>
                <a:cs typeface="Times New Roman" pitchFamily="18" charset="0"/>
                <a:sym typeface="Symbol" pitchFamily="18" charset="2"/>
              </a:rPr>
              <a:t>2</a:t>
            </a:r>
            <a:r>
              <a:rPr lang="en-US" baseline="-25000" smtClean="0">
                <a:solidFill>
                  <a:srgbClr val="002060"/>
                </a:solidFill>
                <a:latin typeface="Times New Roman" pitchFamily="18" charset="0"/>
                <a:cs typeface="Times New Roman" pitchFamily="18" charset="0"/>
                <a:sym typeface="Symbol" pitchFamily="18" charset="2"/>
              </a:rPr>
              <a:t>ij</a:t>
            </a:r>
            <a:r>
              <a:rPr lang="en-US" smtClean="0">
                <a:solidFill>
                  <a:srgbClr val="002060"/>
                </a:solidFill>
                <a:latin typeface="Times New Roman" pitchFamily="18" charset="0"/>
                <a:cs typeface="Times New Roman" pitchFamily="18" charset="0"/>
                <a:sym typeface="Symbol" pitchFamily="18" charset="2"/>
              </a:rPr>
              <a:t>)  for i = 1, …, m; j = 1, …, n</a:t>
            </a:r>
          </a:p>
          <a:p>
            <a:pPr eaLnBrk="1" hangingPunct="1">
              <a:lnSpc>
                <a:spcPct val="90000"/>
              </a:lnSpc>
              <a:buFont typeface="Monotype Sorts"/>
              <a:buNone/>
            </a:pPr>
            <a:r>
              <a:rPr lang="en-US" sz="3600" baseline="-25000" smtClean="0">
                <a:solidFill>
                  <a:srgbClr val="002060"/>
                </a:solidFill>
                <a:latin typeface="Times New Roman" pitchFamily="18" charset="0"/>
                <a:cs typeface="Times New Roman" pitchFamily="18" charset="0"/>
                <a:sym typeface="Symbol" pitchFamily="18" charset="2"/>
              </a:rPr>
              <a:t>                            </a:t>
            </a:r>
            <a:r>
              <a:rPr lang="en-US" sz="3600" baseline="30000" smtClean="0">
                <a:solidFill>
                  <a:srgbClr val="002060"/>
                </a:solidFill>
                <a:latin typeface="Times New Roman" pitchFamily="18" charset="0"/>
                <a:cs typeface="Times New Roman" pitchFamily="18" charset="0"/>
                <a:sym typeface="Symbol" pitchFamily="18" charset="2"/>
              </a:rPr>
              <a:t>i</a:t>
            </a:r>
            <a:endParaRPr lang="en-US" smtClean="0">
              <a:solidFill>
                <a:srgbClr val="002060"/>
              </a:solidFill>
              <a:latin typeface="Times New Roman" pitchFamily="18" charset="0"/>
              <a:cs typeface="Times New Roman" pitchFamily="18" charset="0"/>
            </a:endParaRPr>
          </a:p>
        </p:txBody>
      </p:sp>
      <p:sp>
        <p:nvSpPr>
          <p:cNvPr id="3379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A168BAB-9CA6-436F-9DA6-229B9CBA622C}" type="slidenum">
              <a:rPr lang="en-US" smtClean="0">
                <a:solidFill>
                  <a:srgbClr val="FFFFFF"/>
                </a:solidFill>
              </a:rPr>
              <a:pPr eaLnBrk="1" hangingPunct="1"/>
              <a:t>26</a:t>
            </a:fld>
            <a:endParaRPr lang="en-US" smtClean="0">
              <a:solidFill>
                <a:srgbClr val="FFFFFF"/>
              </a:solidFill>
            </a:endParaRPr>
          </a:p>
        </p:txBody>
      </p:sp>
      <p:cxnSp>
        <p:nvCxnSpPr>
          <p:cNvPr id="5" name="Straight Connector 4"/>
          <p:cNvCxnSpPr/>
          <p:nvPr/>
        </p:nvCxnSpPr>
        <p:spPr>
          <a:xfrm>
            <a:off x="2124075" y="4005263"/>
            <a:ext cx="928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fontAlgn="auto" hangingPunct="1">
              <a:spcAft>
                <a:spcPts val="0"/>
              </a:spcAft>
              <a:defRPr/>
            </a:pPr>
            <a:r>
              <a:rPr lang="en-US" sz="3200" b="1" smtClean="0">
                <a:solidFill>
                  <a:srgbClr val="C00000"/>
                </a:solidFill>
                <a:latin typeface="Times New Roman" pitchFamily="18" charset="0"/>
                <a:cs typeface="Times New Roman" pitchFamily="18" charset="0"/>
              </a:rPr>
              <a:t>Steps of  TOPSIS</a:t>
            </a:r>
          </a:p>
        </p:txBody>
      </p:sp>
      <p:sp>
        <p:nvSpPr>
          <p:cNvPr id="34819" name="Content Placeholder 2"/>
          <p:cNvSpPr>
            <a:spLocks noGrp="1"/>
          </p:cNvSpPr>
          <p:nvPr>
            <p:ph sz="quarter" idx="1"/>
          </p:nvPr>
        </p:nvSpPr>
        <p:spPr>
          <a:xfrm>
            <a:off x="457200" y="1600200"/>
            <a:ext cx="7467600" cy="4873625"/>
          </a:xfrm>
        </p:spPr>
        <p:txBody>
          <a:bodyPr/>
          <a:lstStyle/>
          <a:p>
            <a:pPr eaLnBrk="1" hangingPunct="1">
              <a:lnSpc>
                <a:spcPct val="90000"/>
              </a:lnSpc>
            </a:pPr>
            <a:r>
              <a:rPr lang="en-US" smtClean="0">
                <a:latin typeface="Times New Roman" pitchFamily="18" charset="0"/>
                <a:cs typeface="Times New Roman" pitchFamily="18" charset="0"/>
              </a:rPr>
              <a:t> </a:t>
            </a:r>
            <a:r>
              <a:rPr lang="en-US" smtClean="0">
                <a:solidFill>
                  <a:schemeClr val="accent1"/>
                </a:solidFill>
                <a:latin typeface="Times New Roman" pitchFamily="18" charset="0"/>
                <a:cs typeface="Times New Roman" pitchFamily="18" charset="0"/>
              </a:rPr>
              <a:t>Step 2:</a:t>
            </a:r>
            <a:r>
              <a:rPr lang="en-US" smtClean="0">
                <a:latin typeface="Times New Roman" pitchFamily="18" charset="0"/>
                <a:cs typeface="Times New Roman" pitchFamily="18" charset="0"/>
              </a:rPr>
              <a:t> Construct the weighted normalized decision matrix. </a:t>
            </a:r>
          </a:p>
          <a:p>
            <a:pPr eaLnBrk="1" hangingPunct="1">
              <a:lnSpc>
                <a:spcPct val="90000"/>
              </a:lnSpc>
            </a:pPr>
            <a:r>
              <a:rPr lang="en-US" smtClean="0">
                <a:latin typeface="Times New Roman" pitchFamily="18" charset="0"/>
                <a:cs typeface="Times New Roman" pitchFamily="18" charset="0"/>
              </a:rPr>
              <a:t>Assume we have a set of weights for each criteria </a:t>
            </a:r>
            <a:r>
              <a:rPr lang="en-US" smtClean="0">
                <a:solidFill>
                  <a:schemeClr val="accent1"/>
                </a:solidFill>
                <a:latin typeface="Times New Roman" pitchFamily="18" charset="0"/>
                <a:cs typeface="Times New Roman" pitchFamily="18" charset="0"/>
              </a:rPr>
              <a:t>w</a:t>
            </a:r>
            <a:r>
              <a:rPr lang="en-US" baseline="-25000" smtClean="0">
                <a:solidFill>
                  <a:schemeClr val="accent1"/>
                </a:solidFill>
                <a:latin typeface="Times New Roman" pitchFamily="18" charset="0"/>
                <a:cs typeface="Times New Roman" pitchFamily="18" charset="0"/>
              </a:rPr>
              <a:t>j</a:t>
            </a:r>
            <a:r>
              <a:rPr lang="en-US" smtClean="0">
                <a:latin typeface="Times New Roman" pitchFamily="18" charset="0"/>
                <a:cs typeface="Times New Roman" pitchFamily="18" charset="0"/>
              </a:rPr>
              <a:t> for j = 1,…n. </a:t>
            </a:r>
          </a:p>
          <a:p>
            <a:pPr eaLnBrk="1" hangingPunct="1">
              <a:lnSpc>
                <a:spcPct val="90000"/>
              </a:lnSpc>
            </a:pPr>
            <a:r>
              <a:rPr lang="en-US" smtClean="0">
                <a:latin typeface="Times New Roman" pitchFamily="18" charset="0"/>
                <a:cs typeface="Times New Roman" pitchFamily="18" charset="0"/>
              </a:rPr>
              <a:t>Multiply each column of the normalized decision matrix by its associated weight. </a:t>
            </a:r>
          </a:p>
          <a:p>
            <a:pPr eaLnBrk="1" hangingPunct="1">
              <a:lnSpc>
                <a:spcPct val="90000"/>
              </a:lnSpc>
            </a:pPr>
            <a:r>
              <a:rPr lang="en-US" smtClean="0">
                <a:latin typeface="Times New Roman" pitchFamily="18" charset="0"/>
                <a:cs typeface="Times New Roman" pitchFamily="18" charset="0"/>
              </a:rPr>
              <a:t>An element of the new matrix is:</a:t>
            </a:r>
          </a:p>
          <a:p>
            <a:pPr lvl="4" eaLnBrk="1" hangingPunct="1">
              <a:lnSpc>
                <a:spcPct val="90000"/>
              </a:lnSpc>
            </a:pPr>
            <a:endParaRPr lang="en-US" smtClean="0">
              <a:latin typeface="Times New Roman" pitchFamily="18" charset="0"/>
              <a:cs typeface="Times New Roman" pitchFamily="18" charset="0"/>
            </a:endParaRPr>
          </a:p>
          <a:p>
            <a:pPr eaLnBrk="1" hangingPunct="1">
              <a:lnSpc>
                <a:spcPct val="90000"/>
              </a:lnSpc>
              <a:buFont typeface="Monotype Sorts"/>
              <a:buNone/>
            </a:pPr>
            <a:r>
              <a:rPr lang="en-US" smtClean="0">
                <a:latin typeface="Times New Roman" pitchFamily="18" charset="0"/>
                <a:cs typeface="Times New Roman" pitchFamily="18" charset="0"/>
              </a:rPr>
              <a:t>         	</a:t>
            </a:r>
            <a:r>
              <a:rPr lang="en-US" sz="2500" b="1" i="1" smtClean="0">
                <a:latin typeface="Times New Roman" pitchFamily="18" charset="0"/>
                <a:cs typeface="Times New Roman" pitchFamily="18" charset="0"/>
              </a:rPr>
              <a:t>v</a:t>
            </a:r>
            <a:r>
              <a:rPr lang="en-US" sz="2500" b="1" i="1" baseline="-25000" smtClean="0">
                <a:latin typeface="Times New Roman" pitchFamily="18" charset="0"/>
                <a:cs typeface="Times New Roman" pitchFamily="18" charset="0"/>
              </a:rPr>
              <a:t>ij</a:t>
            </a:r>
            <a:r>
              <a:rPr lang="en-US" sz="2500" b="1" i="1" smtClean="0">
                <a:latin typeface="Times New Roman" pitchFamily="18" charset="0"/>
                <a:cs typeface="Times New Roman" pitchFamily="18" charset="0"/>
              </a:rPr>
              <a:t>  = w</a:t>
            </a:r>
            <a:r>
              <a:rPr lang="en-US" sz="2500" b="1" i="1" baseline="-25000" smtClean="0">
                <a:latin typeface="Times New Roman" pitchFamily="18" charset="0"/>
                <a:cs typeface="Times New Roman" pitchFamily="18" charset="0"/>
              </a:rPr>
              <a:t>j</a:t>
            </a:r>
            <a:r>
              <a:rPr lang="en-US" sz="2500" b="1" i="1" smtClean="0">
                <a:latin typeface="Times New Roman" pitchFamily="18" charset="0"/>
                <a:cs typeface="Times New Roman" pitchFamily="18" charset="0"/>
              </a:rPr>
              <a:t> r</a:t>
            </a:r>
            <a:r>
              <a:rPr lang="en-US" sz="2500" b="1" i="1" baseline="-25000" smtClean="0">
                <a:latin typeface="Times New Roman" pitchFamily="18" charset="0"/>
                <a:cs typeface="Times New Roman" pitchFamily="18" charset="0"/>
              </a:rPr>
              <a:t>ij</a:t>
            </a:r>
          </a:p>
          <a:p>
            <a:pPr eaLnBrk="1" hangingPunct="1"/>
            <a:endParaRPr lang="en-US" smtClean="0"/>
          </a:p>
        </p:txBody>
      </p:sp>
      <p:sp>
        <p:nvSpPr>
          <p:cNvPr id="348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E777475-9DEE-4723-B7B5-8332F29F3C9F}" type="slidenum">
              <a:rPr lang="en-US" smtClean="0">
                <a:solidFill>
                  <a:srgbClr val="FFFFFF"/>
                </a:solidFill>
              </a:rPr>
              <a:pPr eaLnBrk="1" hangingPunct="1"/>
              <a:t>27</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fontAlgn="auto" hangingPunct="1">
              <a:spcAft>
                <a:spcPts val="0"/>
              </a:spcAft>
              <a:defRPr/>
            </a:pPr>
            <a:r>
              <a:rPr lang="en-US" sz="3200" b="1" smtClean="0">
                <a:solidFill>
                  <a:srgbClr val="002060"/>
                </a:solidFill>
                <a:latin typeface="Times New Roman" pitchFamily="18" charset="0"/>
                <a:cs typeface="Times New Roman" pitchFamily="18" charset="0"/>
              </a:rPr>
              <a:t>Steps of  TOPSIS</a:t>
            </a:r>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r>
              <a:rPr lang="en-US" sz="2800" smtClean="0">
                <a:solidFill>
                  <a:srgbClr val="002060"/>
                </a:solidFill>
                <a:latin typeface="Times New Roman" pitchFamily="18" charset="0"/>
                <a:cs typeface="Times New Roman" pitchFamily="18" charset="0"/>
                <a:sym typeface="Symbol" pitchFamily="18" charset="2"/>
              </a:rPr>
              <a:t>Step 3: Determine the ideal and negative ideal solutions.</a:t>
            </a:r>
          </a:p>
          <a:p>
            <a:pPr marL="1463040" lvl="4" indent="-182880" eaLnBrk="1" fontAlgn="auto" hangingPunct="1">
              <a:lnSpc>
                <a:spcPct val="90000"/>
              </a:lnSpc>
              <a:spcBef>
                <a:spcPts val="370"/>
              </a:spcBef>
              <a:spcAft>
                <a:spcPts val="0"/>
              </a:spcAft>
              <a:buClr>
                <a:schemeClr val="accent3"/>
              </a:buClr>
              <a:buFont typeface="Wingdings 2"/>
              <a:buChar char=""/>
              <a:defRPr/>
            </a:pPr>
            <a:endParaRPr lang="en-US" sz="1800" smtClean="0">
              <a:solidFill>
                <a:srgbClr val="002060"/>
              </a:solidFill>
              <a:latin typeface="Times New Roman" pitchFamily="18" charset="0"/>
              <a:cs typeface="Times New Roman" pitchFamily="18" charset="0"/>
              <a:sym typeface="Symbol" pitchFamily="18" charset="2"/>
            </a:endParaRPr>
          </a:p>
          <a:p>
            <a:pPr marL="274320" indent="-274320" eaLnBrk="1" fontAlgn="auto" hangingPunct="1">
              <a:lnSpc>
                <a:spcPct val="90000"/>
              </a:lnSpc>
              <a:spcBef>
                <a:spcPts val="580"/>
              </a:spcBef>
              <a:spcAft>
                <a:spcPts val="0"/>
              </a:spcAft>
              <a:buFont typeface="Wingdings 2"/>
              <a:buChar char=""/>
              <a:defRPr/>
            </a:pPr>
            <a:r>
              <a:rPr lang="en-US" sz="2800" smtClean="0">
                <a:solidFill>
                  <a:srgbClr val="002060"/>
                </a:solidFill>
                <a:latin typeface="Times New Roman" pitchFamily="18" charset="0"/>
                <a:cs typeface="Times New Roman" pitchFamily="18" charset="0"/>
                <a:sym typeface="Symbol" pitchFamily="18" charset="2"/>
              </a:rPr>
              <a:t>Ideal solution.</a:t>
            </a:r>
          </a:p>
          <a:p>
            <a:pPr marL="274320" indent="-274320" eaLnBrk="1" fontAlgn="auto" hangingPunct="1">
              <a:lnSpc>
                <a:spcPct val="90000"/>
              </a:lnSpc>
              <a:spcBef>
                <a:spcPts val="580"/>
              </a:spcBef>
              <a:spcAft>
                <a:spcPts val="0"/>
              </a:spcAft>
              <a:buFont typeface="Monotype Sorts" pitchFamily="2" charset="2"/>
              <a:buNone/>
              <a:defRPr/>
            </a:pPr>
            <a:r>
              <a:rPr lang="en-US" sz="2800" smtClean="0">
                <a:solidFill>
                  <a:srgbClr val="002060"/>
                </a:solidFill>
                <a:latin typeface="Times New Roman" pitchFamily="18" charset="0"/>
                <a:cs typeface="Times New Roman" pitchFamily="18" charset="0"/>
                <a:sym typeface="Symbol" pitchFamily="18" charset="2"/>
              </a:rPr>
              <a:t>    A* = { v</a:t>
            </a:r>
            <a:r>
              <a:rPr lang="en-US" sz="2800" baseline="-25000" smtClean="0">
                <a:solidFill>
                  <a:srgbClr val="002060"/>
                </a:solidFill>
                <a:latin typeface="Times New Roman" pitchFamily="18" charset="0"/>
                <a:cs typeface="Times New Roman" pitchFamily="18" charset="0"/>
                <a:sym typeface="Symbol" pitchFamily="18" charset="2"/>
              </a:rPr>
              <a:t>1</a:t>
            </a:r>
            <a:r>
              <a:rPr lang="en-US" sz="2800" baseline="30000" smtClean="0">
                <a:solidFill>
                  <a:srgbClr val="002060"/>
                </a:solidFill>
                <a:latin typeface="Times New Roman" pitchFamily="18" charset="0"/>
                <a:cs typeface="Times New Roman" pitchFamily="18" charset="0"/>
                <a:sym typeface="Symbol" pitchFamily="18" charset="2"/>
              </a:rPr>
              <a:t>*</a:t>
            </a:r>
            <a:r>
              <a:rPr lang="en-US" sz="2800" baseline="-25000" smtClean="0">
                <a:solidFill>
                  <a:srgbClr val="002060"/>
                </a:solidFill>
                <a:latin typeface="Times New Roman" pitchFamily="18" charset="0"/>
                <a:cs typeface="Times New Roman" pitchFamily="18" charset="0"/>
                <a:sym typeface="Symbol" pitchFamily="18" charset="2"/>
              </a:rPr>
              <a:t> </a:t>
            </a:r>
            <a:r>
              <a:rPr lang="en-US" sz="2800" smtClean="0">
                <a:solidFill>
                  <a:srgbClr val="002060"/>
                </a:solidFill>
                <a:latin typeface="Times New Roman" pitchFamily="18" charset="0"/>
                <a:cs typeface="Times New Roman" pitchFamily="18" charset="0"/>
                <a:sym typeface="Symbol" pitchFamily="18" charset="2"/>
              </a:rPr>
              <a:t>, …,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n</a:t>
            </a:r>
            <a:r>
              <a:rPr lang="en-US" sz="2800" baseline="30000" smtClean="0">
                <a:solidFill>
                  <a:srgbClr val="002060"/>
                </a:solidFill>
                <a:latin typeface="Times New Roman" pitchFamily="18" charset="0"/>
                <a:cs typeface="Times New Roman" pitchFamily="18" charset="0"/>
                <a:sym typeface="Symbol" pitchFamily="18" charset="2"/>
              </a:rPr>
              <a:t>*</a:t>
            </a:r>
            <a:r>
              <a:rPr lang="en-US" sz="2800" smtClean="0">
                <a:solidFill>
                  <a:srgbClr val="002060"/>
                </a:solidFill>
                <a:latin typeface="Times New Roman" pitchFamily="18" charset="0"/>
                <a:cs typeface="Times New Roman" pitchFamily="18" charset="0"/>
                <a:sym typeface="Symbol" pitchFamily="18" charset="2"/>
              </a:rPr>
              <a:t>}, where</a:t>
            </a:r>
          </a:p>
          <a:p>
            <a:pPr marL="274320" indent="-274320" eaLnBrk="1" fontAlgn="auto" hangingPunct="1">
              <a:lnSpc>
                <a:spcPct val="90000"/>
              </a:lnSpc>
              <a:spcBef>
                <a:spcPts val="580"/>
              </a:spcBef>
              <a:spcAft>
                <a:spcPts val="0"/>
              </a:spcAft>
              <a:buFont typeface="Monotype Sorts" pitchFamily="2" charset="2"/>
              <a:buNone/>
              <a:defRPr/>
            </a:pPr>
            <a:r>
              <a:rPr lang="en-US" sz="2800" smtClean="0">
                <a:solidFill>
                  <a:srgbClr val="002060"/>
                </a:solidFill>
                <a:latin typeface="Times New Roman" pitchFamily="18" charset="0"/>
                <a:cs typeface="Times New Roman" pitchFamily="18" charset="0"/>
                <a:sym typeface="Symbol" pitchFamily="18" charset="2"/>
              </a:rPr>
              <a:t>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j</a:t>
            </a:r>
            <a:r>
              <a:rPr lang="en-US" sz="2800" baseline="30000" smtClean="0">
                <a:solidFill>
                  <a:srgbClr val="002060"/>
                </a:solidFill>
                <a:latin typeface="Times New Roman" pitchFamily="18" charset="0"/>
                <a:cs typeface="Times New Roman" pitchFamily="18" charset="0"/>
                <a:sym typeface="Symbol" pitchFamily="18" charset="2"/>
              </a:rPr>
              <a:t>*</a:t>
            </a:r>
            <a:r>
              <a:rPr lang="en-US" sz="2800" baseline="-25000" smtClean="0">
                <a:solidFill>
                  <a:srgbClr val="002060"/>
                </a:solidFill>
                <a:latin typeface="Times New Roman" pitchFamily="18" charset="0"/>
                <a:cs typeface="Times New Roman" pitchFamily="18" charset="0"/>
                <a:sym typeface="Symbol" pitchFamily="18" charset="2"/>
              </a:rPr>
              <a:t>  </a:t>
            </a:r>
            <a:r>
              <a:rPr lang="en-US" sz="2800" smtClean="0">
                <a:solidFill>
                  <a:srgbClr val="002060"/>
                </a:solidFill>
                <a:latin typeface="Times New Roman" pitchFamily="18" charset="0"/>
                <a:cs typeface="Times New Roman" pitchFamily="18" charset="0"/>
                <a:sym typeface="Symbol" pitchFamily="18" charset="2"/>
              </a:rPr>
              <a:t>={ max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ij</a:t>
            </a:r>
            <a:r>
              <a:rPr lang="en-US" sz="2800" smtClean="0">
                <a:solidFill>
                  <a:srgbClr val="002060"/>
                </a:solidFill>
                <a:latin typeface="Times New Roman" pitchFamily="18" charset="0"/>
                <a:cs typeface="Times New Roman" pitchFamily="18" charset="0"/>
                <a:sym typeface="Symbol" pitchFamily="18" charset="2"/>
              </a:rPr>
              <a:t>) if j  J ;  min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ij</a:t>
            </a:r>
            <a:r>
              <a:rPr lang="en-US" sz="2800" smtClean="0">
                <a:solidFill>
                  <a:srgbClr val="002060"/>
                </a:solidFill>
                <a:latin typeface="Times New Roman" pitchFamily="18" charset="0"/>
                <a:cs typeface="Times New Roman" pitchFamily="18" charset="0"/>
                <a:sym typeface="Symbol" pitchFamily="18" charset="2"/>
              </a:rPr>
              <a:t>) if  j  J' }</a:t>
            </a:r>
          </a:p>
          <a:p>
            <a:pPr marL="274320" indent="-274320" eaLnBrk="1" fontAlgn="auto" hangingPunct="1">
              <a:lnSpc>
                <a:spcPct val="90000"/>
              </a:lnSpc>
              <a:spcBef>
                <a:spcPts val="580"/>
              </a:spcBef>
              <a:spcAft>
                <a:spcPts val="0"/>
              </a:spcAft>
              <a:buFont typeface="Monotype Sorts" pitchFamily="2" charset="2"/>
              <a:buNone/>
              <a:defRPr/>
            </a:pPr>
            <a:r>
              <a:rPr lang="en-US" sz="2800" smtClean="0">
                <a:solidFill>
                  <a:srgbClr val="002060"/>
                </a:solidFill>
                <a:latin typeface="Times New Roman" pitchFamily="18" charset="0"/>
                <a:cs typeface="Times New Roman" pitchFamily="18" charset="0"/>
                <a:sym typeface="Symbol" pitchFamily="18" charset="2"/>
              </a:rPr>
              <a:t>	              </a:t>
            </a:r>
            <a:r>
              <a:rPr lang="en-US" sz="2800" baseline="30000" err="1" smtClean="0">
                <a:solidFill>
                  <a:srgbClr val="002060"/>
                </a:solidFill>
                <a:latin typeface="Times New Roman" pitchFamily="18" charset="0"/>
                <a:cs typeface="Times New Roman" pitchFamily="18" charset="0"/>
                <a:sym typeface="Symbol" pitchFamily="18" charset="2"/>
              </a:rPr>
              <a:t>i</a:t>
            </a:r>
            <a:r>
              <a:rPr lang="en-US" sz="2800" baseline="30000" smtClean="0">
                <a:solidFill>
                  <a:srgbClr val="002060"/>
                </a:solidFill>
                <a:latin typeface="Times New Roman" pitchFamily="18" charset="0"/>
                <a:cs typeface="Times New Roman" pitchFamily="18" charset="0"/>
                <a:sym typeface="Symbol" pitchFamily="18" charset="2"/>
              </a:rPr>
              <a:t>                                         </a:t>
            </a:r>
            <a:r>
              <a:rPr lang="en-US" sz="2800" baseline="30000" err="1" smtClean="0">
                <a:solidFill>
                  <a:srgbClr val="002060"/>
                </a:solidFill>
                <a:latin typeface="Times New Roman" pitchFamily="18" charset="0"/>
                <a:cs typeface="Times New Roman" pitchFamily="18" charset="0"/>
                <a:sym typeface="Symbol" pitchFamily="18" charset="2"/>
              </a:rPr>
              <a:t>i</a:t>
            </a:r>
            <a:endParaRPr lang="en-US" sz="2800" baseline="30000" smtClean="0">
              <a:solidFill>
                <a:srgbClr val="002060"/>
              </a:solidFill>
              <a:latin typeface="Times New Roman" pitchFamily="18" charset="0"/>
              <a:cs typeface="Times New Roman" pitchFamily="18" charset="0"/>
              <a:sym typeface="Symbol" pitchFamily="18" charset="2"/>
            </a:endParaRPr>
          </a:p>
          <a:p>
            <a:pPr marL="1463040" lvl="4" indent="-182880" eaLnBrk="1" fontAlgn="auto" hangingPunct="1">
              <a:lnSpc>
                <a:spcPct val="90000"/>
              </a:lnSpc>
              <a:spcBef>
                <a:spcPts val="370"/>
              </a:spcBef>
              <a:spcAft>
                <a:spcPts val="0"/>
              </a:spcAft>
              <a:buClr>
                <a:schemeClr val="accent3"/>
              </a:buClr>
              <a:buFont typeface="Wingdings 2"/>
              <a:buChar char=""/>
              <a:defRPr/>
            </a:pPr>
            <a:endParaRPr lang="en-US" sz="1800" smtClean="0">
              <a:solidFill>
                <a:srgbClr val="002060"/>
              </a:solidFill>
              <a:latin typeface="Times New Roman" pitchFamily="18" charset="0"/>
              <a:cs typeface="Times New Roman" pitchFamily="18" charset="0"/>
              <a:sym typeface="Symbol" pitchFamily="18" charset="2"/>
            </a:endParaRPr>
          </a:p>
          <a:p>
            <a:pPr marL="274320" indent="-274320" eaLnBrk="1" fontAlgn="auto" hangingPunct="1">
              <a:lnSpc>
                <a:spcPct val="90000"/>
              </a:lnSpc>
              <a:spcBef>
                <a:spcPts val="580"/>
              </a:spcBef>
              <a:spcAft>
                <a:spcPts val="0"/>
              </a:spcAft>
              <a:buFont typeface="Wingdings 2"/>
              <a:buChar char=""/>
              <a:defRPr/>
            </a:pPr>
            <a:r>
              <a:rPr lang="en-US" sz="2800" smtClean="0">
                <a:solidFill>
                  <a:srgbClr val="002060"/>
                </a:solidFill>
                <a:latin typeface="Times New Roman" pitchFamily="18" charset="0"/>
                <a:cs typeface="Times New Roman" pitchFamily="18" charset="0"/>
                <a:sym typeface="Symbol" pitchFamily="18" charset="2"/>
              </a:rPr>
              <a:t>Negative ideal solution.</a:t>
            </a:r>
            <a:r>
              <a:rPr lang="en-US" sz="2800" baseline="30000" smtClean="0">
                <a:solidFill>
                  <a:srgbClr val="002060"/>
                </a:solidFill>
                <a:latin typeface="Times New Roman" pitchFamily="18" charset="0"/>
                <a:cs typeface="Times New Roman" pitchFamily="18" charset="0"/>
                <a:sym typeface="Symbol" pitchFamily="18" charset="2"/>
              </a:rPr>
              <a:t> </a:t>
            </a:r>
          </a:p>
          <a:p>
            <a:pPr marL="274320" indent="-274320" eaLnBrk="1" fontAlgn="auto" hangingPunct="1">
              <a:lnSpc>
                <a:spcPct val="90000"/>
              </a:lnSpc>
              <a:spcBef>
                <a:spcPts val="580"/>
              </a:spcBef>
              <a:spcAft>
                <a:spcPts val="0"/>
              </a:spcAft>
              <a:buFont typeface="Monotype Sorts" pitchFamily="2" charset="2"/>
              <a:buNone/>
              <a:defRPr/>
            </a:pPr>
            <a:r>
              <a:rPr lang="en-US" sz="2800" smtClean="0">
                <a:solidFill>
                  <a:srgbClr val="002060"/>
                </a:solidFill>
                <a:latin typeface="Times New Roman" pitchFamily="18" charset="0"/>
                <a:cs typeface="Times New Roman" pitchFamily="18" charset="0"/>
                <a:sym typeface="Symbol" pitchFamily="18" charset="2"/>
              </a:rPr>
              <a:t>	A'   = { v</a:t>
            </a:r>
            <a:r>
              <a:rPr lang="en-US" sz="2800" baseline="-25000" smtClean="0">
                <a:solidFill>
                  <a:srgbClr val="002060"/>
                </a:solidFill>
                <a:latin typeface="Times New Roman" pitchFamily="18" charset="0"/>
                <a:cs typeface="Times New Roman" pitchFamily="18" charset="0"/>
                <a:sym typeface="Symbol" pitchFamily="18" charset="2"/>
              </a:rPr>
              <a:t>1</a:t>
            </a:r>
            <a:r>
              <a:rPr lang="en-US" sz="2800" smtClean="0">
                <a:solidFill>
                  <a:srgbClr val="002060"/>
                </a:solidFill>
                <a:latin typeface="Times New Roman" pitchFamily="18" charset="0"/>
                <a:cs typeface="Times New Roman" pitchFamily="18" charset="0"/>
                <a:sym typeface="Symbol" pitchFamily="18" charset="2"/>
              </a:rPr>
              <a:t>'</a:t>
            </a:r>
            <a:r>
              <a:rPr lang="en-US" sz="2800" baseline="30000" smtClean="0">
                <a:solidFill>
                  <a:srgbClr val="002060"/>
                </a:solidFill>
                <a:latin typeface="Times New Roman" pitchFamily="18" charset="0"/>
                <a:cs typeface="Times New Roman" pitchFamily="18" charset="0"/>
                <a:sym typeface="Symbol" pitchFamily="18" charset="2"/>
              </a:rPr>
              <a:t> </a:t>
            </a:r>
            <a:r>
              <a:rPr lang="en-US" sz="2800" smtClean="0">
                <a:solidFill>
                  <a:srgbClr val="002060"/>
                </a:solidFill>
                <a:latin typeface="Times New Roman" pitchFamily="18" charset="0"/>
                <a:cs typeface="Times New Roman" pitchFamily="18" charset="0"/>
                <a:sym typeface="Symbol" pitchFamily="18" charset="2"/>
              </a:rPr>
              <a:t>, …,</a:t>
            </a:r>
            <a:r>
              <a:rPr lang="en-US" sz="2800" baseline="30000" smtClean="0">
                <a:solidFill>
                  <a:srgbClr val="002060"/>
                </a:solidFill>
                <a:latin typeface="Times New Roman" pitchFamily="18" charset="0"/>
                <a:cs typeface="Times New Roman" pitchFamily="18" charset="0"/>
                <a:sym typeface="Symbol" pitchFamily="18" charset="2"/>
              </a:rPr>
              <a:t>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n</a:t>
            </a:r>
            <a:r>
              <a:rPr lang="en-US" sz="2800" smtClean="0">
                <a:solidFill>
                  <a:srgbClr val="002060"/>
                </a:solidFill>
                <a:latin typeface="Times New Roman" pitchFamily="18" charset="0"/>
                <a:cs typeface="Times New Roman" pitchFamily="18" charset="0"/>
                <a:sym typeface="Symbol" pitchFamily="18" charset="2"/>
              </a:rPr>
              <a:t>' }, where</a:t>
            </a:r>
          </a:p>
          <a:p>
            <a:pPr marL="274320" indent="-274320" eaLnBrk="1" fontAlgn="auto" hangingPunct="1">
              <a:lnSpc>
                <a:spcPct val="90000"/>
              </a:lnSpc>
              <a:spcBef>
                <a:spcPts val="580"/>
              </a:spcBef>
              <a:spcAft>
                <a:spcPts val="0"/>
              </a:spcAft>
              <a:buFont typeface="Monotype Sorts" pitchFamily="2" charset="2"/>
              <a:buNone/>
              <a:defRPr/>
            </a:pPr>
            <a:r>
              <a:rPr lang="en-US" sz="2800" smtClean="0">
                <a:solidFill>
                  <a:srgbClr val="002060"/>
                </a:solidFill>
                <a:latin typeface="Times New Roman" pitchFamily="18" charset="0"/>
                <a:cs typeface="Times New Roman" pitchFamily="18" charset="0"/>
                <a:sym typeface="Symbol" pitchFamily="18" charset="2"/>
              </a:rPr>
              <a:t>	v' = { min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ij</a:t>
            </a:r>
            <a:r>
              <a:rPr lang="en-US" sz="2800" smtClean="0">
                <a:solidFill>
                  <a:srgbClr val="002060"/>
                </a:solidFill>
                <a:latin typeface="Times New Roman" pitchFamily="18" charset="0"/>
                <a:cs typeface="Times New Roman" pitchFamily="18" charset="0"/>
                <a:sym typeface="Symbol" pitchFamily="18" charset="2"/>
              </a:rPr>
              <a:t>) if j  J ;  max (</a:t>
            </a:r>
            <a:r>
              <a:rPr lang="en-US" sz="2800" err="1" smtClean="0">
                <a:solidFill>
                  <a:srgbClr val="002060"/>
                </a:solidFill>
                <a:latin typeface="Times New Roman" pitchFamily="18" charset="0"/>
                <a:cs typeface="Times New Roman" pitchFamily="18" charset="0"/>
                <a:sym typeface="Symbol" pitchFamily="18" charset="2"/>
              </a:rPr>
              <a:t>v</a:t>
            </a:r>
            <a:r>
              <a:rPr lang="en-US" sz="2800" baseline="-25000" err="1" smtClean="0">
                <a:solidFill>
                  <a:srgbClr val="002060"/>
                </a:solidFill>
                <a:latin typeface="Times New Roman" pitchFamily="18" charset="0"/>
                <a:cs typeface="Times New Roman" pitchFamily="18" charset="0"/>
                <a:sym typeface="Symbol" pitchFamily="18" charset="2"/>
              </a:rPr>
              <a:t>ij</a:t>
            </a:r>
            <a:r>
              <a:rPr lang="en-US" sz="2800" smtClean="0">
                <a:solidFill>
                  <a:srgbClr val="002060"/>
                </a:solidFill>
                <a:latin typeface="Times New Roman" pitchFamily="18" charset="0"/>
                <a:cs typeface="Times New Roman" pitchFamily="18" charset="0"/>
                <a:sym typeface="Symbol" pitchFamily="18" charset="2"/>
              </a:rPr>
              <a:t>) if  j  J' }</a:t>
            </a:r>
          </a:p>
          <a:p>
            <a:pPr marL="274320" indent="-274320" eaLnBrk="1" fontAlgn="auto" hangingPunct="1">
              <a:lnSpc>
                <a:spcPct val="90000"/>
              </a:lnSpc>
              <a:spcBef>
                <a:spcPts val="580"/>
              </a:spcBef>
              <a:spcAft>
                <a:spcPts val="0"/>
              </a:spcAft>
              <a:buFont typeface="Monotype Sorts" pitchFamily="2" charset="2"/>
              <a:buNone/>
              <a:defRPr/>
            </a:pPr>
            <a:r>
              <a:rPr lang="en-US" sz="2800" smtClean="0">
                <a:solidFill>
                  <a:srgbClr val="002060"/>
                </a:solidFill>
                <a:latin typeface="Times New Roman" pitchFamily="18" charset="0"/>
                <a:cs typeface="Times New Roman" pitchFamily="18" charset="0"/>
                <a:sym typeface="Symbol" pitchFamily="18" charset="2"/>
              </a:rPr>
              <a:t>                </a:t>
            </a:r>
            <a:r>
              <a:rPr lang="en-US" sz="2800" baseline="30000" err="1" smtClean="0">
                <a:solidFill>
                  <a:srgbClr val="002060"/>
                </a:solidFill>
                <a:latin typeface="Times New Roman" pitchFamily="18" charset="0"/>
                <a:cs typeface="Times New Roman" pitchFamily="18" charset="0"/>
                <a:sym typeface="Symbol" pitchFamily="18" charset="2"/>
              </a:rPr>
              <a:t>i</a:t>
            </a:r>
            <a:r>
              <a:rPr lang="en-US" sz="2800" smtClean="0">
                <a:solidFill>
                  <a:srgbClr val="002060"/>
                </a:solidFill>
                <a:latin typeface="Times New Roman" pitchFamily="18" charset="0"/>
                <a:cs typeface="Times New Roman" pitchFamily="18" charset="0"/>
                <a:sym typeface="Symbol" pitchFamily="18" charset="2"/>
              </a:rPr>
              <a:t>                            </a:t>
            </a:r>
            <a:r>
              <a:rPr lang="en-US" sz="2800" baseline="30000" err="1" smtClean="0">
                <a:solidFill>
                  <a:srgbClr val="002060"/>
                </a:solidFill>
                <a:latin typeface="Times New Roman" pitchFamily="18" charset="0"/>
                <a:cs typeface="Times New Roman" pitchFamily="18" charset="0"/>
                <a:sym typeface="Symbol" pitchFamily="18" charset="2"/>
              </a:rPr>
              <a:t>i</a:t>
            </a:r>
            <a:endParaRPr lang="en-US">
              <a:solidFill>
                <a:srgbClr val="002060"/>
              </a:solidFill>
              <a:latin typeface="Times New Roman" pitchFamily="18" charset="0"/>
              <a:cs typeface="Times New Roman" pitchFamily="18" charset="0"/>
            </a:endParaRPr>
          </a:p>
        </p:txBody>
      </p:sp>
      <p:sp>
        <p:nvSpPr>
          <p:cNvPr id="358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2B2B8D4-BDE9-41F6-ADC1-371D58664643}" type="slidenum">
              <a:rPr lang="en-US" smtClean="0">
                <a:solidFill>
                  <a:srgbClr val="FFFFFF"/>
                </a:solidFill>
              </a:rPr>
              <a:pPr eaLnBrk="1" hangingPunct="1"/>
              <a:t>28</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fontAlgn="auto" hangingPunct="1">
              <a:spcAft>
                <a:spcPts val="0"/>
              </a:spcAft>
              <a:defRPr/>
            </a:pPr>
            <a:r>
              <a:rPr lang="en-US" sz="3200" b="1" smtClean="0">
                <a:solidFill>
                  <a:srgbClr val="C00000"/>
                </a:solidFill>
                <a:latin typeface="Times New Roman" pitchFamily="18" charset="0"/>
                <a:cs typeface="Times New Roman" pitchFamily="18" charset="0"/>
              </a:rPr>
              <a:t>Steps of  TOPSIS</a:t>
            </a:r>
          </a:p>
        </p:txBody>
      </p:sp>
      <p:sp>
        <p:nvSpPr>
          <p:cNvPr id="36867" name="Content Placeholder 2"/>
          <p:cNvSpPr>
            <a:spLocks noGrp="1"/>
          </p:cNvSpPr>
          <p:nvPr>
            <p:ph sz="quarter" idx="1"/>
          </p:nvPr>
        </p:nvSpPr>
        <p:spPr>
          <a:xfrm>
            <a:off x="457200" y="1600200"/>
            <a:ext cx="7467600" cy="4873625"/>
          </a:xfrm>
        </p:spPr>
        <p:txBody>
          <a:bodyPr/>
          <a:lstStyle/>
          <a:p>
            <a:pPr eaLnBrk="1" hangingPunct="1">
              <a:lnSpc>
                <a:spcPct val="90000"/>
              </a:lnSpc>
            </a:pPr>
            <a:r>
              <a:rPr lang="en-US" sz="2800" smtClean="0"/>
              <a:t> </a:t>
            </a:r>
            <a:r>
              <a:rPr lang="en-US" sz="2800" smtClean="0">
                <a:solidFill>
                  <a:schemeClr val="accent1"/>
                </a:solidFill>
                <a:latin typeface="Times New Roman" pitchFamily="18" charset="0"/>
                <a:cs typeface="Times New Roman" pitchFamily="18" charset="0"/>
              </a:rPr>
              <a:t>Step 4:</a:t>
            </a:r>
            <a:r>
              <a:rPr lang="en-US" sz="2800" smtClean="0">
                <a:latin typeface="Times New Roman" pitchFamily="18" charset="0"/>
                <a:cs typeface="Times New Roman" pitchFamily="18" charset="0"/>
              </a:rPr>
              <a:t>  Calculate the separation measures for each alternative.  </a:t>
            </a:r>
          </a:p>
          <a:p>
            <a:pPr lvl="4" eaLnBrk="1" hangingPunct="1">
              <a:lnSpc>
                <a:spcPct val="90000"/>
              </a:lnSpc>
            </a:pPr>
            <a:endParaRPr lang="en-US" sz="1800" smtClean="0">
              <a:latin typeface="Times New Roman" pitchFamily="18" charset="0"/>
              <a:cs typeface="Times New Roman" pitchFamily="18" charset="0"/>
            </a:endParaRPr>
          </a:p>
          <a:p>
            <a:pPr eaLnBrk="1" hangingPunct="1">
              <a:lnSpc>
                <a:spcPct val="90000"/>
              </a:lnSpc>
            </a:pPr>
            <a:r>
              <a:rPr lang="en-US" sz="2800" smtClean="0">
                <a:latin typeface="Times New Roman" pitchFamily="18" charset="0"/>
                <a:cs typeface="Times New Roman" pitchFamily="18" charset="0"/>
              </a:rPr>
              <a:t>The separation  from the ideal alternative is:</a:t>
            </a:r>
          </a:p>
          <a:p>
            <a:pPr eaLnBrk="1" hangingPunct="1">
              <a:lnSpc>
                <a:spcPct val="90000"/>
              </a:lnSpc>
              <a:buFont typeface="Monotype Sorts"/>
              <a:buNone/>
            </a:pPr>
            <a:r>
              <a:rPr lang="en-US" sz="2800" smtClean="0">
                <a:latin typeface="Times New Roman" pitchFamily="18" charset="0"/>
                <a:cs typeface="Times New Roman" pitchFamily="18" charset="0"/>
              </a:rPr>
              <a:t>    S</a:t>
            </a:r>
            <a:r>
              <a:rPr lang="en-US" sz="2800" baseline="-25000" smtClean="0">
                <a:latin typeface="Times New Roman" pitchFamily="18" charset="0"/>
                <a:cs typeface="Times New Roman" pitchFamily="18" charset="0"/>
              </a:rPr>
              <a:t>i </a:t>
            </a:r>
            <a:r>
              <a:rPr lang="en-US" sz="2800" baseline="30000" smtClean="0">
                <a:latin typeface="Times New Roman" pitchFamily="18" charset="0"/>
                <a:cs typeface="Times New Roman" pitchFamily="18" charset="0"/>
              </a:rPr>
              <a:t>*</a:t>
            </a:r>
            <a:r>
              <a:rPr lang="en-US" sz="2800" baseline="-25000" smtClean="0">
                <a:latin typeface="Times New Roman" pitchFamily="18" charset="0"/>
                <a:cs typeface="Times New Roman" pitchFamily="18" charset="0"/>
              </a:rPr>
              <a:t>  </a:t>
            </a:r>
            <a:r>
              <a:rPr lang="en-US" sz="2800" smtClean="0">
                <a:latin typeface="Times New Roman" pitchFamily="18" charset="0"/>
                <a:cs typeface="Times New Roman" pitchFamily="18" charset="0"/>
              </a:rPr>
              <a:t>=  [ </a:t>
            </a:r>
            <a:r>
              <a:rPr lang="en-US" sz="2800" smtClean="0">
                <a:latin typeface="Times New Roman" pitchFamily="18" charset="0"/>
                <a:cs typeface="Times New Roman" pitchFamily="18" charset="0"/>
                <a:sym typeface="Symbol" pitchFamily="18" charset="2"/>
              </a:rPr>
              <a:t> (v</a:t>
            </a:r>
            <a:r>
              <a:rPr lang="en-US" sz="2800" baseline="-25000" smtClean="0">
                <a:latin typeface="Times New Roman" pitchFamily="18" charset="0"/>
                <a:cs typeface="Times New Roman" pitchFamily="18" charset="0"/>
                <a:sym typeface="Symbol" pitchFamily="18" charset="2"/>
              </a:rPr>
              <a:t>j</a:t>
            </a:r>
            <a:r>
              <a:rPr lang="en-US" sz="2800" baseline="300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sym typeface="Symbol" pitchFamily="18" charset="2"/>
              </a:rPr>
              <a:t>– v</a:t>
            </a:r>
            <a:r>
              <a:rPr lang="en-US" sz="2800" baseline="-25000" smtClean="0">
                <a:latin typeface="Times New Roman" pitchFamily="18" charset="0"/>
                <a:cs typeface="Times New Roman" pitchFamily="18" charset="0"/>
                <a:sym typeface="Symbol" pitchFamily="18" charset="2"/>
              </a:rPr>
              <a:t>ij</a:t>
            </a:r>
            <a:r>
              <a:rPr lang="en-US" sz="2800" smtClean="0">
                <a:latin typeface="Times New Roman" pitchFamily="18" charset="0"/>
                <a:cs typeface="Times New Roman" pitchFamily="18" charset="0"/>
                <a:sym typeface="Symbol" pitchFamily="18" charset="2"/>
              </a:rPr>
              <a:t>)</a:t>
            </a:r>
            <a:r>
              <a:rPr lang="en-US" sz="2800" baseline="30000" smtClean="0">
                <a:latin typeface="Times New Roman" pitchFamily="18" charset="0"/>
                <a:cs typeface="Times New Roman" pitchFamily="18" charset="0"/>
                <a:sym typeface="Symbol" pitchFamily="18" charset="2"/>
              </a:rPr>
              <a:t>2 </a:t>
            </a:r>
            <a:r>
              <a:rPr lang="en-US" sz="2800" smtClean="0">
                <a:latin typeface="Times New Roman" pitchFamily="18" charset="0"/>
                <a:cs typeface="Times New Roman" pitchFamily="18" charset="0"/>
                <a:sym typeface="Symbol" pitchFamily="18" charset="2"/>
              </a:rPr>
              <a:t>] </a:t>
            </a:r>
            <a:r>
              <a:rPr lang="en-US" sz="2800" baseline="30000" smtClean="0">
                <a:latin typeface="Times New Roman" pitchFamily="18" charset="0"/>
                <a:cs typeface="Times New Roman" pitchFamily="18" charset="0"/>
                <a:sym typeface="Symbol" pitchFamily="18" charset="2"/>
              </a:rPr>
              <a:t>½		 </a:t>
            </a:r>
            <a:r>
              <a:rPr lang="en-US" sz="2800" smtClean="0">
                <a:latin typeface="Times New Roman" pitchFamily="18" charset="0"/>
                <a:cs typeface="Times New Roman" pitchFamily="18" charset="0"/>
                <a:sym typeface="Symbol" pitchFamily="18" charset="2"/>
              </a:rPr>
              <a:t>i = 1, …, m</a:t>
            </a:r>
            <a:endParaRPr lang="en-US" sz="2800" baseline="30000" smtClean="0">
              <a:latin typeface="Times New Roman" pitchFamily="18" charset="0"/>
              <a:cs typeface="Times New Roman" pitchFamily="18" charset="0"/>
              <a:sym typeface="Symbol" pitchFamily="18" charset="2"/>
            </a:endParaRPr>
          </a:p>
          <a:p>
            <a:pPr eaLnBrk="1" hangingPunct="1">
              <a:lnSpc>
                <a:spcPct val="90000"/>
              </a:lnSpc>
              <a:buFont typeface="Monotype Sorts"/>
              <a:buNone/>
            </a:pPr>
            <a:r>
              <a:rPr lang="en-US" sz="2800" baseline="30000" smtClean="0">
                <a:latin typeface="Times New Roman" pitchFamily="18" charset="0"/>
                <a:cs typeface="Times New Roman" pitchFamily="18" charset="0"/>
                <a:sym typeface="Symbol" pitchFamily="18" charset="2"/>
              </a:rPr>
              <a:t>                          </a:t>
            </a:r>
            <a:r>
              <a:rPr lang="en-US" sz="2800" baseline="30000" smtClean="0">
                <a:solidFill>
                  <a:schemeClr val="accent1"/>
                </a:solidFill>
                <a:latin typeface="Times New Roman" pitchFamily="18" charset="0"/>
                <a:cs typeface="Times New Roman" pitchFamily="18" charset="0"/>
                <a:sym typeface="Symbol" pitchFamily="18" charset="2"/>
              </a:rPr>
              <a:t>j</a:t>
            </a:r>
          </a:p>
          <a:p>
            <a:pPr lvl="4" eaLnBrk="1" hangingPunct="1">
              <a:lnSpc>
                <a:spcPct val="90000"/>
              </a:lnSpc>
            </a:pPr>
            <a:endParaRPr lang="en-US" sz="1800" smtClean="0">
              <a:latin typeface="Times New Roman" pitchFamily="18" charset="0"/>
              <a:cs typeface="Times New Roman" pitchFamily="18" charset="0"/>
              <a:sym typeface="Symbol" pitchFamily="18" charset="2"/>
            </a:endParaRPr>
          </a:p>
          <a:p>
            <a:pPr eaLnBrk="1" hangingPunct="1">
              <a:lnSpc>
                <a:spcPct val="90000"/>
              </a:lnSpc>
            </a:pPr>
            <a:r>
              <a:rPr lang="en-US" sz="2800" smtClean="0">
                <a:latin typeface="Times New Roman" pitchFamily="18" charset="0"/>
                <a:cs typeface="Times New Roman" pitchFamily="18" charset="0"/>
              </a:rPr>
              <a:t>Similarly, the separation from the negative ideal alternative is:</a:t>
            </a:r>
            <a:endParaRPr lang="en-US" sz="2800" smtClean="0">
              <a:latin typeface="Times New Roman" pitchFamily="18" charset="0"/>
              <a:cs typeface="Times New Roman" pitchFamily="18" charset="0"/>
              <a:sym typeface="Symbol" pitchFamily="18" charset="2"/>
            </a:endParaRPr>
          </a:p>
          <a:p>
            <a:pPr eaLnBrk="1" hangingPunct="1">
              <a:lnSpc>
                <a:spcPct val="90000"/>
              </a:lnSpc>
              <a:buFont typeface="Monotype Sorts"/>
              <a:buNone/>
            </a:pPr>
            <a:r>
              <a:rPr lang="en-US" sz="2800" smtClean="0">
                <a:latin typeface="Times New Roman" pitchFamily="18" charset="0"/>
                <a:cs typeface="Times New Roman" pitchFamily="18" charset="0"/>
                <a:sym typeface="Symbol" pitchFamily="18" charset="2"/>
              </a:rPr>
              <a:t>     </a:t>
            </a:r>
            <a:r>
              <a:rPr lang="en-US" sz="2800" smtClean="0">
                <a:latin typeface="Times New Roman" pitchFamily="18" charset="0"/>
                <a:cs typeface="Times New Roman" pitchFamily="18" charset="0"/>
              </a:rPr>
              <a:t>S'</a:t>
            </a:r>
            <a:r>
              <a:rPr lang="en-US" sz="2800" baseline="-25000" smtClean="0">
                <a:latin typeface="Times New Roman" pitchFamily="18" charset="0"/>
                <a:cs typeface="Times New Roman" pitchFamily="18" charset="0"/>
              </a:rPr>
              <a:t>i  </a:t>
            </a:r>
            <a:r>
              <a:rPr lang="en-US" sz="2800" smtClean="0">
                <a:latin typeface="Times New Roman" pitchFamily="18" charset="0"/>
                <a:cs typeface="Times New Roman" pitchFamily="18" charset="0"/>
              </a:rPr>
              <a:t>=  [ </a:t>
            </a:r>
            <a:r>
              <a:rPr lang="en-US" sz="2800" smtClean="0">
                <a:latin typeface="Times New Roman" pitchFamily="18" charset="0"/>
                <a:cs typeface="Times New Roman" pitchFamily="18" charset="0"/>
                <a:sym typeface="Symbol" pitchFamily="18" charset="2"/>
              </a:rPr>
              <a:t> (v</a:t>
            </a:r>
            <a:r>
              <a:rPr lang="en-US" sz="2800" baseline="-25000" smtClean="0">
                <a:latin typeface="Times New Roman" pitchFamily="18" charset="0"/>
                <a:cs typeface="Times New Roman" pitchFamily="18" charset="0"/>
                <a:sym typeface="Symbol" pitchFamily="18" charset="2"/>
              </a:rPr>
              <a:t>j</a:t>
            </a:r>
            <a:r>
              <a:rPr lang="en-US" sz="2800" smtClean="0">
                <a:latin typeface="Times New Roman" pitchFamily="18" charset="0"/>
                <a:cs typeface="Times New Roman" pitchFamily="18" charset="0"/>
                <a:sym typeface="Symbol" pitchFamily="18" charset="2"/>
              </a:rPr>
              <a:t>' – v</a:t>
            </a:r>
            <a:r>
              <a:rPr lang="en-US" sz="2800" baseline="-25000" smtClean="0">
                <a:latin typeface="Times New Roman" pitchFamily="18" charset="0"/>
                <a:cs typeface="Times New Roman" pitchFamily="18" charset="0"/>
                <a:sym typeface="Symbol" pitchFamily="18" charset="2"/>
              </a:rPr>
              <a:t>ij</a:t>
            </a:r>
            <a:r>
              <a:rPr lang="en-US" sz="2800" smtClean="0">
                <a:latin typeface="Times New Roman" pitchFamily="18" charset="0"/>
                <a:cs typeface="Times New Roman" pitchFamily="18" charset="0"/>
                <a:sym typeface="Symbol" pitchFamily="18" charset="2"/>
              </a:rPr>
              <a:t>)</a:t>
            </a:r>
            <a:r>
              <a:rPr lang="en-US" sz="2800" baseline="30000" smtClean="0">
                <a:latin typeface="Times New Roman" pitchFamily="18" charset="0"/>
                <a:cs typeface="Times New Roman" pitchFamily="18" charset="0"/>
                <a:sym typeface="Symbol" pitchFamily="18" charset="2"/>
              </a:rPr>
              <a:t>2 </a:t>
            </a:r>
            <a:r>
              <a:rPr lang="en-US" sz="2800" smtClean="0">
                <a:latin typeface="Times New Roman" pitchFamily="18" charset="0"/>
                <a:cs typeface="Times New Roman" pitchFamily="18" charset="0"/>
                <a:sym typeface="Symbol" pitchFamily="18" charset="2"/>
              </a:rPr>
              <a:t>] </a:t>
            </a:r>
            <a:r>
              <a:rPr lang="en-US" sz="2800" baseline="30000" smtClean="0">
                <a:latin typeface="Times New Roman" pitchFamily="18" charset="0"/>
                <a:cs typeface="Times New Roman" pitchFamily="18" charset="0"/>
                <a:sym typeface="Symbol" pitchFamily="18" charset="2"/>
              </a:rPr>
              <a:t>½		 </a:t>
            </a:r>
            <a:r>
              <a:rPr lang="en-US" sz="2800" smtClean="0">
                <a:latin typeface="Times New Roman" pitchFamily="18" charset="0"/>
                <a:cs typeface="Times New Roman" pitchFamily="18" charset="0"/>
                <a:sym typeface="Symbol" pitchFamily="18" charset="2"/>
              </a:rPr>
              <a:t>i = 1, …, m</a:t>
            </a:r>
            <a:endParaRPr lang="en-US" sz="2800" baseline="30000" smtClean="0">
              <a:latin typeface="Times New Roman" pitchFamily="18" charset="0"/>
              <a:cs typeface="Times New Roman" pitchFamily="18" charset="0"/>
              <a:sym typeface="Symbol" pitchFamily="18" charset="2"/>
            </a:endParaRPr>
          </a:p>
          <a:p>
            <a:pPr eaLnBrk="1" hangingPunct="1">
              <a:lnSpc>
                <a:spcPct val="90000"/>
              </a:lnSpc>
              <a:buFont typeface="Monotype Sorts"/>
              <a:buNone/>
            </a:pPr>
            <a:r>
              <a:rPr lang="en-US" sz="2800" baseline="30000" smtClean="0">
                <a:latin typeface="Times New Roman" pitchFamily="18" charset="0"/>
                <a:cs typeface="Times New Roman" pitchFamily="18" charset="0"/>
                <a:sym typeface="Symbol" pitchFamily="18" charset="2"/>
              </a:rPr>
              <a:t>                         </a:t>
            </a:r>
            <a:r>
              <a:rPr lang="en-US" sz="2800" baseline="30000" smtClean="0">
                <a:solidFill>
                  <a:schemeClr val="accent1"/>
                </a:solidFill>
                <a:latin typeface="Times New Roman" pitchFamily="18" charset="0"/>
                <a:cs typeface="Times New Roman" pitchFamily="18" charset="0"/>
                <a:sym typeface="Symbol" pitchFamily="18" charset="2"/>
              </a:rPr>
              <a:t>j</a:t>
            </a:r>
            <a:r>
              <a:rPr lang="en-US" sz="2800" smtClean="0">
                <a:latin typeface="Times New Roman" pitchFamily="18" charset="0"/>
                <a:cs typeface="Times New Roman" pitchFamily="18" charset="0"/>
                <a:sym typeface="Symbol" pitchFamily="18" charset="2"/>
              </a:rPr>
              <a:t>                                                                                          </a:t>
            </a:r>
          </a:p>
          <a:p>
            <a:pPr eaLnBrk="1" hangingPunct="1"/>
            <a:endParaRPr lang="en-US" smtClean="0"/>
          </a:p>
        </p:txBody>
      </p:sp>
      <p:sp>
        <p:nvSpPr>
          <p:cNvPr id="368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D8CD5BF-3877-4FBD-B8F5-22B743046A32}" type="slidenum">
              <a:rPr lang="en-US" smtClean="0">
                <a:solidFill>
                  <a:srgbClr val="FFFFFF"/>
                </a:solidFill>
              </a:rPr>
              <a:pPr eaLnBrk="1" hangingPunct="1"/>
              <a:t>29</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CONTENTS:</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lnSpc>
                <a:spcPct val="150000"/>
              </a:lnSpc>
              <a:spcBef>
                <a:spcPts val="580"/>
              </a:spcBef>
              <a:spcAft>
                <a:spcPts val="0"/>
              </a:spcAft>
              <a:buFont typeface="Wingdings 2"/>
              <a:buChar char=""/>
              <a:defRPr/>
            </a:pPr>
            <a:r>
              <a:rPr lang="en-US" smtClean="0">
                <a:latin typeface="Times New Roman" pitchFamily="18" charset="0"/>
                <a:ea typeface="+mj-ea"/>
                <a:cs typeface="Times New Roman" pitchFamily="18" charset="0"/>
              </a:rPr>
              <a:t>MCDM definition</a:t>
            </a:r>
          </a:p>
          <a:p>
            <a:pPr marL="274320" indent="-274320" eaLnBrk="1" fontAlgn="auto" hangingPunct="1">
              <a:lnSpc>
                <a:spcPct val="150000"/>
              </a:lnSpc>
              <a:spcBef>
                <a:spcPts val="580"/>
              </a:spcBef>
              <a:spcAft>
                <a:spcPts val="0"/>
              </a:spcAft>
              <a:buFont typeface="Wingdings 2"/>
              <a:buChar char=""/>
              <a:defRPr/>
            </a:pPr>
            <a:r>
              <a:rPr lang="en-US" smtClean="0">
                <a:latin typeface="Times New Roman" pitchFamily="18" charset="0"/>
                <a:ea typeface="+mj-ea"/>
                <a:cs typeface="Times New Roman" pitchFamily="18" charset="0"/>
              </a:rPr>
              <a:t>Problem solving steps</a:t>
            </a:r>
          </a:p>
          <a:p>
            <a:pPr marL="274320" indent="-274320" eaLnBrk="1" fontAlgn="auto" hangingPunct="1">
              <a:lnSpc>
                <a:spcPct val="150000"/>
              </a:lnSpc>
              <a:spcBef>
                <a:spcPts val="580"/>
              </a:spcBef>
              <a:spcAft>
                <a:spcPts val="0"/>
              </a:spcAft>
              <a:buFont typeface="Wingdings 2"/>
              <a:buChar char=""/>
              <a:defRPr/>
            </a:pPr>
            <a:r>
              <a:rPr lang="en-US" smtClean="0">
                <a:latin typeface="Times New Roman" pitchFamily="18" charset="0"/>
                <a:ea typeface="+mj-ea"/>
                <a:cs typeface="Times New Roman" pitchFamily="18" charset="0"/>
              </a:rPr>
              <a:t>Criteria specifications</a:t>
            </a:r>
          </a:p>
          <a:p>
            <a:pPr marL="274320" indent="-274320" eaLnBrk="1" fontAlgn="auto" hangingPunct="1">
              <a:lnSpc>
                <a:spcPct val="150000"/>
              </a:lnSpc>
              <a:spcBef>
                <a:spcPts val="580"/>
              </a:spcBef>
              <a:spcAft>
                <a:spcPts val="0"/>
              </a:spcAft>
              <a:buFont typeface="Wingdings 2"/>
              <a:buChar char=""/>
              <a:defRPr/>
            </a:pPr>
            <a:r>
              <a:rPr lang="en-US" smtClean="0">
                <a:latin typeface="Times New Roman" pitchFamily="18" charset="0"/>
                <a:cs typeface="Times New Roman" pitchFamily="18" charset="0"/>
              </a:rPr>
              <a:t>Weighting the criteria</a:t>
            </a:r>
          </a:p>
          <a:p>
            <a:pPr marL="274320" indent="-274320" eaLnBrk="1" fontAlgn="auto" hangingPunct="1">
              <a:lnSpc>
                <a:spcPct val="150000"/>
              </a:lnSpc>
              <a:spcBef>
                <a:spcPts val="580"/>
              </a:spcBef>
              <a:spcAft>
                <a:spcPts val="0"/>
              </a:spcAft>
              <a:buFont typeface="Wingdings 2"/>
              <a:buChar char=""/>
              <a:defRPr/>
            </a:pPr>
            <a:r>
              <a:rPr lang="en-US" smtClean="0">
                <a:latin typeface="Times New Roman" pitchFamily="18" charset="0"/>
                <a:ea typeface="+mj-ea"/>
                <a:cs typeface="Times New Roman" pitchFamily="18" charset="0"/>
              </a:rPr>
              <a:t>Standardizing the raw scores</a:t>
            </a:r>
          </a:p>
          <a:p>
            <a:pPr marL="274320" indent="-274320" eaLnBrk="1" fontAlgn="auto" hangingPunct="1">
              <a:lnSpc>
                <a:spcPct val="150000"/>
              </a:lnSpc>
              <a:spcBef>
                <a:spcPts val="580"/>
              </a:spcBef>
              <a:spcAft>
                <a:spcPts val="0"/>
              </a:spcAft>
              <a:buFont typeface="Wingdings 2"/>
              <a:buChar char=""/>
              <a:defRPr/>
            </a:pPr>
            <a:r>
              <a:rPr lang="en-US" smtClean="0">
                <a:latin typeface="Times New Roman" pitchFamily="18" charset="0"/>
                <a:ea typeface="+mj-ea"/>
                <a:cs typeface="Times New Roman" pitchFamily="18" charset="0"/>
              </a:rPr>
              <a:t>Problem solving techniques</a:t>
            </a:r>
          </a:p>
        </p:txBody>
      </p:sp>
      <p:sp>
        <p:nvSpPr>
          <p:cNvPr id="102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99744D-7884-4EBF-8BD3-0773CFF78F56}" type="slidenum">
              <a:rPr lang="en-US" smtClean="0">
                <a:solidFill>
                  <a:srgbClr val="FFFFFF"/>
                </a:solidFill>
              </a:rPr>
              <a:pPr eaLnBrk="1" hangingPunct="1"/>
              <a:t>3</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fontAlgn="auto" hangingPunct="1">
              <a:spcAft>
                <a:spcPts val="0"/>
              </a:spcAft>
              <a:defRPr/>
            </a:pPr>
            <a:r>
              <a:rPr lang="en-US" sz="3200" b="1" smtClean="0">
                <a:solidFill>
                  <a:srgbClr val="002060"/>
                </a:solidFill>
                <a:latin typeface="Times New Roman" pitchFamily="18" charset="0"/>
                <a:cs typeface="Times New Roman" pitchFamily="18" charset="0"/>
              </a:rPr>
              <a:t>Steps of  TOPSIS</a:t>
            </a:r>
            <a:endParaRPr lang="en-US" sz="3200" smtClean="0">
              <a:solidFill>
                <a:srgbClr val="002060"/>
              </a:solidFill>
            </a:endParaRPr>
          </a:p>
        </p:txBody>
      </p:sp>
      <p:sp>
        <p:nvSpPr>
          <p:cNvPr id="35844"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lnSpc>
                <a:spcPct val="90000"/>
              </a:lnSpc>
              <a:spcAft>
                <a:spcPts val="0"/>
              </a:spcAft>
              <a:buFont typeface="Wingdings"/>
              <a:buChar char=""/>
              <a:defRPr/>
            </a:pPr>
            <a:r>
              <a:rPr lang="en-US" smtClean="0">
                <a:solidFill>
                  <a:schemeClr val="accent1"/>
                </a:solidFill>
                <a:latin typeface="Times New Roman" pitchFamily="18" charset="0"/>
                <a:cs typeface="Times New Roman" pitchFamily="18" charset="0"/>
              </a:rPr>
              <a:t>Step 5:</a:t>
            </a:r>
            <a:r>
              <a:rPr lang="en-US" smtClean="0">
                <a:latin typeface="Times New Roman" pitchFamily="18" charset="0"/>
                <a:cs typeface="Times New Roman" pitchFamily="18" charset="0"/>
              </a:rPr>
              <a:t> Calculate the relative closeness to the ideal solution </a:t>
            </a:r>
            <a:r>
              <a:rPr lang="en-US" err="1" smtClean="0">
                <a:latin typeface="Times New Roman" pitchFamily="18" charset="0"/>
                <a:cs typeface="Times New Roman" pitchFamily="18" charset="0"/>
              </a:rPr>
              <a:t>C</a:t>
            </a:r>
            <a:r>
              <a:rPr lang="en-US" baseline="-25000" err="1" smtClean="0">
                <a:latin typeface="Times New Roman" pitchFamily="18" charset="0"/>
                <a:cs typeface="Times New Roman" pitchFamily="18" charset="0"/>
              </a:rPr>
              <a:t>i</a:t>
            </a:r>
            <a:r>
              <a:rPr lang="en-US" baseline="30000" smtClean="0">
                <a:latin typeface="Times New Roman" pitchFamily="18" charset="0"/>
                <a:cs typeface="Times New Roman" pitchFamily="18" charset="0"/>
              </a:rPr>
              <a:t>*</a:t>
            </a:r>
          </a:p>
          <a:p>
            <a:pPr marL="274320" indent="-274320" eaLnBrk="1" fontAlgn="auto" hangingPunct="1">
              <a:lnSpc>
                <a:spcPct val="90000"/>
              </a:lnSpc>
              <a:spcAft>
                <a:spcPts val="0"/>
              </a:spcAft>
              <a:buFont typeface="Monotype Sorts"/>
              <a:buNone/>
              <a:defRPr/>
            </a:pPr>
            <a:endParaRPr lang="en-US" baseline="30000" smtClean="0">
              <a:latin typeface="Times New Roman" pitchFamily="18" charset="0"/>
              <a:cs typeface="Times New Roman" pitchFamily="18" charset="0"/>
            </a:endParaRPr>
          </a:p>
          <a:p>
            <a:pPr marL="274320" indent="-274320" eaLnBrk="1" fontAlgn="auto" hangingPunct="1">
              <a:lnSpc>
                <a:spcPct val="90000"/>
              </a:lnSpc>
              <a:spcAft>
                <a:spcPts val="0"/>
              </a:spcAft>
              <a:buFont typeface="Monotype Sorts"/>
              <a:buNone/>
              <a:defRPr/>
            </a:pP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a:t>
            </a:r>
            <a:r>
              <a:rPr lang="en-US" baseline="-25000" err="1" smtClean="0">
                <a:latin typeface="Times New Roman" pitchFamily="18" charset="0"/>
                <a:cs typeface="Times New Roman" pitchFamily="18" charset="0"/>
              </a:rPr>
              <a:t>i</a:t>
            </a:r>
            <a:r>
              <a:rPr lang="en-US" baseline="30000" smtClean="0">
                <a:latin typeface="Times New Roman" pitchFamily="18" charset="0"/>
                <a:cs typeface="Times New Roman" pitchFamily="18" charset="0"/>
              </a:rPr>
              <a:t>*</a:t>
            </a:r>
            <a:r>
              <a:rPr lang="en-US" baseline="-25000" smtClean="0">
                <a:latin typeface="Times New Roman" pitchFamily="18" charset="0"/>
                <a:cs typeface="Times New Roman" pitchFamily="18" charset="0"/>
              </a:rPr>
              <a:t> </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a:t>
            </a:r>
            <a:r>
              <a:rPr lang="en-US" baseline="-25000" err="1" smtClean="0">
                <a:latin typeface="Times New Roman" pitchFamily="18" charset="0"/>
                <a:cs typeface="Times New Roman" pitchFamily="18" charset="0"/>
              </a:rPr>
              <a:t>i</a:t>
            </a:r>
            <a:r>
              <a:rPr lang="en-US" smtClean="0">
                <a:latin typeface="Times New Roman" pitchFamily="18" charset="0"/>
                <a:cs typeface="Times New Roman" pitchFamily="18" charset="0"/>
              </a:rPr>
              <a:t> / (S</a:t>
            </a:r>
            <a:r>
              <a:rPr lang="en-US" baseline="-25000" smtClean="0">
                <a:latin typeface="Times New Roman" pitchFamily="18" charset="0"/>
                <a:cs typeface="Times New Roman" pitchFamily="18" charset="0"/>
              </a:rPr>
              <a:t>i</a:t>
            </a:r>
            <a:r>
              <a:rPr lang="en-US" baseline="30000" smtClean="0">
                <a:latin typeface="Times New Roman" pitchFamily="18" charset="0"/>
                <a:cs typeface="Times New Roman" pitchFamily="18" charset="0"/>
              </a:rPr>
              <a: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a:t>
            </a:r>
            <a:r>
              <a:rPr lang="en-US" baseline="-25000" err="1" smtClean="0">
                <a:latin typeface="Times New Roman" pitchFamily="18" charset="0"/>
                <a:cs typeface="Times New Roman" pitchFamily="18" charset="0"/>
              </a:rPr>
              <a:t>i</a:t>
            </a:r>
            <a:r>
              <a:rPr lang="en-US" smtClean="0">
                <a:latin typeface="Times New Roman" pitchFamily="18" charset="0"/>
                <a:cs typeface="Times New Roman" pitchFamily="18" charset="0"/>
              </a:rPr>
              <a:t> )  ,           </a:t>
            </a:r>
            <a:r>
              <a:rPr lang="en-US" sz="2800" smtClean="0">
                <a:latin typeface="Times New Roman" pitchFamily="18" charset="0"/>
                <a:ea typeface="+mj-ea"/>
                <a:cs typeface="Times New Roman" pitchFamily="18" charset="0"/>
              </a:rPr>
              <a:t>0 	</a:t>
            </a:r>
            <a:r>
              <a:rPr lang="en-US" sz="2800" smtClean="0">
                <a:latin typeface="Times New Roman" pitchFamily="18" charset="0"/>
                <a:ea typeface="+mj-ea"/>
                <a:cs typeface="Times New Roman" pitchFamily="18" charset="0"/>
                <a:sym typeface="Symbol" pitchFamily="18" charset="2"/>
              </a:rPr>
              <a:t>  </a:t>
            </a:r>
            <a:r>
              <a:rPr lang="en-US" sz="2800" err="1" smtClean="0">
                <a:latin typeface="Times New Roman" pitchFamily="18" charset="0"/>
                <a:ea typeface="+mj-ea"/>
                <a:cs typeface="Times New Roman" pitchFamily="18" charset="0"/>
              </a:rPr>
              <a:t>Ci</a:t>
            </a:r>
            <a:r>
              <a:rPr lang="en-US" sz="2800" smtClean="0">
                <a:latin typeface="Times New Roman" pitchFamily="18" charset="0"/>
                <a:ea typeface="+mj-ea"/>
                <a:cs typeface="Times New Roman" pitchFamily="18" charset="0"/>
              </a:rPr>
              <a:t>*  </a:t>
            </a:r>
            <a:r>
              <a:rPr lang="en-US" sz="2800" smtClean="0">
                <a:latin typeface="Times New Roman" pitchFamily="18" charset="0"/>
                <a:ea typeface="+mj-ea"/>
                <a:cs typeface="Times New Roman" pitchFamily="18" charset="0"/>
                <a:sym typeface="Symbol" pitchFamily="18" charset="2"/>
              </a:rPr>
              <a:t> 1</a:t>
            </a:r>
          </a:p>
          <a:p>
            <a:pPr marL="274320" indent="-274320" eaLnBrk="1" fontAlgn="auto" hangingPunct="1">
              <a:lnSpc>
                <a:spcPct val="90000"/>
              </a:lnSpc>
              <a:spcAft>
                <a:spcPts val="0"/>
              </a:spcAft>
              <a:buFont typeface="Monotype Sorts"/>
              <a:buNone/>
              <a:defRPr/>
            </a:pPr>
            <a:endParaRPr lang="en-US" smtClean="0">
              <a:solidFill>
                <a:srgbClr val="66FF33"/>
              </a:solidFill>
              <a:latin typeface="Times New Roman" pitchFamily="18" charset="0"/>
              <a:cs typeface="Times New Roman" pitchFamily="18" charset="0"/>
              <a:sym typeface="Symbol" pitchFamily="18" charset="2"/>
            </a:endParaRPr>
          </a:p>
          <a:p>
            <a:pPr marL="274320" indent="-274320" eaLnBrk="1" fontAlgn="auto" hangingPunct="1">
              <a:lnSpc>
                <a:spcPct val="90000"/>
              </a:lnSpc>
              <a:spcAft>
                <a:spcPts val="0"/>
              </a:spcAft>
              <a:buFont typeface="Monotype Sorts"/>
              <a:buNone/>
              <a:defRPr/>
            </a:pPr>
            <a:r>
              <a:rPr lang="en-US" smtClean="0">
                <a:latin typeface="Times New Roman" pitchFamily="18" charset="0"/>
                <a:cs typeface="Times New Roman" pitchFamily="18" charset="0"/>
              </a:rPr>
              <a:t>     Select the Alternative with </a:t>
            </a:r>
            <a:r>
              <a:rPr lang="en-US" err="1" smtClean="0">
                <a:latin typeface="Times New Roman" pitchFamily="18" charset="0"/>
                <a:cs typeface="Times New Roman" pitchFamily="18" charset="0"/>
              </a:rPr>
              <a:t>C</a:t>
            </a:r>
            <a:r>
              <a:rPr lang="en-US" baseline="-25000" err="1" smtClean="0">
                <a:latin typeface="Times New Roman" pitchFamily="18" charset="0"/>
                <a:cs typeface="Times New Roman" pitchFamily="18" charset="0"/>
              </a:rPr>
              <a:t>i</a:t>
            </a:r>
            <a:r>
              <a:rPr lang="en-US" baseline="30000" smtClean="0">
                <a:latin typeface="Times New Roman" pitchFamily="18" charset="0"/>
                <a:cs typeface="Times New Roman" pitchFamily="18" charset="0"/>
              </a:rPr>
              <a:t>*  </a:t>
            </a:r>
            <a:r>
              <a:rPr lang="en-US" smtClean="0">
                <a:latin typeface="Times New Roman" pitchFamily="18" charset="0"/>
                <a:cs typeface="Times New Roman" pitchFamily="18" charset="0"/>
              </a:rPr>
              <a:t>closest to 1.</a:t>
            </a:r>
          </a:p>
          <a:p>
            <a:pPr marL="274320" indent="-274320" eaLnBrk="1" fontAlgn="auto" hangingPunct="1">
              <a:spcAft>
                <a:spcPts val="0"/>
              </a:spcAft>
              <a:buFont typeface="Wingdings"/>
              <a:buChar char=""/>
              <a:defRPr/>
            </a:pPr>
            <a:endParaRPr lang="en-US" smtClean="0"/>
          </a:p>
        </p:txBody>
      </p:sp>
      <p:sp>
        <p:nvSpPr>
          <p:cNvPr id="3789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5F4A47A-839B-4663-9EBC-E560D7FCC289}" type="slidenum">
              <a:rPr lang="en-US" smtClean="0">
                <a:solidFill>
                  <a:srgbClr val="FFFFFF"/>
                </a:solidFill>
              </a:rPr>
              <a:pPr eaLnBrk="1" hangingPunct="1"/>
              <a:t>30</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chemeClr val="accent2"/>
                </a:solidFill>
                <a:latin typeface="Times New Roman" pitchFamily="18" charset="0"/>
                <a:cs typeface="Times New Roman" pitchFamily="18" charset="0"/>
              </a:rPr>
              <a:t>An example of using TOPSIS method</a:t>
            </a:r>
            <a:endParaRPr lang="en-US"/>
          </a:p>
        </p:txBody>
      </p:sp>
      <p:sp>
        <p:nvSpPr>
          <p:cNvPr id="3" name="Content Placeholder 2"/>
          <p:cNvSpPr>
            <a:spLocks noGrp="1"/>
          </p:cNvSpPr>
          <p:nvPr>
            <p:ph sz="quarter" idx="1"/>
          </p:nvPr>
        </p:nvSpPr>
        <p:spPr>
          <a:xfrm>
            <a:off x="457200" y="1600200"/>
            <a:ext cx="8003232" cy="4873625"/>
          </a:xfrm>
        </p:spPr>
        <p:txBody>
          <a:bodyPr>
            <a:normAutofit/>
          </a:bodyPr>
          <a:lstStyle/>
          <a:p>
            <a:pPr marL="274320" indent="-274320" eaLnBrk="1" fontAlgn="auto" hangingPunct="1">
              <a:spcBef>
                <a:spcPts val="580"/>
              </a:spcBef>
              <a:spcAft>
                <a:spcPts val="0"/>
              </a:spcAft>
              <a:buFont typeface="Wingdings 2"/>
              <a:buNone/>
              <a:defRPr/>
            </a:pPr>
            <a:r>
              <a:rPr lang="en-US" sz="3200" b="1" dirty="0" smtClean="0"/>
              <a:t> </a:t>
            </a:r>
            <a:r>
              <a:rPr lang="en-US" dirty="0" smtClean="0">
                <a:solidFill>
                  <a:srgbClr val="00B050"/>
                </a:solidFill>
                <a:latin typeface="Times New Roman" pitchFamily="18" charset="0"/>
                <a:ea typeface="+mj-ea"/>
                <a:cs typeface="Times New Roman" pitchFamily="18" charset="0"/>
              </a:rPr>
              <a:t>		Weight           0.1                  0.4                  0.3        0.2</a:t>
            </a:r>
          </a:p>
          <a:p>
            <a:pPr marL="274320" indent="-274320" eaLnBrk="1" fontAlgn="auto" hangingPunct="1">
              <a:spcBef>
                <a:spcPts val="580"/>
              </a:spcBef>
              <a:spcAft>
                <a:spcPts val="0"/>
              </a:spcAft>
              <a:buFont typeface="Wingdings 2"/>
              <a:buNone/>
              <a:defRPr/>
            </a:pPr>
            <a:endParaRPr lang="en-US" b="1" dirty="0" smtClean="0">
              <a:solidFill>
                <a:srgbClr val="CCECFF"/>
              </a:solidFill>
              <a:latin typeface="Times New Roman" pitchFamily="18" charset="0"/>
              <a:cs typeface="Times New Roman" pitchFamily="18" charset="0"/>
            </a:endParaRPr>
          </a:p>
          <a:p>
            <a:pPr marL="0" indent="-274320" eaLnBrk="1" fontAlgn="auto" hangingPunct="1">
              <a:spcBef>
                <a:spcPts val="580"/>
              </a:spcBef>
              <a:spcAft>
                <a:spcPts val="0"/>
              </a:spcAft>
              <a:buFont typeface="Wingdings 2"/>
              <a:buNone/>
              <a:defRPr/>
            </a:pPr>
            <a:endParaRPr lang="en-US" b="1" dirty="0">
              <a:solidFill>
                <a:schemeClr val="accent1"/>
              </a:solidFill>
              <a:latin typeface="Times New Roman" pitchFamily="18" charset="0"/>
              <a:cs typeface="Times New Roman" pitchFamily="18" charset="0"/>
            </a:endParaRPr>
          </a:p>
        </p:txBody>
      </p:sp>
      <p:sp>
        <p:nvSpPr>
          <p:cNvPr id="38916"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43E56F4-6173-4E89-9471-775145C366AA}" type="slidenum">
              <a:rPr lang="en-US" smtClean="0">
                <a:solidFill>
                  <a:srgbClr val="FFFFFF"/>
                </a:solidFill>
              </a:rPr>
              <a:pPr eaLnBrk="1" hangingPunct="1"/>
              <a:t>31</a:t>
            </a:fld>
            <a:endParaRPr lang="en-US" smtClean="0">
              <a:solidFill>
                <a:srgbClr val="FFFFFF"/>
              </a:solidFill>
            </a:endParaRPr>
          </a:p>
        </p:txBody>
      </p:sp>
      <p:sp>
        <p:nvSpPr>
          <p:cNvPr id="38917" name="Text Box 16"/>
          <p:cNvSpPr txBox="1">
            <a:spLocks noChangeArrowheads="1"/>
          </p:cNvSpPr>
          <p:nvPr/>
        </p:nvSpPr>
        <p:spPr bwMode="auto">
          <a:xfrm>
            <a:off x="1143000" y="300037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38918" name="Rectangle 11"/>
          <p:cNvSpPr>
            <a:spLocks noChangeArrowheads="1"/>
          </p:cNvSpPr>
          <p:nvPr/>
        </p:nvSpPr>
        <p:spPr bwMode="auto">
          <a:xfrm>
            <a:off x="1143000" y="3810000"/>
            <a:ext cx="10842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Saturn</a:t>
            </a:r>
          </a:p>
        </p:txBody>
      </p:sp>
      <p:sp>
        <p:nvSpPr>
          <p:cNvPr id="38919" name="Rectangle 12"/>
          <p:cNvSpPr>
            <a:spLocks noChangeArrowheads="1"/>
          </p:cNvSpPr>
          <p:nvPr/>
        </p:nvSpPr>
        <p:spPr bwMode="auto">
          <a:xfrm>
            <a:off x="500063" y="4618038"/>
            <a:ext cx="15367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solidFill>
                  <a:schemeClr val="accent2"/>
                </a:solidFill>
                <a:latin typeface="Perpetua" pitchFamily="18" charset="0"/>
              </a:rPr>
              <a:t>           </a:t>
            </a:r>
            <a:r>
              <a:rPr lang="en-US" sz="2400" b="1">
                <a:latin typeface="Times New Roman" pitchFamily="18" charset="0"/>
                <a:cs typeface="Times New Roman" pitchFamily="18" charset="0"/>
              </a:rPr>
              <a:t>Ford</a:t>
            </a:r>
          </a:p>
        </p:txBody>
      </p:sp>
      <p:sp>
        <p:nvSpPr>
          <p:cNvPr id="38920" name="Text Box 18"/>
          <p:cNvSpPr txBox="1">
            <a:spLocks noChangeArrowheads="1"/>
          </p:cNvSpPr>
          <p:nvPr/>
        </p:nvSpPr>
        <p:spPr bwMode="auto">
          <a:xfrm>
            <a:off x="1190625" y="5257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38921" name="Rectangle 13"/>
          <p:cNvSpPr>
            <a:spLocks noChangeArrowheads="1"/>
          </p:cNvSpPr>
          <p:nvPr/>
        </p:nvSpPr>
        <p:spPr bwMode="auto">
          <a:xfrm>
            <a:off x="2967038" y="3000375"/>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7		9		9	8</a:t>
            </a:r>
          </a:p>
        </p:txBody>
      </p:sp>
      <p:sp>
        <p:nvSpPr>
          <p:cNvPr id="38922" name="Rectangle 14"/>
          <p:cNvSpPr>
            <a:spLocks noChangeArrowheads="1"/>
          </p:cNvSpPr>
          <p:nvPr/>
        </p:nvSpPr>
        <p:spPr bwMode="auto">
          <a:xfrm>
            <a:off x="2967038" y="3832225"/>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8		7		8	7</a:t>
            </a:r>
          </a:p>
        </p:txBody>
      </p:sp>
      <p:sp>
        <p:nvSpPr>
          <p:cNvPr id="38923" name="Rectangle 15"/>
          <p:cNvSpPr>
            <a:spLocks noChangeArrowheads="1"/>
          </p:cNvSpPr>
          <p:nvPr/>
        </p:nvSpPr>
        <p:spPr bwMode="auto">
          <a:xfrm>
            <a:off x="2967038" y="454660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9		6		8	9</a:t>
            </a:r>
          </a:p>
        </p:txBody>
      </p:sp>
      <p:sp>
        <p:nvSpPr>
          <p:cNvPr id="38924" name="Text Box 19"/>
          <p:cNvSpPr txBox="1">
            <a:spLocks noChangeArrowheads="1"/>
          </p:cNvSpPr>
          <p:nvPr/>
        </p:nvSpPr>
        <p:spPr bwMode="auto">
          <a:xfrm>
            <a:off x="2971800" y="5000625"/>
            <a:ext cx="5029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accent1"/>
                </a:solidFill>
                <a:latin typeface="Perpetua" pitchFamily="18" charset="0"/>
              </a:rPr>
              <a:t>					              </a:t>
            </a:r>
            <a:r>
              <a:rPr lang="en-US" sz="2400" b="1">
                <a:solidFill>
                  <a:schemeClr val="accent1"/>
                </a:solidFill>
                <a:latin typeface="Times New Roman" pitchFamily="18" charset="0"/>
                <a:cs typeface="Times New Roman" pitchFamily="18" charset="0"/>
              </a:rPr>
              <a:t>6</a:t>
            </a:r>
            <a:r>
              <a:rPr lang="en-US" b="1">
                <a:solidFill>
                  <a:schemeClr val="accent1"/>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7</a:t>
            </a:r>
            <a:r>
              <a:rPr lang="en-US" b="1">
                <a:solidFill>
                  <a:schemeClr val="accent1"/>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8	6</a:t>
            </a:r>
            <a:r>
              <a:rPr lang="en-US" b="1">
                <a:solidFill>
                  <a:schemeClr val="accent1"/>
                </a:solidFill>
                <a:latin typeface="Perpetua" pitchFamily="18" charset="0"/>
              </a:rPr>
              <a:t>										</a:t>
            </a:r>
          </a:p>
        </p:txBody>
      </p:sp>
      <p:sp>
        <p:nvSpPr>
          <p:cNvPr id="38925" name="Rectangle 7"/>
          <p:cNvSpPr>
            <a:spLocks noChangeArrowheads="1"/>
          </p:cNvSpPr>
          <p:nvPr/>
        </p:nvSpPr>
        <p:spPr bwMode="auto">
          <a:xfrm>
            <a:off x="2714625" y="254635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Style</a:t>
            </a:r>
          </a:p>
        </p:txBody>
      </p:sp>
      <p:sp>
        <p:nvSpPr>
          <p:cNvPr id="38926" name="Rectangle 8"/>
          <p:cNvSpPr>
            <a:spLocks noChangeArrowheads="1"/>
          </p:cNvSpPr>
          <p:nvPr/>
        </p:nvSpPr>
        <p:spPr bwMode="auto">
          <a:xfrm>
            <a:off x="4214813" y="2514600"/>
            <a:ext cx="15478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Reliability</a:t>
            </a:r>
          </a:p>
        </p:txBody>
      </p:sp>
      <p:sp>
        <p:nvSpPr>
          <p:cNvPr id="38927" name="Rectangle 9"/>
          <p:cNvSpPr>
            <a:spLocks noChangeArrowheads="1"/>
          </p:cNvSpPr>
          <p:nvPr/>
        </p:nvSpPr>
        <p:spPr bwMode="auto">
          <a:xfrm>
            <a:off x="6000750" y="2514600"/>
            <a:ext cx="14128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Fuel Eco.</a:t>
            </a:r>
          </a:p>
        </p:txBody>
      </p:sp>
      <p:sp>
        <p:nvSpPr>
          <p:cNvPr id="38928" name="Text Box 21"/>
          <p:cNvSpPr txBox="1">
            <a:spLocks noChangeArrowheads="1"/>
          </p:cNvSpPr>
          <p:nvPr/>
        </p:nvSpPr>
        <p:spPr bwMode="auto">
          <a:xfrm>
            <a:off x="7586663" y="2590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dirty="0">
                <a:latin typeface="Times New Roman" pitchFamily="18" charset="0"/>
                <a:cs typeface="Times New Roman" pitchFamily="18" charset="0"/>
              </a:rPr>
              <a:t>Cost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fontAlgn="auto" hangingPunct="1">
              <a:spcAft>
                <a:spcPts val="0"/>
              </a:spcAft>
              <a:defRPr/>
            </a:pPr>
            <a:r>
              <a:rPr lang="en-US" sz="3200" b="1" smtClean="0">
                <a:solidFill>
                  <a:srgbClr val="002060"/>
                </a:solidFill>
                <a:latin typeface="Times New Roman" pitchFamily="18" charset="0"/>
                <a:cs typeface="Times New Roman" pitchFamily="18" charset="0"/>
              </a:rPr>
              <a:t>Steps of  TOPSIS</a:t>
            </a:r>
          </a:p>
        </p:txBody>
      </p:sp>
      <p:sp>
        <p:nvSpPr>
          <p:cNvPr id="39939" name="Content Placeholder 2"/>
          <p:cNvSpPr>
            <a:spLocks noGrp="1"/>
          </p:cNvSpPr>
          <p:nvPr>
            <p:ph sz="quarter" idx="1"/>
          </p:nvPr>
        </p:nvSpPr>
        <p:spPr>
          <a:xfrm>
            <a:off x="871538" y="1500188"/>
            <a:ext cx="7772400" cy="4572000"/>
          </a:xfrm>
        </p:spPr>
        <p:txBody>
          <a:bodyPr/>
          <a:lstStyle/>
          <a:p>
            <a:pPr eaLnBrk="1" hangingPunct="1"/>
            <a:r>
              <a:rPr lang="en-US" smtClean="0">
                <a:solidFill>
                  <a:schemeClr val="accent1"/>
                </a:solidFill>
                <a:latin typeface="Times New Roman" pitchFamily="18" charset="0"/>
                <a:cs typeface="Times New Roman" pitchFamily="18" charset="0"/>
              </a:rPr>
              <a:t>Step 1:</a:t>
            </a:r>
            <a:r>
              <a:rPr lang="en-US" smtClean="0">
                <a:latin typeface="Times New Roman" pitchFamily="18" charset="0"/>
                <a:cs typeface="Times New Roman" pitchFamily="18" charset="0"/>
              </a:rPr>
              <a:t> calculate (</a:t>
            </a:r>
            <a:r>
              <a:rPr lang="en-US" smtClean="0">
                <a:latin typeface="Times New Roman" pitchFamily="18" charset="0"/>
                <a:cs typeface="Times New Roman" pitchFamily="18" charset="0"/>
                <a:sym typeface="Symbol" pitchFamily="18" charset="2"/>
              </a:rPr>
              <a:t>x</a:t>
            </a:r>
            <a:r>
              <a:rPr lang="en-US" baseline="30000" smtClean="0">
                <a:latin typeface="Times New Roman" pitchFamily="18" charset="0"/>
                <a:cs typeface="Times New Roman" pitchFamily="18" charset="0"/>
                <a:sym typeface="Symbol" pitchFamily="18" charset="2"/>
              </a:rPr>
              <a:t>2</a:t>
            </a:r>
            <a:r>
              <a:rPr lang="en-US" baseline="-25000" smtClean="0">
                <a:latin typeface="Times New Roman" pitchFamily="18" charset="0"/>
                <a:cs typeface="Times New Roman" pitchFamily="18" charset="0"/>
                <a:sym typeface="Symbol" pitchFamily="18" charset="2"/>
              </a:rPr>
              <a:t>ij </a:t>
            </a:r>
            <a:r>
              <a:rPr lang="en-US" smtClean="0">
                <a:latin typeface="Times New Roman" pitchFamily="18" charset="0"/>
                <a:cs typeface="Times New Roman" pitchFamily="18" charset="0"/>
                <a:sym typeface="Symbol" pitchFamily="18" charset="2"/>
              </a:rPr>
              <a:t>)</a:t>
            </a:r>
            <a:r>
              <a:rPr lang="en-US" baseline="30000" smtClean="0">
                <a:latin typeface="Times New Roman" pitchFamily="18" charset="0"/>
                <a:cs typeface="Times New Roman" pitchFamily="18" charset="0"/>
                <a:sym typeface="Symbol" pitchFamily="18" charset="2"/>
              </a:rPr>
              <a:t>1/2</a:t>
            </a:r>
            <a:r>
              <a:rPr lang="en-US" smtClean="0">
                <a:latin typeface="Times New Roman" pitchFamily="18" charset="0"/>
                <a:cs typeface="Times New Roman" pitchFamily="18" charset="0"/>
              </a:rPr>
              <a:t> for each column and</a:t>
            </a:r>
          </a:p>
          <a:p>
            <a:pPr eaLnBrk="1" hangingPunct="1">
              <a:buFont typeface="Wingdings 2" pitchFamily="18" charset="2"/>
              <a:buNone/>
            </a:pPr>
            <a:r>
              <a:rPr lang="en-US" smtClean="0">
                <a:latin typeface="Times New Roman" pitchFamily="18" charset="0"/>
                <a:cs typeface="Times New Roman" pitchFamily="18" charset="0"/>
              </a:rPr>
              <a:t> divide each column by that</a:t>
            </a:r>
            <a:r>
              <a:rPr lang="en-US" smtClean="0">
                <a:latin typeface="Times New Roman" pitchFamily="18" charset="0"/>
                <a:cs typeface="Times New Roman" pitchFamily="18" charset="0"/>
                <a:sym typeface="Symbol" pitchFamily="18" charset="2"/>
              </a:rPr>
              <a:t> to get rij</a:t>
            </a:r>
            <a:endParaRPr lang="en-US" smtClean="0">
              <a:latin typeface="Times New Roman" pitchFamily="18" charset="0"/>
              <a:cs typeface="Times New Roman" pitchFamily="18" charset="0"/>
            </a:endParaRPr>
          </a:p>
          <a:p>
            <a:pPr eaLnBrk="1" hangingPunct="1">
              <a:buFont typeface="Wingdings 2" pitchFamily="18" charset="2"/>
              <a:buNone/>
            </a:pPr>
            <a:endParaRPr lang="en-US" smtClean="0"/>
          </a:p>
        </p:txBody>
      </p:sp>
      <p:sp>
        <p:nvSpPr>
          <p:cNvPr id="39940"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1D0060-A19B-4B37-A56D-98242BD06135}" type="slidenum">
              <a:rPr lang="en-US" smtClean="0">
                <a:solidFill>
                  <a:srgbClr val="FFFFFF"/>
                </a:solidFill>
              </a:rPr>
              <a:pPr eaLnBrk="1" hangingPunct="1"/>
              <a:t>32</a:t>
            </a:fld>
            <a:endParaRPr lang="en-US" smtClean="0">
              <a:solidFill>
                <a:srgbClr val="FFFFFF"/>
              </a:solidFill>
            </a:endParaRPr>
          </a:p>
        </p:txBody>
      </p:sp>
      <p:sp>
        <p:nvSpPr>
          <p:cNvPr id="39941" name="Text Box 13"/>
          <p:cNvSpPr txBox="1">
            <a:spLocks noChangeArrowheads="1"/>
          </p:cNvSpPr>
          <p:nvPr/>
        </p:nvSpPr>
        <p:spPr bwMode="auto">
          <a:xfrm>
            <a:off x="1143000" y="335756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39942" name="Rectangle 8"/>
          <p:cNvSpPr>
            <a:spLocks noChangeArrowheads="1"/>
          </p:cNvSpPr>
          <p:nvPr/>
        </p:nvSpPr>
        <p:spPr bwMode="auto">
          <a:xfrm>
            <a:off x="1143000" y="3929063"/>
            <a:ext cx="10906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Saturn</a:t>
            </a:r>
          </a:p>
        </p:txBody>
      </p:sp>
      <p:sp>
        <p:nvSpPr>
          <p:cNvPr id="39943" name="Rectangle 9"/>
          <p:cNvSpPr>
            <a:spLocks noChangeArrowheads="1"/>
          </p:cNvSpPr>
          <p:nvPr/>
        </p:nvSpPr>
        <p:spPr bwMode="auto">
          <a:xfrm>
            <a:off x="1176338" y="4429125"/>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Ford</a:t>
            </a:r>
          </a:p>
        </p:txBody>
      </p:sp>
      <p:sp>
        <p:nvSpPr>
          <p:cNvPr id="39944" name="Text Box 15"/>
          <p:cNvSpPr txBox="1">
            <a:spLocks noChangeArrowheads="1"/>
          </p:cNvSpPr>
          <p:nvPr/>
        </p:nvSpPr>
        <p:spPr bwMode="auto">
          <a:xfrm>
            <a:off x="1143000" y="492918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39945" name="Rectangle 10"/>
          <p:cNvSpPr>
            <a:spLocks noChangeArrowheads="1"/>
          </p:cNvSpPr>
          <p:nvPr/>
        </p:nvSpPr>
        <p:spPr bwMode="auto">
          <a:xfrm>
            <a:off x="2824163" y="342900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0.46	0.61	0.54	0.53	</a:t>
            </a:r>
            <a:endParaRPr lang="en-US" sz="2400" b="1">
              <a:solidFill>
                <a:srgbClr val="CCFF99"/>
              </a:solidFill>
              <a:latin typeface="Times New Roman" pitchFamily="18" charset="0"/>
              <a:cs typeface="Times New Roman" pitchFamily="18" charset="0"/>
            </a:endParaRPr>
          </a:p>
        </p:txBody>
      </p:sp>
      <p:sp>
        <p:nvSpPr>
          <p:cNvPr id="39946" name="Rectangle 11"/>
          <p:cNvSpPr>
            <a:spLocks noChangeArrowheads="1"/>
          </p:cNvSpPr>
          <p:nvPr/>
        </p:nvSpPr>
        <p:spPr bwMode="auto">
          <a:xfrm>
            <a:off x="2786063" y="3929063"/>
            <a:ext cx="4962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0.53	0.48	0.48	0.46</a:t>
            </a:r>
            <a:r>
              <a:rPr lang="en-US" sz="2400" b="1">
                <a:solidFill>
                  <a:schemeClr val="accent1"/>
                </a:solidFill>
                <a:latin typeface="Perpetua" pitchFamily="18" charset="0"/>
              </a:rPr>
              <a:t>	</a:t>
            </a:r>
            <a:endParaRPr lang="en-US" sz="2400" b="1">
              <a:solidFill>
                <a:srgbClr val="CCFF99"/>
              </a:solidFill>
              <a:latin typeface="Perpetua" pitchFamily="18" charset="0"/>
            </a:endParaRPr>
          </a:p>
        </p:txBody>
      </p:sp>
      <p:sp>
        <p:nvSpPr>
          <p:cNvPr id="39947" name="Rectangle 12"/>
          <p:cNvSpPr>
            <a:spLocks noChangeArrowheads="1"/>
          </p:cNvSpPr>
          <p:nvPr/>
        </p:nvSpPr>
        <p:spPr bwMode="auto">
          <a:xfrm>
            <a:off x="2824163" y="4429125"/>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0.59	0.41	0.48	0.59</a:t>
            </a:r>
          </a:p>
        </p:txBody>
      </p:sp>
      <p:sp>
        <p:nvSpPr>
          <p:cNvPr id="39948" name="Text Box 16"/>
          <p:cNvSpPr txBox="1">
            <a:spLocks noChangeArrowheads="1"/>
          </p:cNvSpPr>
          <p:nvPr/>
        </p:nvSpPr>
        <p:spPr bwMode="auto">
          <a:xfrm>
            <a:off x="2828925" y="4643438"/>
            <a:ext cx="5029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accent1"/>
                </a:solidFill>
                <a:latin typeface="Perpetua" pitchFamily="18" charset="0"/>
              </a:rPr>
              <a:t>					              </a:t>
            </a:r>
            <a:r>
              <a:rPr lang="en-US" sz="2400" b="1">
                <a:solidFill>
                  <a:schemeClr val="accent1"/>
                </a:solidFill>
                <a:latin typeface="Times New Roman" pitchFamily="18" charset="0"/>
                <a:cs typeface="Times New Roman" pitchFamily="18" charset="0"/>
              </a:rPr>
              <a:t>0.40	0.48	0.48	0.40</a:t>
            </a:r>
            <a:r>
              <a:rPr lang="en-US" b="1">
                <a:solidFill>
                  <a:schemeClr val="accent1"/>
                </a:solidFill>
                <a:latin typeface="Perpetua" pitchFamily="18" charset="0"/>
              </a:rPr>
              <a:t>										</a:t>
            </a:r>
          </a:p>
        </p:txBody>
      </p:sp>
      <p:sp>
        <p:nvSpPr>
          <p:cNvPr id="39949" name="Rectangle 4"/>
          <p:cNvSpPr>
            <a:spLocks noChangeArrowheads="1"/>
          </p:cNvSpPr>
          <p:nvPr/>
        </p:nvSpPr>
        <p:spPr bwMode="auto">
          <a:xfrm>
            <a:off x="2819400" y="29718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Style</a:t>
            </a:r>
          </a:p>
        </p:txBody>
      </p:sp>
      <p:sp>
        <p:nvSpPr>
          <p:cNvPr id="39950" name="Rectangle 5"/>
          <p:cNvSpPr>
            <a:spLocks noChangeArrowheads="1"/>
          </p:cNvSpPr>
          <p:nvPr/>
        </p:nvSpPr>
        <p:spPr bwMode="auto">
          <a:xfrm>
            <a:off x="3786188" y="2971800"/>
            <a:ext cx="7032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Rel.</a:t>
            </a:r>
          </a:p>
        </p:txBody>
      </p:sp>
      <p:sp>
        <p:nvSpPr>
          <p:cNvPr id="39951" name="Rectangle 6"/>
          <p:cNvSpPr>
            <a:spLocks noChangeArrowheads="1"/>
          </p:cNvSpPr>
          <p:nvPr/>
        </p:nvSpPr>
        <p:spPr bwMode="auto">
          <a:xfrm>
            <a:off x="4643438" y="3000375"/>
            <a:ext cx="7635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Fuel</a:t>
            </a:r>
          </a:p>
        </p:txBody>
      </p:sp>
      <p:sp>
        <p:nvSpPr>
          <p:cNvPr id="39952" name="Text Box 17"/>
          <p:cNvSpPr txBox="1">
            <a:spLocks noChangeArrowheads="1"/>
          </p:cNvSpPr>
          <p:nvPr/>
        </p:nvSpPr>
        <p:spPr bwMode="auto">
          <a:xfrm>
            <a:off x="5600700" y="30480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Cost</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fontAlgn="auto" hangingPunct="1">
              <a:spcAft>
                <a:spcPts val="0"/>
              </a:spcAft>
              <a:defRPr/>
            </a:pPr>
            <a:r>
              <a:rPr lang="en-US" sz="3200" b="1" smtClean="0">
                <a:solidFill>
                  <a:srgbClr val="002060"/>
                </a:solidFill>
                <a:latin typeface="Times New Roman" pitchFamily="18" charset="0"/>
                <a:cs typeface="Times New Roman" pitchFamily="18" charset="0"/>
              </a:rPr>
              <a:t>Steps of  TOPSIS</a:t>
            </a:r>
          </a:p>
        </p:txBody>
      </p:sp>
      <p:sp>
        <p:nvSpPr>
          <p:cNvPr id="38916"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solidFill>
                  <a:schemeClr val="accent1"/>
                </a:solidFill>
                <a:latin typeface="Times New Roman" pitchFamily="18" charset="0"/>
                <a:cs typeface="Times New Roman" pitchFamily="18" charset="0"/>
              </a:rPr>
              <a:t>Step 2 :</a:t>
            </a:r>
            <a:r>
              <a:rPr lang="en-US" dirty="0" smtClean="0">
                <a:latin typeface="Times New Roman" pitchFamily="18" charset="0"/>
                <a:cs typeface="Times New Roman" pitchFamily="18" charset="0"/>
              </a:rPr>
              <a:t> multiply each column by </a:t>
            </a:r>
            <a:r>
              <a:rPr lang="en-US" dirty="0" err="1" smtClean="0">
                <a:latin typeface="Times New Roman" pitchFamily="18" charset="0"/>
                <a:cs typeface="Times New Roman" pitchFamily="18" charset="0"/>
                <a:sym typeface="Symbol" pitchFamily="18" charset="2"/>
              </a:rPr>
              <a:t>w</a:t>
            </a:r>
            <a:r>
              <a:rPr lang="en-US" baseline="-25000" dirty="0" err="1" smtClean="0">
                <a:latin typeface="Times New Roman" pitchFamily="18" charset="0"/>
                <a:cs typeface="Times New Roman" pitchFamily="18" charset="0"/>
                <a:sym typeface="Symbol" pitchFamily="18" charset="2"/>
              </a:rPr>
              <a:t>j</a:t>
            </a:r>
            <a:r>
              <a:rPr lang="en-US" dirty="0" smtClean="0">
                <a:latin typeface="Times New Roman" pitchFamily="18" charset="0"/>
                <a:cs typeface="Times New Roman" pitchFamily="18" charset="0"/>
                <a:sym typeface="Symbol" pitchFamily="18" charset="2"/>
              </a:rPr>
              <a:t> to get </a:t>
            </a:r>
            <a:r>
              <a:rPr lang="en-US" dirty="0" err="1" smtClean="0">
                <a:solidFill>
                  <a:srgbClr val="00B050"/>
                </a:solidFill>
                <a:latin typeface="Times New Roman" pitchFamily="18" charset="0"/>
                <a:ea typeface="+mj-ea"/>
                <a:cs typeface="Times New Roman" pitchFamily="18" charset="0"/>
                <a:sym typeface="Symbol" pitchFamily="18" charset="2"/>
              </a:rPr>
              <a:t>vij</a:t>
            </a:r>
            <a:r>
              <a:rPr lang="en-US" dirty="0" smtClean="0">
                <a:latin typeface="Times New Roman" pitchFamily="18" charset="0"/>
                <a:cs typeface="Times New Roman" pitchFamily="18" charset="0"/>
              </a:rPr>
              <a:t>.</a:t>
            </a:r>
          </a:p>
        </p:txBody>
      </p:sp>
      <p:sp>
        <p:nvSpPr>
          <p:cNvPr id="40964" name="Slide Number Placeholder 1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CB15AE5-B24E-4613-8E33-89247F045F7E}" type="slidenum">
              <a:rPr lang="en-US" smtClean="0">
                <a:solidFill>
                  <a:srgbClr val="FFFFFF"/>
                </a:solidFill>
              </a:rPr>
              <a:pPr eaLnBrk="1" hangingPunct="1"/>
              <a:t>33</a:t>
            </a:fld>
            <a:endParaRPr lang="en-US" smtClean="0">
              <a:solidFill>
                <a:srgbClr val="FFFFFF"/>
              </a:solidFill>
            </a:endParaRPr>
          </a:p>
        </p:txBody>
      </p:sp>
      <p:sp>
        <p:nvSpPr>
          <p:cNvPr id="40965" name="Rectangle 8"/>
          <p:cNvSpPr>
            <a:spLocks noChangeArrowheads="1"/>
          </p:cNvSpPr>
          <p:nvPr/>
        </p:nvSpPr>
        <p:spPr bwMode="auto">
          <a:xfrm>
            <a:off x="1206500" y="3689350"/>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Perpetua" pitchFamily="18" charset="0"/>
              </a:rPr>
              <a:t>Saturn</a:t>
            </a:r>
          </a:p>
        </p:txBody>
      </p:sp>
      <p:sp>
        <p:nvSpPr>
          <p:cNvPr id="40966" name="Rectangle 9"/>
          <p:cNvSpPr>
            <a:spLocks noChangeArrowheads="1"/>
          </p:cNvSpPr>
          <p:nvPr/>
        </p:nvSpPr>
        <p:spPr bwMode="auto">
          <a:xfrm>
            <a:off x="1285875" y="4286250"/>
            <a:ext cx="8239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Perpetua" pitchFamily="18" charset="0"/>
              </a:rPr>
              <a:t>Ford</a:t>
            </a:r>
          </a:p>
        </p:txBody>
      </p:sp>
      <p:sp>
        <p:nvSpPr>
          <p:cNvPr id="40967" name="Text Box 13"/>
          <p:cNvSpPr txBox="1">
            <a:spLocks noChangeArrowheads="1"/>
          </p:cNvSpPr>
          <p:nvPr/>
        </p:nvSpPr>
        <p:spPr bwMode="auto">
          <a:xfrm>
            <a:off x="1228725" y="31861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0968" name="Text Box 15"/>
          <p:cNvSpPr txBox="1">
            <a:spLocks noChangeArrowheads="1"/>
          </p:cNvSpPr>
          <p:nvPr/>
        </p:nvSpPr>
        <p:spPr bwMode="auto">
          <a:xfrm>
            <a:off x="1295400" y="48577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Perpetua" pitchFamily="18" charset="0"/>
              </a:rPr>
              <a:t>Mazda</a:t>
            </a:r>
          </a:p>
        </p:txBody>
      </p:sp>
      <p:sp>
        <p:nvSpPr>
          <p:cNvPr id="40969" name="Rectangle 4"/>
          <p:cNvSpPr>
            <a:spLocks noChangeArrowheads="1"/>
          </p:cNvSpPr>
          <p:nvPr/>
        </p:nvSpPr>
        <p:spPr bwMode="auto">
          <a:xfrm>
            <a:off x="3276600" y="2714625"/>
            <a:ext cx="100668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dirty="0" smtClean="0">
                <a:latin typeface="Perpetua" pitchFamily="18" charset="0"/>
              </a:rPr>
              <a:t>Style+</a:t>
            </a:r>
            <a:endParaRPr lang="en-US" sz="2400" b="1" dirty="0">
              <a:latin typeface="Perpetua" pitchFamily="18" charset="0"/>
            </a:endParaRPr>
          </a:p>
        </p:txBody>
      </p:sp>
      <p:sp>
        <p:nvSpPr>
          <p:cNvPr id="40970" name="Rectangle 5"/>
          <p:cNvSpPr>
            <a:spLocks noChangeArrowheads="1"/>
          </p:cNvSpPr>
          <p:nvPr/>
        </p:nvSpPr>
        <p:spPr bwMode="auto">
          <a:xfrm>
            <a:off x="4267200" y="2714625"/>
            <a:ext cx="87844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dirty="0">
                <a:latin typeface="Perpetua" pitchFamily="18" charset="0"/>
              </a:rPr>
              <a:t>Rel</a:t>
            </a:r>
            <a:r>
              <a:rPr lang="en-US" sz="2400" b="1" dirty="0" smtClean="0">
                <a:latin typeface="Perpetua" pitchFamily="18" charset="0"/>
              </a:rPr>
              <a:t>.+</a:t>
            </a:r>
            <a:endParaRPr lang="en-US" sz="2400" b="1" dirty="0">
              <a:latin typeface="Perpetua" pitchFamily="18" charset="0"/>
            </a:endParaRPr>
          </a:p>
        </p:txBody>
      </p:sp>
      <p:sp>
        <p:nvSpPr>
          <p:cNvPr id="40971" name="Rectangle 6"/>
          <p:cNvSpPr>
            <a:spLocks noChangeArrowheads="1"/>
          </p:cNvSpPr>
          <p:nvPr/>
        </p:nvSpPr>
        <p:spPr bwMode="auto">
          <a:xfrm>
            <a:off x="5105400" y="2714625"/>
            <a:ext cx="93775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dirty="0" smtClean="0">
                <a:latin typeface="Perpetua" pitchFamily="18" charset="0"/>
              </a:rPr>
              <a:t>Fuel+</a:t>
            </a:r>
            <a:endParaRPr lang="en-US" sz="2400" b="1" dirty="0">
              <a:latin typeface="Perpetua" pitchFamily="18" charset="0"/>
            </a:endParaRPr>
          </a:p>
        </p:txBody>
      </p:sp>
      <p:sp>
        <p:nvSpPr>
          <p:cNvPr id="40972" name="Text Box 17"/>
          <p:cNvSpPr txBox="1">
            <a:spLocks noChangeArrowheads="1"/>
          </p:cNvSpPr>
          <p:nvPr/>
        </p:nvSpPr>
        <p:spPr bwMode="auto">
          <a:xfrm>
            <a:off x="6096000" y="2778125"/>
            <a:ext cx="9962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dirty="0" smtClean="0">
                <a:latin typeface="Perpetua" pitchFamily="18" charset="0"/>
              </a:rPr>
              <a:t>Cost -</a:t>
            </a:r>
            <a:endParaRPr lang="en-US" sz="2400" b="1" dirty="0">
              <a:latin typeface="Perpetua" pitchFamily="18" charset="0"/>
            </a:endParaRPr>
          </a:p>
        </p:txBody>
      </p:sp>
      <p:sp>
        <p:nvSpPr>
          <p:cNvPr id="40973" name="Rectangle 10"/>
          <p:cNvSpPr>
            <a:spLocks noChangeArrowheads="1"/>
          </p:cNvSpPr>
          <p:nvPr/>
        </p:nvSpPr>
        <p:spPr bwMode="auto">
          <a:xfrm>
            <a:off x="3252788" y="314325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0.046	0.244	0.162	0.106	</a:t>
            </a:r>
            <a:endParaRPr lang="en-US" sz="2400" b="1">
              <a:solidFill>
                <a:srgbClr val="CCFF99"/>
              </a:solidFill>
              <a:latin typeface="Times New Roman" pitchFamily="18" charset="0"/>
              <a:cs typeface="Times New Roman" pitchFamily="18" charset="0"/>
            </a:endParaRPr>
          </a:p>
        </p:txBody>
      </p:sp>
      <p:sp>
        <p:nvSpPr>
          <p:cNvPr id="40974" name="Rectangle 11"/>
          <p:cNvSpPr>
            <a:spLocks noChangeArrowheads="1"/>
          </p:cNvSpPr>
          <p:nvPr/>
        </p:nvSpPr>
        <p:spPr bwMode="auto">
          <a:xfrm>
            <a:off x="3252788" y="371475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0.053	0.192	0.144	0.092</a:t>
            </a:r>
            <a:r>
              <a:rPr lang="en-US" sz="2400" b="1">
                <a:solidFill>
                  <a:schemeClr val="accent1"/>
                </a:solidFill>
                <a:latin typeface="Perpetua" pitchFamily="18" charset="0"/>
              </a:rPr>
              <a:t>	</a:t>
            </a:r>
            <a:endParaRPr lang="en-US" sz="2400" b="1">
              <a:solidFill>
                <a:srgbClr val="CCFF99"/>
              </a:solidFill>
              <a:latin typeface="Perpetua" pitchFamily="18" charset="0"/>
            </a:endParaRPr>
          </a:p>
        </p:txBody>
      </p:sp>
      <p:sp>
        <p:nvSpPr>
          <p:cNvPr id="40975" name="Rectangle 12"/>
          <p:cNvSpPr>
            <a:spLocks noChangeArrowheads="1"/>
          </p:cNvSpPr>
          <p:nvPr/>
        </p:nvSpPr>
        <p:spPr bwMode="auto">
          <a:xfrm>
            <a:off x="3252788" y="428625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0.059	0.164	0.144	0.118</a:t>
            </a:r>
          </a:p>
        </p:txBody>
      </p:sp>
      <p:sp>
        <p:nvSpPr>
          <p:cNvPr id="40976" name="Text Box 16"/>
          <p:cNvSpPr txBox="1">
            <a:spLocks noChangeArrowheads="1"/>
          </p:cNvSpPr>
          <p:nvPr/>
        </p:nvSpPr>
        <p:spPr bwMode="auto">
          <a:xfrm>
            <a:off x="3286125" y="4572000"/>
            <a:ext cx="5029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accent1"/>
                </a:solidFill>
                <a:latin typeface="Perpetua" pitchFamily="18" charset="0"/>
              </a:rPr>
              <a:t>					              </a:t>
            </a:r>
            <a:r>
              <a:rPr lang="en-US" sz="2400" b="1">
                <a:solidFill>
                  <a:schemeClr val="accent1"/>
                </a:solidFill>
                <a:latin typeface="Times New Roman" pitchFamily="18" charset="0"/>
                <a:cs typeface="Times New Roman" pitchFamily="18" charset="0"/>
              </a:rPr>
              <a:t>0.040	0.192	0.144	0.080	</a:t>
            </a:r>
            <a:r>
              <a:rPr lang="en-US" b="1">
                <a:solidFill>
                  <a:schemeClr val="accent1"/>
                </a:solidFill>
                <a:latin typeface="Perpetua" pitchFamily="18" charset="0"/>
              </a:rPr>
              <a:t>									</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fontAlgn="auto" hangingPunct="1">
              <a:spcAft>
                <a:spcPts val="0"/>
              </a:spcAft>
              <a:defRPr/>
            </a:pPr>
            <a:r>
              <a:rPr lang="en-US" sz="3200" b="1" smtClean="0">
                <a:solidFill>
                  <a:srgbClr val="002060"/>
                </a:solidFill>
                <a:latin typeface="Times New Roman" pitchFamily="18" charset="0"/>
                <a:cs typeface="Times New Roman" pitchFamily="18" charset="0"/>
              </a:rPr>
              <a:t>Steps of  TOPSIS</a:t>
            </a:r>
          </a:p>
        </p:txBody>
      </p:sp>
      <p:sp>
        <p:nvSpPr>
          <p:cNvPr id="39940"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2" pitchFamily="18" charset="2"/>
              <a:buNone/>
              <a:defRPr/>
            </a:pPr>
            <a:r>
              <a:rPr lang="en-US" smtClean="0">
                <a:solidFill>
                  <a:schemeClr val="accent1"/>
                </a:solidFill>
                <a:latin typeface="Times New Roman" pitchFamily="18" charset="0"/>
                <a:cs typeface="Times New Roman" pitchFamily="18" charset="0"/>
              </a:rPr>
              <a:t>Step 3 (a):</a:t>
            </a:r>
            <a:r>
              <a:rPr lang="en-US" smtClean="0">
                <a:latin typeface="Times New Roman" pitchFamily="18" charset="0"/>
                <a:cs typeface="Times New Roman" pitchFamily="18" charset="0"/>
              </a:rPr>
              <a:t> determine ideal solution </a:t>
            </a:r>
            <a:r>
              <a:rPr lang="en-US" smtClean="0">
                <a:latin typeface="Times New Roman" pitchFamily="18" charset="0"/>
                <a:cs typeface="Times New Roman" pitchFamily="18" charset="0"/>
                <a:sym typeface="Symbol" pitchFamily="18" charset="2"/>
              </a:rPr>
              <a:t>A*</a:t>
            </a:r>
            <a:r>
              <a:rPr lang="en-US" smtClean="0">
                <a:latin typeface="Times New Roman" pitchFamily="18" charset="0"/>
                <a:cs typeface="Times New Roman" pitchFamily="18" charset="0"/>
              </a:rPr>
              <a:t>. </a:t>
            </a:r>
          </a:p>
          <a:p>
            <a:pPr marL="274320" indent="-274320" eaLnBrk="1" fontAlgn="auto" hangingPunct="1">
              <a:spcAft>
                <a:spcPts val="0"/>
              </a:spcAft>
              <a:buFont typeface="Monotype Sorts"/>
              <a:buNone/>
              <a:defRPr/>
            </a:pPr>
            <a:r>
              <a:rPr lang="en-US" smtClean="0">
                <a:latin typeface="Times New Roman" pitchFamily="18" charset="0"/>
                <a:cs typeface="Times New Roman" pitchFamily="18" charset="0"/>
              </a:rPr>
              <a:t>	</a:t>
            </a:r>
            <a:r>
              <a:rPr lang="en-US" smtClean="0">
                <a:solidFill>
                  <a:srgbClr val="00B050"/>
                </a:solidFill>
                <a:latin typeface="Times New Roman" pitchFamily="18" charset="0"/>
                <a:ea typeface="+mj-ea"/>
                <a:cs typeface="Times New Roman" pitchFamily="18" charset="0"/>
                <a:sym typeface="Symbol" pitchFamily="18" charset="2"/>
              </a:rPr>
              <a:t>A* = {0.059, 0.244, 0.162, 0.080}</a:t>
            </a:r>
          </a:p>
          <a:p>
            <a:pPr marL="274320" indent="-274320" eaLnBrk="1" fontAlgn="auto" hangingPunct="1">
              <a:spcAft>
                <a:spcPts val="0"/>
              </a:spcAft>
              <a:buFont typeface="Wingdings 2" pitchFamily="18" charset="2"/>
              <a:buNone/>
              <a:defRPr/>
            </a:pPr>
            <a:endParaRPr lang="en-US" b="1" smtClean="0">
              <a:solidFill>
                <a:schemeClr val="accent1"/>
              </a:solidFill>
              <a:latin typeface="Times New Roman" pitchFamily="18" charset="0"/>
              <a:cs typeface="Times New Roman" pitchFamily="18" charset="0"/>
            </a:endParaRPr>
          </a:p>
        </p:txBody>
      </p:sp>
      <p:sp>
        <p:nvSpPr>
          <p:cNvPr id="41988" name="Slide Number Placeholder 1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29223E-C4F6-47CA-B47E-B7D32FDF1B6E}" type="slidenum">
              <a:rPr lang="en-US" smtClean="0">
                <a:solidFill>
                  <a:srgbClr val="FFFFFF"/>
                </a:solidFill>
              </a:rPr>
              <a:pPr eaLnBrk="1" hangingPunct="1"/>
              <a:t>34</a:t>
            </a:fld>
            <a:endParaRPr lang="en-US" smtClean="0">
              <a:solidFill>
                <a:srgbClr val="FFFFFF"/>
              </a:solidFill>
            </a:endParaRPr>
          </a:p>
        </p:txBody>
      </p:sp>
      <p:sp>
        <p:nvSpPr>
          <p:cNvPr id="41989" name="Rectangle 4"/>
          <p:cNvSpPr>
            <a:spLocks noChangeArrowheads="1"/>
          </p:cNvSpPr>
          <p:nvPr/>
        </p:nvSpPr>
        <p:spPr bwMode="auto">
          <a:xfrm>
            <a:off x="3276600" y="32004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Style</a:t>
            </a:r>
          </a:p>
        </p:txBody>
      </p:sp>
      <p:sp>
        <p:nvSpPr>
          <p:cNvPr id="41990" name="Rectangle 5"/>
          <p:cNvSpPr>
            <a:spLocks noChangeArrowheads="1"/>
          </p:cNvSpPr>
          <p:nvPr/>
        </p:nvSpPr>
        <p:spPr bwMode="auto">
          <a:xfrm>
            <a:off x="4267200" y="3200400"/>
            <a:ext cx="7032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Rel.</a:t>
            </a:r>
          </a:p>
        </p:txBody>
      </p:sp>
      <p:sp>
        <p:nvSpPr>
          <p:cNvPr id="41991" name="Rectangle 6"/>
          <p:cNvSpPr>
            <a:spLocks noChangeArrowheads="1"/>
          </p:cNvSpPr>
          <p:nvPr/>
        </p:nvSpPr>
        <p:spPr bwMode="auto">
          <a:xfrm>
            <a:off x="5105400" y="3200400"/>
            <a:ext cx="7635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Fuel</a:t>
            </a:r>
          </a:p>
        </p:txBody>
      </p:sp>
      <p:sp>
        <p:nvSpPr>
          <p:cNvPr id="41992" name="Rectangle 8"/>
          <p:cNvSpPr>
            <a:spLocks noChangeArrowheads="1"/>
          </p:cNvSpPr>
          <p:nvPr/>
        </p:nvSpPr>
        <p:spPr bwMode="auto">
          <a:xfrm>
            <a:off x="1524000" y="4357688"/>
            <a:ext cx="10906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Saturn</a:t>
            </a:r>
          </a:p>
        </p:txBody>
      </p:sp>
      <p:sp>
        <p:nvSpPr>
          <p:cNvPr id="41993" name="Rectangle 9"/>
          <p:cNvSpPr>
            <a:spLocks noChangeArrowheads="1"/>
          </p:cNvSpPr>
          <p:nvPr/>
        </p:nvSpPr>
        <p:spPr bwMode="auto">
          <a:xfrm>
            <a:off x="1524000" y="5000625"/>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Ford</a:t>
            </a:r>
          </a:p>
        </p:txBody>
      </p:sp>
      <p:sp>
        <p:nvSpPr>
          <p:cNvPr id="41994" name="Text Box 13"/>
          <p:cNvSpPr txBox="1">
            <a:spLocks noChangeArrowheads="1"/>
          </p:cNvSpPr>
          <p:nvPr/>
        </p:nvSpPr>
        <p:spPr bwMode="auto">
          <a:xfrm>
            <a:off x="1524000" y="3810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1995" name="Text Box 15"/>
          <p:cNvSpPr txBox="1">
            <a:spLocks noChangeArrowheads="1"/>
          </p:cNvSpPr>
          <p:nvPr/>
        </p:nvSpPr>
        <p:spPr bwMode="auto">
          <a:xfrm>
            <a:off x="1547813" y="56435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41996" name="Text Box 17"/>
          <p:cNvSpPr txBox="1">
            <a:spLocks noChangeArrowheads="1"/>
          </p:cNvSpPr>
          <p:nvPr/>
        </p:nvSpPr>
        <p:spPr bwMode="auto">
          <a:xfrm>
            <a:off x="6096000" y="3276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Cost</a:t>
            </a:r>
          </a:p>
        </p:txBody>
      </p:sp>
      <p:sp>
        <p:nvSpPr>
          <p:cNvPr id="39949" name="Rectangle 10"/>
          <p:cNvSpPr>
            <a:spLocks noChangeArrowheads="1"/>
          </p:cNvSpPr>
          <p:nvPr/>
        </p:nvSpPr>
        <p:spPr bwMode="auto">
          <a:xfrm>
            <a:off x="3352800" y="38100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0.046	</a:t>
            </a:r>
            <a:r>
              <a:rPr lang="en-US" sz="2400">
                <a:solidFill>
                  <a:srgbClr val="00B050"/>
                </a:solidFill>
                <a:latin typeface="Times New Roman" pitchFamily="18" charset="0"/>
                <a:ea typeface="+mj-ea"/>
                <a:cs typeface="Times New Roman" pitchFamily="18" charset="0"/>
                <a:sym typeface="Symbol" pitchFamily="18" charset="2"/>
              </a:rPr>
              <a:t>0.244	0.162</a:t>
            </a:r>
            <a:r>
              <a:rPr lang="en-US" sz="2400" b="1">
                <a:solidFill>
                  <a:schemeClr val="accent1"/>
                </a:solidFill>
                <a:latin typeface="Times New Roman" pitchFamily="18" charset="0"/>
                <a:cs typeface="Times New Roman" pitchFamily="18" charset="0"/>
              </a:rPr>
              <a:t>	0.106	</a:t>
            </a:r>
            <a:endParaRPr lang="en-US" sz="2400" b="1">
              <a:solidFill>
                <a:srgbClr val="CCFF99"/>
              </a:solidFill>
              <a:latin typeface="Times New Roman" pitchFamily="18" charset="0"/>
              <a:cs typeface="Times New Roman" pitchFamily="18" charset="0"/>
            </a:endParaRPr>
          </a:p>
        </p:txBody>
      </p:sp>
      <p:sp>
        <p:nvSpPr>
          <p:cNvPr id="41998" name="Rectangle 11"/>
          <p:cNvSpPr>
            <a:spLocks noChangeArrowheads="1"/>
          </p:cNvSpPr>
          <p:nvPr/>
        </p:nvSpPr>
        <p:spPr bwMode="auto">
          <a:xfrm>
            <a:off x="3352800" y="441960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0.053	0.192	0.144	0.092</a:t>
            </a:r>
            <a:r>
              <a:rPr lang="en-US" sz="2400" b="1">
                <a:solidFill>
                  <a:schemeClr val="accent1"/>
                </a:solidFill>
                <a:latin typeface="Perpetua" pitchFamily="18" charset="0"/>
              </a:rPr>
              <a:t>	</a:t>
            </a:r>
            <a:endParaRPr lang="en-US" sz="2400" b="1">
              <a:solidFill>
                <a:srgbClr val="CCFF99"/>
              </a:solidFill>
              <a:latin typeface="Perpetua" pitchFamily="18" charset="0"/>
            </a:endParaRPr>
          </a:p>
        </p:txBody>
      </p:sp>
      <p:sp>
        <p:nvSpPr>
          <p:cNvPr id="39951" name="Rectangle 12"/>
          <p:cNvSpPr>
            <a:spLocks noChangeArrowheads="1"/>
          </p:cNvSpPr>
          <p:nvPr/>
        </p:nvSpPr>
        <p:spPr bwMode="auto">
          <a:xfrm>
            <a:off x="3352800" y="5105400"/>
            <a:ext cx="4962525" cy="458788"/>
          </a:xfrm>
          <a:prstGeom prst="rect">
            <a:avLst/>
          </a:prstGeom>
          <a:noFill/>
          <a:ln w="12700">
            <a:noFill/>
            <a:miter lim="800000"/>
            <a:headEnd/>
            <a:tailEnd/>
          </a:ln>
        </p:spPr>
        <p:txBody>
          <a:bodyPr lIns="90488" tIns="44450" rIns="90488" bIns="44450">
            <a:spAutoFit/>
          </a:bodyPr>
          <a:lstStyle/>
          <a:p>
            <a:pPr>
              <a:defRPr/>
            </a:pPr>
            <a:r>
              <a:rPr lang="en-US" sz="2400">
                <a:solidFill>
                  <a:srgbClr val="00B050"/>
                </a:solidFill>
                <a:latin typeface="Times New Roman" pitchFamily="18" charset="0"/>
                <a:ea typeface="+mj-ea"/>
                <a:cs typeface="Times New Roman" pitchFamily="18" charset="0"/>
                <a:sym typeface="Symbol" pitchFamily="18" charset="2"/>
              </a:rPr>
              <a:t>0.059</a:t>
            </a:r>
            <a:r>
              <a:rPr lang="en-US" sz="2400" b="1">
                <a:solidFill>
                  <a:schemeClr val="accent1"/>
                </a:solidFill>
                <a:latin typeface="Perpetua" pitchFamily="18" charset="0"/>
              </a:rPr>
              <a:t>	</a:t>
            </a:r>
            <a:r>
              <a:rPr lang="en-US" sz="2400" b="1">
                <a:solidFill>
                  <a:schemeClr val="accent1"/>
                </a:solidFill>
                <a:latin typeface="Times New Roman" pitchFamily="18" charset="0"/>
                <a:cs typeface="Times New Roman" pitchFamily="18" charset="0"/>
              </a:rPr>
              <a:t>0.164	0.144	0.118</a:t>
            </a:r>
          </a:p>
        </p:txBody>
      </p:sp>
      <p:sp>
        <p:nvSpPr>
          <p:cNvPr id="39952" name="Text Box 16"/>
          <p:cNvSpPr txBox="1">
            <a:spLocks noChangeArrowheads="1"/>
          </p:cNvSpPr>
          <p:nvPr/>
        </p:nvSpPr>
        <p:spPr bwMode="auto">
          <a:xfrm>
            <a:off x="3357563" y="5429250"/>
            <a:ext cx="5029200" cy="1292225"/>
          </a:xfrm>
          <a:prstGeom prst="rect">
            <a:avLst/>
          </a:prstGeom>
          <a:noFill/>
          <a:ln w="12700">
            <a:noFill/>
            <a:miter lim="800000"/>
            <a:headEnd type="none" w="sm" len="sm"/>
            <a:tailEnd type="none" w="sm" len="sm"/>
          </a:ln>
        </p:spPr>
        <p:txBody>
          <a:bodyPr>
            <a:spAutoFit/>
          </a:bodyPr>
          <a:lstStyle/>
          <a:p>
            <a:pPr>
              <a:defRPr/>
            </a:pPr>
            <a:r>
              <a:rPr lang="en-US" b="1">
                <a:solidFill>
                  <a:schemeClr val="accent1"/>
                </a:solidFill>
                <a:latin typeface="Perpetua" pitchFamily="18" charset="0"/>
              </a:rPr>
              <a:t>					              </a:t>
            </a:r>
            <a:r>
              <a:rPr lang="en-US" sz="2400" b="1">
                <a:solidFill>
                  <a:schemeClr val="accent1"/>
                </a:solidFill>
                <a:latin typeface="Times New Roman" pitchFamily="18" charset="0"/>
                <a:cs typeface="Times New Roman" pitchFamily="18" charset="0"/>
              </a:rPr>
              <a:t>0.040	0.192</a:t>
            </a:r>
            <a:r>
              <a:rPr lang="en-US" b="1">
                <a:solidFill>
                  <a:schemeClr val="accent1"/>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0.144	</a:t>
            </a:r>
            <a:r>
              <a:rPr lang="en-US" sz="2400">
                <a:solidFill>
                  <a:srgbClr val="00B050"/>
                </a:solidFill>
                <a:latin typeface="Times New Roman" pitchFamily="18" charset="0"/>
                <a:ea typeface="+mj-ea"/>
                <a:cs typeface="Times New Roman" pitchFamily="18" charset="0"/>
                <a:sym typeface="Symbol" pitchFamily="18" charset="2"/>
              </a:rPr>
              <a:t>0.080</a:t>
            </a:r>
            <a:r>
              <a:rPr lang="en-US" b="1">
                <a:solidFill>
                  <a:schemeClr val="accent1"/>
                </a:solidFill>
                <a:latin typeface="Perpetua" pitchFamily="18" charset="0"/>
              </a:rPr>
              <a:t>										</a:t>
            </a:r>
          </a:p>
        </p:txBody>
      </p:sp>
      <p:sp>
        <p:nvSpPr>
          <p:cNvPr id="42001" name="Line 18"/>
          <p:cNvSpPr>
            <a:spLocks noChangeShapeType="1"/>
          </p:cNvSpPr>
          <p:nvPr/>
        </p:nvSpPr>
        <p:spPr bwMode="auto">
          <a:xfrm>
            <a:off x="6019800" y="3352800"/>
            <a:ext cx="0" cy="3276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2" name="Line 20"/>
          <p:cNvSpPr>
            <a:spLocks noChangeShapeType="1"/>
          </p:cNvSpPr>
          <p:nvPr/>
        </p:nvSpPr>
        <p:spPr bwMode="auto">
          <a:xfrm flipV="1">
            <a:off x="4724400" y="632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2003" name="Line 21"/>
          <p:cNvSpPr>
            <a:spLocks noChangeShapeType="1"/>
          </p:cNvSpPr>
          <p:nvPr/>
        </p:nvSpPr>
        <p:spPr bwMode="auto">
          <a:xfrm>
            <a:off x="6553200" y="632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Steps of  TOPSIS</a:t>
            </a:r>
          </a:p>
        </p:txBody>
      </p:sp>
      <p:sp>
        <p:nvSpPr>
          <p:cNvPr id="40964"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2" pitchFamily="18" charset="2"/>
              <a:buNone/>
              <a:defRPr/>
            </a:pPr>
            <a:r>
              <a:rPr lang="en-US" smtClean="0">
                <a:solidFill>
                  <a:schemeClr val="accent1"/>
                </a:solidFill>
                <a:latin typeface="Times New Roman" pitchFamily="18" charset="0"/>
                <a:cs typeface="Times New Roman" pitchFamily="18" charset="0"/>
              </a:rPr>
              <a:t>Step 3 (b):</a:t>
            </a:r>
            <a:r>
              <a:rPr lang="en-US" smtClean="0">
                <a:latin typeface="Times New Roman" pitchFamily="18" charset="0"/>
                <a:cs typeface="Times New Roman" pitchFamily="18" charset="0"/>
              </a:rPr>
              <a:t> find negative ideal solution </a:t>
            </a:r>
            <a:r>
              <a:rPr lang="en-US" smtClean="0">
                <a:latin typeface="Times New Roman" pitchFamily="18" charset="0"/>
                <a:cs typeface="Times New Roman" pitchFamily="18" charset="0"/>
                <a:sym typeface="Symbol" pitchFamily="18" charset="2"/>
              </a:rPr>
              <a:t>A</a:t>
            </a:r>
            <a:r>
              <a:rPr lang="en-US" smtClean="0">
                <a:latin typeface="Times New Roman" pitchFamily="18" charset="0"/>
                <a:cs typeface="Times New Roman" pitchFamily="18" charset="0"/>
              </a:rPr>
              <a:t>'. </a:t>
            </a:r>
          </a:p>
          <a:p>
            <a:pPr marL="274320" indent="-274320" eaLnBrk="1" fontAlgn="auto" hangingPunct="1">
              <a:spcAft>
                <a:spcPts val="0"/>
              </a:spcAft>
              <a:buFont typeface="Monotype Sorts"/>
              <a:buNone/>
              <a:defRPr/>
            </a:pPr>
            <a:r>
              <a:rPr lang="en-US" smtClean="0">
                <a:latin typeface="Times New Roman" pitchFamily="18" charset="0"/>
                <a:cs typeface="Times New Roman" pitchFamily="18" charset="0"/>
              </a:rPr>
              <a:t>	</a:t>
            </a:r>
            <a:r>
              <a:rPr lang="en-US" smtClean="0">
                <a:solidFill>
                  <a:srgbClr val="00B050"/>
                </a:solidFill>
                <a:latin typeface="Times New Roman" pitchFamily="18" charset="0"/>
                <a:ea typeface="+mj-ea"/>
                <a:cs typeface="Times New Roman" pitchFamily="18" charset="0"/>
                <a:sym typeface="Symbol" pitchFamily="18" charset="2"/>
              </a:rPr>
              <a:t>A' = {0.040, 0.164, 0.144, 0.118} </a:t>
            </a:r>
          </a:p>
          <a:p>
            <a:pPr marL="274320" indent="-274320" eaLnBrk="1" fontAlgn="auto" hangingPunct="1">
              <a:spcAft>
                <a:spcPts val="0"/>
              </a:spcAft>
              <a:buFont typeface="Wingdings"/>
              <a:buChar char=""/>
              <a:defRPr/>
            </a:pPr>
            <a:endParaRPr lang="en-US" smtClean="0"/>
          </a:p>
        </p:txBody>
      </p:sp>
      <p:sp>
        <p:nvSpPr>
          <p:cNvPr id="43012" name="Slide Number Placeholder 1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D8F2547-305D-4AFB-89E9-122D8DEF57C8}" type="slidenum">
              <a:rPr lang="en-US" smtClean="0">
                <a:solidFill>
                  <a:srgbClr val="FFFFFF"/>
                </a:solidFill>
              </a:rPr>
              <a:pPr eaLnBrk="1" hangingPunct="1"/>
              <a:t>35</a:t>
            </a:fld>
            <a:endParaRPr lang="en-US" smtClean="0">
              <a:solidFill>
                <a:srgbClr val="FFFFFF"/>
              </a:solidFill>
            </a:endParaRPr>
          </a:p>
        </p:txBody>
      </p:sp>
      <p:sp>
        <p:nvSpPr>
          <p:cNvPr id="43013" name="Rectangle 4"/>
          <p:cNvSpPr>
            <a:spLocks noChangeArrowheads="1"/>
          </p:cNvSpPr>
          <p:nvPr/>
        </p:nvSpPr>
        <p:spPr bwMode="auto">
          <a:xfrm>
            <a:off x="3276600" y="32766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Style</a:t>
            </a:r>
          </a:p>
        </p:txBody>
      </p:sp>
      <p:sp>
        <p:nvSpPr>
          <p:cNvPr id="43014" name="Rectangle 5"/>
          <p:cNvSpPr>
            <a:spLocks noChangeArrowheads="1"/>
          </p:cNvSpPr>
          <p:nvPr/>
        </p:nvSpPr>
        <p:spPr bwMode="auto">
          <a:xfrm>
            <a:off x="4267200" y="3276600"/>
            <a:ext cx="7032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Rel.</a:t>
            </a:r>
          </a:p>
        </p:txBody>
      </p:sp>
      <p:sp>
        <p:nvSpPr>
          <p:cNvPr id="43015" name="Rectangle 6"/>
          <p:cNvSpPr>
            <a:spLocks noChangeArrowheads="1"/>
          </p:cNvSpPr>
          <p:nvPr/>
        </p:nvSpPr>
        <p:spPr bwMode="auto">
          <a:xfrm>
            <a:off x="5105400" y="3276600"/>
            <a:ext cx="7635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Fuel</a:t>
            </a:r>
          </a:p>
        </p:txBody>
      </p:sp>
      <p:sp>
        <p:nvSpPr>
          <p:cNvPr id="43016" name="Rectangle 8"/>
          <p:cNvSpPr>
            <a:spLocks noChangeArrowheads="1"/>
          </p:cNvSpPr>
          <p:nvPr/>
        </p:nvSpPr>
        <p:spPr bwMode="auto">
          <a:xfrm>
            <a:off x="1524000" y="4470400"/>
            <a:ext cx="10906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Saturn</a:t>
            </a:r>
          </a:p>
        </p:txBody>
      </p:sp>
      <p:sp>
        <p:nvSpPr>
          <p:cNvPr id="43017" name="Rectangle 9"/>
          <p:cNvSpPr>
            <a:spLocks noChangeArrowheads="1"/>
          </p:cNvSpPr>
          <p:nvPr/>
        </p:nvSpPr>
        <p:spPr bwMode="auto">
          <a:xfrm>
            <a:off x="1524000" y="51435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Ford</a:t>
            </a:r>
          </a:p>
        </p:txBody>
      </p:sp>
      <p:sp>
        <p:nvSpPr>
          <p:cNvPr id="43018" name="Rectangle 10"/>
          <p:cNvSpPr>
            <a:spLocks noChangeArrowheads="1"/>
          </p:cNvSpPr>
          <p:nvPr/>
        </p:nvSpPr>
        <p:spPr bwMode="auto">
          <a:xfrm>
            <a:off x="3352800" y="3886200"/>
            <a:ext cx="4962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400" b="1">
                <a:solidFill>
                  <a:schemeClr val="accent1"/>
                </a:solidFill>
                <a:latin typeface="Times New Roman" pitchFamily="18" charset="0"/>
                <a:cs typeface="Times New Roman" pitchFamily="18" charset="0"/>
              </a:rPr>
              <a:t>0.046	0.244	0.162	0.106</a:t>
            </a:r>
            <a:r>
              <a:rPr lang="en-US" sz="2400" b="1">
                <a:solidFill>
                  <a:schemeClr val="accent1"/>
                </a:solidFill>
                <a:latin typeface="Perpetua" pitchFamily="18" charset="0"/>
              </a:rPr>
              <a:t>	</a:t>
            </a:r>
            <a:endParaRPr lang="en-US" sz="2400" b="1">
              <a:solidFill>
                <a:srgbClr val="CCFF99"/>
              </a:solidFill>
              <a:latin typeface="Perpetua" pitchFamily="18" charset="0"/>
            </a:endParaRPr>
          </a:p>
        </p:txBody>
      </p:sp>
      <p:sp>
        <p:nvSpPr>
          <p:cNvPr id="40971" name="Rectangle 11"/>
          <p:cNvSpPr>
            <a:spLocks noChangeArrowheads="1"/>
          </p:cNvSpPr>
          <p:nvPr/>
        </p:nvSpPr>
        <p:spPr bwMode="auto">
          <a:xfrm>
            <a:off x="3352800" y="44958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0.053	0.192	</a:t>
            </a:r>
            <a:r>
              <a:rPr lang="en-US" sz="2400">
                <a:solidFill>
                  <a:srgbClr val="00B050"/>
                </a:solidFill>
                <a:latin typeface="Times New Roman" pitchFamily="18" charset="0"/>
                <a:ea typeface="+mj-ea"/>
                <a:cs typeface="Times New Roman" pitchFamily="18" charset="0"/>
                <a:sym typeface="Symbol" pitchFamily="18" charset="2"/>
              </a:rPr>
              <a:t>0.144</a:t>
            </a:r>
            <a:r>
              <a:rPr lang="en-US" sz="2400" b="1">
                <a:solidFill>
                  <a:schemeClr val="accent1"/>
                </a:solidFill>
                <a:latin typeface="Times New Roman" pitchFamily="18" charset="0"/>
                <a:cs typeface="Times New Roman" pitchFamily="18" charset="0"/>
              </a:rPr>
              <a:t>	0.092</a:t>
            </a:r>
            <a:r>
              <a:rPr lang="en-US" sz="2400" b="1">
                <a:solidFill>
                  <a:schemeClr val="accent1"/>
                </a:solidFill>
                <a:latin typeface="Perpetua" pitchFamily="18" charset="0"/>
              </a:rPr>
              <a:t>	</a:t>
            </a:r>
            <a:endParaRPr lang="en-US" sz="2400" b="1">
              <a:solidFill>
                <a:srgbClr val="CCFF99"/>
              </a:solidFill>
              <a:latin typeface="Perpetua" pitchFamily="18" charset="0"/>
            </a:endParaRPr>
          </a:p>
        </p:txBody>
      </p:sp>
      <p:sp>
        <p:nvSpPr>
          <p:cNvPr id="40972" name="Rectangle 12"/>
          <p:cNvSpPr>
            <a:spLocks noChangeArrowheads="1"/>
          </p:cNvSpPr>
          <p:nvPr/>
        </p:nvSpPr>
        <p:spPr bwMode="auto">
          <a:xfrm>
            <a:off x="3352800" y="51816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0.059	</a:t>
            </a:r>
            <a:r>
              <a:rPr lang="en-US" sz="2400">
                <a:solidFill>
                  <a:srgbClr val="00B050"/>
                </a:solidFill>
                <a:latin typeface="Times New Roman" pitchFamily="18" charset="0"/>
                <a:ea typeface="+mj-ea"/>
                <a:cs typeface="Times New Roman" pitchFamily="18" charset="0"/>
                <a:sym typeface="Symbol" pitchFamily="18" charset="2"/>
              </a:rPr>
              <a:t>0.164	0.144	0.118</a:t>
            </a:r>
          </a:p>
        </p:txBody>
      </p:sp>
      <p:sp>
        <p:nvSpPr>
          <p:cNvPr id="43021" name="Text Box 13"/>
          <p:cNvSpPr txBox="1">
            <a:spLocks noChangeArrowheads="1"/>
          </p:cNvSpPr>
          <p:nvPr/>
        </p:nvSpPr>
        <p:spPr bwMode="auto">
          <a:xfrm>
            <a:off x="15240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3022" name="Text Box 15"/>
          <p:cNvSpPr txBox="1">
            <a:spLocks noChangeArrowheads="1"/>
          </p:cNvSpPr>
          <p:nvPr/>
        </p:nvSpPr>
        <p:spPr bwMode="auto">
          <a:xfrm>
            <a:off x="1295400" y="5867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40975" name="Text Box 16"/>
          <p:cNvSpPr txBox="1">
            <a:spLocks noChangeArrowheads="1"/>
          </p:cNvSpPr>
          <p:nvPr/>
        </p:nvSpPr>
        <p:spPr bwMode="auto">
          <a:xfrm>
            <a:off x="3357563" y="5565775"/>
            <a:ext cx="5029200" cy="1292225"/>
          </a:xfrm>
          <a:prstGeom prst="rect">
            <a:avLst/>
          </a:prstGeom>
          <a:noFill/>
          <a:ln w="12700">
            <a:noFill/>
            <a:miter lim="800000"/>
            <a:headEnd type="none" w="sm" len="sm"/>
            <a:tailEnd type="none" w="sm" len="sm"/>
          </a:ln>
        </p:spPr>
        <p:txBody>
          <a:bodyPr>
            <a:spAutoFit/>
          </a:bodyPr>
          <a:lstStyle/>
          <a:p>
            <a:pPr>
              <a:defRPr/>
            </a:pPr>
            <a:r>
              <a:rPr lang="en-US" b="1">
                <a:solidFill>
                  <a:schemeClr val="accent1"/>
                </a:solidFill>
                <a:latin typeface="Perpetua" pitchFamily="18" charset="0"/>
              </a:rPr>
              <a:t>					              </a:t>
            </a:r>
            <a:r>
              <a:rPr lang="en-US" sz="2400">
                <a:solidFill>
                  <a:srgbClr val="00B050"/>
                </a:solidFill>
                <a:latin typeface="Times New Roman" pitchFamily="18" charset="0"/>
                <a:ea typeface="+mj-ea"/>
                <a:cs typeface="Times New Roman" pitchFamily="18" charset="0"/>
                <a:sym typeface="Symbol" pitchFamily="18" charset="2"/>
              </a:rPr>
              <a:t>0.040</a:t>
            </a:r>
            <a:r>
              <a:rPr lang="en-US" sz="2400" b="1">
                <a:solidFill>
                  <a:schemeClr val="accent1"/>
                </a:solidFill>
                <a:latin typeface="Times New Roman" pitchFamily="18" charset="0"/>
                <a:cs typeface="Times New Roman" pitchFamily="18" charset="0"/>
              </a:rPr>
              <a:t>	0.192</a:t>
            </a:r>
            <a:r>
              <a:rPr lang="en-US" b="1">
                <a:solidFill>
                  <a:schemeClr val="accent1"/>
                </a:solidFill>
                <a:latin typeface="Times New Roman" pitchFamily="18" charset="0"/>
                <a:cs typeface="Times New Roman" pitchFamily="18" charset="0"/>
              </a:rPr>
              <a:t>	</a:t>
            </a:r>
            <a:r>
              <a:rPr lang="en-US" sz="2400">
                <a:solidFill>
                  <a:srgbClr val="00B050"/>
                </a:solidFill>
                <a:latin typeface="Times New Roman" pitchFamily="18" charset="0"/>
                <a:ea typeface="+mj-ea"/>
                <a:cs typeface="Times New Roman" pitchFamily="18" charset="0"/>
                <a:sym typeface="Symbol" pitchFamily="18" charset="2"/>
              </a:rPr>
              <a:t>0.144</a:t>
            </a:r>
            <a:r>
              <a:rPr lang="en-US" sz="2400" b="1">
                <a:solidFill>
                  <a:schemeClr val="accent1"/>
                </a:solidFill>
                <a:latin typeface="Times New Roman" pitchFamily="18" charset="0"/>
                <a:cs typeface="Times New Roman" pitchFamily="18" charset="0"/>
              </a:rPr>
              <a:t>	0.080</a:t>
            </a:r>
            <a:r>
              <a:rPr lang="en-US" b="1">
                <a:solidFill>
                  <a:schemeClr val="accent1"/>
                </a:solidFill>
                <a:latin typeface="Perpetua" pitchFamily="18" charset="0"/>
              </a:rPr>
              <a:t>										</a:t>
            </a:r>
          </a:p>
        </p:txBody>
      </p:sp>
      <p:sp>
        <p:nvSpPr>
          <p:cNvPr id="43024" name="Text Box 17"/>
          <p:cNvSpPr txBox="1">
            <a:spLocks noChangeArrowheads="1"/>
          </p:cNvSpPr>
          <p:nvPr/>
        </p:nvSpPr>
        <p:spPr bwMode="auto">
          <a:xfrm>
            <a:off x="60960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Cost</a:t>
            </a:r>
          </a:p>
        </p:txBody>
      </p:sp>
      <p:sp>
        <p:nvSpPr>
          <p:cNvPr id="43025" name="Line 18"/>
          <p:cNvSpPr>
            <a:spLocks noChangeShapeType="1"/>
          </p:cNvSpPr>
          <p:nvPr/>
        </p:nvSpPr>
        <p:spPr bwMode="auto">
          <a:xfrm>
            <a:off x="6019800" y="3429000"/>
            <a:ext cx="0" cy="3200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6" name="Line 21"/>
          <p:cNvSpPr>
            <a:spLocks noChangeShapeType="1"/>
          </p:cNvSpPr>
          <p:nvPr/>
        </p:nvSpPr>
        <p:spPr bwMode="auto">
          <a:xfrm>
            <a:off x="4648200" y="632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3027" name="Line 22"/>
          <p:cNvSpPr>
            <a:spLocks noChangeShapeType="1"/>
          </p:cNvSpPr>
          <p:nvPr/>
        </p:nvSpPr>
        <p:spPr bwMode="auto">
          <a:xfrm flipV="1">
            <a:off x="6553200" y="632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Steps of  TOPSIS</a:t>
            </a:r>
          </a:p>
        </p:txBody>
      </p:sp>
      <p:sp>
        <p:nvSpPr>
          <p:cNvPr id="41988"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2" pitchFamily="18" charset="2"/>
              <a:buNone/>
              <a:defRPr/>
            </a:pPr>
            <a:r>
              <a:rPr lang="en-US" smtClean="0">
                <a:solidFill>
                  <a:schemeClr val="accent1"/>
                </a:solidFill>
                <a:latin typeface="Times New Roman" pitchFamily="18" charset="0"/>
                <a:cs typeface="Times New Roman" pitchFamily="18" charset="0"/>
              </a:rPr>
              <a:t>Step 4 (a):</a:t>
            </a:r>
            <a:r>
              <a:rPr lang="en-US" smtClean="0">
                <a:latin typeface="Times New Roman" pitchFamily="18" charset="0"/>
                <a:cs typeface="Times New Roman" pitchFamily="18" charset="0"/>
              </a:rPr>
              <a:t> determine separation from ideal solution </a:t>
            </a:r>
            <a:r>
              <a:rPr lang="en-US" smtClean="0">
                <a:solidFill>
                  <a:srgbClr val="CCFFFF"/>
                </a:solidFill>
                <a:latin typeface="Times New Roman" pitchFamily="18" charset="0"/>
                <a:cs typeface="Times New Roman" pitchFamily="18" charset="0"/>
              </a:rPr>
              <a:t>A* = </a:t>
            </a:r>
            <a:r>
              <a:rPr lang="en-US" smtClean="0">
                <a:solidFill>
                  <a:srgbClr val="00B050"/>
                </a:solidFill>
                <a:latin typeface="Times New Roman" pitchFamily="18" charset="0"/>
                <a:ea typeface="+mj-ea"/>
                <a:cs typeface="Times New Roman" pitchFamily="18" charset="0"/>
                <a:sym typeface="Symbol" pitchFamily="18" charset="2"/>
              </a:rPr>
              <a:t>{0.059, 0.244, 0.162, 0.080} </a:t>
            </a:r>
          </a:p>
          <a:p>
            <a:pPr marL="274320" indent="-274320" eaLnBrk="1" fontAlgn="auto" hangingPunct="1">
              <a:spcAft>
                <a:spcPts val="0"/>
              </a:spcAft>
              <a:buFont typeface="Wingdings 2" pitchFamily="18" charset="2"/>
              <a:buNone/>
              <a:defRPr/>
            </a:pPr>
            <a:r>
              <a:rPr lang="en-US" smtClean="0">
                <a:solidFill>
                  <a:schemeClr val="accent1"/>
                </a:solidFill>
                <a:latin typeface="Times New Roman" pitchFamily="18" charset="0"/>
                <a:cs typeface="Times New Roman" pitchFamily="18" charset="0"/>
              </a:rPr>
              <a:t>S</a:t>
            </a:r>
            <a:r>
              <a:rPr lang="en-US" baseline="-25000" smtClean="0">
                <a:solidFill>
                  <a:schemeClr val="accent1"/>
                </a:solidFill>
                <a:latin typeface="Times New Roman" pitchFamily="18" charset="0"/>
                <a:cs typeface="Times New Roman" pitchFamily="18" charset="0"/>
              </a:rPr>
              <a:t>i</a:t>
            </a:r>
            <a:r>
              <a:rPr lang="en-US" baseline="30000" smtClean="0">
                <a:solidFill>
                  <a:schemeClr val="accent1"/>
                </a:solidFill>
                <a:latin typeface="Times New Roman" pitchFamily="18" charset="0"/>
                <a:cs typeface="Times New Roman" pitchFamily="18" charset="0"/>
              </a:rPr>
              <a:t>*</a:t>
            </a:r>
            <a:r>
              <a:rPr lang="en-US" baseline="-25000" smtClean="0">
                <a:solidFill>
                  <a:schemeClr val="accent1"/>
                </a:solidFill>
                <a:latin typeface="Times New Roman" pitchFamily="18" charset="0"/>
                <a:cs typeface="Times New Roman" pitchFamily="18" charset="0"/>
              </a:rPr>
              <a:t>  </a:t>
            </a:r>
            <a:r>
              <a:rPr lang="en-US" smtClean="0">
                <a:solidFill>
                  <a:schemeClr val="accent1"/>
                </a:solidFill>
                <a:latin typeface="Times New Roman" pitchFamily="18" charset="0"/>
                <a:cs typeface="Times New Roman" pitchFamily="18" charset="0"/>
              </a:rPr>
              <a:t>=  [ </a:t>
            </a:r>
            <a:r>
              <a:rPr lang="en-US" smtClean="0">
                <a:solidFill>
                  <a:schemeClr val="accent1"/>
                </a:solidFill>
                <a:latin typeface="Times New Roman" pitchFamily="18" charset="0"/>
                <a:cs typeface="Times New Roman" pitchFamily="18" charset="0"/>
                <a:sym typeface="Symbol" pitchFamily="18" charset="2"/>
              </a:rPr>
              <a:t> (</a:t>
            </a:r>
            <a:r>
              <a:rPr lang="en-US" err="1" smtClean="0">
                <a:solidFill>
                  <a:schemeClr val="accent1"/>
                </a:solidFill>
                <a:latin typeface="Times New Roman" pitchFamily="18" charset="0"/>
                <a:cs typeface="Times New Roman" pitchFamily="18" charset="0"/>
                <a:sym typeface="Symbol" pitchFamily="18" charset="2"/>
              </a:rPr>
              <a:t>v</a:t>
            </a:r>
            <a:r>
              <a:rPr lang="en-US" baseline="-25000" err="1" smtClean="0">
                <a:solidFill>
                  <a:schemeClr val="accent1"/>
                </a:solidFill>
                <a:latin typeface="Times New Roman" pitchFamily="18" charset="0"/>
                <a:cs typeface="Times New Roman" pitchFamily="18" charset="0"/>
                <a:sym typeface="Symbol" pitchFamily="18" charset="2"/>
              </a:rPr>
              <a:t>j</a:t>
            </a:r>
            <a:r>
              <a:rPr lang="en-US" baseline="30000" smtClean="0">
                <a:solidFill>
                  <a:schemeClr val="accent1"/>
                </a:solidFill>
                <a:latin typeface="Times New Roman" pitchFamily="18" charset="0"/>
                <a:cs typeface="Times New Roman" pitchFamily="18" charset="0"/>
                <a:sym typeface="Symbol" pitchFamily="18" charset="2"/>
              </a:rPr>
              <a:t>*</a:t>
            </a:r>
            <a:r>
              <a:rPr lang="en-US" smtClean="0">
                <a:solidFill>
                  <a:schemeClr val="accent1"/>
                </a:solidFill>
                <a:latin typeface="Times New Roman" pitchFamily="18" charset="0"/>
                <a:cs typeface="Times New Roman" pitchFamily="18" charset="0"/>
                <a:sym typeface="Symbol" pitchFamily="18" charset="2"/>
              </a:rPr>
              <a:t>– </a:t>
            </a:r>
            <a:r>
              <a:rPr lang="en-US" err="1" smtClean="0">
                <a:solidFill>
                  <a:schemeClr val="accent1"/>
                </a:solidFill>
                <a:latin typeface="Times New Roman" pitchFamily="18" charset="0"/>
                <a:cs typeface="Times New Roman" pitchFamily="18" charset="0"/>
                <a:sym typeface="Symbol" pitchFamily="18" charset="2"/>
              </a:rPr>
              <a:t>v</a:t>
            </a:r>
            <a:r>
              <a:rPr lang="en-US" baseline="-25000" err="1" smtClean="0">
                <a:solidFill>
                  <a:schemeClr val="accent1"/>
                </a:solidFill>
                <a:latin typeface="Times New Roman" pitchFamily="18" charset="0"/>
                <a:cs typeface="Times New Roman" pitchFamily="18" charset="0"/>
                <a:sym typeface="Symbol" pitchFamily="18" charset="2"/>
              </a:rPr>
              <a:t>ij</a:t>
            </a:r>
            <a:r>
              <a:rPr lang="en-US" smtClean="0">
                <a:solidFill>
                  <a:schemeClr val="accent1"/>
                </a:solidFill>
                <a:latin typeface="Times New Roman" pitchFamily="18" charset="0"/>
                <a:cs typeface="Times New Roman" pitchFamily="18" charset="0"/>
                <a:sym typeface="Symbol" pitchFamily="18" charset="2"/>
              </a:rPr>
              <a:t>)</a:t>
            </a:r>
            <a:r>
              <a:rPr lang="en-US" baseline="30000" smtClean="0">
                <a:solidFill>
                  <a:schemeClr val="accent1"/>
                </a:solidFill>
                <a:latin typeface="Times New Roman" pitchFamily="18" charset="0"/>
                <a:cs typeface="Times New Roman" pitchFamily="18" charset="0"/>
                <a:sym typeface="Symbol" pitchFamily="18" charset="2"/>
              </a:rPr>
              <a:t>2 </a:t>
            </a:r>
            <a:r>
              <a:rPr lang="en-US" smtClean="0">
                <a:solidFill>
                  <a:schemeClr val="accent1"/>
                </a:solidFill>
                <a:latin typeface="Times New Roman" pitchFamily="18" charset="0"/>
                <a:cs typeface="Times New Roman" pitchFamily="18" charset="0"/>
                <a:sym typeface="Symbol" pitchFamily="18" charset="2"/>
              </a:rPr>
              <a:t>] </a:t>
            </a:r>
            <a:r>
              <a:rPr lang="en-US" baseline="30000" smtClean="0">
                <a:solidFill>
                  <a:schemeClr val="accent1"/>
                </a:solidFill>
                <a:latin typeface="Times New Roman" pitchFamily="18" charset="0"/>
                <a:cs typeface="Times New Roman" pitchFamily="18" charset="0"/>
                <a:sym typeface="Symbol" pitchFamily="18" charset="2"/>
              </a:rPr>
              <a:t>½</a:t>
            </a:r>
            <a:r>
              <a:rPr lang="en-US" smtClean="0">
                <a:solidFill>
                  <a:schemeClr val="accent1"/>
                </a:solidFill>
                <a:latin typeface="Times New Roman" pitchFamily="18" charset="0"/>
                <a:cs typeface="Times New Roman" pitchFamily="18" charset="0"/>
                <a:sym typeface="Symbol" pitchFamily="18" charset="2"/>
              </a:rPr>
              <a:t>	</a:t>
            </a:r>
            <a:r>
              <a:rPr lang="en-US" smtClean="0">
                <a:latin typeface="Times New Roman" pitchFamily="18" charset="0"/>
                <a:cs typeface="Times New Roman" pitchFamily="18" charset="0"/>
                <a:sym typeface="Symbol" pitchFamily="18" charset="2"/>
              </a:rPr>
              <a:t>for each row</a:t>
            </a:r>
            <a:r>
              <a:rPr lang="en-US" baseline="30000" smtClean="0">
                <a:solidFill>
                  <a:schemeClr val="accent1"/>
                </a:solidFill>
                <a:sym typeface="Symbol" pitchFamily="18" charset="2"/>
              </a:rPr>
              <a:t>			      j</a:t>
            </a:r>
            <a:endParaRPr lang="en-US" smtClean="0"/>
          </a:p>
        </p:txBody>
      </p:sp>
      <p:sp>
        <p:nvSpPr>
          <p:cNvPr id="44036"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E416A2D-604E-460F-9285-8C327A666D89}" type="slidenum">
              <a:rPr lang="en-US" smtClean="0">
                <a:solidFill>
                  <a:srgbClr val="FFFFFF"/>
                </a:solidFill>
              </a:rPr>
              <a:pPr eaLnBrk="1" hangingPunct="1"/>
              <a:t>36</a:t>
            </a:fld>
            <a:endParaRPr lang="en-US" smtClean="0">
              <a:solidFill>
                <a:srgbClr val="FFFFFF"/>
              </a:solidFill>
            </a:endParaRPr>
          </a:p>
        </p:txBody>
      </p:sp>
      <p:sp>
        <p:nvSpPr>
          <p:cNvPr id="44037" name="Rectangle 4"/>
          <p:cNvSpPr>
            <a:spLocks noChangeArrowheads="1"/>
          </p:cNvSpPr>
          <p:nvPr/>
        </p:nvSpPr>
        <p:spPr bwMode="auto">
          <a:xfrm>
            <a:off x="2819400" y="34290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Style</a:t>
            </a:r>
          </a:p>
        </p:txBody>
      </p:sp>
      <p:sp>
        <p:nvSpPr>
          <p:cNvPr id="44038" name="Rectangle 5"/>
          <p:cNvSpPr>
            <a:spLocks noChangeArrowheads="1"/>
          </p:cNvSpPr>
          <p:nvPr/>
        </p:nvSpPr>
        <p:spPr bwMode="auto">
          <a:xfrm>
            <a:off x="4648200" y="3429000"/>
            <a:ext cx="7032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Rel.</a:t>
            </a:r>
          </a:p>
        </p:txBody>
      </p:sp>
      <p:sp>
        <p:nvSpPr>
          <p:cNvPr id="44039" name="Rectangle 6"/>
          <p:cNvSpPr>
            <a:spLocks noChangeArrowheads="1"/>
          </p:cNvSpPr>
          <p:nvPr/>
        </p:nvSpPr>
        <p:spPr bwMode="auto">
          <a:xfrm>
            <a:off x="6400800" y="3429000"/>
            <a:ext cx="7635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spcBef>
                <a:spcPct val="50000"/>
              </a:spcBef>
            </a:pPr>
            <a:r>
              <a:rPr lang="en-US" sz="2400" b="1">
                <a:latin typeface="Times New Roman" pitchFamily="18" charset="0"/>
                <a:cs typeface="Times New Roman" pitchFamily="18" charset="0"/>
              </a:rPr>
              <a:t>Fuel</a:t>
            </a:r>
          </a:p>
        </p:txBody>
      </p:sp>
      <p:sp>
        <p:nvSpPr>
          <p:cNvPr id="44040" name="Rectangle 8"/>
          <p:cNvSpPr>
            <a:spLocks noChangeArrowheads="1"/>
          </p:cNvSpPr>
          <p:nvPr/>
        </p:nvSpPr>
        <p:spPr bwMode="auto">
          <a:xfrm>
            <a:off x="1600200" y="4633913"/>
            <a:ext cx="10906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Saturn</a:t>
            </a:r>
          </a:p>
        </p:txBody>
      </p:sp>
      <p:sp>
        <p:nvSpPr>
          <p:cNvPr id="44041" name="Rectangle 9"/>
          <p:cNvSpPr>
            <a:spLocks noChangeArrowheads="1"/>
          </p:cNvSpPr>
          <p:nvPr/>
        </p:nvSpPr>
        <p:spPr bwMode="auto">
          <a:xfrm>
            <a:off x="1600200" y="5319713"/>
            <a:ext cx="831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Ford</a:t>
            </a:r>
          </a:p>
        </p:txBody>
      </p:sp>
      <p:sp>
        <p:nvSpPr>
          <p:cNvPr id="41994" name="Rectangle 10"/>
          <p:cNvSpPr>
            <a:spLocks noChangeArrowheads="1"/>
          </p:cNvSpPr>
          <p:nvPr/>
        </p:nvSpPr>
        <p:spPr bwMode="auto">
          <a:xfrm>
            <a:off x="2743200" y="3962400"/>
            <a:ext cx="6172200"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(.046</a:t>
            </a:r>
            <a:r>
              <a:rPr lang="en-US" sz="2400">
                <a:solidFill>
                  <a:srgbClr val="00B050"/>
                </a:solidFill>
                <a:latin typeface="Times New Roman" pitchFamily="18" charset="0"/>
                <a:ea typeface="+mj-ea"/>
                <a:cs typeface="Times New Roman" pitchFamily="18" charset="0"/>
                <a:sym typeface="Symbol" pitchFamily="18" charset="2"/>
              </a:rPr>
              <a:t>-.059</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chemeClr val="accent1"/>
                </a:solidFill>
                <a:latin typeface="Times New Roman" pitchFamily="18" charset="0"/>
                <a:cs typeface="Times New Roman" pitchFamily="18" charset="0"/>
              </a:rPr>
              <a:t>	(.244</a:t>
            </a:r>
            <a:r>
              <a:rPr lang="en-US" sz="2400">
                <a:solidFill>
                  <a:srgbClr val="00B050"/>
                </a:solidFill>
                <a:latin typeface="Times New Roman" pitchFamily="18" charset="0"/>
                <a:ea typeface="+mj-ea"/>
                <a:cs typeface="Times New Roman" pitchFamily="18" charset="0"/>
                <a:sym typeface="Symbol" pitchFamily="18" charset="2"/>
              </a:rPr>
              <a:t>-.244</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(.026)</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endParaRPr lang="en-US" sz="2400" b="1">
              <a:solidFill>
                <a:schemeClr val="accent1"/>
              </a:solidFill>
              <a:latin typeface="Times New Roman" pitchFamily="18" charset="0"/>
              <a:cs typeface="Times New Roman" pitchFamily="18" charset="0"/>
            </a:endParaRPr>
          </a:p>
        </p:txBody>
      </p:sp>
      <p:sp>
        <p:nvSpPr>
          <p:cNvPr id="44043" name="Text Box 13"/>
          <p:cNvSpPr txBox="1">
            <a:spLocks noChangeArrowheads="1"/>
          </p:cNvSpPr>
          <p:nvPr/>
        </p:nvSpPr>
        <p:spPr bwMode="auto">
          <a:xfrm>
            <a:off x="1600200" y="39481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4044" name="Text Box 15"/>
          <p:cNvSpPr txBox="1">
            <a:spLocks noChangeArrowheads="1"/>
          </p:cNvSpPr>
          <p:nvPr/>
        </p:nvSpPr>
        <p:spPr bwMode="auto">
          <a:xfrm>
            <a:off x="1571625" y="592931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44045" name="Text Box 17"/>
          <p:cNvSpPr txBox="1">
            <a:spLocks noChangeArrowheads="1"/>
          </p:cNvSpPr>
          <p:nvPr/>
        </p:nvSpPr>
        <p:spPr bwMode="auto">
          <a:xfrm>
            <a:off x="76962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Cost</a:t>
            </a:r>
          </a:p>
        </p:txBody>
      </p:sp>
      <p:sp>
        <p:nvSpPr>
          <p:cNvPr id="41998" name="Rectangle 18"/>
          <p:cNvSpPr>
            <a:spLocks noChangeArrowheads="1"/>
          </p:cNvSpPr>
          <p:nvPr/>
        </p:nvSpPr>
        <p:spPr bwMode="auto">
          <a:xfrm>
            <a:off x="2743200" y="4648200"/>
            <a:ext cx="6705600"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(.053</a:t>
            </a:r>
            <a:r>
              <a:rPr lang="en-US" sz="2400">
                <a:solidFill>
                  <a:srgbClr val="00B050"/>
                </a:solidFill>
                <a:latin typeface="Times New Roman" pitchFamily="18" charset="0"/>
                <a:ea typeface="+mj-ea"/>
                <a:cs typeface="Times New Roman" pitchFamily="18" charset="0"/>
                <a:sym typeface="Symbol" pitchFamily="18" charset="2"/>
              </a:rPr>
              <a:t>-.059</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chemeClr val="accent1"/>
                </a:solidFill>
                <a:latin typeface="Times New Roman" pitchFamily="18" charset="0"/>
                <a:cs typeface="Times New Roman" pitchFamily="18" charset="0"/>
              </a:rPr>
              <a:t>	 (.192</a:t>
            </a:r>
            <a:r>
              <a:rPr lang="en-US" sz="2400">
                <a:solidFill>
                  <a:srgbClr val="00B050"/>
                </a:solidFill>
                <a:latin typeface="Times New Roman" pitchFamily="18" charset="0"/>
                <a:ea typeface="+mj-ea"/>
                <a:cs typeface="Times New Roman" pitchFamily="18" charset="0"/>
                <a:sym typeface="Symbol" pitchFamily="18" charset="2"/>
              </a:rPr>
              <a:t>-.244</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(-.018)</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(.012)</a:t>
            </a:r>
            <a:r>
              <a:rPr lang="en-US" sz="2400" b="1" baseline="30000">
                <a:solidFill>
                  <a:schemeClr val="accent1"/>
                </a:solidFill>
                <a:latin typeface="Times New Roman" pitchFamily="18" charset="0"/>
                <a:cs typeface="Times New Roman" pitchFamily="18" charset="0"/>
              </a:rPr>
              <a:t>2</a:t>
            </a:r>
            <a:endParaRPr lang="en-US" sz="2400" b="1">
              <a:solidFill>
                <a:schemeClr val="accent1"/>
              </a:solidFill>
              <a:latin typeface="Times New Roman" pitchFamily="18" charset="0"/>
              <a:cs typeface="Times New Roman" pitchFamily="18" charset="0"/>
            </a:endParaRPr>
          </a:p>
        </p:txBody>
      </p:sp>
      <p:sp>
        <p:nvSpPr>
          <p:cNvPr id="41999" name="Rectangle 21"/>
          <p:cNvSpPr>
            <a:spLocks noChangeArrowheads="1"/>
          </p:cNvSpPr>
          <p:nvPr/>
        </p:nvSpPr>
        <p:spPr bwMode="auto">
          <a:xfrm>
            <a:off x="2743200" y="5334000"/>
            <a:ext cx="6172200"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(.053</a:t>
            </a:r>
            <a:r>
              <a:rPr lang="en-US" sz="2400">
                <a:solidFill>
                  <a:srgbClr val="00B050"/>
                </a:solidFill>
                <a:latin typeface="Times New Roman" pitchFamily="18" charset="0"/>
                <a:ea typeface="+mj-ea"/>
                <a:cs typeface="Times New Roman" pitchFamily="18" charset="0"/>
                <a:sym typeface="Symbol" pitchFamily="18" charset="2"/>
              </a:rPr>
              <a:t>-.059</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chemeClr val="accent1"/>
                </a:solidFill>
                <a:latin typeface="Times New Roman" pitchFamily="18" charset="0"/>
                <a:cs typeface="Times New Roman" pitchFamily="18" charset="0"/>
              </a:rPr>
              <a:t>	 (.164</a:t>
            </a:r>
            <a:r>
              <a:rPr lang="en-US" sz="2400">
                <a:solidFill>
                  <a:srgbClr val="00B050"/>
                </a:solidFill>
                <a:latin typeface="Times New Roman" pitchFamily="18" charset="0"/>
                <a:ea typeface="+mj-ea"/>
                <a:cs typeface="Times New Roman" pitchFamily="18" charset="0"/>
                <a:sym typeface="Symbol" pitchFamily="18" charset="2"/>
              </a:rPr>
              <a:t>-.244</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(-.018)</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   (.038)</a:t>
            </a:r>
            <a:r>
              <a:rPr lang="en-US" sz="2400" b="1" baseline="30000">
                <a:solidFill>
                  <a:schemeClr val="accent1"/>
                </a:solidFill>
                <a:latin typeface="Times New Roman" pitchFamily="18" charset="0"/>
                <a:cs typeface="Times New Roman" pitchFamily="18" charset="0"/>
              </a:rPr>
              <a:t>2</a:t>
            </a:r>
            <a:endParaRPr lang="en-US" sz="2400" b="1">
              <a:solidFill>
                <a:schemeClr val="accent1"/>
              </a:solidFill>
              <a:latin typeface="Times New Roman" pitchFamily="18" charset="0"/>
              <a:cs typeface="Times New Roman" pitchFamily="18" charset="0"/>
            </a:endParaRPr>
          </a:p>
        </p:txBody>
      </p:sp>
      <p:sp>
        <p:nvSpPr>
          <p:cNvPr id="42000" name="Rectangle 22"/>
          <p:cNvSpPr>
            <a:spLocks noChangeArrowheads="1"/>
          </p:cNvSpPr>
          <p:nvPr/>
        </p:nvSpPr>
        <p:spPr bwMode="auto">
          <a:xfrm>
            <a:off x="2743200" y="5943600"/>
            <a:ext cx="6172200"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(.053</a:t>
            </a:r>
            <a:r>
              <a:rPr lang="en-US" sz="2400">
                <a:solidFill>
                  <a:srgbClr val="00B050"/>
                </a:solidFill>
                <a:latin typeface="Times New Roman" pitchFamily="18" charset="0"/>
                <a:ea typeface="+mj-ea"/>
                <a:cs typeface="Times New Roman" pitchFamily="18" charset="0"/>
                <a:sym typeface="Symbol" pitchFamily="18" charset="2"/>
              </a:rPr>
              <a:t>-.059</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chemeClr val="accent1"/>
                </a:solidFill>
                <a:latin typeface="Times New Roman" pitchFamily="18" charset="0"/>
                <a:cs typeface="Times New Roman" pitchFamily="18" charset="0"/>
              </a:rPr>
              <a:t>	 (.192</a:t>
            </a:r>
            <a:r>
              <a:rPr lang="en-US" sz="2400">
                <a:solidFill>
                  <a:srgbClr val="00B050"/>
                </a:solidFill>
                <a:latin typeface="Times New Roman" pitchFamily="18" charset="0"/>
                <a:ea typeface="+mj-ea"/>
                <a:cs typeface="Times New Roman" pitchFamily="18" charset="0"/>
                <a:sym typeface="Symbol" pitchFamily="18" charset="2"/>
              </a:rPr>
              <a:t>-.244</a:t>
            </a:r>
            <a:r>
              <a:rPr lang="en-US" sz="2400" b="1">
                <a:solidFill>
                  <a:schemeClr val="accent1"/>
                </a:solidFill>
                <a:latin typeface="Times New Roman" pitchFamily="18" charset="0"/>
                <a:cs typeface="Times New Roman" pitchFamily="18" charset="0"/>
              </a:rPr>
              <a:t>)</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(-.018)</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r>
              <a:rPr lang="en-US" sz="2400" b="1">
                <a:solidFill>
                  <a:schemeClr val="accent1"/>
                </a:solidFill>
                <a:latin typeface="Times New Roman" pitchFamily="18" charset="0"/>
                <a:cs typeface="Times New Roman" pitchFamily="18" charset="0"/>
              </a:rPr>
              <a:t>   (.0)</a:t>
            </a:r>
            <a:r>
              <a:rPr lang="en-US" sz="2400" b="1" baseline="30000">
                <a:solidFill>
                  <a:schemeClr val="accent1"/>
                </a:solidFill>
                <a:latin typeface="Times New Roman" pitchFamily="18" charset="0"/>
                <a:cs typeface="Times New Roman" pitchFamily="18" charset="0"/>
              </a:rPr>
              <a:t>2</a:t>
            </a:r>
            <a:r>
              <a:rPr lang="en-US" sz="2400" b="1">
                <a:solidFill>
                  <a:srgbClr val="CCECFF"/>
                </a:solidFill>
                <a:latin typeface="Times New Roman" pitchFamily="18" charset="0"/>
                <a:cs typeface="Times New Roman" pitchFamily="18" charset="0"/>
              </a:rPr>
              <a:t> </a:t>
            </a:r>
            <a:endParaRPr lang="en-US" sz="2400" b="1">
              <a:solidFill>
                <a:schemeClr val="accent1"/>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Steps of  TOPSIS</a:t>
            </a:r>
          </a:p>
        </p:txBody>
      </p:sp>
      <p:sp>
        <p:nvSpPr>
          <p:cNvPr id="43012"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2" pitchFamily="18" charset="2"/>
              <a:buNone/>
              <a:defRPr/>
            </a:pPr>
            <a:r>
              <a:rPr lang="en-US" smtClean="0"/>
              <a:t> </a:t>
            </a:r>
            <a:r>
              <a:rPr lang="en-US" smtClean="0">
                <a:solidFill>
                  <a:schemeClr val="accent1"/>
                </a:solidFill>
                <a:latin typeface="Times New Roman" pitchFamily="18" charset="0"/>
                <a:cs typeface="Times New Roman" pitchFamily="18" charset="0"/>
              </a:rPr>
              <a:t>Step 4 (a):</a:t>
            </a:r>
            <a:r>
              <a:rPr lang="en-US" smtClean="0">
                <a:latin typeface="Times New Roman" pitchFamily="18" charset="0"/>
                <a:cs typeface="Times New Roman" pitchFamily="18" charset="0"/>
              </a:rPr>
              <a:t> determine separation from ideal solution </a:t>
            </a:r>
            <a:r>
              <a:rPr lang="en-US" smtClean="0">
                <a:solidFill>
                  <a:srgbClr val="00B050"/>
                </a:solidFill>
                <a:latin typeface="Times New Roman" pitchFamily="18" charset="0"/>
                <a:ea typeface="+mj-ea"/>
                <a:cs typeface="Times New Roman" pitchFamily="18" charset="0"/>
                <a:sym typeface="Symbol" pitchFamily="18" charset="2"/>
              </a:rPr>
              <a:t>Si*</a:t>
            </a:r>
          </a:p>
          <a:p>
            <a:pPr marL="274320" indent="-274320" eaLnBrk="1" fontAlgn="auto" hangingPunct="1">
              <a:spcAft>
                <a:spcPts val="0"/>
              </a:spcAft>
              <a:buFont typeface="Wingdings"/>
              <a:buChar char=""/>
              <a:defRPr/>
            </a:pPr>
            <a:endParaRPr lang="en-US" b="1" smtClean="0">
              <a:latin typeface="Times New Roman" pitchFamily="18" charset="0"/>
              <a:cs typeface="Times New Roman" pitchFamily="18" charset="0"/>
            </a:endParaRPr>
          </a:p>
        </p:txBody>
      </p:sp>
      <p:sp>
        <p:nvSpPr>
          <p:cNvPr id="45060" name="Slide Number Placeholder 1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E0B8D66-E66A-4CFB-BEFD-12CF8C76EDDD}" type="slidenum">
              <a:rPr lang="en-US" smtClean="0">
                <a:solidFill>
                  <a:srgbClr val="FFFFFF"/>
                </a:solidFill>
              </a:rPr>
              <a:pPr eaLnBrk="1" hangingPunct="1"/>
              <a:t>37</a:t>
            </a:fld>
            <a:endParaRPr lang="en-US" smtClean="0">
              <a:solidFill>
                <a:srgbClr val="FFFFFF"/>
              </a:solidFill>
            </a:endParaRPr>
          </a:p>
        </p:txBody>
      </p:sp>
      <p:sp>
        <p:nvSpPr>
          <p:cNvPr id="45061" name="Rectangle 8"/>
          <p:cNvSpPr>
            <a:spLocks noChangeArrowheads="1"/>
          </p:cNvSpPr>
          <p:nvPr/>
        </p:nvSpPr>
        <p:spPr bwMode="auto">
          <a:xfrm>
            <a:off x="2133600" y="4495800"/>
            <a:ext cx="10906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Saturn</a:t>
            </a:r>
          </a:p>
        </p:txBody>
      </p:sp>
      <p:sp>
        <p:nvSpPr>
          <p:cNvPr id="45062" name="Rectangle 9"/>
          <p:cNvSpPr>
            <a:spLocks noChangeArrowheads="1"/>
          </p:cNvSpPr>
          <p:nvPr/>
        </p:nvSpPr>
        <p:spPr bwMode="auto">
          <a:xfrm>
            <a:off x="2133600" y="51816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Ford</a:t>
            </a:r>
          </a:p>
        </p:txBody>
      </p:sp>
      <p:sp>
        <p:nvSpPr>
          <p:cNvPr id="43015" name="Rectangle 10"/>
          <p:cNvSpPr>
            <a:spLocks noChangeArrowheads="1"/>
          </p:cNvSpPr>
          <p:nvPr/>
        </p:nvSpPr>
        <p:spPr bwMode="auto">
          <a:xfrm>
            <a:off x="3505200" y="38100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0.000845	</a:t>
            </a:r>
            <a:r>
              <a:rPr lang="en-US" sz="2400">
                <a:solidFill>
                  <a:srgbClr val="00B050"/>
                </a:solidFill>
                <a:latin typeface="Times New Roman" pitchFamily="18" charset="0"/>
                <a:ea typeface="+mj-ea"/>
                <a:cs typeface="Times New Roman" pitchFamily="18" charset="0"/>
                <a:sym typeface="Symbol" pitchFamily="18" charset="2"/>
              </a:rPr>
              <a:t>0.029	</a:t>
            </a:r>
          </a:p>
        </p:txBody>
      </p:sp>
      <p:sp>
        <p:nvSpPr>
          <p:cNvPr id="43016" name="Rectangle 11"/>
          <p:cNvSpPr>
            <a:spLocks noChangeArrowheads="1"/>
          </p:cNvSpPr>
          <p:nvPr/>
        </p:nvSpPr>
        <p:spPr bwMode="auto">
          <a:xfrm>
            <a:off x="3505200" y="44958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0.003208	</a:t>
            </a:r>
            <a:r>
              <a:rPr lang="en-US" sz="2400">
                <a:solidFill>
                  <a:srgbClr val="00B050"/>
                </a:solidFill>
                <a:latin typeface="Times New Roman" pitchFamily="18" charset="0"/>
                <a:ea typeface="+mj-ea"/>
                <a:cs typeface="Times New Roman" pitchFamily="18" charset="0"/>
                <a:sym typeface="Symbol" pitchFamily="18" charset="2"/>
              </a:rPr>
              <a:t>0.057</a:t>
            </a:r>
          </a:p>
        </p:txBody>
      </p:sp>
      <p:sp>
        <p:nvSpPr>
          <p:cNvPr id="43017" name="Rectangle 12"/>
          <p:cNvSpPr>
            <a:spLocks noChangeArrowheads="1"/>
          </p:cNvSpPr>
          <p:nvPr/>
        </p:nvSpPr>
        <p:spPr bwMode="auto">
          <a:xfrm>
            <a:off x="3505200" y="51816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0.008186	</a:t>
            </a:r>
            <a:r>
              <a:rPr lang="en-US" sz="2400">
                <a:solidFill>
                  <a:srgbClr val="00B050"/>
                </a:solidFill>
                <a:latin typeface="Times New Roman" pitchFamily="18" charset="0"/>
                <a:ea typeface="+mj-ea"/>
                <a:cs typeface="Times New Roman" pitchFamily="18" charset="0"/>
                <a:sym typeface="Symbol" pitchFamily="18" charset="2"/>
              </a:rPr>
              <a:t>0.090</a:t>
            </a:r>
          </a:p>
        </p:txBody>
      </p:sp>
      <p:sp>
        <p:nvSpPr>
          <p:cNvPr id="45066" name="Text Box 13"/>
          <p:cNvSpPr txBox="1">
            <a:spLocks noChangeArrowheads="1"/>
          </p:cNvSpPr>
          <p:nvPr/>
        </p:nvSpPr>
        <p:spPr bwMode="auto">
          <a:xfrm>
            <a:off x="2133600" y="3810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5067" name="Text Box 15"/>
          <p:cNvSpPr txBox="1">
            <a:spLocks noChangeArrowheads="1"/>
          </p:cNvSpPr>
          <p:nvPr/>
        </p:nvSpPr>
        <p:spPr bwMode="auto">
          <a:xfrm>
            <a:off x="2119313" y="5791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43020" name="Rectangle 18"/>
          <p:cNvSpPr>
            <a:spLocks noChangeArrowheads="1"/>
          </p:cNvSpPr>
          <p:nvPr/>
        </p:nvSpPr>
        <p:spPr bwMode="auto">
          <a:xfrm>
            <a:off x="3505200" y="57912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0.003389	</a:t>
            </a:r>
            <a:r>
              <a:rPr lang="en-US" sz="2400">
                <a:solidFill>
                  <a:srgbClr val="00B050"/>
                </a:solidFill>
                <a:latin typeface="Times New Roman" pitchFamily="18" charset="0"/>
                <a:ea typeface="+mj-ea"/>
                <a:cs typeface="Times New Roman" pitchFamily="18" charset="0"/>
                <a:sym typeface="Symbol" pitchFamily="18" charset="2"/>
              </a:rPr>
              <a:t>0.058</a:t>
            </a:r>
          </a:p>
        </p:txBody>
      </p:sp>
      <p:sp>
        <p:nvSpPr>
          <p:cNvPr id="45069" name="Rectangle 4"/>
          <p:cNvSpPr>
            <a:spLocks noChangeArrowheads="1"/>
          </p:cNvSpPr>
          <p:nvPr/>
        </p:nvSpPr>
        <p:spPr bwMode="auto">
          <a:xfrm>
            <a:off x="3429000" y="3200400"/>
            <a:ext cx="14112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a:solidFill>
                  <a:schemeClr val="accent1"/>
                </a:solidFill>
                <a:latin typeface="Times New Roman" pitchFamily="18" charset="0"/>
                <a:cs typeface="Times New Roman" pitchFamily="18" charset="0"/>
                <a:sym typeface="Symbol" pitchFamily="18" charset="2"/>
              </a:rPr>
              <a:t>(v</a:t>
            </a:r>
            <a:r>
              <a:rPr lang="en-US" sz="2400" baseline="-25000">
                <a:solidFill>
                  <a:schemeClr val="accent1"/>
                </a:solidFill>
                <a:latin typeface="Times New Roman" pitchFamily="18" charset="0"/>
                <a:cs typeface="Times New Roman" pitchFamily="18" charset="0"/>
                <a:sym typeface="Symbol" pitchFamily="18" charset="2"/>
              </a:rPr>
              <a:t>j</a:t>
            </a:r>
            <a:r>
              <a:rPr lang="en-US" sz="2400" baseline="30000">
                <a:solidFill>
                  <a:schemeClr val="accent1"/>
                </a:solidFill>
                <a:latin typeface="Times New Roman" pitchFamily="18" charset="0"/>
                <a:cs typeface="Times New Roman" pitchFamily="18" charset="0"/>
                <a:sym typeface="Symbol" pitchFamily="18" charset="2"/>
              </a:rPr>
              <a:t>*</a:t>
            </a:r>
            <a:r>
              <a:rPr lang="en-US" sz="2400">
                <a:solidFill>
                  <a:schemeClr val="accent1"/>
                </a:solidFill>
                <a:latin typeface="Times New Roman" pitchFamily="18" charset="0"/>
                <a:cs typeface="Times New Roman" pitchFamily="18" charset="0"/>
                <a:sym typeface="Symbol" pitchFamily="18" charset="2"/>
              </a:rPr>
              <a:t>–v</a:t>
            </a:r>
            <a:r>
              <a:rPr lang="en-US" sz="2400" baseline="-25000">
                <a:solidFill>
                  <a:schemeClr val="accent1"/>
                </a:solidFill>
                <a:latin typeface="Times New Roman" pitchFamily="18" charset="0"/>
                <a:cs typeface="Times New Roman" pitchFamily="18" charset="0"/>
                <a:sym typeface="Symbol" pitchFamily="18" charset="2"/>
              </a:rPr>
              <a:t>ij</a:t>
            </a:r>
            <a:r>
              <a:rPr lang="en-US" sz="2400">
                <a:solidFill>
                  <a:schemeClr val="accent1"/>
                </a:solidFill>
                <a:latin typeface="Times New Roman" pitchFamily="18" charset="0"/>
                <a:cs typeface="Times New Roman" pitchFamily="18" charset="0"/>
                <a:sym typeface="Symbol" pitchFamily="18" charset="2"/>
              </a:rPr>
              <a:t>)</a:t>
            </a:r>
            <a:r>
              <a:rPr lang="en-US" sz="2400" baseline="30000">
                <a:solidFill>
                  <a:schemeClr val="accent1"/>
                </a:solidFill>
                <a:latin typeface="Times New Roman" pitchFamily="18" charset="0"/>
                <a:cs typeface="Times New Roman" pitchFamily="18" charset="0"/>
                <a:sym typeface="Symbol" pitchFamily="18" charset="2"/>
              </a:rPr>
              <a:t>2</a:t>
            </a:r>
          </a:p>
        </p:txBody>
      </p:sp>
      <p:sp>
        <p:nvSpPr>
          <p:cNvPr id="43022" name="Rectangle 6"/>
          <p:cNvSpPr>
            <a:spLocks noChangeArrowheads="1"/>
          </p:cNvSpPr>
          <p:nvPr/>
        </p:nvSpPr>
        <p:spPr bwMode="auto">
          <a:xfrm>
            <a:off x="5410200" y="3200400"/>
            <a:ext cx="2917825" cy="458788"/>
          </a:xfrm>
          <a:prstGeom prst="rect">
            <a:avLst/>
          </a:prstGeom>
          <a:noFill/>
          <a:ln w="12700">
            <a:noFill/>
            <a:miter lim="800000"/>
            <a:headEnd/>
            <a:tailEnd/>
          </a:ln>
        </p:spPr>
        <p:txBody>
          <a:bodyPr wrap="none" lIns="90488" tIns="44450" rIns="90488" bIns="44450">
            <a:spAutoFit/>
          </a:bodyPr>
          <a:lstStyle/>
          <a:p>
            <a:pPr>
              <a:defRPr/>
            </a:pPr>
            <a:r>
              <a:rPr lang="en-US" sz="2400">
                <a:solidFill>
                  <a:srgbClr val="00B050"/>
                </a:solidFill>
                <a:latin typeface="Times New Roman" pitchFamily="18" charset="0"/>
                <a:ea typeface="+mj-ea"/>
                <a:cs typeface="Times New Roman" pitchFamily="18" charset="0"/>
                <a:sym typeface="Symbol" pitchFamily="18" charset="2"/>
              </a:rPr>
              <a:t>Si*</a:t>
            </a:r>
            <a:r>
              <a:rPr lang="en-US" sz="2400" baseline="30000">
                <a:solidFill>
                  <a:srgbClr val="CCFF99"/>
                </a:solidFill>
                <a:latin typeface="Times New Roman" pitchFamily="18" charset="0"/>
                <a:cs typeface="Times New Roman" pitchFamily="18" charset="0"/>
              </a:rPr>
              <a:t> </a:t>
            </a:r>
            <a:r>
              <a:rPr lang="en-US" sz="2400">
                <a:solidFill>
                  <a:schemeClr val="accent1"/>
                </a:solidFill>
                <a:latin typeface="Times New Roman" pitchFamily="18" charset="0"/>
                <a:cs typeface="Times New Roman" pitchFamily="18" charset="0"/>
              </a:rPr>
              <a:t>=  [ </a:t>
            </a:r>
            <a:r>
              <a:rPr lang="en-US" sz="2400">
                <a:solidFill>
                  <a:schemeClr val="accent1"/>
                </a:solidFill>
                <a:latin typeface="Times New Roman" pitchFamily="18" charset="0"/>
                <a:cs typeface="Times New Roman" pitchFamily="18" charset="0"/>
                <a:sym typeface="Symbol" pitchFamily="18" charset="2"/>
              </a:rPr>
              <a:t> (</a:t>
            </a:r>
            <a:r>
              <a:rPr lang="en-US" sz="2400" err="1">
                <a:solidFill>
                  <a:schemeClr val="accent1"/>
                </a:solidFill>
                <a:latin typeface="Times New Roman" pitchFamily="18" charset="0"/>
                <a:cs typeface="Times New Roman" pitchFamily="18" charset="0"/>
                <a:sym typeface="Symbol" pitchFamily="18" charset="2"/>
              </a:rPr>
              <a:t>v</a:t>
            </a:r>
            <a:r>
              <a:rPr lang="en-US" sz="2400" baseline="-25000" err="1">
                <a:solidFill>
                  <a:schemeClr val="accent1"/>
                </a:solidFill>
                <a:latin typeface="Times New Roman" pitchFamily="18" charset="0"/>
                <a:cs typeface="Times New Roman" pitchFamily="18" charset="0"/>
                <a:sym typeface="Symbol" pitchFamily="18" charset="2"/>
              </a:rPr>
              <a:t>j</a:t>
            </a:r>
            <a:r>
              <a:rPr lang="en-US" sz="2400" baseline="30000">
                <a:solidFill>
                  <a:schemeClr val="accent1"/>
                </a:solidFill>
                <a:latin typeface="Times New Roman" pitchFamily="18" charset="0"/>
                <a:cs typeface="Times New Roman" pitchFamily="18" charset="0"/>
                <a:sym typeface="Symbol" pitchFamily="18" charset="2"/>
              </a:rPr>
              <a:t>*</a:t>
            </a:r>
            <a:r>
              <a:rPr lang="en-US" sz="2400">
                <a:solidFill>
                  <a:schemeClr val="accent1"/>
                </a:solidFill>
                <a:latin typeface="Times New Roman" pitchFamily="18" charset="0"/>
                <a:cs typeface="Times New Roman" pitchFamily="18" charset="0"/>
                <a:sym typeface="Symbol" pitchFamily="18" charset="2"/>
              </a:rPr>
              <a:t>– </a:t>
            </a:r>
            <a:r>
              <a:rPr lang="en-US" sz="2400" err="1">
                <a:solidFill>
                  <a:schemeClr val="accent1"/>
                </a:solidFill>
                <a:latin typeface="Times New Roman" pitchFamily="18" charset="0"/>
                <a:cs typeface="Times New Roman" pitchFamily="18" charset="0"/>
                <a:sym typeface="Symbol" pitchFamily="18" charset="2"/>
              </a:rPr>
              <a:t>v</a:t>
            </a:r>
            <a:r>
              <a:rPr lang="en-US" sz="2400" baseline="-25000" err="1">
                <a:solidFill>
                  <a:schemeClr val="accent1"/>
                </a:solidFill>
                <a:latin typeface="Times New Roman" pitchFamily="18" charset="0"/>
                <a:cs typeface="Times New Roman" pitchFamily="18" charset="0"/>
                <a:sym typeface="Symbol" pitchFamily="18" charset="2"/>
              </a:rPr>
              <a:t>ij</a:t>
            </a:r>
            <a:r>
              <a:rPr lang="en-US" sz="2400">
                <a:solidFill>
                  <a:schemeClr val="accent1"/>
                </a:solidFill>
                <a:latin typeface="Times New Roman" pitchFamily="18" charset="0"/>
                <a:cs typeface="Times New Roman" pitchFamily="18" charset="0"/>
                <a:sym typeface="Symbol" pitchFamily="18" charset="2"/>
              </a:rPr>
              <a:t>)</a:t>
            </a:r>
            <a:r>
              <a:rPr lang="en-US" sz="2400" baseline="30000">
                <a:solidFill>
                  <a:schemeClr val="accent1"/>
                </a:solidFill>
                <a:latin typeface="Times New Roman" pitchFamily="18" charset="0"/>
                <a:cs typeface="Times New Roman" pitchFamily="18" charset="0"/>
                <a:sym typeface="Symbol" pitchFamily="18" charset="2"/>
              </a:rPr>
              <a:t>2 </a:t>
            </a:r>
            <a:r>
              <a:rPr lang="en-US" sz="2400">
                <a:solidFill>
                  <a:schemeClr val="accent1"/>
                </a:solidFill>
                <a:latin typeface="Times New Roman" pitchFamily="18" charset="0"/>
                <a:cs typeface="Times New Roman" pitchFamily="18" charset="0"/>
                <a:sym typeface="Symbol" pitchFamily="18" charset="2"/>
              </a:rPr>
              <a:t>] </a:t>
            </a:r>
            <a:r>
              <a:rPr lang="en-US" sz="2400" baseline="30000">
                <a:solidFill>
                  <a:schemeClr val="accent1"/>
                </a:solidFill>
                <a:latin typeface="Times New Roman" pitchFamily="18" charset="0"/>
                <a:cs typeface="Times New Roman" pitchFamily="18" charset="0"/>
                <a:sym typeface="Symbol" pitchFamily="18" charset="2"/>
              </a:rPr>
              <a:t>½</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Steps of  TOPSIS</a:t>
            </a:r>
          </a:p>
        </p:txBody>
      </p:sp>
      <p:sp>
        <p:nvSpPr>
          <p:cNvPr id="44036"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2" pitchFamily="18" charset="2"/>
              <a:buNone/>
              <a:defRPr/>
            </a:pPr>
            <a:r>
              <a:rPr lang="en-US" smtClean="0">
                <a:solidFill>
                  <a:schemeClr val="accent1"/>
                </a:solidFill>
                <a:latin typeface="Times New Roman" pitchFamily="18" charset="0"/>
                <a:cs typeface="Times New Roman" pitchFamily="18" charset="0"/>
              </a:rPr>
              <a:t>Step 4:</a:t>
            </a:r>
            <a:r>
              <a:rPr lang="en-US" smtClean="0">
                <a:latin typeface="Times New Roman" pitchFamily="18" charset="0"/>
                <a:cs typeface="Times New Roman" pitchFamily="18" charset="0"/>
              </a:rPr>
              <a:t> determine separation from negative ideal solution </a:t>
            </a:r>
            <a:r>
              <a:rPr lang="en-US" smtClean="0">
                <a:solidFill>
                  <a:srgbClr val="00B050"/>
                </a:solidFill>
                <a:latin typeface="Times New Roman" pitchFamily="18" charset="0"/>
                <a:ea typeface="+mj-ea"/>
                <a:cs typeface="Times New Roman" pitchFamily="18" charset="0"/>
                <a:sym typeface="Symbol" pitchFamily="18" charset="2"/>
              </a:rPr>
              <a:t>Si'</a:t>
            </a:r>
          </a:p>
        </p:txBody>
      </p:sp>
      <p:sp>
        <p:nvSpPr>
          <p:cNvPr id="46084" name="Slide Number Placeholder 1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60283D-5109-481A-A96E-B5D9CF007022}" type="slidenum">
              <a:rPr lang="en-US" smtClean="0">
                <a:solidFill>
                  <a:srgbClr val="FFFFFF"/>
                </a:solidFill>
              </a:rPr>
              <a:pPr eaLnBrk="1" hangingPunct="1"/>
              <a:t>38</a:t>
            </a:fld>
            <a:endParaRPr lang="en-US" smtClean="0">
              <a:solidFill>
                <a:srgbClr val="FFFFFF"/>
              </a:solidFill>
            </a:endParaRPr>
          </a:p>
        </p:txBody>
      </p:sp>
      <p:sp>
        <p:nvSpPr>
          <p:cNvPr id="46085" name="Rectangle 4"/>
          <p:cNvSpPr>
            <a:spLocks noChangeArrowheads="1"/>
          </p:cNvSpPr>
          <p:nvPr/>
        </p:nvSpPr>
        <p:spPr bwMode="auto">
          <a:xfrm>
            <a:off x="3429000" y="3200400"/>
            <a:ext cx="13636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a:solidFill>
                  <a:schemeClr val="accent1"/>
                </a:solidFill>
                <a:latin typeface="Times New Roman" pitchFamily="18" charset="0"/>
                <a:cs typeface="Times New Roman" pitchFamily="18" charset="0"/>
                <a:sym typeface="Symbol" pitchFamily="18" charset="2"/>
              </a:rPr>
              <a:t>(v</a:t>
            </a:r>
            <a:r>
              <a:rPr lang="en-US" sz="2400" baseline="-25000">
                <a:solidFill>
                  <a:schemeClr val="accent1"/>
                </a:solidFill>
                <a:latin typeface="Times New Roman" pitchFamily="18" charset="0"/>
                <a:cs typeface="Times New Roman" pitchFamily="18" charset="0"/>
                <a:sym typeface="Symbol" pitchFamily="18" charset="2"/>
              </a:rPr>
              <a:t>j</a:t>
            </a:r>
            <a:r>
              <a:rPr lang="en-US" sz="2400">
                <a:solidFill>
                  <a:schemeClr val="accent1"/>
                </a:solidFill>
                <a:latin typeface="Times New Roman" pitchFamily="18" charset="0"/>
                <a:cs typeface="Times New Roman" pitchFamily="18" charset="0"/>
              </a:rPr>
              <a:t>'</a:t>
            </a:r>
            <a:r>
              <a:rPr lang="en-US" sz="2400">
                <a:solidFill>
                  <a:schemeClr val="accent1"/>
                </a:solidFill>
                <a:latin typeface="Times New Roman" pitchFamily="18" charset="0"/>
                <a:cs typeface="Times New Roman" pitchFamily="18" charset="0"/>
                <a:sym typeface="Symbol" pitchFamily="18" charset="2"/>
              </a:rPr>
              <a:t>–v</a:t>
            </a:r>
            <a:r>
              <a:rPr lang="en-US" sz="2400" baseline="-25000">
                <a:solidFill>
                  <a:schemeClr val="accent1"/>
                </a:solidFill>
                <a:latin typeface="Times New Roman" pitchFamily="18" charset="0"/>
                <a:cs typeface="Times New Roman" pitchFamily="18" charset="0"/>
                <a:sym typeface="Symbol" pitchFamily="18" charset="2"/>
              </a:rPr>
              <a:t>ij</a:t>
            </a:r>
            <a:r>
              <a:rPr lang="en-US" sz="2400">
                <a:solidFill>
                  <a:schemeClr val="accent1"/>
                </a:solidFill>
                <a:latin typeface="Times New Roman" pitchFamily="18" charset="0"/>
                <a:cs typeface="Times New Roman" pitchFamily="18" charset="0"/>
                <a:sym typeface="Symbol" pitchFamily="18" charset="2"/>
              </a:rPr>
              <a:t>)</a:t>
            </a:r>
            <a:r>
              <a:rPr lang="en-US" sz="2400" baseline="30000">
                <a:solidFill>
                  <a:schemeClr val="accent1"/>
                </a:solidFill>
                <a:latin typeface="Times New Roman" pitchFamily="18" charset="0"/>
                <a:cs typeface="Times New Roman" pitchFamily="18" charset="0"/>
                <a:sym typeface="Symbol" pitchFamily="18" charset="2"/>
              </a:rPr>
              <a:t>2</a:t>
            </a:r>
          </a:p>
        </p:txBody>
      </p:sp>
      <p:sp>
        <p:nvSpPr>
          <p:cNvPr id="46086" name="Rectangle 5"/>
          <p:cNvSpPr>
            <a:spLocks noChangeArrowheads="1"/>
          </p:cNvSpPr>
          <p:nvPr/>
        </p:nvSpPr>
        <p:spPr bwMode="auto">
          <a:xfrm>
            <a:off x="5410200" y="3124200"/>
            <a:ext cx="30337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a:solidFill>
                  <a:schemeClr val="accent1"/>
                </a:solidFill>
                <a:latin typeface="Times New Roman" pitchFamily="18" charset="0"/>
                <a:cs typeface="Times New Roman" pitchFamily="18" charset="0"/>
                <a:sym typeface="Symbol" pitchFamily="18" charset="2"/>
              </a:rPr>
              <a:t>Si' =  [  (vj'– vij)2 ] ½</a:t>
            </a:r>
          </a:p>
        </p:txBody>
      </p:sp>
      <p:sp>
        <p:nvSpPr>
          <p:cNvPr id="46087" name="Rectangle 6"/>
          <p:cNvSpPr>
            <a:spLocks noChangeArrowheads="1"/>
          </p:cNvSpPr>
          <p:nvPr/>
        </p:nvSpPr>
        <p:spPr bwMode="auto">
          <a:xfrm>
            <a:off x="2133600" y="4495800"/>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Perpetua" pitchFamily="18" charset="0"/>
              </a:rPr>
              <a:t>Saturn</a:t>
            </a:r>
          </a:p>
        </p:txBody>
      </p:sp>
      <p:sp>
        <p:nvSpPr>
          <p:cNvPr id="46088" name="Rectangle 7"/>
          <p:cNvSpPr>
            <a:spLocks noChangeArrowheads="1"/>
          </p:cNvSpPr>
          <p:nvPr/>
        </p:nvSpPr>
        <p:spPr bwMode="auto">
          <a:xfrm>
            <a:off x="2133600" y="5181600"/>
            <a:ext cx="8239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Perpetua" pitchFamily="18" charset="0"/>
              </a:rPr>
              <a:t>Ford</a:t>
            </a:r>
          </a:p>
        </p:txBody>
      </p:sp>
      <p:sp>
        <p:nvSpPr>
          <p:cNvPr id="44041" name="Rectangle 8"/>
          <p:cNvSpPr>
            <a:spLocks noChangeArrowheads="1"/>
          </p:cNvSpPr>
          <p:nvPr/>
        </p:nvSpPr>
        <p:spPr bwMode="auto">
          <a:xfrm>
            <a:off x="3505200" y="38100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0.006904	</a:t>
            </a:r>
            <a:r>
              <a:rPr lang="en-US" sz="2400">
                <a:solidFill>
                  <a:srgbClr val="00B050"/>
                </a:solidFill>
                <a:latin typeface="Times New Roman" pitchFamily="18" charset="0"/>
                <a:ea typeface="+mj-ea"/>
                <a:cs typeface="Times New Roman" pitchFamily="18" charset="0"/>
                <a:sym typeface="Symbol" pitchFamily="18" charset="2"/>
              </a:rPr>
              <a:t>0.083	</a:t>
            </a:r>
          </a:p>
        </p:txBody>
      </p:sp>
      <p:sp>
        <p:nvSpPr>
          <p:cNvPr id="44042" name="Rectangle 9"/>
          <p:cNvSpPr>
            <a:spLocks noChangeArrowheads="1"/>
          </p:cNvSpPr>
          <p:nvPr/>
        </p:nvSpPr>
        <p:spPr bwMode="auto">
          <a:xfrm>
            <a:off x="3505200" y="44958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0.001629	</a:t>
            </a:r>
            <a:r>
              <a:rPr lang="en-US" sz="2400">
                <a:solidFill>
                  <a:srgbClr val="00B050"/>
                </a:solidFill>
                <a:latin typeface="Times New Roman" pitchFamily="18" charset="0"/>
                <a:ea typeface="+mj-ea"/>
                <a:cs typeface="Times New Roman" pitchFamily="18" charset="0"/>
                <a:sym typeface="Symbol" pitchFamily="18" charset="2"/>
              </a:rPr>
              <a:t>0.040</a:t>
            </a:r>
          </a:p>
        </p:txBody>
      </p:sp>
      <p:sp>
        <p:nvSpPr>
          <p:cNvPr id="44043" name="Rectangle 10"/>
          <p:cNvSpPr>
            <a:spLocks noChangeArrowheads="1"/>
          </p:cNvSpPr>
          <p:nvPr/>
        </p:nvSpPr>
        <p:spPr bwMode="auto">
          <a:xfrm>
            <a:off x="3505200" y="51816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0.000361	</a:t>
            </a:r>
            <a:r>
              <a:rPr lang="en-US" sz="2400">
                <a:solidFill>
                  <a:srgbClr val="00B050"/>
                </a:solidFill>
                <a:latin typeface="Times New Roman" pitchFamily="18" charset="0"/>
                <a:ea typeface="+mj-ea"/>
                <a:cs typeface="Times New Roman" pitchFamily="18" charset="0"/>
                <a:sym typeface="Symbol" pitchFamily="18" charset="2"/>
              </a:rPr>
              <a:t>0.019</a:t>
            </a:r>
          </a:p>
        </p:txBody>
      </p:sp>
      <p:sp>
        <p:nvSpPr>
          <p:cNvPr id="46092" name="Text Box 11"/>
          <p:cNvSpPr txBox="1">
            <a:spLocks noChangeArrowheads="1"/>
          </p:cNvSpPr>
          <p:nvPr/>
        </p:nvSpPr>
        <p:spPr bwMode="auto">
          <a:xfrm>
            <a:off x="2133600" y="3810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6093" name="Text Box 13"/>
          <p:cNvSpPr txBox="1">
            <a:spLocks noChangeArrowheads="1"/>
          </p:cNvSpPr>
          <p:nvPr/>
        </p:nvSpPr>
        <p:spPr bwMode="auto">
          <a:xfrm>
            <a:off x="2119313" y="5791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Perpetua" pitchFamily="18" charset="0"/>
              </a:rPr>
              <a:t>Mazda</a:t>
            </a:r>
          </a:p>
        </p:txBody>
      </p:sp>
      <p:sp>
        <p:nvSpPr>
          <p:cNvPr id="44046" name="Rectangle 14"/>
          <p:cNvSpPr>
            <a:spLocks noChangeArrowheads="1"/>
          </p:cNvSpPr>
          <p:nvPr/>
        </p:nvSpPr>
        <p:spPr bwMode="auto">
          <a:xfrm>
            <a:off x="3505200" y="57912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0.002228	</a:t>
            </a:r>
            <a:r>
              <a:rPr lang="en-US" sz="2400">
                <a:solidFill>
                  <a:srgbClr val="00B050"/>
                </a:solidFill>
                <a:latin typeface="Times New Roman" pitchFamily="18" charset="0"/>
                <a:ea typeface="+mj-ea"/>
                <a:cs typeface="Times New Roman" pitchFamily="18" charset="0"/>
                <a:sym typeface="Symbol" pitchFamily="18" charset="2"/>
              </a:rPr>
              <a:t>0.047</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Steps of  TOPSIS</a:t>
            </a:r>
          </a:p>
        </p:txBody>
      </p:sp>
      <p:sp>
        <p:nvSpPr>
          <p:cNvPr id="45060"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2" pitchFamily="18" charset="2"/>
              <a:buNone/>
              <a:defRPr/>
            </a:pPr>
            <a:r>
              <a:rPr lang="en-US" smtClean="0"/>
              <a:t> </a:t>
            </a:r>
            <a:r>
              <a:rPr lang="en-US" smtClean="0">
                <a:solidFill>
                  <a:schemeClr val="accent1"/>
                </a:solidFill>
                <a:latin typeface="Times New Roman" pitchFamily="18" charset="0"/>
                <a:cs typeface="Times New Roman" pitchFamily="18" charset="0"/>
              </a:rPr>
              <a:t>Step 5:</a:t>
            </a:r>
            <a:r>
              <a:rPr lang="en-US" smtClean="0">
                <a:latin typeface="Times New Roman" pitchFamily="18" charset="0"/>
                <a:cs typeface="Times New Roman" pitchFamily="18" charset="0"/>
              </a:rPr>
              <a:t> Calculate the relative closeness to the ideal solution </a:t>
            </a:r>
            <a:r>
              <a:rPr lang="en-US" err="1" smtClean="0">
                <a:solidFill>
                  <a:srgbClr val="00B050"/>
                </a:solidFill>
                <a:latin typeface="Times New Roman" pitchFamily="18" charset="0"/>
                <a:ea typeface="+mj-ea"/>
                <a:cs typeface="Times New Roman" pitchFamily="18" charset="0"/>
                <a:sym typeface="Symbol" pitchFamily="18" charset="2"/>
              </a:rPr>
              <a:t>Ci</a:t>
            </a:r>
            <a:r>
              <a:rPr lang="en-US" smtClean="0">
                <a:solidFill>
                  <a:srgbClr val="00B050"/>
                </a:solidFill>
                <a:latin typeface="Times New Roman" pitchFamily="18" charset="0"/>
                <a:ea typeface="+mj-ea"/>
                <a:cs typeface="Times New Roman" pitchFamily="18" charset="0"/>
                <a:sym typeface="Symbol" pitchFamily="18" charset="2"/>
              </a:rPr>
              <a:t>*</a:t>
            </a:r>
            <a:r>
              <a:rPr lang="en-US" baseline="-25000" smtClean="0">
                <a:solidFill>
                  <a:schemeClr val="accent1"/>
                </a:solidFill>
                <a:latin typeface="Times New Roman" pitchFamily="18" charset="0"/>
                <a:cs typeface="Times New Roman" pitchFamily="18" charset="0"/>
              </a:rPr>
              <a:t> </a:t>
            </a:r>
            <a:r>
              <a:rPr lang="en-US" smtClean="0">
                <a:solidFill>
                  <a:schemeClr val="accent1"/>
                </a:solidFill>
                <a:latin typeface="Times New Roman" pitchFamily="18" charset="0"/>
                <a:cs typeface="Times New Roman" pitchFamily="18" charset="0"/>
              </a:rPr>
              <a:t>= </a:t>
            </a:r>
            <a:r>
              <a:rPr lang="en-US" err="1" smtClean="0">
                <a:solidFill>
                  <a:schemeClr val="accent1"/>
                </a:solidFill>
                <a:latin typeface="Times New Roman" pitchFamily="18" charset="0"/>
                <a:cs typeface="Times New Roman" pitchFamily="18" charset="0"/>
              </a:rPr>
              <a:t>S'</a:t>
            </a:r>
            <a:r>
              <a:rPr lang="en-US" baseline="-25000" err="1" smtClean="0">
                <a:solidFill>
                  <a:schemeClr val="accent1"/>
                </a:solidFill>
                <a:latin typeface="Times New Roman" pitchFamily="18" charset="0"/>
                <a:cs typeface="Times New Roman" pitchFamily="18" charset="0"/>
              </a:rPr>
              <a:t>i</a:t>
            </a:r>
            <a:r>
              <a:rPr lang="en-US" smtClean="0">
                <a:solidFill>
                  <a:schemeClr val="accent1"/>
                </a:solidFill>
                <a:latin typeface="Times New Roman" pitchFamily="18" charset="0"/>
                <a:cs typeface="Times New Roman" pitchFamily="18" charset="0"/>
              </a:rPr>
              <a:t> / (S</a:t>
            </a:r>
            <a:r>
              <a:rPr lang="en-US" baseline="-25000" smtClean="0">
                <a:solidFill>
                  <a:schemeClr val="accent1"/>
                </a:solidFill>
                <a:latin typeface="Times New Roman" pitchFamily="18" charset="0"/>
                <a:cs typeface="Times New Roman" pitchFamily="18" charset="0"/>
              </a:rPr>
              <a:t>i</a:t>
            </a:r>
            <a:r>
              <a:rPr lang="en-US" baseline="30000" smtClean="0">
                <a:solidFill>
                  <a:schemeClr val="accent1"/>
                </a:solidFill>
                <a:latin typeface="Times New Roman" pitchFamily="18" charset="0"/>
                <a:cs typeface="Times New Roman" pitchFamily="18" charset="0"/>
              </a:rPr>
              <a:t>*</a:t>
            </a:r>
            <a:r>
              <a:rPr lang="en-US" smtClean="0">
                <a:solidFill>
                  <a:schemeClr val="accent1"/>
                </a:solidFill>
                <a:latin typeface="Times New Roman" pitchFamily="18" charset="0"/>
                <a:cs typeface="Times New Roman" pitchFamily="18" charset="0"/>
              </a:rPr>
              <a:t> +</a:t>
            </a:r>
            <a:r>
              <a:rPr lang="en-US" err="1" smtClean="0">
                <a:solidFill>
                  <a:schemeClr val="accent1"/>
                </a:solidFill>
                <a:latin typeface="Times New Roman" pitchFamily="18" charset="0"/>
                <a:cs typeface="Times New Roman" pitchFamily="18" charset="0"/>
              </a:rPr>
              <a:t>S'</a:t>
            </a:r>
            <a:r>
              <a:rPr lang="en-US" baseline="-25000" err="1" smtClean="0">
                <a:solidFill>
                  <a:schemeClr val="accent1"/>
                </a:solidFill>
                <a:latin typeface="Times New Roman" pitchFamily="18" charset="0"/>
                <a:cs typeface="Times New Roman" pitchFamily="18" charset="0"/>
              </a:rPr>
              <a:t>i</a:t>
            </a:r>
            <a:r>
              <a:rPr lang="en-US" smtClean="0">
                <a:solidFill>
                  <a:schemeClr val="accent1"/>
                </a:solidFill>
                <a:latin typeface="Times New Roman" pitchFamily="18" charset="0"/>
                <a:cs typeface="Times New Roman" pitchFamily="18" charset="0"/>
              </a:rPr>
              <a:t> )</a:t>
            </a:r>
            <a:r>
              <a:rPr lang="en-US" smtClean="0">
                <a:solidFill>
                  <a:schemeClr val="accent1"/>
                </a:solidFill>
              </a:rPr>
              <a:t> </a:t>
            </a:r>
            <a:endParaRPr lang="en-US" smtClean="0">
              <a:solidFill>
                <a:srgbClr val="CCFF99"/>
              </a:solidFill>
            </a:endParaRPr>
          </a:p>
          <a:p>
            <a:pPr marL="274320" indent="-274320" eaLnBrk="1" fontAlgn="auto" hangingPunct="1">
              <a:spcAft>
                <a:spcPts val="0"/>
              </a:spcAft>
              <a:buFont typeface="Wingdings"/>
              <a:buChar char=""/>
              <a:defRPr/>
            </a:pPr>
            <a:endParaRPr lang="en-US" smtClean="0"/>
          </a:p>
        </p:txBody>
      </p:sp>
      <p:sp>
        <p:nvSpPr>
          <p:cNvPr id="47108" name="Slide Number Placeholder 1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9CD975-0ED9-4FDC-ABC4-85A0E3198836}" type="slidenum">
              <a:rPr lang="en-US" smtClean="0">
                <a:solidFill>
                  <a:srgbClr val="FFFFFF"/>
                </a:solidFill>
              </a:rPr>
              <a:pPr eaLnBrk="1" hangingPunct="1"/>
              <a:t>39</a:t>
            </a:fld>
            <a:endParaRPr lang="en-US" smtClean="0">
              <a:solidFill>
                <a:srgbClr val="FFFFFF"/>
              </a:solidFill>
            </a:endParaRPr>
          </a:p>
        </p:txBody>
      </p:sp>
      <p:sp>
        <p:nvSpPr>
          <p:cNvPr id="47109" name="Rectangle 4"/>
          <p:cNvSpPr>
            <a:spLocks noChangeArrowheads="1"/>
          </p:cNvSpPr>
          <p:nvPr/>
        </p:nvSpPr>
        <p:spPr bwMode="auto">
          <a:xfrm>
            <a:off x="3429000" y="3200400"/>
            <a:ext cx="1625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a:solidFill>
                  <a:schemeClr val="accent1"/>
                </a:solidFill>
                <a:latin typeface="Times New Roman" pitchFamily="18" charset="0"/>
                <a:cs typeface="Times New Roman" pitchFamily="18" charset="0"/>
              </a:rPr>
              <a:t>S'</a:t>
            </a:r>
            <a:r>
              <a:rPr lang="en-US" sz="2400" baseline="-25000">
                <a:solidFill>
                  <a:schemeClr val="accent1"/>
                </a:solidFill>
                <a:latin typeface="Times New Roman" pitchFamily="18" charset="0"/>
                <a:cs typeface="Times New Roman" pitchFamily="18" charset="0"/>
              </a:rPr>
              <a:t>i</a:t>
            </a:r>
            <a:r>
              <a:rPr lang="en-US" sz="2400">
                <a:solidFill>
                  <a:schemeClr val="accent1"/>
                </a:solidFill>
                <a:latin typeface="Times New Roman" pitchFamily="18" charset="0"/>
                <a:cs typeface="Times New Roman" pitchFamily="18" charset="0"/>
              </a:rPr>
              <a:t> /(S</a:t>
            </a:r>
            <a:r>
              <a:rPr lang="en-US" sz="2400" baseline="-25000">
                <a:solidFill>
                  <a:schemeClr val="accent1"/>
                </a:solidFill>
                <a:latin typeface="Times New Roman" pitchFamily="18" charset="0"/>
                <a:cs typeface="Times New Roman" pitchFamily="18" charset="0"/>
              </a:rPr>
              <a:t>i</a:t>
            </a:r>
            <a:r>
              <a:rPr lang="en-US" sz="2400" baseline="30000">
                <a:solidFill>
                  <a:schemeClr val="accent1"/>
                </a:solidFill>
                <a:latin typeface="Times New Roman" pitchFamily="18" charset="0"/>
                <a:cs typeface="Times New Roman" pitchFamily="18" charset="0"/>
              </a:rPr>
              <a:t>*</a:t>
            </a:r>
            <a:r>
              <a:rPr lang="en-US" sz="2400">
                <a:solidFill>
                  <a:schemeClr val="accent1"/>
                </a:solidFill>
                <a:latin typeface="Times New Roman" pitchFamily="18" charset="0"/>
                <a:cs typeface="Times New Roman" pitchFamily="18" charset="0"/>
              </a:rPr>
              <a:t>+S'</a:t>
            </a:r>
            <a:r>
              <a:rPr lang="en-US" sz="2400" baseline="-25000">
                <a:solidFill>
                  <a:schemeClr val="accent1"/>
                </a:solidFill>
                <a:latin typeface="Times New Roman" pitchFamily="18" charset="0"/>
                <a:cs typeface="Times New Roman" pitchFamily="18" charset="0"/>
              </a:rPr>
              <a:t>i</a:t>
            </a:r>
            <a:r>
              <a:rPr lang="en-US" sz="2400">
                <a:solidFill>
                  <a:schemeClr val="accent1"/>
                </a:solidFill>
                <a:latin typeface="Times New Roman" pitchFamily="18" charset="0"/>
                <a:cs typeface="Times New Roman" pitchFamily="18" charset="0"/>
              </a:rPr>
              <a:t>)</a:t>
            </a:r>
          </a:p>
        </p:txBody>
      </p:sp>
      <p:sp>
        <p:nvSpPr>
          <p:cNvPr id="45062" name="Rectangle 5"/>
          <p:cNvSpPr>
            <a:spLocks noChangeArrowheads="1"/>
          </p:cNvSpPr>
          <p:nvPr/>
        </p:nvSpPr>
        <p:spPr bwMode="auto">
          <a:xfrm>
            <a:off x="5410200" y="3200400"/>
            <a:ext cx="627063" cy="458788"/>
          </a:xfrm>
          <a:prstGeom prst="rect">
            <a:avLst/>
          </a:prstGeom>
          <a:noFill/>
          <a:ln w="12700">
            <a:noFill/>
            <a:miter lim="800000"/>
            <a:headEnd/>
            <a:tailEnd/>
          </a:ln>
        </p:spPr>
        <p:txBody>
          <a:bodyPr wrap="none" lIns="90488" tIns="44450" rIns="90488" bIns="44450">
            <a:spAutoFit/>
          </a:bodyPr>
          <a:lstStyle/>
          <a:p>
            <a:pPr>
              <a:defRPr/>
            </a:pPr>
            <a:r>
              <a:rPr lang="en-US" sz="2400" err="1">
                <a:solidFill>
                  <a:srgbClr val="00B050"/>
                </a:solidFill>
                <a:latin typeface="Times New Roman" pitchFamily="18" charset="0"/>
                <a:ea typeface="+mj-ea"/>
                <a:cs typeface="Times New Roman" pitchFamily="18" charset="0"/>
                <a:sym typeface="Symbol" pitchFamily="18" charset="2"/>
              </a:rPr>
              <a:t>Ci</a:t>
            </a:r>
            <a:r>
              <a:rPr lang="en-US" sz="2400">
                <a:solidFill>
                  <a:srgbClr val="00B050"/>
                </a:solidFill>
                <a:latin typeface="Times New Roman" pitchFamily="18" charset="0"/>
                <a:ea typeface="+mj-ea"/>
                <a:cs typeface="Times New Roman" pitchFamily="18" charset="0"/>
                <a:sym typeface="Symbol" pitchFamily="18" charset="2"/>
              </a:rPr>
              <a:t>*</a:t>
            </a:r>
          </a:p>
        </p:txBody>
      </p:sp>
      <p:sp>
        <p:nvSpPr>
          <p:cNvPr id="47111" name="Rectangle 6"/>
          <p:cNvSpPr>
            <a:spLocks noChangeArrowheads="1"/>
          </p:cNvSpPr>
          <p:nvPr/>
        </p:nvSpPr>
        <p:spPr bwMode="auto">
          <a:xfrm>
            <a:off x="2133600" y="4495800"/>
            <a:ext cx="10906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Saturn</a:t>
            </a:r>
          </a:p>
        </p:txBody>
      </p:sp>
      <p:sp>
        <p:nvSpPr>
          <p:cNvPr id="47112" name="Rectangle 7"/>
          <p:cNvSpPr>
            <a:spLocks noChangeArrowheads="1"/>
          </p:cNvSpPr>
          <p:nvPr/>
        </p:nvSpPr>
        <p:spPr bwMode="auto">
          <a:xfrm>
            <a:off x="2133600" y="5181600"/>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b="1">
                <a:latin typeface="Times New Roman" pitchFamily="18" charset="0"/>
                <a:cs typeface="Times New Roman" pitchFamily="18" charset="0"/>
              </a:rPr>
              <a:t>Ford</a:t>
            </a:r>
          </a:p>
        </p:txBody>
      </p:sp>
      <p:sp>
        <p:nvSpPr>
          <p:cNvPr id="45065" name="Rectangle 8"/>
          <p:cNvSpPr>
            <a:spLocks noChangeArrowheads="1"/>
          </p:cNvSpPr>
          <p:nvPr/>
        </p:nvSpPr>
        <p:spPr bwMode="auto">
          <a:xfrm>
            <a:off x="3505200" y="38100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0.083/0.112	</a:t>
            </a:r>
            <a:r>
              <a:rPr lang="en-US" sz="2400">
                <a:solidFill>
                  <a:srgbClr val="00B050"/>
                </a:solidFill>
                <a:latin typeface="Times New Roman" pitchFamily="18" charset="0"/>
                <a:ea typeface="+mj-ea"/>
                <a:cs typeface="Times New Roman" pitchFamily="18" charset="0"/>
                <a:sym typeface="Symbol" pitchFamily="18" charset="2"/>
              </a:rPr>
              <a:t>0.74		BEST	</a:t>
            </a:r>
          </a:p>
        </p:txBody>
      </p:sp>
      <p:sp>
        <p:nvSpPr>
          <p:cNvPr id="45066" name="Rectangle 9"/>
          <p:cNvSpPr>
            <a:spLocks noChangeArrowheads="1"/>
          </p:cNvSpPr>
          <p:nvPr/>
        </p:nvSpPr>
        <p:spPr bwMode="auto">
          <a:xfrm>
            <a:off x="3505200" y="44958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0.040/0.097	</a:t>
            </a:r>
            <a:r>
              <a:rPr lang="en-US" sz="2400">
                <a:solidFill>
                  <a:srgbClr val="00B050"/>
                </a:solidFill>
                <a:latin typeface="Times New Roman" pitchFamily="18" charset="0"/>
                <a:ea typeface="+mj-ea"/>
                <a:cs typeface="Times New Roman" pitchFamily="18" charset="0"/>
                <a:sym typeface="Symbol" pitchFamily="18" charset="2"/>
              </a:rPr>
              <a:t>0.41</a:t>
            </a:r>
          </a:p>
        </p:txBody>
      </p:sp>
      <p:sp>
        <p:nvSpPr>
          <p:cNvPr id="45067" name="Rectangle 10"/>
          <p:cNvSpPr>
            <a:spLocks noChangeArrowheads="1"/>
          </p:cNvSpPr>
          <p:nvPr/>
        </p:nvSpPr>
        <p:spPr bwMode="auto">
          <a:xfrm>
            <a:off x="3505200" y="51816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0.019/0.109	</a:t>
            </a:r>
            <a:r>
              <a:rPr lang="en-US" sz="2400">
                <a:solidFill>
                  <a:srgbClr val="00B050"/>
                </a:solidFill>
                <a:latin typeface="Times New Roman" pitchFamily="18" charset="0"/>
                <a:ea typeface="+mj-ea"/>
                <a:cs typeface="Times New Roman" pitchFamily="18" charset="0"/>
                <a:sym typeface="Symbol" pitchFamily="18" charset="2"/>
              </a:rPr>
              <a:t>0.17</a:t>
            </a:r>
          </a:p>
        </p:txBody>
      </p:sp>
      <p:sp>
        <p:nvSpPr>
          <p:cNvPr id="47116" name="Text Box 11"/>
          <p:cNvSpPr txBox="1">
            <a:spLocks noChangeArrowheads="1"/>
          </p:cNvSpPr>
          <p:nvPr/>
        </p:nvSpPr>
        <p:spPr bwMode="auto">
          <a:xfrm>
            <a:off x="2133600" y="3810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Civic</a:t>
            </a:r>
          </a:p>
        </p:txBody>
      </p:sp>
      <p:sp>
        <p:nvSpPr>
          <p:cNvPr id="47117" name="Text Box 13"/>
          <p:cNvSpPr txBox="1">
            <a:spLocks noChangeArrowheads="1"/>
          </p:cNvSpPr>
          <p:nvPr/>
        </p:nvSpPr>
        <p:spPr bwMode="auto">
          <a:xfrm>
            <a:off x="2119313" y="5791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b="1">
                <a:latin typeface="Times New Roman" pitchFamily="18" charset="0"/>
                <a:cs typeface="Times New Roman" pitchFamily="18" charset="0"/>
              </a:rPr>
              <a:t>Mazda</a:t>
            </a:r>
          </a:p>
        </p:txBody>
      </p:sp>
      <p:sp>
        <p:nvSpPr>
          <p:cNvPr id="45070" name="Rectangle 14"/>
          <p:cNvSpPr>
            <a:spLocks noChangeArrowheads="1"/>
          </p:cNvSpPr>
          <p:nvPr/>
        </p:nvSpPr>
        <p:spPr bwMode="auto">
          <a:xfrm>
            <a:off x="3505200" y="5791200"/>
            <a:ext cx="4962525" cy="458788"/>
          </a:xfrm>
          <a:prstGeom prst="rect">
            <a:avLst/>
          </a:prstGeom>
          <a:noFill/>
          <a:ln w="12700">
            <a:noFill/>
            <a:miter lim="800000"/>
            <a:headEnd/>
            <a:tailEnd/>
          </a:ln>
        </p:spPr>
        <p:txBody>
          <a:bodyPr lIns="90488" tIns="44450" rIns="90488" bIns="44450">
            <a:spAutoFit/>
          </a:bodyPr>
          <a:lstStyle/>
          <a:p>
            <a:pPr>
              <a:defRPr/>
            </a:pPr>
            <a:r>
              <a:rPr lang="en-US" sz="2400" b="1">
                <a:solidFill>
                  <a:schemeClr val="accent1"/>
                </a:solidFill>
                <a:latin typeface="Times New Roman" pitchFamily="18" charset="0"/>
                <a:cs typeface="Times New Roman" pitchFamily="18" charset="0"/>
              </a:rPr>
              <a:t>0.047/0.105	</a:t>
            </a:r>
            <a:r>
              <a:rPr lang="en-US" sz="2400">
                <a:solidFill>
                  <a:srgbClr val="00B050"/>
                </a:solidFill>
                <a:latin typeface="Times New Roman" pitchFamily="18" charset="0"/>
                <a:ea typeface="+mj-ea"/>
                <a:cs typeface="Times New Roman" pitchFamily="18" charset="0"/>
                <a:sym typeface="Symbol" pitchFamily="18" charset="2"/>
              </a:rPr>
              <a:t>0.45</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7467600" cy="777875"/>
          </a:xfrm>
        </p:spPr>
        <p:txBody>
          <a:bodyPr/>
          <a:lstStyle/>
          <a:p>
            <a:pPr eaLnBrk="1" fontAlgn="auto" hangingPunct="1">
              <a:spcAft>
                <a:spcPts val="0"/>
              </a:spcAft>
              <a:defRPr/>
            </a:pPr>
            <a:r>
              <a:rPr lang="en-US" sz="3600" smtClean="0">
                <a:solidFill>
                  <a:srgbClr val="002060"/>
                </a:solidFill>
                <a:latin typeface="Times New Roman" pitchFamily="18" charset="0"/>
                <a:cs typeface="Times New Roman" pitchFamily="18" charset="0"/>
              </a:rPr>
              <a:t>MCDM Definitions</a:t>
            </a:r>
          </a:p>
        </p:txBody>
      </p:sp>
      <p:sp>
        <p:nvSpPr>
          <p:cNvPr id="3" name="Content Placeholder 2"/>
          <p:cNvSpPr>
            <a:spLocks noGrp="1"/>
          </p:cNvSpPr>
          <p:nvPr>
            <p:ph sz="quarter" idx="1"/>
          </p:nvPr>
        </p:nvSpPr>
        <p:spPr>
          <a:xfrm>
            <a:off x="539750" y="1268413"/>
            <a:ext cx="8115300" cy="4324350"/>
          </a:xfrm>
        </p:spPr>
        <p:txBody>
          <a:bodyPr>
            <a:normAutofit fontScale="92500"/>
          </a:bodyPr>
          <a:lstStyle/>
          <a:p>
            <a:pPr algn="just" eaLnBrk="1" fontAlgn="auto" hangingPunct="1">
              <a:spcBef>
                <a:spcPts val="580"/>
              </a:spcBef>
              <a:spcAft>
                <a:spcPts val="0"/>
              </a:spcAft>
              <a:buFontTx/>
              <a:buChar char="-"/>
              <a:defRPr/>
            </a:pPr>
            <a:r>
              <a:rPr lang="en-US" sz="2600" smtClean="0">
                <a:latin typeface="Times New Roman" pitchFamily="18" charset="0"/>
                <a:ea typeface="+mj-ea"/>
                <a:cs typeface="Times New Roman" pitchFamily="18" charset="0"/>
              </a:rPr>
              <a:t>Almost (if not all) decision making problems deal with multiple objectives/criteria.</a:t>
            </a:r>
          </a:p>
          <a:p>
            <a:pPr algn="just" eaLnBrk="1" fontAlgn="auto" hangingPunct="1">
              <a:spcBef>
                <a:spcPts val="580"/>
              </a:spcBef>
              <a:spcAft>
                <a:spcPts val="0"/>
              </a:spcAft>
              <a:buFontTx/>
              <a:buChar char="-"/>
              <a:defRPr/>
            </a:pPr>
            <a:r>
              <a:rPr lang="en-US" sz="2600" smtClean="0">
                <a:latin typeface="Times New Roman" pitchFamily="18" charset="0"/>
                <a:ea typeface="+mj-ea"/>
                <a:cs typeface="Times New Roman" pitchFamily="18" charset="0"/>
              </a:rPr>
              <a:t>MCDM includes MODM and MADM:</a:t>
            </a:r>
          </a:p>
          <a:p>
            <a:pPr lvl="1" algn="just" eaLnBrk="1" fontAlgn="auto" hangingPunct="1">
              <a:spcBef>
                <a:spcPts val="580"/>
              </a:spcBef>
              <a:spcAft>
                <a:spcPts val="0"/>
              </a:spcAft>
              <a:buFontTx/>
              <a:buChar char="-"/>
              <a:defRPr/>
            </a:pPr>
            <a:r>
              <a:rPr lang="en-US" sz="2300" smtClean="0">
                <a:latin typeface="Times New Roman" pitchFamily="18" charset="0"/>
                <a:ea typeface="+mj-ea"/>
                <a:cs typeface="Times New Roman" pitchFamily="18" charset="0"/>
              </a:rPr>
              <a:t>MODM (Multiple Objective DM): Finding out the set of </a:t>
            </a:r>
            <a:r>
              <a:rPr lang="en-US" sz="2300" smtClean="0">
                <a:solidFill>
                  <a:srgbClr val="FF0000"/>
                </a:solidFill>
                <a:latin typeface="Times New Roman" pitchFamily="18" charset="0"/>
                <a:ea typeface="+mj-ea"/>
                <a:cs typeface="Times New Roman" pitchFamily="18" charset="0"/>
              </a:rPr>
              <a:t>non-dominated</a:t>
            </a:r>
            <a:r>
              <a:rPr lang="en-US" sz="2300" smtClean="0">
                <a:latin typeface="Times New Roman" pitchFamily="18" charset="0"/>
                <a:ea typeface="+mj-ea"/>
                <a:cs typeface="Times New Roman" pitchFamily="18" charset="0"/>
              </a:rPr>
              <a:t> solutions from infinite solutions, according to multiple conflicting </a:t>
            </a:r>
            <a:r>
              <a:rPr lang="en-US" sz="2300" smtClean="0">
                <a:solidFill>
                  <a:srgbClr val="FF0000"/>
                </a:solidFill>
                <a:latin typeface="Times New Roman" pitchFamily="18" charset="0"/>
                <a:ea typeface="+mj-ea"/>
                <a:cs typeface="Times New Roman" pitchFamily="18" charset="0"/>
              </a:rPr>
              <a:t>objectives</a:t>
            </a:r>
            <a:r>
              <a:rPr lang="en-US" sz="2300" smtClean="0">
                <a:latin typeface="Times New Roman" pitchFamily="18" charset="0"/>
                <a:ea typeface="+mj-ea"/>
                <a:cs typeface="Times New Roman" pitchFamily="18" charset="0"/>
              </a:rPr>
              <a:t>. </a:t>
            </a:r>
            <a:endParaRPr lang="en-US" sz="2300">
              <a:latin typeface="Times New Roman" pitchFamily="18" charset="0"/>
              <a:ea typeface="+mj-ea"/>
              <a:cs typeface="Times New Roman" pitchFamily="18" charset="0"/>
            </a:endParaRPr>
          </a:p>
          <a:p>
            <a:pPr lvl="1" algn="just" eaLnBrk="1" fontAlgn="auto" hangingPunct="1">
              <a:spcBef>
                <a:spcPts val="580"/>
              </a:spcBef>
              <a:spcAft>
                <a:spcPts val="0"/>
              </a:spcAft>
              <a:buFontTx/>
              <a:buChar char="-"/>
              <a:defRPr/>
            </a:pPr>
            <a:r>
              <a:rPr lang="en-US" sz="2300" smtClean="0">
                <a:latin typeface="Times New Roman" pitchFamily="18" charset="0"/>
                <a:ea typeface="+mj-ea"/>
                <a:cs typeface="Times New Roman" pitchFamily="18" charset="0"/>
              </a:rPr>
              <a:t>MADM (Multiple Attribute DM): selection of the best solution from a set of alternatives, each of which is evaluated against multiple conflicting </a:t>
            </a:r>
            <a:r>
              <a:rPr lang="en-US" sz="2300" smtClean="0">
                <a:solidFill>
                  <a:srgbClr val="FF0000"/>
                </a:solidFill>
                <a:latin typeface="Times New Roman" pitchFamily="18" charset="0"/>
                <a:ea typeface="+mj-ea"/>
                <a:cs typeface="Times New Roman" pitchFamily="18" charset="0"/>
              </a:rPr>
              <a:t>criteria</a:t>
            </a:r>
            <a:r>
              <a:rPr lang="en-US" sz="2300" smtClean="0">
                <a:latin typeface="Times New Roman" pitchFamily="18" charset="0"/>
                <a:ea typeface="+mj-ea"/>
                <a:cs typeface="Times New Roman" pitchFamily="18" charset="0"/>
              </a:rPr>
              <a:t>.</a:t>
            </a:r>
          </a:p>
          <a:p>
            <a:pPr algn="just" eaLnBrk="1" fontAlgn="auto" hangingPunct="1">
              <a:spcBef>
                <a:spcPts val="580"/>
              </a:spcBef>
              <a:spcAft>
                <a:spcPts val="0"/>
              </a:spcAft>
              <a:buFontTx/>
              <a:buChar char="-"/>
              <a:defRPr/>
            </a:pPr>
            <a:r>
              <a:rPr lang="en-US" sz="2600" smtClean="0">
                <a:solidFill>
                  <a:srgbClr val="FF0000"/>
                </a:solidFill>
                <a:latin typeface="Times New Roman" pitchFamily="18" charset="0"/>
                <a:ea typeface="+mj-ea"/>
                <a:cs typeface="Times New Roman" pitchFamily="18" charset="0"/>
              </a:rPr>
              <a:t>Conflicting property</a:t>
            </a:r>
            <a:r>
              <a:rPr lang="en-US" sz="2600" smtClean="0">
                <a:latin typeface="Times New Roman" pitchFamily="18" charset="0"/>
                <a:ea typeface="+mj-ea"/>
                <a:cs typeface="Times New Roman" pitchFamily="18" charset="0"/>
              </a:rPr>
              <a:t>: by nature, people consider conflicting objectives or conflicting criteria, if not, they can be combined.</a:t>
            </a:r>
          </a:p>
          <a:p>
            <a:pPr marL="274320" indent="-274320" algn="just" eaLnBrk="1" fontAlgn="auto" hangingPunct="1">
              <a:spcBef>
                <a:spcPts val="580"/>
              </a:spcBef>
              <a:spcAft>
                <a:spcPts val="0"/>
              </a:spcAft>
              <a:buFont typeface="Wingdings 2"/>
              <a:buNone/>
              <a:defRPr/>
            </a:pPr>
            <a:endParaRPr lang="en-US" sz="2600"/>
          </a:p>
        </p:txBody>
      </p:sp>
      <p:sp>
        <p:nvSpPr>
          <p:cNvPr id="112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3DAEB76-E2A1-451E-BA9C-E1A694E4226A}" type="slidenum">
              <a:rPr lang="en-US" smtClean="0">
                <a:solidFill>
                  <a:srgbClr val="FFFFFF"/>
                </a:solidFill>
              </a:rPr>
              <a:pPr eaLnBrk="1" hangingPunct="1"/>
              <a:t>4</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AHP </a:t>
            </a:r>
            <a:r>
              <a:rPr lang="en-US" altLang="zh-TW" sz="3200" b="1">
                <a:solidFill>
                  <a:srgbClr val="002060"/>
                </a:solidFill>
                <a:latin typeface="Times New Roman" pitchFamily="18" charset="0"/>
                <a:cs typeface="Times New Roman" pitchFamily="18" charset="0"/>
              </a:rPr>
              <a:t>(The Analytical Hierarchy Process)</a:t>
            </a:r>
            <a:br>
              <a:rPr lang="en-US" altLang="zh-TW" sz="3200" b="1">
                <a:solidFill>
                  <a:srgbClr val="002060"/>
                </a:solidFill>
                <a:latin typeface="Times New Roman" pitchFamily="18" charset="0"/>
                <a:cs typeface="Times New Roman" pitchFamily="18" charset="0"/>
              </a:rPr>
            </a:br>
            <a:endParaRPr lang="en-US" sz="3200" b="1">
              <a:solidFill>
                <a:srgbClr val="002060"/>
              </a:solidFill>
              <a:latin typeface="Times New Roman" pitchFamily="18" charset="0"/>
              <a:cs typeface="Times New Roman" pitchFamily="18" charset="0"/>
            </a:endParaRPr>
          </a:p>
        </p:txBody>
      </p:sp>
      <p:sp>
        <p:nvSpPr>
          <p:cNvPr id="48131" name="Content Placeholder 2"/>
          <p:cNvSpPr>
            <a:spLocks noGrp="1"/>
          </p:cNvSpPr>
          <p:nvPr>
            <p:ph sz="quarter" idx="1"/>
          </p:nvPr>
        </p:nvSpPr>
        <p:spPr>
          <a:xfrm>
            <a:off x="457200" y="1600200"/>
            <a:ext cx="7467600" cy="4873625"/>
          </a:xfrm>
        </p:spPr>
        <p:txBody>
          <a:bodyPr/>
          <a:lstStyle/>
          <a:p>
            <a:pPr eaLnBrk="1" hangingPunct="1"/>
            <a:r>
              <a:rPr lang="en-US" smtClean="0">
                <a:latin typeface="Times New Roman" pitchFamily="18" charset="0"/>
                <a:cs typeface="Times New Roman" pitchFamily="18" charset="0"/>
              </a:rPr>
              <a:t>AHP uses a hierarchical structure and pairwise comparisons.</a:t>
            </a:r>
          </a:p>
          <a:p>
            <a:pPr eaLnBrk="1" hangingPunct="1"/>
            <a:r>
              <a:rPr lang="en-US" smtClean="0">
                <a:latin typeface="Times New Roman" pitchFamily="18" charset="0"/>
                <a:cs typeface="Times New Roman" pitchFamily="18" charset="0"/>
              </a:rPr>
              <a:t>An AHP hierarchy has at least three levels:</a:t>
            </a:r>
          </a:p>
          <a:p>
            <a:pPr eaLnBrk="1" hangingPunct="1">
              <a:buFont typeface="Wingdings 2" pitchFamily="18" charset="2"/>
              <a:buNone/>
            </a:pPr>
            <a:r>
              <a:rPr lang="en-US" smtClean="0">
                <a:latin typeface="Times New Roman" pitchFamily="18" charset="0"/>
                <a:cs typeface="Times New Roman" pitchFamily="18" charset="0"/>
              </a:rPr>
              <a:t>  1) the main objective of the problem at the top.</a:t>
            </a:r>
          </a:p>
          <a:p>
            <a:pPr eaLnBrk="1" hangingPunct="1">
              <a:buFont typeface="Wingdings 2" pitchFamily="18" charset="2"/>
              <a:buNone/>
            </a:pPr>
            <a:r>
              <a:rPr lang="en-US" smtClean="0">
                <a:latin typeface="Times New Roman" pitchFamily="18" charset="0"/>
                <a:cs typeface="Times New Roman" pitchFamily="18" charset="0"/>
              </a:rPr>
              <a:t>  2) multiple criteria that define alternatives in         the middle.(m)</a:t>
            </a:r>
          </a:p>
          <a:p>
            <a:pPr eaLnBrk="1" hangingPunct="1">
              <a:buFont typeface="Wingdings 2" pitchFamily="18" charset="2"/>
              <a:buNone/>
            </a:pPr>
            <a:r>
              <a:rPr lang="en-US" smtClean="0">
                <a:latin typeface="Times New Roman" pitchFamily="18" charset="0"/>
                <a:cs typeface="Times New Roman" pitchFamily="18" charset="0"/>
              </a:rPr>
              <a:t>  3) competing alternatives at the bottom.(n)</a:t>
            </a:r>
          </a:p>
        </p:txBody>
      </p:sp>
      <p:sp>
        <p:nvSpPr>
          <p:cNvPr id="481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0F59D03-E5A6-4699-BDDD-340A604F1DE9}" type="slidenum">
              <a:rPr lang="en-US" smtClean="0">
                <a:solidFill>
                  <a:srgbClr val="FFFFFF"/>
                </a:solidFill>
              </a:rPr>
              <a:pPr eaLnBrk="1" hangingPunct="1"/>
              <a:t>40</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Steps of AHP</a:t>
            </a:r>
          </a:p>
        </p:txBody>
      </p:sp>
      <p:sp>
        <p:nvSpPr>
          <p:cNvPr id="3" name="Content Placeholder 2"/>
          <p:cNvSpPr>
            <a:spLocks noGrp="1"/>
          </p:cNvSpPr>
          <p:nvPr>
            <p:ph sz="quarter" idx="1"/>
          </p:nvPr>
        </p:nvSpPr>
        <p:spPr>
          <a:xfrm>
            <a:off x="457200" y="1600200"/>
            <a:ext cx="7467600" cy="4873625"/>
          </a:xfrm>
        </p:spPr>
        <p:txBody>
          <a:bodyPr>
            <a:normAutofit/>
          </a:bodyPr>
          <a:lstStyle/>
          <a:p>
            <a:pPr marL="582930" indent="-514350" eaLnBrk="1" fontAlgn="auto" hangingPunct="1">
              <a:lnSpc>
                <a:spcPct val="150000"/>
              </a:lnSpc>
              <a:spcBef>
                <a:spcPts val="580"/>
              </a:spcBef>
              <a:spcAft>
                <a:spcPts val="0"/>
              </a:spcAft>
              <a:buFont typeface="Wingdings 2"/>
              <a:buAutoNum type="arabicParenR"/>
              <a:defRPr/>
            </a:pPr>
            <a:r>
              <a:rPr lang="en-US" sz="2800" smtClean="0">
                <a:latin typeface="Times New Roman" pitchFamily="18" charset="0"/>
                <a:ea typeface="+mj-ea"/>
                <a:cs typeface="Times New Roman" pitchFamily="18" charset="0"/>
              </a:rPr>
              <a:t>Criteria weighting must be determined using (m*(m-1))/2 pair wise comparisons.</a:t>
            </a:r>
          </a:p>
          <a:p>
            <a:pPr marL="582930" indent="-514350" eaLnBrk="1" fontAlgn="auto" hangingPunct="1">
              <a:lnSpc>
                <a:spcPct val="150000"/>
              </a:lnSpc>
              <a:spcBef>
                <a:spcPts val="580"/>
              </a:spcBef>
              <a:spcAft>
                <a:spcPts val="0"/>
              </a:spcAft>
              <a:buFont typeface="Wingdings 2"/>
              <a:buAutoNum type="arabicParenR"/>
              <a:defRPr/>
            </a:pPr>
            <a:r>
              <a:rPr lang="en-US" sz="2800" smtClean="0">
                <a:latin typeface="Times New Roman" pitchFamily="18" charset="0"/>
                <a:ea typeface="+mj-ea"/>
                <a:cs typeface="Times New Roman" pitchFamily="18" charset="0"/>
              </a:rPr>
              <a:t>Alternatives scoring using m*((n*(n-1))/2) pair wise comparisons between alternatives for each criteria.</a:t>
            </a:r>
          </a:p>
          <a:p>
            <a:pPr marL="582930" indent="-514350" eaLnBrk="1" fontAlgn="auto" hangingPunct="1">
              <a:lnSpc>
                <a:spcPct val="150000"/>
              </a:lnSpc>
              <a:spcBef>
                <a:spcPts val="580"/>
              </a:spcBef>
              <a:spcAft>
                <a:spcPts val="0"/>
              </a:spcAft>
              <a:buFont typeface="Wingdings 2"/>
              <a:buAutoNum type="arabicParenR"/>
              <a:defRPr/>
            </a:pPr>
            <a:r>
              <a:rPr lang="en-US" sz="2800" smtClean="0">
                <a:latin typeface="Times New Roman" pitchFamily="18" charset="0"/>
                <a:ea typeface="+mj-ea"/>
                <a:cs typeface="Times New Roman" pitchFamily="18" charset="0"/>
              </a:rPr>
              <a:t>After completing pair wise comparisons AHP is just the hierarchical application of </a:t>
            </a:r>
            <a:r>
              <a:rPr lang="en-US" sz="2800" smtClean="0">
                <a:solidFill>
                  <a:srgbClr val="92D050"/>
                </a:solidFill>
                <a:latin typeface="Times New Roman" pitchFamily="18" charset="0"/>
                <a:ea typeface="+mj-ea"/>
                <a:cs typeface="Times New Roman" pitchFamily="18" charset="0"/>
              </a:rPr>
              <a:t>SAW</a:t>
            </a:r>
            <a:r>
              <a:rPr lang="en-US" sz="2800" smtClean="0">
                <a:latin typeface="Times New Roman" pitchFamily="18" charset="0"/>
                <a:ea typeface="+mj-ea"/>
                <a:cs typeface="Times New Roman" pitchFamily="18" charset="0"/>
              </a:rPr>
              <a:t>. </a:t>
            </a:r>
          </a:p>
        </p:txBody>
      </p:sp>
      <p:sp>
        <p:nvSpPr>
          <p:cNvPr id="491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09BC69-5ADA-49DF-B228-3CE98DE0D3E1}" type="slidenum">
              <a:rPr lang="en-US" smtClean="0">
                <a:solidFill>
                  <a:srgbClr val="FFFFFF"/>
                </a:solidFill>
              </a:rPr>
              <a:pPr eaLnBrk="1" hangingPunct="1"/>
              <a:t>41</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7467600" cy="490537"/>
          </a:xfrm>
        </p:spPr>
        <p:txBody>
          <a:bodyPr>
            <a:normAutofit fontScale="90000"/>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Scale of relative importance table</a:t>
            </a:r>
          </a:p>
        </p:txBody>
      </p:sp>
      <p:pic>
        <p:nvPicPr>
          <p:cNvPr id="50179" name="Content Placeholder 6" descr="scale of relative importance.JPG"/>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57200" y="1124744"/>
            <a:ext cx="8147248" cy="4842669"/>
          </a:xfrm>
        </p:spPr>
      </p:pic>
      <p:sp>
        <p:nvSpPr>
          <p:cNvPr id="501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52864B8-EC00-43A4-9A0B-55158496BF72}" type="slidenum">
              <a:rPr lang="en-US" smtClean="0">
                <a:solidFill>
                  <a:srgbClr val="FFFFFF"/>
                </a:solidFill>
              </a:rPr>
              <a:pPr eaLnBrk="1" hangingPunct="1"/>
              <a:t>42</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51203" name="Rectangle 3"/>
          <p:cNvSpPr>
            <a:spLocks noGrp="1" noChangeArrowheads="1"/>
          </p:cNvSpPr>
          <p:nvPr>
            <p:ph idx="1"/>
          </p:nvPr>
        </p:nvSpPr>
        <p:spPr>
          <a:xfrm>
            <a:off x="457200" y="1600200"/>
            <a:ext cx="7467600" cy="4873625"/>
          </a:xfrm>
        </p:spPr>
        <p:txBody>
          <a:bodyPr/>
          <a:lstStyle/>
          <a:p>
            <a:pPr>
              <a:buFont typeface="Monotype Sorts"/>
              <a:buNone/>
            </a:pPr>
            <a:r>
              <a:rPr lang="en-US" dirty="0" smtClean="0"/>
              <a:t>   		The </a:t>
            </a:r>
            <a:r>
              <a:rPr lang="en-US" u="sng" dirty="0" smtClean="0"/>
              <a:t>Analytic Hierarchy Process (AHP)</a:t>
            </a:r>
            <a:r>
              <a:rPr lang="en-US" dirty="0" smtClean="0"/>
              <a:t>, is a procedure designed to quantify managerial judgments of the relative importance of each of several conflicting criteria used in the decision making process.</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25603" name="Rectangle 3"/>
          <p:cNvSpPr>
            <a:spLocks noGrp="1" noChangeArrowheads="1"/>
          </p:cNvSpPr>
          <p:nvPr>
            <p:ph idx="1"/>
          </p:nvPr>
        </p:nvSpPr>
        <p:spPr>
          <a:xfrm>
            <a:off x="457200" y="1600200"/>
            <a:ext cx="7467600" cy="4873625"/>
          </a:xfrm>
        </p:spPr>
        <p:txBody>
          <a:bodyPr>
            <a:normAutofit lnSpcReduction="10000"/>
          </a:bodyPr>
          <a:lstStyle/>
          <a:p>
            <a:pPr>
              <a:defRPr/>
            </a:pPr>
            <a:r>
              <a:rPr lang="en-US" dirty="0" smtClean="0">
                <a:solidFill>
                  <a:srgbClr val="0070C0"/>
                </a:solidFill>
              </a:rPr>
              <a:t>Step 1:  List the Overall Goal, Criteria, and Decision 	      Alternatives</a:t>
            </a:r>
          </a:p>
          <a:p>
            <a:pPr>
              <a:buFont typeface="Monotype Sorts"/>
              <a:buNone/>
              <a:defRPr/>
            </a:pPr>
            <a:r>
              <a:rPr lang="en-US" dirty="0" smtClean="0">
                <a:solidFill>
                  <a:srgbClr val="FFFF66"/>
                </a:solidFill>
              </a:rPr>
              <a:t>  </a:t>
            </a:r>
          </a:p>
          <a:p>
            <a:pPr>
              <a:buFont typeface="Monotype Sorts"/>
              <a:buNone/>
              <a:defRPr/>
            </a:pPr>
            <a:r>
              <a:rPr lang="en-US" dirty="0" smtClean="0"/>
              <a:t>	</a:t>
            </a:r>
          </a:p>
          <a:p>
            <a:pPr>
              <a:defRPr/>
            </a:pPr>
            <a:r>
              <a:rPr lang="en-US" dirty="0">
                <a:solidFill>
                  <a:srgbClr val="0070C0"/>
                </a:solidFill>
              </a:rPr>
              <a:t>Step 2:  Develop a Pairwise Comparison Matrix</a:t>
            </a:r>
          </a:p>
          <a:p>
            <a:pPr>
              <a:buFont typeface="Monotype Sorts"/>
              <a:buNone/>
              <a:defRPr/>
            </a:pPr>
            <a:r>
              <a:rPr lang="en-US" dirty="0" smtClean="0"/>
              <a:t>		Rate the relative importance between each pair of decision alternatives.  The matrix lists the alternatives horizontally and vertically and has the numerical ratings comparing the horizontal (first) alternative with the vertical (second) alternative.</a:t>
            </a:r>
          </a:p>
          <a:p>
            <a:pPr>
              <a:buFont typeface="Monotype Sorts"/>
              <a:buNone/>
              <a:defRPr/>
            </a:pPr>
            <a:r>
              <a:rPr lang="en-US" dirty="0" smtClean="0"/>
              <a:t>		Ratings are given as follows:</a:t>
            </a:r>
          </a:p>
          <a:p>
            <a:pPr>
              <a:buFont typeface="Monotype Sorts"/>
              <a:buNone/>
              <a:defRPr/>
            </a:pPr>
            <a:r>
              <a:rPr lang="en-US" dirty="0" smtClean="0"/>
              <a:t> 							</a:t>
            </a:r>
            <a:r>
              <a:rPr lang="en-US" dirty="0" smtClean="0">
                <a:solidFill>
                  <a:srgbClr val="66FFFF"/>
                </a:solidFill>
              </a:rPr>
              <a:t>. . . </a:t>
            </a:r>
          </a:p>
        </p:txBody>
      </p:sp>
      <p:sp>
        <p:nvSpPr>
          <p:cNvPr id="25604" name="Rectangle 4"/>
          <p:cNvSpPr>
            <a:spLocks noChangeArrowheads="1"/>
          </p:cNvSpPr>
          <p:nvPr/>
        </p:nvSpPr>
        <p:spPr bwMode="auto">
          <a:xfrm>
            <a:off x="538163" y="2420938"/>
            <a:ext cx="7926387"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FFFF"/>
                </a:solidFill>
                <a:miter lim="800000"/>
                <a:headEnd/>
                <a:tailEnd/>
              </a14:hiddenLine>
            </a:ext>
          </a:extLst>
        </p:spPr>
        <p:txBody>
          <a:bodyPr wrap="none" lIns="90488" tIns="44450" rIns="90488" bIns="44450">
            <a:spAutoFit/>
          </a:bodyPr>
          <a:lstStyle/>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For each criterion, perform steps 2 through 5  -------</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171450"/>
            <a:ext cx="7467600" cy="1143000"/>
          </a:xfrm>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26627" name="Rectangle 3"/>
          <p:cNvSpPr>
            <a:spLocks noGrp="1" noChangeArrowheads="1"/>
          </p:cNvSpPr>
          <p:nvPr>
            <p:ph idx="1"/>
          </p:nvPr>
        </p:nvSpPr>
        <p:spPr>
          <a:xfrm>
            <a:off x="539750" y="1628775"/>
            <a:ext cx="8101013" cy="5005388"/>
          </a:xfrm>
        </p:spPr>
        <p:txBody>
          <a:bodyPr>
            <a:normAutofit/>
          </a:bodyPr>
          <a:lstStyle/>
          <a:p>
            <a:pPr>
              <a:defRPr/>
            </a:pPr>
            <a:r>
              <a:rPr lang="en-US" dirty="0" smtClean="0">
                <a:solidFill>
                  <a:schemeClr val="accent2">
                    <a:lumMod val="75000"/>
                  </a:schemeClr>
                </a:solidFill>
              </a:rPr>
              <a:t>Step 2:  Pairwise Comparison Matrix (continued)</a:t>
            </a:r>
          </a:p>
          <a:p>
            <a:pPr>
              <a:buFont typeface="Monotype Sorts"/>
              <a:buNone/>
              <a:defRPr/>
            </a:pPr>
            <a:endParaRPr lang="en-US" sz="1600" dirty="0" smtClean="0"/>
          </a:p>
          <a:p>
            <a:pPr>
              <a:lnSpc>
                <a:spcPct val="80000"/>
              </a:lnSpc>
              <a:buFont typeface="Monotype Sorts"/>
              <a:buNone/>
              <a:defRPr/>
            </a:pPr>
            <a:r>
              <a:rPr lang="en-US" dirty="0" smtClean="0"/>
              <a:t>		Compared to the second</a:t>
            </a:r>
          </a:p>
          <a:p>
            <a:pPr>
              <a:lnSpc>
                <a:spcPct val="80000"/>
              </a:lnSpc>
              <a:buFont typeface="Monotype Sorts"/>
              <a:buNone/>
              <a:defRPr/>
            </a:pPr>
            <a:r>
              <a:rPr lang="en-US" dirty="0" smtClean="0"/>
              <a:t>	</a:t>
            </a:r>
            <a:r>
              <a:rPr lang="en-US" u="sng" dirty="0" smtClean="0"/>
              <a:t>alternative, the first alternative is</a:t>
            </a:r>
            <a:r>
              <a:rPr lang="en-US" dirty="0" smtClean="0"/>
              <a:t>:      </a:t>
            </a:r>
            <a:r>
              <a:rPr lang="en-US" u="sng" dirty="0" smtClean="0"/>
              <a:t>Numerical rating</a:t>
            </a:r>
          </a:p>
          <a:p>
            <a:pPr>
              <a:buFont typeface="Monotype Sorts"/>
              <a:buNone/>
              <a:defRPr/>
            </a:pPr>
            <a:r>
              <a:rPr lang="en-US" dirty="0" smtClean="0"/>
              <a:t>		    extremely preferred                        	9</a:t>
            </a:r>
          </a:p>
          <a:p>
            <a:pPr>
              <a:buFont typeface="Monotype Sorts"/>
              <a:buNone/>
              <a:defRPr/>
            </a:pPr>
            <a:r>
              <a:rPr lang="en-US" dirty="0" smtClean="0"/>
              <a:t>	        very strongly preferred                  	7</a:t>
            </a:r>
          </a:p>
          <a:p>
            <a:pPr>
              <a:buFont typeface="Monotype Sorts"/>
              <a:buNone/>
              <a:defRPr/>
            </a:pPr>
            <a:r>
              <a:rPr lang="en-US" dirty="0" smtClean="0"/>
              <a:t>     	     strongly preferred                           	5</a:t>
            </a:r>
          </a:p>
          <a:p>
            <a:pPr>
              <a:buFont typeface="Monotype Sorts"/>
              <a:buNone/>
              <a:defRPr/>
            </a:pPr>
            <a:r>
              <a:rPr lang="en-US" dirty="0" smtClean="0"/>
              <a:t>     	  moderately preferred                     	3</a:t>
            </a:r>
          </a:p>
          <a:p>
            <a:pPr>
              <a:buFont typeface="Monotype Sorts"/>
              <a:buNone/>
              <a:defRPr/>
            </a:pPr>
            <a:r>
              <a:rPr lang="en-US" dirty="0" smtClean="0"/>
              <a:t>     	     equally preferred                            	1	</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141315" name="Rectangle 3"/>
          <p:cNvSpPr>
            <a:spLocks noGrp="1" noChangeArrowheads="1"/>
          </p:cNvSpPr>
          <p:nvPr>
            <p:ph idx="1"/>
          </p:nvPr>
        </p:nvSpPr>
        <p:spPr>
          <a:xfrm>
            <a:off x="457200" y="1600200"/>
            <a:ext cx="7467600" cy="4873625"/>
          </a:xfrm>
        </p:spPr>
        <p:txBody>
          <a:bodyPr/>
          <a:lstStyle/>
          <a:p>
            <a:pPr>
              <a:defRPr/>
            </a:pPr>
            <a:r>
              <a:rPr lang="en-US">
                <a:solidFill>
                  <a:schemeClr val="accent2">
                    <a:lumMod val="75000"/>
                  </a:schemeClr>
                </a:solidFill>
              </a:rPr>
              <a:t>Step 2:  Pairwise Comparison Matrix (continued)</a:t>
            </a:r>
          </a:p>
          <a:p>
            <a:pPr>
              <a:buFont typeface="Monotype Sorts"/>
              <a:buNone/>
              <a:defRPr/>
            </a:pPr>
            <a:r>
              <a:rPr lang="en-US" smtClean="0"/>
              <a:t>		Intermediate numeric ratings of 8, 6, 4, 2 can be assigned.  A reciprocal rating (i.e. 1/9, 1/8, etc.) is assigned when the second alternative is preferred to the first.  The value of 1 is always assigned when comparing an alternative with itself.  </a:t>
            </a:r>
            <a:endParaRPr lang="en-US" smtClean="0">
              <a:solidFill>
                <a:schemeClr val="tx2"/>
              </a:solidFill>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0563" y="163513"/>
            <a:ext cx="7772400" cy="585787"/>
          </a:xfrm>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27651" name="Rectangle 3"/>
          <p:cNvSpPr>
            <a:spLocks noGrp="1" noChangeArrowheads="1"/>
          </p:cNvSpPr>
          <p:nvPr>
            <p:ph idx="1"/>
          </p:nvPr>
        </p:nvSpPr>
        <p:spPr>
          <a:xfrm>
            <a:off x="512763" y="1058863"/>
            <a:ext cx="7772400" cy="4381500"/>
          </a:xfrm>
        </p:spPr>
        <p:txBody>
          <a:bodyPr>
            <a:normAutofit/>
          </a:bodyPr>
          <a:lstStyle/>
          <a:p>
            <a:pPr>
              <a:defRPr/>
            </a:pPr>
            <a:r>
              <a:rPr lang="en-US">
                <a:solidFill>
                  <a:schemeClr val="accent2">
                    <a:lumMod val="75000"/>
                  </a:schemeClr>
                </a:solidFill>
              </a:rPr>
              <a:t>Step 3:  Develop a Normalized Matrix </a:t>
            </a:r>
          </a:p>
          <a:p>
            <a:pPr>
              <a:buFont typeface="Monotype Sorts"/>
              <a:buNone/>
              <a:defRPr/>
            </a:pPr>
            <a:r>
              <a:rPr lang="en-US" smtClean="0"/>
              <a:t>		Divide each number in a column of the pairwise comparison matrix by its column sum.</a:t>
            </a:r>
          </a:p>
          <a:p>
            <a:pPr>
              <a:buFont typeface="Monotype Sorts"/>
              <a:buNone/>
              <a:defRPr/>
            </a:pPr>
            <a:r>
              <a:rPr lang="en-US" sz="1000" smtClean="0"/>
              <a:t>  </a:t>
            </a:r>
          </a:p>
          <a:p>
            <a:pPr>
              <a:defRPr/>
            </a:pPr>
            <a:r>
              <a:rPr lang="en-US">
                <a:solidFill>
                  <a:schemeClr val="accent2">
                    <a:lumMod val="75000"/>
                  </a:schemeClr>
                </a:solidFill>
              </a:rPr>
              <a:t>Step 4:  Develop the Priority Vector </a:t>
            </a:r>
          </a:p>
          <a:p>
            <a:pPr>
              <a:buFont typeface="Monotype Sorts"/>
              <a:buNone/>
              <a:defRPr/>
            </a:pPr>
            <a:r>
              <a:rPr lang="en-US" smtClean="0"/>
              <a:t>		Average each row of the normalized matrix.  These row averages form the priority vector of alternative preferences with respect to the particular criterion.  The values in this vector sum to 1.</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90563" y="163513"/>
            <a:ext cx="7772400" cy="585787"/>
          </a:xfrm>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28675" name="Rectangle 3"/>
          <p:cNvSpPr>
            <a:spLocks noGrp="1" noChangeArrowheads="1"/>
          </p:cNvSpPr>
          <p:nvPr>
            <p:ph idx="1"/>
          </p:nvPr>
        </p:nvSpPr>
        <p:spPr>
          <a:xfrm>
            <a:off x="512763" y="1058863"/>
            <a:ext cx="7772400" cy="5187950"/>
          </a:xfrm>
        </p:spPr>
        <p:txBody>
          <a:bodyPr>
            <a:normAutofit/>
          </a:bodyPr>
          <a:lstStyle/>
          <a:p>
            <a:pPr>
              <a:defRPr/>
            </a:pPr>
            <a:r>
              <a:rPr lang="en-US">
                <a:solidFill>
                  <a:schemeClr val="accent2">
                    <a:lumMod val="75000"/>
                  </a:schemeClr>
                </a:solidFill>
              </a:rPr>
              <a:t>Step 5:  Calculate a Consistency Ratio</a:t>
            </a:r>
          </a:p>
          <a:p>
            <a:pPr>
              <a:buFont typeface="Monotype Sorts"/>
              <a:buNone/>
              <a:defRPr/>
            </a:pPr>
            <a:r>
              <a:rPr lang="en-US" smtClean="0"/>
              <a:t>		The consistency of the subjective input in the pairwise comparison matrix can be measured by calculating a consistency ratio.  A consistency ratio of less than .1 is good.  For ratios which are greater than .1, the subjective input should be re-evaluated.</a:t>
            </a:r>
          </a:p>
          <a:p>
            <a:pPr>
              <a:buFont typeface="Monotype Sorts"/>
              <a:buNone/>
              <a:defRPr/>
            </a:pPr>
            <a:endParaRPr lang="en-US" sz="1000" smtClean="0">
              <a:solidFill>
                <a:schemeClr val="tx2"/>
              </a:solidFill>
            </a:endParaRPr>
          </a:p>
          <a:p>
            <a:pPr>
              <a:defRPr/>
            </a:pPr>
            <a:r>
              <a:rPr lang="en-US">
                <a:solidFill>
                  <a:schemeClr val="accent2">
                    <a:lumMod val="75000"/>
                  </a:schemeClr>
                </a:solidFill>
              </a:rPr>
              <a:t>Step 6:  Develop a Priority Matrix</a:t>
            </a:r>
          </a:p>
          <a:p>
            <a:pPr>
              <a:buFont typeface="Monotype Sorts"/>
              <a:buNone/>
              <a:defRPr/>
            </a:pPr>
            <a:r>
              <a:rPr lang="en-US" smtClean="0"/>
              <a:t>		After steps 2 through 5 has been performed for all criteria, the results of step 4 are summarized in a priority matrix by listing the decision alternatives horizontally and the criteria vertically.  The column entries are the priority vectors for each criterion.  </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Analytic Hierarchy Process</a:t>
            </a:r>
          </a:p>
        </p:txBody>
      </p:sp>
      <p:sp>
        <p:nvSpPr>
          <p:cNvPr id="29699" name="Rectangle 3"/>
          <p:cNvSpPr>
            <a:spLocks noGrp="1" noChangeArrowheads="1"/>
          </p:cNvSpPr>
          <p:nvPr>
            <p:ph idx="1"/>
          </p:nvPr>
        </p:nvSpPr>
        <p:spPr>
          <a:xfrm>
            <a:off x="457200" y="1600200"/>
            <a:ext cx="7467600" cy="4873625"/>
          </a:xfrm>
        </p:spPr>
        <p:txBody>
          <a:bodyPr>
            <a:normAutofit/>
          </a:bodyPr>
          <a:lstStyle/>
          <a:p>
            <a:pPr>
              <a:defRPr/>
            </a:pPr>
            <a:r>
              <a:rPr lang="en-US">
                <a:solidFill>
                  <a:schemeClr val="accent2">
                    <a:lumMod val="75000"/>
                  </a:schemeClr>
                </a:solidFill>
              </a:rPr>
              <a:t>Step 7:  Develop a Criteria Pairwise Development 		      Matrix </a:t>
            </a:r>
          </a:p>
          <a:p>
            <a:pPr>
              <a:buFont typeface="Monotype Sorts"/>
              <a:buNone/>
              <a:defRPr/>
            </a:pPr>
            <a:r>
              <a:rPr lang="en-US" smtClean="0"/>
              <a:t>		This is done in the same manner as that used to construct alternative pairwise comparison matrices by using subjective ratings (step 2).  Similarly, normalize the matrix (step 3) and develop a criteria priority vector (step 4). </a:t>
            </a:r>
          </a:p>
          <a:p>
            <a:pPr>
              <a:buFont typeface="Monotype Sorts"/>
              <a:buNone/>
              <a:defRPr/>
            </a:pPr>
            <a:endParaRPr lang="en-US" sz="1000" smtClean="0"/>
          </a:p>
          <a:p>
            <a:pPr>
              <a:defRPr/>
            </a:pPr>
            <a:r>
              <a:rPr lang="en-US">
                <a:solidFill>
                  <a:schemeClr val="accent2">
                    <a:lumMod val="75000"/>
                  </a:schemeClr>
                </a:solidFill>
              </a:rPr>
              <a:t>Step 8:  Develop an Overall Priority Vector</a:t>
            </a:r>
          </a:p>
          <a:p>
            <a:pPr>
              <a:buFont typeface="Monotype Sorts"/>
              <a:buNone/>
              <a:defRPr/>
            </a:pPr>
            <a:r>
              <a:rPr lang="en-US" smtClean="0"/>
              <a:t>		Multiply the criteria priority vector (from step 7) by the priority matrix (from step 6).</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55650" y="188913"/>
            <a:ext cx="7772400" cy="576262"/>
          </a:xfrm>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MCDM Definitions</a:t>
            </a:r>
          </a:p>
        </p:txBody>
      </p:sp>
      <p:sp>
        <p:nvSpPr>
          <p:cNvPr id="3" name="Content Placeholder 2"/>
          <p:cNvSpPr>
            <a:spLocks noGrp="1"/>
          </p:cNvSpPr>
          <p:nvPr>
            <p:ph sz="quarter" idx="1"/>
          </p:nvPr>
        </p:nvSpPr>
        <p:spPr>
          <a:xfrm>
            <a:off x="539750" y="981075"/>
            <a:ext cx="7829550" cy="3787775"/>
          </a:xfrm>
        </p:spPr>
        <p:txBody>
          <a:bodyPr>
            <a:normAutofit fontScale="77500" lnSpcReduction="20000"/>
          </a:bodyPr>
          <a:lstStyle/>
          <a:p>
            <a:pPr marL="274320" indent="-274320" eaLnBrk="1" fontAlgn="auto" hangingPunct="1">
              <a:lnSpc>
                <a:spcPct val="150000"/>
              </a:lnSpc>
              <a:spcBef>
                <a:spcPts val="580"/>
              </a:spcBef>
              <a:spcAft>
                <a:spcPts val="0"/>
              </a:spcAft>
              <a:buFont typeface="Wingdings 2"/>
              <a:buChar char=""/>
              <a:defRPr/>
            </a:pPr>
            <a:r>
              <a:rPr lang="en-US" b="1" smtClean="0">
                <a:latin typeface="Times New Roman" pitchFamily="18" charset="0"/>
                <a:ea typeface="+mj-ea"/>
                <a:cs typeface="Times New Roman" pitchFamily="18" charset="0"/>
              </a:rPr>
              <a:t>Goal:</a:t>
            </a:r>
            <a:r>
              <a:rPr lang="en-US" smtClean="0">
                <a:latin typeface="Times New Roman" pitchFamily="18" charset="0"/>
                <a:ea typeface="+mj-ea"/>
                <a:cs typeface="Times New Roman" pitchFamily="18" charset="0"/>
              </a:rPr>
              <a:t> set of target values which are expected to achieve. (ex: 1000 ton of material next year)</a:t>
            </a:r>
            <a:endParaRPr lang="en-US" b="1" smtClean="0">
              <a:latin typeface="Times New Roman" pitchFamily="18" charset="0"/>
              <a:ea typeface="+mj-ea"/>
              <a:cs typeface="Times New Roman" pitchFamily="18" charset="0"/>
            </a:endParaRPr>
          </a:p>
          <a:p>
            <a:pPr marL="274320" indent="-274320" eaLnBrk="1" fontAlgn="auto" hangingPunct="1">
              <a:lnSpc>
                <a:spcPct val="150000"/>
              </a:lnSpc>
              <a:spcBef>
                <a:spcPts val="580"/>
              </a:spcBef>
              <a:spcAft>
                <a:spcPts val="0"/>
              </a:spcAft>
              <a:buFont typeface="Wingdings 2"/>
              <a:buChar char=""/>
              <a:defRPr/>
            </a:pPr>
            <a:r>
              <a:rPr lang="en-US" b="1" smtClean="0">
                <a:latin typeface="Times New Roman" pitchFamily="18" charset="0"/>
                <a:ea typeface="+mj-ea"/>
                <a:cs typeface="Times New Roman" pitchFamily="18" charset="0"/>
              </a:rPr>
              <a:t>Objectives</a:t>
            </a:r>
            <a:r>
              <a:rPr lang="en-US" smtClean="0">
                <a:latin typeface="Times New Roman" pitchFamily="18" charset="0"/>
                <a:ea typeface="+mj-ea"/>
                <a:cs typeface="Times New Roman" pitchFamily="18" charset="0"/>
              </a:rPr>
              <a:t>: directions of achievements, improvements (ex: Maximize Profit)</a:t>
            </a:r>
          </a:p>
          <a:p>
            <a:pPr marL="274320" indent="-274320" eaLnBrk="1" fontAlgn="auto" hangingPunct="1">
              <a:lnSpc>
                <a:spcPct val="150000"/>
              </a:lnSpc>
              <a:spcBef>
                <a:spcPts val="580"/>
              </a:spcBef>
              <a:spcAft>
                <a:spcPts val="0"/>
              </a:spcAft>
              <a:buFont typeface="Wingdings 2"/>
              <a:buChar char=""/>
              <a:defRPr/>
            </a:pPr>
            <a:r>
              <a:rPr lang="en-US" b="1" smtClean="0">
                <a:latin typeface="Times New Roman" pitchFamily="18" charset="0"/>
                <a:ea typeface="+mj-ea"/>
                <a:cs typeface="Times New Roman" pitchFamily="18" charset="0"/>
              </a:rPr>
              <a:t>Criteria</a:t>
            </a:r>
            <a:r>
              <a:rPr lang="en-US" smtClean="0">
                <a:latin typeface="Times New Roman" pitchFamily="18" charset="0"/>
                <a:ea typeface="+mj-ea"/>
                <a:cs typeface="Times New Roman" pitchFamily="18" charset="0"/>
              </a:rPr>
              <a:t>: A set of attributes used to evaluate alternatives (ex: Price will be used to evaluate a product to buy).</a:t>
            </a:r>
          </a:p>
          <a:p>
            <a:pPr marL="274320" indent="-274320" eaLnBrk="1" fontAlgn="auto" hangingPunct="1">
              <a:lnSpc>
                <a:spcPct val="150000"/>
              </a:lnSpc>
              <a:spcBef>
                <a:spcPts val="580"/>
              </a:spcBef>
              <a:spcAft>
                <a:spcPts val="0"/>
              </a:spcAft>
              <a:buFont typeface="Wingdings 2"/>
              <a:buChar char=""/>
              <a:defRPr/>
            </a:pPr>
            <a:r>
              <a:rPr lang="en-US" b="1" smtClean="0">
                <a:latin typeface="Times New Roman" pitchFamily="18" charset="0"/>
                <a:ea typeface="+mj-ea"/>
                <a:cs typeface="Times New Roman" pitchFamily="18" charset="0"/>
              </a:rPr>
              <a:t>Factor:</a:t>
            </a:r>
            <a:r>
              <a:rPr lang="en-US" smtClean="0">
                <a:latin typeface="Times New Roman" pitchFamily="18" charset="0"/>
                <a:ea typeface="+mj-ea"/>
                <a:cs typeface="Times New Roman" pitchFamily="18" charset="0"/>
              </a:rPr>
              <a:t> A set of similar of attributes and/or actions grouped together to reflect some evaluation.</a:t>
            </a:r>
          </a:p>
          <a:p>
            <a:pPr marL="274320" indent="-274320" eaLnBrk="1" fontAlgn="auto" hangingPunct="1">
              <a:lnSpc>
                <a:spcPct val="150000"/>
              </a:lnSpc>
              <a:spcBef>
                <a:spcPts val="580"/>
              </a:spcBef>
              <a:spcAft>
                <a:spcPts val="0"/>
              </a:spcAft>
              <a:buFont typeface="Wingdings 2"/>
              <a:buChar char=""/>
              <a:defRPr/>
            </a:pPr>
            <a:r>
              <a:rPr lang="en-US" b="1" smtClean="0">
                <a:latin typeface="Times New Roman" pitchFamily="18" charset="0"/>
                <a:ea typeface="+mj-ea"/>
                <a:cs typeface="Times New Roman" pitchFamily="18" charset="0"/>
              </a:rPr>
              <a:t>Alternatives:</a:t>
            </a:r>
            <a:r>
              <a:rPr lang="en-US" smtClean="0">
                <a:latin typeface="Times New Roman" pitchFamily="18" charset="0"/>
                <a:ea typeface="+mj-ea"/>
                <a:cs typeface="Times New Roman" pitchFamily="18" charset="0"/>
              </a:rPr>
              <a:t> A set of options (after screening)</a:t>
            </a:r>
          </a:p>
        </p:txBody>
      </p:sp>
      <p:sp>
        <p:nvSpPr>
          <p:cNvPr id="1229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9ADDB64-5557-4994-96B4-4C303BCBFF34}" type="slidenum">
              <a:rPr lang="en-US" smtClean="0">
                <a:solidFill>
                  <a:srgbClr val="FFFFFF"/>
                </a:solidFill>
              </a:rPr>
              <a:pPr eaLnBrk="1" hangingPunct="1"/>
              <a:t>5</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90563" y="163513"/>
            <a:ext cx="7772400" cy="585787"/>
          </a:xfrm>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Determining the Consistency Ratio</a:t>
            </a:r>
          </a:p>
        </p:txBody>
      </p:sp>
      <p:sp>
        <p:nvSpPr>
          <p:cNvPr id="30723" name="Rectangle 3"/>
          <p:cNvSpPr>
            <a:spLocks noGrp="1" noChangeArrowheads="1"/>
          </p:cNvSpPr>
          <p:nvPr>
            <p:ph idx="1"/>
          </p:nvPr>
        </p:nvSpPr>
        <p:spPr>
          <a:xfrm>
            <a:off x="512763" y="1090613"/>
            <a:ext cx="7772400" cy="4381500"/>
          </a:xfrm>
        </p:spPr>
        <p:txBody>
          <a:bodyPr>
            <a:normAutofit/>
          </a:bodyPr>
          <a:lstStyle/>
          <a:p>
            <a:pPr>
              <a:lnSpc>
                <a:spcPct val="90000"/>
              </a:lnSpc>
              <a:defRPr/>
            </a:pPr>
            <a:r>
              <a:rPr lang="en-US">
                <a:solidFill>
                  <a:schemeClr val="accent2">
                    <a:lumMod val="75000"/>
                  </a:schemeClr>
                </a:solidFill>
              </a:rPr>
              <a:t>Step 1:  </a:t>
            </a:r>
          </a:p>
          <a:p>
            <a:pPr>
              <a:lnSpc>
                <a:spcPct val="90000"/>
              </a:lnSpc>
              <a:buFont typeface="Monotype Sorts"/>
              <a:buNone/>
              <a:defRPr/>
            </a:pPr>
            <a:r>
              <a:rPr lang="en-US" smtClean="0"/>
              <a:t>		For each row of the pairwise comparison matrix, determine a weighted sum by summing the multiples of the entries by the priority of its corresponding (column) alternative.</a:t>
            </a:r>
          </a:p>
          <a:p>
            <a:pPr>
              <a:lnSpc>
                <a:spcPct val="90000"/>
              </a:lnSpc>
              <a:defRPr/>
            </a:pPr>
            <a:r>
              <a:rPr lang="en-US">
                <a:solidFill>
                  <a:schemeClr val="accent2">
                    <a:lumMod val="75000"/>
                  </a:schemeClr>
                </a:solidFill>
              </a:rPr>
              <a:t>Step 2: </a:t>
            </a:r>
          </a:p>
          <a:p>
            <a:pPr>
              <a:lnSpc>
                <a:spcPct val="90000"/>
              </a:lnSpc>
              <a:buFont typeface="Monotype Sorts"/>
              <a:buNone/>
              <a:defRPr/>
            </a:pPr>
            <a:r>
              <a:rPr lang="en-US" smtClean="0"/>
              <a:t>		For each row, divide its weighted sum by the priority of its corresponding (row) alternative.</a:t>
            </a:r>
          </a:p>
          <a:p>
            <a:pPr>
              <a:lnSpc>
                <a:spcPct val="90000"/>
              </a:lnSpc>
              <a:defRPr/>
            </a:pPr>
            <a:r>
              <a:rPr lang="en-US">
                <a:solidFill>
                  <a:schemeClr val="accent2">
                    <a:lumMod val="75000"/>
                  </a:schemeClr>
                </a:solidFill>
              </a:rPr>
              <a:t>Step 3:</a:t>
            </a:r>
          </a:p>
          <a:p>
            <a:pPr>
              <a:lnSpc>
                <a:spcPct val="90000"/>
              </a:lnSpc>
              <a:buFont typeface="Monotype Sorts"/>
              <a:buNone/>
              <a:defRPr/>
            </a:pPr>
            <a:r>
              <a:rPr lang="en-US" smtClean="0"/>
              <a:t>		Determine the average, </a:t>
            </a:r>
            <a:r>
              <a:rPr lang="en-US" smtClean="0">
                <a:latin typeface="Symbol" pitchFamily="18" charset="2"/>
              </a:rPr>
              <a:t></a:t>
            </a:r>
            <a:r>
              <a:rPr lang="en-US" baseline="-25000" smtClean="0"/>
              <a:t>max</a:t>
            </a:r>
            <a:r>
              <a:rPr lang="en-US" smtClean="0"/>
              <a:t>, of the results of  step 2.</a:t>
            </a:r>
          </a:p>
          <a:p>
            <a:pPr>
              <a:lnSpc>
                <a:spcPct val="90000"/>
              </a:lnSpc>
              <a:buFont typeface="Monotype Sorts"/>
              <a:buNone/>
              <a:defRPr/>
            </a:pPr>
            <a:endParaRPr lang="en-US" smtClean="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7467600" cy="561975"/>
          </a:xfrm>
        </p:spPr>
        <p:txBody>
          <a:bodyPr/>
          <a:lstStyle/>
          <a:p>
            <a:pPr>
              <a:defRPr/>
            </a:pPr>
            <a:r>
              <a:rPr lang="en-US" smtClean="0"/>
              <a:t>Determining the Consistency Ratio</a:t>
            </a:r>
          </a:p>
        </p:txBody>
      </p:sp>
      <p:sp>
        <p:nvSpPr>
          <p:cNvPr id="31747" name="Rectangle 3"/>
          <p:cNvSpPr>
            <a:spLocks noGrp="1" noChangeArrowheads="1"/>
          </p:cNvSpPr>
          <p:nvPr>
            <p:ph idx="1"/>
          </p:nvPr>
        </p:nvSpPr>
        <p:spPr>
          <a:xfrm>
            <a:off x="539750" y="981075"/>
            <a:ext cx="8101013" cy="5005388"/>
          </a:xfrm>
        </p:spPr>
        <p:txBody>
          <a:bodyPr>
            <a:normAutofit fontScale="92500"/>
          </a:bodyPr>
          <a:lstStyle/>
          <a:p>
            <a:pPr>
              <a:defRPr/>
            </a:pPr>
            <a:r>
              <a:rPr lang="en-US" sz="2600">
                <a:solidFill>
                  <a:schemeClr val="accent2">
                    <a:lumMod val="75000"/>
                  </a:schemeClr>
                </a:solidFill>
              </a:rPr>
              <a:t>Step 4: </a:t>
            </a:r>
          </a:p>
          <a:p>
            <a:pPr>
              <a:buFont typeface="Monotype Sorts"/>
              <a:buNone/>
              <a:defRPr/>
            </a:pPr>
            <a:r>
              <a:rPr lang="en-US" smtClean="0"/>
              <a:t>		Compute the consistency index, CI, of the </a:t>
            </a:r>
            <a:r>
              <a:rPr lang="en-US" i="1" smtClean="0"/>
              <a:t>n</a:t>
            </a:r>
            <a:r>
              <a:rPr lang="en-US" smtClean="0"/>
              <a:t> alternatives by:  CI = (</a:t>
            </a:r>
            <a:r>
              <a:rPr lang="en-US" smtClean="0">
                <a:latin typeface="Symbol" pitchFamily="18" charset="2"/>
              </a:rPr>
              <a:t></a:t>
            </a:r>
            <a:r>
              <a:rPr lang="en-US" baseline="-25000" smtClean="0"/>
              <a:t>max</a:t>
            </a:r>
            <a:r>
              <a:rPr lang="en-US" smtClean="0"/>
              <a:t> - </a:t>
            </a:r>
            <a:r>
              <a:rPr lang="en-US" i="1" smtClean="0"/>
              <a:t>n</a:t>
            </a:r>
            <a:r>
              <a:rPr lang="en-US" smtClean="0"/>
              <a:t>)/(</a:t>
            </a:r>
            <a:r>
              <a:rPr lang="en-US" i="1" smtClean="0"/>
              <a:t>n</a:t>
            </a:r>
            <a:r>
              <a:rPr lang="en-US" smtClean="0"/>
              <a:t> - 1).</a:t>
            </a:r>
          </a:p>
          <a:p>
            <a:pPr>
              <a:defRPr/>
            </a:pPr>
            <a:r>
              <a:rPr lang="en-US" sz="2600">
                <a:solidFill>
                  <a:schemeClr val="accent2">
                    <a:lumMod val="75000"/>
                  </a:schemeClr>
                </a:solidFill>
              </a:rPr>
              <a:t>Step 5:</a:t>
            </a:r>
          </a:p>
          <a:p>
            <a:pPr>
              <a:buFont typeface="Monotype Sorts"/>
              <a:buNone/>
              <a:defRPr/>
            </a:pPr>
            <a:r>
              <a:rPr lang="en-US" smtClean="0"/>
              <a:t>		Determine the random index, RI, as follows:</a:t>
            </a:r>
          </a:p>
          <a:p>
            <a:pPr>
              <a:buFont typeface="Monotype Sorts"/>
              <a:buNone/>
              <a:defRPr/>
            </a:pPr>
            <a:endParaRPr lang="en-US" sz="1000" smtClean="0"/>
          </a:p>
          <a:p>
            <a:pPr>
              <a:lnSpc>
                <a:spcPct val="70000"/>
              </a:lnSpc>
              <a:buFont typeface="Monotype Sorts"/>
              <a:buNone/>
              <a:defRPr/>
            </a:pPr>
            <a:r>
              <a:rPr lang="en-US" smtClean="0"/>
              <a:t>	  Number of        Random	Number of        Random</a:t>
            </a:r>
          </a:p>
          <a:p>
            <a:pPr>
              <a:lnSpc>
                <a:spcPct val="70000"/>
              </a:lnSpc>
              <a:buFont typeface="Monotype Sorts"/>
              <a:buNone/>
              <a:defRPr/>
            </a:pPr>
            <a:r>
              <a:rPr lang="en-US" smtClean="0"/>
              <a:t>    </a:t>
            </a:r>
            <a:r>
              <a:rPr lang="en-US" u="sng" smtClean="0"/>
              <a:t>Alternative (</a:t>
            </a:r>
            <a:r>
              <a:rPr lang="en-US" i="1" u="sng" smtClean="0"/>
              <a:t>n</a:t>
            </a:r>
            <a:r>
              <a:rPr lang="en-US" u="sng" smtClean="0"/>
              <a:t>)</a:t>
            </a:r>
            <a:r>
              <a:rPr lang="en-US" smtClean="0"/>
              <a:t>    </a:t>
            </a:r>
            <a:r>
              <a:rPr lang="en-US" u="sng" smtClean="0"/>
              <a:t>Index (RI)</a:t>
            </a:r>
            <a:r>
              <a:rPr lang="en-US" smtClean="0"/>
              <a:t>    </a:t>
            </a:r>
            <a:r>
              <a:rPr lang="en-US" u="sng" smtClean="0"/>
              <a:t>Alternative (</a:t>
            </a:r>
            <a:r>
              <a:rPr lang="en-US" i="1" u="sng" smtClean="0"/>
              <a:t>n</a:t>
            </a:r>
            <a:r>
              <a:rPr lang="en-US" u="sng" smtClean="0"/>
              <a:t>)</a:t>
            </a:r>
            <a:r>
              <a:rPr lang="en-US" smtClean="0"/>
              <a:t>    </a:t>
            </a:r>
            <a:r>
              <a:rPr lang="en-US" u="sng" smtClean="0"/>
              <a:t>Index (RI)</a:t>
            </a:r>
            <a:endParaRPr lang="en-US" smtClean="0"/>
          </a:p>
          <a:p>
            <a:pPr>
              <a:lnSpc>
                <a:spcPct val="70000"/>
              </a:lnSpc>
              <a:buFont typeface="Monotype Sorts"/>
              <a:buNone/>
              <a:defRPr/>
            </a:pPr>
            <a:r>
              <a:rPr lang="en-US" smtClean="0"/>
              <a:t>		     3                    0.58	   	       6      	      1.24</a:t>
            </a:r>
          </a:p>
          <a:p>
            <a:pPr>
              <a:lnSpc>
                <a:spcPct val="70000"/>
              </a:lnSpc>
              <a:buFont typeface="Monotype Sorts"/>
              <a:buNone/>
              <a:defRPr/>
            </a:pPr>
            <a:r>
              <a:rPr lang="en-US" smtClean="0"/>
              <a:t>		     4                    0.90	   	       7      	      1.32</a:t>
            </a:r>
          </a:p>
          <a:p>
            <a:pPr>
              <a:lnSpc>
                <a:spcPct val="70000"/>
              </a:lnSpc>
              <a:buFont typeface="Monotype Sorts"/>
              <a:buNone/>
              <a:defRPr/>
            </a:pPr>
            <a:r>
              <a:rPr lang="en-US" smtClean="0"/>
              <a:t>		     5                    1.12	   	       8      	      1.41</a:t>
            </a:r>
          </a:p>
          <a:p>
            <a:pPr>
              <a:lnSpc>
                <a:spcPct val="70000"/>
              </a:lnSpc>
              <a:buFont typeface="Monotype Sorts"/>
              <a:buNone/>
              <a:defRPr/>
            </a:pPr>
            <a:endParaRPr lang="en-US" sz="1000" smtClean="0"/>
          </a:p>
          <a:p>
            <a:pPr>
              <a:defRPr/>
            </a:pPr>
            <a:r>
              <a:rPr lang="en-US" sz="2600">
                <a:solidFill>
                  <a:schemeClr val="accent2">
                    <a:lumMod val="75000"/>
                  </a:schemeClr>
                </a:solidFill>
              </a:rPr>
              <a:t>Step 6:</a:t>
            </a:r>
          </a:p>
          <a:p>
            <a:pPr>
              <a:buFont typeface="Monotype Sorts"/>
              <a:buNone/>
              <a:defRPr/>
            </a:pPr>
            <a:r>
              <a:rPr lang="en-US" smtClean="0"/>
              <a:t>		Compute the consistency ratio:  CR = CR/RI.</a:t>
            </a:r>
          </a:p>
        </p:txBody>
      </p:sp>
      <p:sp>
        <p:nvSpPr>
          <p:cNvPr id="59396" name="Line 4"/>
          <p:cNvSpPr>
            <a:spLocks noChangeShapeType="1"/>
          </p:cNvSpPr>
          <p:nvPr/>
        </p:nvSpPr>
        <p:spPr bwMode="auto">
          <a:xfrm flipH="1">
            <a:off x="4686300" y="3333750"/>
            <a:ext cx="0" cy="160655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112713"/>
            <a:ext cx="7772400" cy="681037"/>
          </a:xfrm>
        </p:spPr>
        <p:txBody>
          <a:bodyPr/>
          <a:lstStyle/>
          <a:p>
            <a:pPr>
              <a:defRPr/>
            </a:pPr>
            <a:r>
              <a:rPr lang="en-US" smtClean="0"/>
              <a:t>Example:  Gill Glass</a:t>
            </a:r>
          </a:p>
        </p:txBody>
      </p:sp>
      <p:sp>
        <p:nvSpPr>
          <p:cNvPr id="60419" name="Rectangle 3"/>
          <p:cNvSpPr>
            <a:spLocks noGrp="1" noChangeArrowheads="1"/>
          </p:cNvSpPr>
          <p:nvPr>
            <p:ph idx="1"/>
          </p:nvPr>
        </p:nvSpPr>
        <p:spPr>
          <a:xfrm>
            <a:off x="684213" y="1065213"/>
            <a:ext cx="7772400" cy="4852987"/>
          </a:xfrm>
        </p:spPr>
        <p:txBody>
          <a:bodyPr/>
          <a:lstStyle/>
          <a:p>
            <a:pPr>
              <a:lnSpc>
                <a:spcPct val="90000"/>
              </a:lnSpc>
              <a:buFont typeface="Monotype Sorts"/>
              <a:buNone/>
            </a:pPr>
            <a:r>
              <a:rPr lang="en-US" smtClean="0"/>
              <a:t>		Designer Gill Glass must decide which of three manufacturers will develop his "signature" toothbrushes.  Three factors seem important to Gill:  (1) his costs; (2) reliability of the product; and, (3) delivery time of the orders.</a:t>
            </a:r>
          </a:p>
          <a:p>
            <a:pPr>
              <a:lnSpc>
                <a:spcPct val="90000"/>
              </a:lnSpc>
              <a:buFont typeface="Monotype Sorts"/>
              <a:buNone/>
            </a:pPr>
            <a:r>
              <a:rPr lang="en-US" smtClean="0"/>
              <a:t>		The three manufacturers are Cornell Industries, Brush Pik, and Picobuy.  Cornell Industries will sell toothbrushes to Gill Glass for $100 per gross, Brush Pik for $80 per gross, and Picobuy for $144 per gross.  Gill has decided that in terms of price, Brush Pik is moderately preferred to Cornell and very strongly preferred to Picobuy.  In turn Cornell is strongly to very strongly preferred to Picobuy.</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7467600" cy="490537"/>
          </a:xfrm>
        </p:spPr>
        <p:txBody>
          <a:bodyPr>
            <a:normAutofit fontScale="90000"/>
          </a:bodyPr>
          <a:lstStyle/>
          <a:p>
            <a:pPr>
              <a:defRPr/>
            </a:pPr>
            <a:r>
              <a:rPr lang="en-US" smtClean="0"/>
              <a:t>Example:  Gill Glass</a:t>
            </a:r>
          </a:p>
        </p:txBody>
      </p:sp>
      <p:sp>
        <p:nvSpPr>
          <p:cNvPr id="91139" name="Rectangle 3"/>
          <p:cNvSpPr>
            <a:spLocks noGrp="1" noChangeArrowheads="1"/>
          </p:cNvSpPr>
          <p:nvPr>
            <p:ph idx="1"/>
          </p:nvPr>
        </p:nvSpPr>
        <p:spPr>
          <a:xfrm>
            <a:off x="709613" y="1068388"/>
            <a:ext cx="7467600" cy="4873625"/>
          </a:xfrm>
        </p:spPr>
        <p:txBody>
          <a:bodyPr/>
          <a:lstStyle/>
          <a:p>
            <a:pPr>
              <a:defRPr/>
            </a:pPr>
            <a:r>
              <a:rPr lang="en-US" smtClean="0">
                <a:solidFill>
                  <a:schemeClr val="accent2">
                    <a:lumMod val="75000"/>
                  </a:schemeClr>
                </a:solidFill>
              </a:rPr>
              <a:t>Hierarchy for the Manufacturer Selection Problem</a:t>
            </a:r>
          </a:p>
        </p:txBody>
      </p:sp>
      <p:sp>
        <p:nvSpPr>
          <p:cNvPr id="91141" name="Rectangle 5"/>
          <p:cNvSpPr>
            <a:spLocks noChangeArrowheads="1"/>
          </p:cNvSpPr>
          <p:nvPr/>
        </p:nvSpPr>
        <p:spPr bwMode="auto">
          <a:xfrm>
            <a:off x="2700338" y="1981200"/>
            <a:ext cx="5719762" cy="45720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sz="2400">
                <a:solidFill>
                  <a:srgbClr val="C00000"/>
                </a:solidFill>
                <a:effectLst>
                  <a:outerShdw blurRad="38100" dist="38100" dir="2700000" algn="tl">
                    <a:srgbClr val="000000"/>
                  </a:outerShdw>
                </a:effectLst>
              </a:rPr>
              <a:t>Select the Best Toothbrush Manufacturer</a:t>
            </a:r>
            <a:endParaRPr lang="en-US" u="sng">
              <a:solidFill>
                <a:srgbClr val="C00000"/>
              </a:solidFill>
              <a:effectLst>
                <a:outerShdw blurRad="38100" dist="38100" dir="2700000" algn="tl">
                  <a:srgbClr val="000000"/>
                </a:outerShdw>
              </a:effectLst>
            </a:endParaRPr>
          </a:p>
        </p:txBody>
      </p:sp>
      <p:sp>
        <p:nvSpPr>
          <p:cNvPr id="61445" name="Line 6"/>
          <p:cNvSpPr>
            <a:spLocks noChangeShapeType="1"/>
          </p:cNvSpPr>
          <p:nvPr/>
        </p:nvSpPr>
        <p:spPr bwMode="auto">
          <a:xfrm>
            <a:off x="5448300" y="2438400"/>
            <a:ext cx="0" cy="304800"/>
          </a:xfrm>
          <a:prstGeom prst="line">
            <a:avLst/>
          </a:prstGeom>
          <a:noFill/>
          <a:ln w="12700">
            <a:solidFill>
              <a:srgbClr val="FFFFFF"/>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46" name="Line 7"/>
          <p:cNvSpPr>
            <a:spLocks noChangeShapeType="1"/>
          </p:cNvSpPr>
          <p:nvPr/>
        </p:nvSpPr>
        <p:spPr bwMode="auto">
          <a:xfrm>
            <a:off x="3314700" y="2743200"/>
            <a:ext cx="0" cy="304800"/>
          </a:xfrm>
          <a:prstGeom prst="line">
            <a:avLst/>
          </a:prstGeom>
          <a:noFill/>
          <a:ln w="12700">
            <a:solidFill>
              <a:srgbClr val="FFFFFF"/>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47" name="Line 8"/>
          <p:cNvSpPr>
            <a:spLocks noChangeShapeType="1"/>
          </p:cNvSpPr>
          <p:nvPr/>
        </p:nvSpPr>
        <p:spPr bwMode="auto">
          <a:xfrm>
            <a:off x="5448300" y="2743200"/>
            <a:ext cx="0" cy="304800"/>
          </a:xfrm>
          <a:prstGeom prst="line">
            <a:avLst/>
          </a:prstGeom>
          <a:noFill/>
          <a:ln w="12700">
            <a:solidFill>
              <a:srgbClr val="FFFFFF"/>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48" name="Line 9"/>
          <p:cNvSpPr>
            <a:spLocks noChangeShapeType="1"/>
          </p:cNvSpPr>
          <p:nvPr/>
        </p:nvSpPr>
        <p:spPr bwMode="auto">
          <a:xfrm>
            <a:off x="7581900" y="2743200"/>
            <a:ext cx="0" cy="304800"/>
          </a:xfrm>
          <a:prstGeom prst="line">
            <a:avLst/>
          </a:prstGeom>
          <a:noFill/>
          <a:ln w="12700">
            <a:solidFill>
              <a:srgbClr val="FFFFFF"/>
            </a:solidFill>
            <a:round/>
            <a:headEnd type="none" w="sm" len="sm"/>
            <a:tailEnd type="none" w="sm" len="sm"/>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49" name="Line 10"/>
          <p:cNvSpPr>
            <a:spLocks noChangeShapeType="1"/>
          </p:cNvSpPr>
          <p:nvPr/>
        </p:nvSpPr>
        <p:spPr bwMode="auto">
          <a:xfrm>
            <a:off x="3314700" y="3505200"/>
            <a:ext cx="0" cy="304800"/>
          </a:xfrm>
          <a:prstGeom prst="line">
            <a:avLst/>
          </a:prstGeom>
          <a:noFill/>
          <a:ln w="12700">
            <a:solidFill>
              <a:srgbClr val="FFFFFF"/>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50" name="Line 11"/>
          <p:cNvSpPr>
            <a:spLocks noChangeShapeType="1"/>
          </p:cNvSpPr>
          <p:nvPr/>
        </p:nvSpPr>
        <p:spPr bwMode="auto">
          <a:xfrm>
            <a:off x="5448300" y="3505200"/>
            <a:ext cx="0" cy="304800"/>
          </a:xfrm>
          <a:prstGeom prst="line">
            <a:avLst/>
          </a:prstGeom>
          <a:noFill/>
          <a:ln w="12700">
            <a:solidFill>
              <a:srgbClr val="FFFFFF"/>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51" name="Line 12"/>
          <p:cNvSpPr>
            <a:spLocks noChangeShapeType="1"/>
          </p:cNvSpPr>
          <p:nvPr/>
        </p:nvSpPr>
        <p:spPr bwMode="auto">
          <a:xfrm>
            <a:off x="7581900" y="3505200"/>
            <a:ext cx="0" cy="304800"/>
          </a:xfrm>
          <a:prstGeom prst="line">
            <a:avLst/>
          </a:prstGeom>
          <a:noFill/>
          <a:ln w="12700">
            <a:solidFill>
              <a:srgbClr val="FFFFFF"/>
            </a:solidFill>
            <a:round/>
            <a:headEnd type="none" w="sm" len="sm"/>
            <a:tailEnd type="none" w="sm" len="sm"/>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52" name="Line 13"/>
          <p:cNvSpPr>
            <a:spLocks noChangeShapeType="1"/>
          </p:cNvSpPr>
          <p:nvPr/>
        </p:nvSpPr>
        <p:spPr bwMode="auto">
          <a:xfrm>
            <a:off x="3314700" y="2743200"/>
            <a:ext cx="4267200" cy="0"/>
          </a:xfrm>
          <a:prstGeom prst="line">
            <a:avLst/>
          </a:prstGeom>
          <a:noFill/>
          <a:ln w="12700">
            <a:solidFill>
              <a:srgbClr val="FFFFFF"/>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150" name="Rectangle 14"/>
          <p:cNvSpPr>
            <a:spLocks noChangeArrowheads="1"/>
          </p:cNvSpPr>
          <p:nvPr/>
        </p:nvSpPr>
        <p:spPr bwMode="auto">
          <a:xfrm>
            <a:off x="2476500" y="3048000"/>
            <a:ext cx="1676400" cy="45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sz="2400">
                <a:solidFill>
                  <a:srgbClr val="FFFFFF"/>
                </a:solidFill>
                <a:effectLst>
                  <a:outerShdw blurRad="38100" dist="38100" dir="2700000" algn="tl">
                    <a:srgbClr val="000000"/>
                  </a:outerShdw>
                </a:effectLst>
              </a:rPr>
              <a:t> Cost</a:t>
            </a:r>
          </a:p>
        </p:txBody>
      </p:sp>
      <p:sp>
        <p:nvSpPr>
          <p:cNvPr id="91151" name="Rectangle 15"/>
          <p:cNvSpPr>
            <a:spLocks noChangeArrowheads="1"/>
          </p:cNvSpPr>
          <p:nvPr/>
        </p:nvSpPr>
        <p:spPr bwMode="auto">
          <a:xfrm>
            <a:off x="4610100" y="3048000"/>
            <a:ext cx="1676400" cy="45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sz="2400">
                <a:solidFill>
                  <a:srgbClr val="FFFFFF"/>
                </a:solidFill>
                <a:effectLst>
                  <a:outerShdw blurRad="38100" dist="38100" dir="2700000" algn="tl">
                    <a:srgbClr val="000000"/>
                  </a:outerShdw>
                </a:effectLst>
              </a:rPr>
              <a:t>Reliability</a:t>
            </a:r>
          </a:p>
        </p:txBody>
      </p:sp>
      <p:sp>
        <p:nvSpPr>
          <p:cNvPr id="91152" name="Rectangle 16"/>
          <p:cNvSpPr>
            <a:spLocks noChangeArrowheads="1"/>
          </p:cNvSpPr>
          <p:nvPr/>
        </p:nvSpPr>
        <p:spPr bwMode="auto">
          <a:xfrm>
            <a:off x="6588125" y="3048000"/>
            <a:ext cx="1944688" cy="45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sz="2400">
                <a:solidFill>
                  <a:srgbClr val="FFFFFF"/>
                </a:solidFill>
                <a:effectLst>
                  <a:outerShdw blurRad="38100" dist="38100" dir="2700000" algn="tl">
                    <a:srgbClr val="000000"/>
                  </a:outerShdw>
                </a:effectLst>
              </a:rPr>
              <a:t>Delivery Time</a:t>
            </a:r>
          </a:p>
        </p:txBody>
      </p:sp>
      <p:sp>
        <p:nvSpPr>
          <p:cNvPr id="91153" name="Rectangle 17"/>
          <p:cNvSpPr>
            <a:spLocks noChangeArrowheads="1"/>
          </p:cNvSpPr>
          <p:nvPr/>
        </p:nvSpPr>
        <p:spPr bwMode="auto">
          <a:xfrm>
            <a:off x="2476500" y="3810000"/>
            <a:ext cx="1676400" cy="1371600"/>
          </a:xfrm>
          <a:prstGeom prst="rect">
            <a:avLst/>
          </a:prstGeom>
          <a:gradFill rotWithShape="0">
            <a:gsLst>
              <a:gs pos="0">
                <a:srgbClr val="5F5F5F">
                  <a:gamma/>
                  <a:shade val="46275"/>
                  <a:invGamma/>
                </a:srgbClr>
              </a:gs>
              <a:gs pos="50000">
                <a:srgbClr val="5F5F5F"/>
              </a:gs>
              <a:gs pos="100000">
                <a:srgbClr val="5F5F5F">
                  <a:gamma/>
                  <a:shade val="46275"/>
                  <a:invGamma/>
                </a:srgb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endParaRPr lang="en-US" sz="2400">
              <a:solidFill>
                <a:srgbClr val="FFFFFF"/>
              </a:solidFill>
              <a:effectLst>
                <a:outerShdw blurRad="38100" dist="38100" dir="2700000" algn="tl">
                  <a:srgbClr val="000000"/>
                </a:outerShdw>
              </a:effectLst>
            </a:endParaRPr>
          </a:p>
          <a:p>
            <a:pPr algn="ctr">
              <a:defRPr/>
            </a:pPr>
            <a:r>
              <a:rPr lang="en-US" sz="2400">
                <a:solidFill>
                  <a:srgbClr val="FFFFFF"/>
                </a:solidFill>
                <a:effectLst>
                  <a:outerShdw blurRad="38100" dist="38100" dir="2700000" algn="tl">
                    <a:srgbClr val="000000"/>
                  </a:outerShdw>
                </a:effectLst>
              </a:rPr>
              <a:t>Cornell</a:t>
            </a:r>
          </a:p>
          <a:p>
            <a:pPr algn="ctr">
              <a:defRPr/>
            </a:pPr>
            <a:r>
              <a:rPr lang="en-US" sz="2400">
                <a:solidFill>
                  <a:srgbClr val="FFFFFF"/>
                </a:solidFill>
                <a:effectLst>
                  <a:outerShdw blurRad="38100" dist="38100" dir="2700000" algn="tl">
                    <a:srgbClr val="000000"/>
                  </a:outerShdw>
                </a:effectLst>
              </a:rPr>
              <a:t>Brush Pik</a:t>
            </a:r>
          </a:p>
          <a:p>
            <a:pPr algn="ctr">
              <a:defRPr/>
            </a:pPr>
            <a:r>
              <a:rPr lang="en-US" sz="2400">
                <a:solidFill>
                  <a:srgbClr val="FFFFFF"/>
                </a:solidFill>
                <a:effectLst>
                  <a:outerShdw blurRad="38100" dist="38100" dir="2700000" algn="tl">
                    <a:srgbClr val="000000"/>
                  </a:outerShdw>
                </a:effectLst>
              </a:rPr>
              <a:t>Picobuy</a:t>
            </a:r>
          </a:p>
          <a:p>
            <a:pPr algn="ctr">
              <a:defRPr/>
            </a:pPr>
            <a:endParaRPr lang="en-US" u="sng">
              <a:effectLst>
                <a:outerShdw blurRad="38100" dist="38100" dir="2700000" algn="tl">
                  <a:srgbClr val="000000"/>
                </a:outerShdw>
              </a:effectLst>
            </a:endParaRPr>
          </a:p>
        </p:txBody>
      </p:sp>
      <p:sp>
        <p:nvSpPr>
          <p:cNvPr id="91154" name="Rectangle 18"/>
          <p:cNvSpPr>
            <a:spLocks noChangeArrowheads="1"/>
          </p:cNvSpPr>
          <p:nvPr/>
        </p:nvSpPr>
        <p:spPr bwMode="auto">
          <a:xfrm>
            <a:off x="4610100" y="3810000"/>
            <a:ext cx="1676400" cy="1371600"/>
          </a:xfrm>
          <a:prstGeom prst="rect">
            <a:avLst/>
          </a:prstGeom>
          <a:gradFill rotWithShape="0">
            <a:gsLst>
              <a:gs pos="0">
                <a:srgbClr val="5F5F5F">
                  <a:gamma/>
                  <a:shade val="46275"/>
                  <a:invGamma/>
                </a:srgbClr>
              </a:gs>
              <a:gs pos="50000">
                <a:srgbClr val="5F5F5F"/>
              </a:gs>
              <a:gs pos="100000">
                <a:srgbClr val="5F5F5F">
                  <a:gamma/>
                  <a:shade val="46275"/>
                  <a:invGamma/>
                </a:srgb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sz="2400">
                <a:solidFill>
                  <a:srgbClr val="FFFFFF"/>
                </a:solidFill>
                <a:effectLst>
                  <a:outerShdw blurRad="38100" dist="38100" dir="2700000" algn="tl">
                    <a:srgbClr val="000000"/>
                  </a:outerShdw>
                </a:effectLst>
              </a:rPr>
              <a:t>Cornell</a:t>
            </a:r>
          </a:p>
          <a:p>
            <a:pPr algn="ctr">
              <a:defRPr/>
            </a:pPr>
            <a:r>
              <a:rPr lang="en-US" sz="2400">
                <a:solidFill>
                  <a:srgbClr val="FFFFFF"/>
                </a:solidFill>
                <a:effectLst>
                  <a:outerShdw blurRad="38100" dist="38100" dir="2700000" algn="tl">
                    <a:srgbClr val="000000"/>
                  </a:outerShdw>
                </a:effectLst>
              </a:rPr>
              <a:t>Brush Pik</a:t>
            </a:r>
          </a:p>
          <a:p>
            <a:pPr algn="ctr">
              <a:defRPr/>
            </a:pPr>
            <a:r>
              <a:rPr lang="en-US" sz="2400">
                <a:solidFill>
                  <a:srgbClr val="FFFFFF"/>
                </a:solidFill>
                <a:effectLst>
                  <a:outerShdw blurRad="38100" dist="38100" dir="2700000" algn="tl">
                    <a:srgbClr val="000000"/>
                  </a:outerShdw>
                </a:effectLst>
              </a:rPr>
              <a:t>Picobuy</a:t>
            </a:r>
          </a:p>
        </p:txBody>
      </p:sp>
      <p:sp>
        <p:nvSpPr>
          <p:cNvPr id="91155" name="Rectangle 19"/>
          <p:cNvSpPr>
            <a:spLocks noChangeArrowheads="1"/>
          </p:cNvSpPr>
          <p:nvPr/>
        </p:nvSpPr>
        <p:spPr bwMode="auto">
          <a:xfrm>
            <a:off x="6743700" y="3810000"/>
            <a:ext cx="1676400" cy="1371600"/>
          </a:xfrm>
          <a:prstGeom prst="rect">
            <a:avLst/>
          </a:prstGeom>
          <a:gradFill rotWithShape="0">
            <a:gsLst>
              <a:gs pos="0">
                <a:srgbClr val="5F5F5F">
                  <a:gamma/>
                  <a:shade val="46275"/>
                  <a:invGamma/>
                </a:srgbClr>
              </a:gs>
              <a:gs pos="50000">
                <a:srgbClr val="5F5F5F"/>
              </a:gs>
              <a:gs pos="100000">
                <a:srgbClr val="5F5F5F">
                  <a:gamma/>
                  <a:shade val="46275"/>
                  <a:invGamma/>
                </a:srgbClr>
              </a:gs>
            </a:gsLst>
            <a:lin ang="5400000" scaled="1"/>
          </a:gradFill>
          <a:ln w="12700">
            <a:solidFill>
              <a:srgbClr val="FFFFFF"/>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sz="2400">
                <a:solidFill>
                  <a:srgbClr val="FFFFFF"/>
                </a:solidFill>
                <a:effectLst>
                  <a:outerShdw blurRad="38100" dist="38100" dir="2700000" algn="tl">
                    <a:srgbClr val="000000"/>
                  </a:outerShdw>
                </a:effectLst>
              </a:rPr>
              <a:t>Cornell</a:t>
            </a:r>
          </a:p>
          <a:p>
            <a:pPr algn="ctr">
              <a:defRPr/>
            </a:pPr>
            <a:r>
              <a:rPr lang="en-US" sz="2400">
                <a:solidFill>
                  <a:srgbClr val="FFFFFF"/>
                </a:solidFill>
                <a:effectLst>
                  <a:outerShdw blurRad="38100" dist="38100" dir="2700000" algn="tl">
                    <a:srgbClr val="000000"/>
                  </a:outerShdw>
                </a:effectLst>
              </a:rPr>
              <a:t>Brush Pik</a:t>
            </a:r>
          </a:p>
          <a:p>
            <a:pPr algn="ctr">
              <a:defRPr/>
            </a:pPr>
            <a:r>
              <a:rPr lang="en-US" sz="2400">
                <a:solidFill>
                  <a:srgbClr val="FFFFFF"/>
                </a:solidFill>
                <a:effectLst>
                  <a:outerShdw blurRad="38100" dist="38100" dir="2700000" algn="tl">
                    <a:srgbClr val="000000"/>
                  </a:outerShdw>
                </a:effectLst>
              </a:rPr>
              <a:t>Picobuy</a:t>
            </a:r>
          </a:p>
        </p:txBody>
      </p:sp>
      <p:sp>
        <p:nvSpPr>
          <p:cNvPr id="91156" name="Text Box 20"/>
          <p:cNvSpPr txBox="1">
            <a:spLocks noChangeArrowheads="1"/>
          </p:cNvSpPr>
          <p:nvPr/>
        </p:nvSpPr>
        <p:spPr bwMode="auto">
          <a:xfrm>
            <a:off x="709613" y="1941513"/>
            <a:ext cx="1577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a:solidFill>
                  <a:srgbClr val="FFFFFF"/>
                </a:solidFill>
                <a:effectLst>
                  <a:outerShdw blurRad="38100" dist="38100" dir="2700000" algn="tl">
                    <a:srgbClr val="000000"/>
                  </a:outerShdw>
                </a:effectLst>
              </a:rPr>
              <a:t>Overall Goal</a:t>
            </a:r>
            <a:endParaRPr lang="en-US" u="sng">
              <a:effectLst>
                <a:outerShdw blurRad="38100" dist="38100" dir="2700000" algn="tl">
                  <a:srgbClr val="000000"/>
                </a:outerShdw>
              </a:effectLst>
            </a:endParaRPr>
          </a:p>
        </p:txBody>
      </p:sp>
      <p:sp>
        <p:nvSpPr>
          <p:cNvPr id="91157" name="Text Box 21"/>
          <p:cNvSpPr txBox="1">
            <a:spLocks noChangeArrowheads="1"/>
          </p:cNvSpPr>
          <p:nvPr/>
        </p:nvSpPr>
        <p:spPr bwMode="auto">
          <a:xfrm>
            <a:off x="723900" y="3048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a:solidFill>
                  <a:srgbClr val="FFFFFF"/>
                </a:solidFill>
                <a:effectLst>
                  <a:outerShdw blurRad="38100" dist="38100" dir="2700000" algn="tl">
                    <a:srgbClr val="000000"/>
                  </a:outerShdw>
                </a:effectLst>
              </a:rPr>
              <a:t>Criteria</a:t>
            </a:r>
            <a:endParaRPr lang="en-US" u="sng">
              <a:effectLst>
                <a:outerShdw blurRad="38100" dist="38100" dir="2700000" algn="tl">
                  <a:srgbClr val="000000"/>
                </a:outerShdw>
              </a:effectLst>
            </a:endParaRPr>
          </a:p>
        </p:txBody>
      </p:sp>
      <p:sp>
        <p:nvSpPr>
          <p:cNvPr id="91158" name="Text Box 22"/>
          <p:cNvSpPr txBox="1">
            <a:spLocks noChangeArrowheads="1"/>
          </p:cNvSpPr>
          <p:nvPr/>
        </p:nvSpPr>
        <p:spPr bwMode="auto">
          <a:xfrm>
            <a:off x="723900" y="4130675"/>
            <a:ext cx="1493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a:solidFill>
                  <a:srgbClr val="FFFFFF"/>
                </a:solidFill>
                <a:effectLst>
                  <a:outerShdw blurRad="38100" dist="38100" dir="2700000" algn="tl">
                    <a:srgbClr val="000000"/>
                  </a:outerShdw>
                </a:effectLst>
              </a:rPr>
              <a:t>Decision</a:t>
            </a:r>
          </a:p>
          <a:p>
            <a:pPr>
              <a:defRPr/>
            </a:pPr>
            <a:r>
              <a:rPr lang="en-US" sz="2400">
                <a:solidFill>
                  <a:srgbClr val="FFFFFF"/>
                </a:solidFill>
                <a:effectLst>
                  <a:outerShdw blurRad="38100" dist="38100" dir="2700000" algn="tl">
                    <a:srgbClr val="000000"/>
                  </a:outerShdw>
                </a:effectLst>
              </a:rPr>
              <a:t>Alternatives</a:t>
            </a:r>
            <a:endParaRPr lang="en-US" u="sng">
              <a:effectLst>
                <a:outerShdw blurRad="38100" dist="38100" dir="2700000" algn="tl">
                  <a:srgbClr val="000000"/>
                </a:outerShdw>
              </a:effectLst>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457200" y="1600200"/>
            <a:ext cx="7467600" cy="4873625"/>
          </a:xfrm>
        </p:spPr>
        <p:txBody>
          <a:bodyPr/>
          <a:lstStyle/>
          <a:p>
            <a:pPr>
              <a:buFont typeface="Monotype Sorts"/>
              <a:buNone/>
            </a:pPr>
            <a:r>
              <a:rPr lang="en-US" smtClean="0"/>
              <a:t>		The accounting department has determined that in terms of </a:t>
            </a:r>
            <a:r>
              <a:rPr lang="en-US" u="sng" smtClean="0"/>
              <a:t>criteria</a:t>
            </a:r>
            <a:r>
              <a:rPr lang="en-US" smtClean="0"/>
              <a:t>, cost is extremely preferable to delivery time and very strongly preferable to reliability, and that reliability is very strongly preferable to delivery time.</a:t>
            </a:r>
          </a:p>
        </p:txBody>
      </p:sp>
    </p:spTree>
    <p:extLst>
      <p:ext uri="{BB962C8B-B14F-4D97-AF65-F5344CB8AC3E}">
        <p14:creationId xmlns:p14="http://schemas.microsoft.com/office/powerpoint/2010/main" val="4228459229"/>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534988" y="1300163"/>
            <a:ext cx="8101012" cy="5005387"/>
          </a:xfrm>
        </p:spPr>
        <p:txBody>
          <a:bodyPr/>
          <a:lstStyle/>
          <a:p>
            <a:pPr>
              <a:defRPr/>
            </a:pPr>
            <a:r>
              <a:rPr lang="en-US" smtClean="0">
                <a:solidFill>
                  <a:schemeClr val="accent2">
                    <a:lumMod val="50000"/>
                  </a:schemeClr>
                </a:solidFill>
              </a:rPr>
              <a:t>Pairwise Comparison Matrix for Criteria</a:t>
            </a:r>
          </a:p>
          <a:p>
            <a:pPr>
              <a:buFont typeface="Monotype Sorts"/>
              <a:buNone/>
              <a:defRPr/>
            </a:pPr>
            <a:endParaRPr lang="en-US" sz="1000" smtClean="0"/>
          </a:p>
          <a:p>
            <a:pPr>
              <a:buFont typeface="Monotype Sorts"/>
              <a:buNone/>
              <a:defRPr/>
            </a:pPr>
            <a:r>
              <a:rPr lang="en-US" smtClean="0"/>
              <a:t>                                      Cost    Reliability   Delivery</a:t>
            </a:r>
          </a:p>
          <a:p>
            <a:pPr>
              <a:buFont typeface="Monotype Sorts"/>
              <a:buNone/>
              <a:defRPr/>
            </a:pPr>
            <a:r>
              <a:rPr lang="en-US" sz="1000" smtClean="0"/>
              <a:t>		</a:t>
            </a:r>
          </a:p>
          <a:p>
            <a:pPr>
              <a:buFont typeface="Monotype Sorts"/>
              <a:buNone/>
              <a:defRPr/>
            </a:pPr>
            <a:r>
              <a:rPr lang="en-US" smtClean="0"/>
              <a:t>	 	Cost	      	      1               7    	      9</a:t>
            </a:r>
          </a:p>
          <a:p>
            <a:pPr>
              <a:buFont typeface="Monotype Sorts"/>
              <a:buNone/>
              <a:defRPr/>
            </a:pPr>
            <a:r>
              <a:rPr lang="en-US" smtClean="0"/>
              <a:t>		Reliability	    1/7	           1    	      7</a:t>
            </a:r>
          </a:p>
          <a:p>
            <a:pPr>
              <a:buFont typeface="Monotype Sorts"/>
              <a:buNone/>
              <a:defRPr/>
            </a:pPr>
            <a:r>
              <a:rPr lang="en-US" smtClean="0"/>
              <a:t>		Delivery	    1/9	         1/7	      1</a:t>
            </a:r>
          </a:p>
        </p:txBody>
      </p:sp>
    </p:spTree>
    <p:extLst>
      <p:ext uri="{BB962C8B-B14F-4D97-AF65-F5344CB8AC3E}">
        <p14:creationId xmlns:p14="http://schemas.microsoft.com/office/powerpoint/2010/main" val="1658584699"/>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1600200"/>
            <a:ext cx="7467600" cy="4873625"/>
          </a:xfrm>
        </p:spPr>
        <p:txBody>
          <a:bodyPr/>
          <a:lstStyle/>
          <a:p>
            <a:pPr>
              <a:defRPr/>
            </a:pPr>
            <a:r>
              <a:rPr lang="en-US">
                <a:solidFill>
                  <a:schemeClr val="accent2">
                    <a:lumMod val="75000"/>
                  </a:schemeClr>
                </a:solidFill>
              </a:rPr>
              <a:t>Normalized Matrix for Criteria</a:t>
            </a:r>
          </a:p>
          <a:p>
            <a:pPr>
              <a:buFont typeface="Monotype Sorts"/>
              <a:buNone/>
              <a:defRPr/>
            </a:pPr>
            <a:r>
              <a:rPr lang="en-US" smtClean="0"/>
              <a:t>		Divide each entry in the pairwise comparison matrix by its corresponding column sum.</a:t>
            </a:r>
          </a:p>
        </p:txBody>
      </p:sp>
      <p:sp>
        <p:nvSpPr>
          <p:cNvPr id="102404" name="Rectangle 4"/>
          <p:cNvSpPr>
            <a:spLocks noChangeArrowheads="1"/>
          </p:cNvSpPr>
          <p:nvPr/>
        </p:nvSpPr>
        <p:spPr bwMode="auto">
          <a:xfrm>
            <a:off x="949325" y="2836863"/>
            <a:ext cx="685165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Cost    Reliability   Delivery</a:t>
            </a:r>
          </a:p>
          <a:p>
            <a:pPr>
              <a:spcBef>
                <a:spcPct val="20000"/>
              </a:spcBef>
              <a:defRPr/>
            </a:pPr>
            <a:r>
              <a:rPr lang="en-US" sz="1000">
                <a:solidFill>
                  <a:srgbClr val="FFFFFF"/>
                </a:solidFill>
                <a:effectLst>
                  <a:outerShdw blurRad="38100" dist="38100" dir="2700000" algn="tl">
                    <a:srgbClr val="000000"/>
                  </a:outerShdw>
                </a:effectLst>
                <a:latin typeface="Book Antiqua" pitchFamily="18" charset="0"/>
              </a:rPr>
              <a:t>		</a:t>
            </a:r>
          </a:p>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Cost	      	  63/79      49/57    	   9/17</a:t>
            </a:r>
          </a:p>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Reliability	    9/79        7/57    	   7/17</a:t>
            </a:r>
          </a:p>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Delivery	    7/79        1/57	   1/17</a:t>
            </a:r>
          </a:p>
        </p:txBody>
      </p:sp>
    </p:spTree>
    <p:extLst>
      <p:ext uri="{BB962C8B-B14F-4D97-AF65-F5344CB8AC3E}">
        <p14:creationId xmlns:p14="http://schemas.microsoft.com/office/powerpoint/2010/main" val="390813701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73025" y="1341438"/>
            <a:ext cx="8101013" cy="5005387"/>
          </a:xfrm>
        </p:spPr>
        <p:txBody>
          <a:bodyPr/>
          <a:lstStyle/>
          <a:p>
            <a:pPr>
              <a:defRPr/>
            </a:pPr>
            <a:r>
              <a:rPr lang="en-US">
                <a:solidFill>
                  <a:schemeClr val="accent2">
                    <a:lumMod val="75000"/>
                  </a:schemeClr>
                </a:solidFill>
              </a:rPr>
              <a:t>Priority Vector For </a:t>
            </a:r>
            <a:r>
              <a:rPr lang="en-US" smtClean="0">
                <a:solidFill>
                  <a:schemeClr val="accent2">
                    <a:lumMod val="75000"/>
                  </a:schemeClr>
                </a:solidFill>
              </a:rPr>
              <a:t>Criteria</a:t>
            </a:r>
          </a:p>
          <a:p>
            <a:pPr>
              <a:defRPr/>
            </a:pPr>
            <a:endParaRPr lang="en-US">
              <a:solidFill>
                <a:schemeClr val="accent2">
                  <a:lumMod val="75000"/>
                </a:schemeClr>
              </a:solidFill>
            </a:endParaRPr>
          </a:p>
          <a:p>
            <a:pPr>
              <a:buFont typeface="Monotype Sorts"/>
              <a:buNone/>
              <a:defRPr/>
            </a:pPr>
            <a:r>
              <a:rPr lang="en-US" smtClean="0"/>
              <a:t>		The priority vector is determined by averaging the row entries in the normalized matrix.  Converting to decimals we get:</a:t>
            </a:r>
          </a:p>
          <a:p>
            <a:pPr>
              <a:buFont typeface="Monotype Sorts"/>
              <a:buNone/>
              <a:defRPr/>
            </a:pPr>
            <a:r>
              <a:rPr lang="en-US" sz="1000" smtClean="0"/>
              <a:t>                                                   </a:t>
            </a:r>
          </a:p>
          <a:p>
            <a:pPr>
              <a:buFont typeface="Monotype Sorts"/>
              <a:buNone/>
              <a:defRPr/>
            </a:pPr>
            <a:r>
              <a:rPr lang="en-US" smtClean="0"/>
              <a:t>          Cost:     	(63/79 + 49/57 + 9/17)/3   =    .729 </a:t>
            </a:r>
          </a:p>
          <a:p>
            <a:pPr>
              <a:buFont typeface="Monotype Sorts"/>
              <a:buNone/>
              <a:defRPr/>
            </a:pPr>
            <a:r>
              <a:rPr lang="en-US" smtClean="0"/>
              <a:t>          Reliability: 	(  9/79 +   7/57 + 7/17)/3   =    .216 </a:t>
            </a:r>
          </a:p>
          <a:p>
            <a:pPr>
              <a:buFont typeface="Monotype Sorts"/>
              <a:buNone/>
              <a:defRPr/>
            </a:pPr>
            <a:r>
              <a:rPr lang="en-US" smtClean="0"/>
              <a:t>          Delivery:    	(  7/79 +   1/57 + 1/17)/3   =    .055</a:t>
            </a:r>
          </a:p>
        </p:txBody>
      </p:sp>
      <p:sp>
        <p:nvSpPr>
          <p:cNvPr id="79875" name="Freeform 4"/>
          <p:cNvSpPr>
            <a:spLocks/>
          </p:cNvSpPr>
          <p:nvPr/>
        </p:nvSpPr>
        <p:spPr bwMode="auto">
          <a:xfrm>
            <a:off x="6832600" y="3716338"/>
            <a:ext cx="77788"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79876" name="Freeform 5"/>
          <p:cNvSpPr>
            <a:spLocks/>
          </p:cNvSpPr>
          <p:nvPr/>
        </p:nvSpPr>
        <p:spPr bwMode="auto">
          <a:xfrm>
            <a:off x="7596188" y="3716338"/>
            <a:ext cx="77787"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extLst>
      <p:ext uri="{BB962C8B-B14F-4D97-AF65-F5344CB8AC3E}">
        <p14:creationId xmlns:p14="http://schemas.microsoft.com/office/powerpoint/2010/main" val="3484352962"/>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504825" y="1065213"/>
            <a:ext cx="7772400" cy="5500687"/>
          </a:xfrm>
        </p:spPr>
        <p:txBody>
          <a:bodyPr>
            <a:normAutofit/>
          </a:bodyPr>
          <a:lstStyle/>
          <a:p>
            <a:pPr>
              <a:defRPr/>
            </a:pPr>
            <a:r>
              <a:rPr lang="en-US" dirty="0">
                <a:solidFill>
                  <a:schemeClr val="accent2">
                    <a:lumMod val="75000"/>
                  </a:schemeClr>
                </a:solidFill>
              </a:rPr>
              <a:t>Checking  Consistency</a:t>
            </a:r>
          </a:p>
          <a:p>
            <a:pPr lvl="1">
              <a:defRPr/>
            </a:pPr>
            <a:r>
              <a:rPr lang="en-US" dirty="0" smtClean="0"/>
              <a:t>Multiply each column of the pairwise comparison matrix by its priority:</a:t>
            </a:r>
          </a:p>
          <a:p>
            <a:pPr lvl="1">
              <a:buFontTx/>
              <a:buNone/>
              <a:defRPr/>
            </a:pPr>
            <a:endParaRPr lang="en-US" sz="1400" dirty="0" smtClean="0"/>
          </a:p>
          <a:p>
            <a:pPr lvl="1">
              <a:buFontTx/>
              <a:buNone/>
              <a:defRPr/>
            </a:pPr>
            <a:r>
              <a:rPr lang="en-US" dirty="0" smtClean="0"/>
              <a:t>                  1                       7                      </a:t>
            </a:r>
            <a:r>
              <a:rPr lang="en-US" dirty="0"/>
              <a:t>9</a:t>
            </a:r>
            <a:r>
              <a:rPr lang="en-US" dirty="0" smtClean="0"/>
              <a:t>             2.736  </a:t>
            </a:r>
          </a:p>
          <a:p>
            <a:pPr>
              <a:lnSpc>
                <a:spcPct val="90000"/>
              </a:lnSpc>
              <a:buFont typeface="Monotype Sorts"/>
              <a:buNone/>
              <a:defRPr/>
            </a:pPr>
            <a:r>
              <a:rPr lang="en-US" dirty="0" smtClean="0"/>
              <a:t>        0</a:t>
            </a:r>
            <a:r>
              <a:rPr lang="en-US" sz="2100" dirty="0" smtClean="0"/>
              <a:t>.729     1/7     + .216     1     + .055      7    =       0.705  </a:t>
            </a:r>
          </a:p>
          <a:p>
            <a:pPr>
              <a:lnSpc>
                <a:spcPct val="90000"/>
              </a:lnSpc>
              <a:buFont typeface="Monotype Sorts"/>
              <a:buNone/>
              <a:defRPr/>
            </a:pPr>
            <a:r>
              <a:rPr lang="en-US" sz="2100" dirty="0" smtClean="0"/>
              <a:t>                       1/9                    1/7                   1             0.167  </a:t>
            </a:r>
          </a:p>
          <a:p>
            <a:pPr>
              <a:lnSpc>
                <a:spcPct val="90000"/>
              </a:lnSpc>
              <a:buFont typeface="Monotype Sorts"/>
              <a:buNone/>
              <a:defRPr/>
            </a:pPr>
            <a:r>
              <a:rPr lang="en-US" sz="1600" dirty="0" smtClean="0"/>
              <a:t> </a:t>
            </a:r>
          </a:p>
          <a:p>
            <a:pPr lvl="1">
              <a:defRPr/>
            </a:pPr>
            <a:r>
              <a:rPr lang="en-US" dirty="0" smtClean="0"/>
              <a:t>Divide these number by their priorities to get:</a:t>
            </a:r>
          </a:p>
          <a:p>
            <a:pPr lvl="1">
              <a:buFontTx/>
              <a:buNone/>
              <a:defRPr/>
            </a:pPr>
            <a:endParaRPr lang="en-US" sz="1200" dirty="0" smtClean="0"/>
          </a:p>
          <a:p>
            <a:pPr>
              <a:buFont typeface="Monotype Sorts"/>
              <a:buNone/>
              <a:defRPr/>
            </a:pPr>
            <a:r>
              <a:rPr lang="en-US" dirty="0" smtClean="0"/>
              <a:t>               		 2.736/0.729  =  3.753</a:t>
            </a:r>
          </a:p>
          <a:p>
            <a:pPr>
              <a:buFont typeface="Monotype Sorts"/>
              <a:buNone/>
              <a:defRPr/>
            </a:pPr>
            <a:r>
              <a:rPr lang="en-US" dirty="0" smtClean="0"/>
              <a:t>                 		 0.705/0.216  =  3.264</a:t>
            </a:r>
          </a:p>
          <a:p>
            <a:pPr>
              <a:buFont typeface="Monotype Sorts"/>
              <a:buNone/>
              <a:defRPr/>
            </a:pPr>
            <a:r>
              <a:rPr lang="en-US" dirty="0" smtClean="0"/>
              <a:t>                  		 0.167/0.055  =  3.034</a:t>
            </a:r>
          </a:p>
        </p:txBody>
      </p:sp>
      <p:sp>
        <p:nvSpPr>
          <p:cNvPr id="66563" name="Freeform 4"/>
          <p:cNvSpPr>
            <a:spLocks/>
          </p:cNvSpPr>
          <p:nvPr/>
        </p:nvSpPr>
        <p:spPr bwMode="auto">
          <a:xfrm>
            <a:off x="6948264"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4" name="Freeform 5"/>
          <p:cNvSpPr>
            <a:spLocks/>
          </p:cNvSpPr>
          <p:nvPr/>
        </p:nvSpPr>
        <p:spPr bwMode="auto">
          <a:xfrm>
            <a:off x="5868144"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5" name="Freeform 6"/>
          <p:cNvSpPr>
            <a:spLocks/>
          </p:cNvSpPr>
          <p:nvPr/>
        </p:nvSpPr>
        <p:spPr bwMode="auto">
          <a:xfrm>
            <a:off x="3974370"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6" name="Freeform 7"/>
          <p:cNvSpPr>
            <a:spLocks/>
          </p:cNvSpPr>
          <p:nvPr/>
        </p:nvSpPr>
        <p:spPr bwMode="auto">
          <a:xfrm>
            <a:off x="2014538"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7" name="Freeform 8"/>
          <p:cNvSpPr>
            <a:spLocks/>
          </p:cNvSpPr>
          <p:nvPr/>
        </p:nvSpPr>
        <p:spPr bwMode="auto">
          <a:xfrm>
            <a:off x="7884368"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8" name="Freeform 9"/>
          <p:cNvSpPr>
            <a:spLocks/>
          </p:cNvSpPr>
          <p:nvPr/>
        </p:nvSpPr>
        <p:spPr bwMode="auto">
          <a:xfrm>
            <a:off x="4572000"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9" name="Freeform 10"/>
          <p:cNvSpPr>
            <a:spLocks/>
          </p:cNvSpPr>
          <p:nvPr/>
        </p:nvSpPr>
        <p:spPr bwMode="auto">
          <a:xfrm>
            <a:off x="6228184"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70" name="Freeform 11"/>
          <p:cNvSpPr>
            <a:spLocks/>
          </p:cNvSpPr>
          <p:nvPr/>
        </p:nvSpPr>
        <p:spPr bwMode="auto">
          <a:xfrm>
            <a:off x="2624138"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 name="Title 1"/>
          <p:cNvSpPr>
            <a:spLocks noGrp="1"/>
          </p:cNvSpPr>
          <p:nvPr>
            <p:ph type="title"/>
          </p:nvPr>
        </p:nvSpPr>
        <p:spPr>
          <a:xfrm>
            <a:off x="457200" y="274638"/>
            <a:ext cx="7467600" cy="850106"/>
          </a:xfrm>
        </p:spPr>
        <p:txBody>
          <a:bodyPr>
            <a:normAutofit/>
          </a:bodyPr>
          <a:lstStyle/>
          <a:p>
            <a:pPr>
              <a:defRPr/>
            </a:pPr>
            <a:r>
              <a:rPr lang="en-US" sz="3200" dirty="0"/>
              <a:t>Determine Inconsistency Ratio (CR)</a:t>
            </a:r>
            <a:endParaRPr lang="en-US" dirty="0"/>
          </a:p>
        </p:txBody>
      </p:sp>
    </p:spTree>
    <p:extLst>
      <p:ext uri="{BB962C8B-B14F-4D97-AF65-F5344CB8AC3E}">
        <p14:creationId xmlns:p14="http://schemas.microsoft.com/office/powerpoint/2010/main" val="2076376470"/>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512763" y="1077913"/>
            <a:ext cx="7772400" cy="5329237"/>
          </a:xfrm>
        </p:spPr>
        <p:txBody>
          <a:bodyPr>
            <a:normAutofit/>
          </a:bodyPr>
          <a:lstStyle/>
          <a:p>
            <a:pPr>
              <a:defRPr/>
            </a:pPr>
            <a:r>
              <a:rPr lang="en-US" dirty="0">
                <a:solidFill>
                  <a:schemeClr val="accent2">
                    <a:lumMod val="75000"/>
                  </a:schemeClr>
                </a:solidFill>
              </a:rPr>
              <a:t>Checking Consistency</a:t>
            </a:r>
          </a:p>
          <a:p>
            <a:pPr lvl="1">
              <a:defRPr/>
            </a:pPr>
            <a:r>
              <a:rPr lang="en-US" dirty="0" smtClean="0"/>
              <a:t>Average the above results to get </a:t>
            </a:r>
            <a:r>
              <a:rPr lang="en-US" dirty="0" smtClean="0">
                <a:latin typeface="Symbol" pitchFamily="18" charset="2"/>
              </a:rPr>
              <a:t></a:t>
            </a:r>
            <a:r>
              <a:rPr lang="en-US" baseline="-25000" dirty="0" smtClean="0"/>
              <a:t>max</a:t>
            </a:r>
            <a:r>
              <a:rPr lang="en-US" dirty="0" smtClean="0"/>
              <a:t>.</a:t>
            </a:r>
          </a:p>
          <a:p>
            <a:pPr lvl="1">
              <a:buFontTx/>
              <a:buNone/>
              <a:defRPr/>
            </a:pPr>
            <a:endParaRPr lang="en-US" sz="600" dirty="0" smtClean="0"/>
          </a:p>
          <a:p>
            <a:pPr>
              <a:buFont typeface="Monotype Sorts"/>
              <a:buNone/>
              <a:defRPr/>
            </a:pPr>
            <a:r>
              <a:rPr lang="en-US" dirty="0" smtClean="0"/>
              <a:t>                 </a:t>
            </a:r>
            <a:r>
              <a:rPr lang="en-US" dirty="0" smtClean="0">
                <a:latin typeface="Symbol" pitchFamily="18" charset="2"/>
              </a:rPr>
              <a:t></a:t>
            </a:r>
            <a:r>
              <a:rPr lang="en-US" baseline="-25000" dirty="0" smtClean="0"/>
              <a:t>max</a:t>
            </a:r>
            <a:r>
              <a:rPr lang="en-US" dirty="0" smtClean="0"/>
              <a:t> = (3.753 + 3.264 + 3.034)/3 = 3.35</a:t>
            </a:r>
          </a:p>
          <a:p>
            <a:pPr>
              <a:buFont typeface="Monotype Sorts"/>
              <a:buNone/>
              <a:defRPr/>
            </a:pPr>
            <a:endParaRPr lang="en-US" sz="600" dirty="0" smtClean="0"/>
          </a:p>
          <a:p>
            <a:pPr lvl="1">
              <a:defRPr/>
            </a:pPr>
            <a:r>
              <a:rPr lang="en-US" dirty="0" smtClean="0"/>
              <a:t>Compute the consistence index, CI, for two terms.</a:t>
            </a:r>
          </a:p>
          <a:p>
            <a:pPr lvl="1">
              <a:buFontTx/>
              <a:buNone/>
              <a:defRPr/>
            </a:pPr>
            <a:endParaRPr lang="en-US" sz="600" dirty="0" smtClean="0"/>
          </a:p>
          <a:p>
            <a:pPr>
              <a:buFont typeface="Monotype Sorts"/>
              <a:buNone/>
              <a:defRPr/>
            </a:pPr>
            <a:r>
              <a:rPr lang="en-US" dirty="0" smtClean="0"/>
              <a:t>                 CI = (</a:t>
            </a:r>
            <a:r>
              <a:rPr lang="en-US" dirty="0" smtClean="0">
                <a:latin typeface="Symbol" pitchFamily="18" charset="2"/>
              </a:rPr>
              <a:t></a:t>
            </a:r>
            <a:r>
              <a:rPr lang="en-US" baseline="-25000" dirty="0" smtClean="0"/>
              <a:t>max</a:t>
            </a:r>
            <a:r>
              <a:rPr lang="en-US" dirty="0" smtClean="0"/>
              <a:t> - </a:t>
            </a:r>
            <a:r>
              <a:rPr lang="en-US" i="1" dirty="0" smtClean="0"/>
              <a:t>n</a:t>
            </a:r>
            <a:r>
              <a:rPr lang="en-US" dirty="0" smtClean="0"/>
              <a:t>)/(</a:t>
            </a:r>
            <a:r>
              <a:rPr lang="en-US" i="1" dirty="0" smtClean="0"/>
              <a:t>n</a:t>
            </a:r>
            <a:r>
              <a:rPr lang="en-US" dirty="0" smtClean="0"/>
              <a:t> - 1) = (3.35 - 3)/2 = 0.175</a:t>
            </a:r>
          </a:p>
          <a:p>
            <a:pPr>
              <a:buFont typeface="Monotype Sorts"/>
              <a:buNone/>
              <a:defRPr/>
            </a:pPr>
            <a:endParaRPr lang="en-US" sz="600" dirty="0" smtClean="0"/>
          </a:p>
          <a:p>
            <a:pPr lvl="1">
              <a:defRPr/>
            </a:pPr>
            <a:r>
              <a:rPr lang="en-US" dirty="0" smtClean="0"/>
              <a:t>Compute the consistency ratio, CR, by CI/RI, where RI = .58 for 3 factors:</a:t>
            </a:r>
          </a:p>
          <a:p>
            <a:pPr lvl="1">
              <a:buFontTx/>
              <a:buNone/>
              <a:defRPr/>
            </a:pPr>
            <a:endParaRPr lang="en-US" sz="600" dirty="0" smtClean="0"/>
          </a:p>
          <a:p>
            <a:pPr>
              <a:buFont typeface="Monotype Sorts"/>
              <a:buNone/>
              <a:defRPr/>
            </a:pPr>
            <a:r>
              <a:rPr lang="en-US" dirty="0" smtClean="0"/>
              <a:t>                 CR = CI/RI = 0.175/0.58 = 0.30</a:t>
            </a:r>
          </a:p>
          <a:p>
            <a:pPr>
              <a:buFont typeface="Monotype Sorts"/>
              <a:buNone/>
              <a:defRPr/>
            </a:pPr>
            <a:endParaRPr lang="en-US" sz="600" dirty="0" smtClean="0"/>
          </a:p>
          <a:p>
            <a:pPr>
              <a:buFont typeface="Monotype Sorts"/>
              <a:buNone/>
              <a:defRPr/>
            </a:pPr>
            <a:r>
              <a:rPr lang="en-US" dirty="0" smtClean="0"/>
              <a:t>	Since the consistency ratio, CR, is </a:t>
            </a:r>
            <a:r>
              <a:rPr lang="en-US" dirty="0"/>
              <a:t>&gt;</a:t>
            </a:r>
            <a:r>
              <a:rPr lang="en-US" dirty="0" smtClean="0"/>
              <a:t> 0.10, this should </a:t>
            </a:r>
            <a:r>
              <a:rPr lang="en-US" smtClean="0"/>
              <a:t>not be acceptable </a:t>
            </a:r>
            <a:r>
              <a:rPr lang="en-US" dirty="0" smtClean="0"/>
              <a:t>range for consistency. </a:t>
            </a:r>
          </a:p>
        </p:txBody>
      </p:sp>
    </p:spTree>
    <p:extLst>
      <p:ext uri="{BB962C8B-B14F-4D97-AF65-F5344CB8AC3E}">
        <p14:creationId xmlns:p14="http://schemas.microsoft.com/office/powerpoint/2010/main" val="364285015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Examples of Multi-Criteria Problems</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Bef>
                <a:spcPts val="580"/>
              </a:spcBef>
              <a:spcAft>
                <a:spcPts val="0"/>
              </a:spcAft>
              <a:buFont typeface="Wingdings 2"/>
              <a:buChar char=""/>
              <a:defRPr/>
            </a:pPr>
            <a:r>
              <a:rPr lang="en-US" smtClean="0">
                <a:latin typeface="Times New Roman" pitchFamily="18" charset="0"/>
                <a:ea typeface="+mj-ea"/>
                <a:cs typeface="Times New Roman" pitchFamily="18" charset="0"/>
              </a:rPr>
              <a:t> In determining an electric route  for power transmission in a city, several criteria could be considered:</a:t>
            </a:r>
          </a:p>
          <a:p>
            <a:pPr marL="274320" indent="-274320" eaLnBrk="1" fontAlgn="auto" hangingPunct="1">
              <a:spcBef>
                <a:spcPts val="580"/>
              </a:spcBef>
              <a:spcAft>
                <a:spcPts val="0"/>
              </a:spcAft>
              <a:buFont typeface="Wingdings 2"/>
              <a:buChar char=""/>
              <a:defRPr/>
            </a:pPr>
            <a:endParaRPr lang="en-US" smtClean="0">
              <a:latin typeface="Times New Roman" pitchFamily="18" charset="0"/>
              <a:ea typeface="+mj-ea"/>
              <a:cs typeface="Times New Roman" pitchFamily="18" charset="0"/>
            </a:endParaRP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 Cost</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 Health</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 Reliability</a:t>
            </a:r>
          </a:p>
          <a:p>
            <a:pPr marL="548640" lvl="1" indent="-274320" eaLnBrk="1" fontAlgn="auto" hangingPunct="1">
              <a:spcBef>
                <a:spcPts val="370"/>
              </a:spcBef>
              <a:spcAft>
                <a:spcPts val="0"/>
              </a:spcAft>
              <a:buFont typeface="Wingdings 2"/>
              <a:buChar char=""/>
              <a:defRPr/>
            </a:pPr>
            <a:r>
              <a:rPr lang="en-US" sz="3000" smtClean="0">
                <a:latin typeface="Times New Roman" pitchFamily="18" charset="0"/>
                <a:ea typeface="+mj-ea"/>
                <a:cs typeface="Times New Roman" pitchFamily="18" charset="0"/>
              </a:rPr>
              <a:t> Importance of areas</a:t>
            </a:r>
          </a:p>
          <a:p>
            <a:pPr marL="274320" indent="-274320" eaLnBrk="1" fontAlgn="auto" hangingPunct="1">
              <a:spcBef>
                <a:spcPts val="580"/>
              </a:spcBef>
              <a:spcAft>
                <a:spcPts val="0"/>
              </a:spcAft>
              <a:buFont typeface="Wingdings 2"/>
              <a:buChar char=""/>
              <a:defRPr/>
            </a:pPr>
            <a:endParaRPr lang="en-US"/>
          </a:p>
        </p:txBody>
      </p:sp>
      <p:sp>
        <p:nvSpPr>
          <p:cNvPr id="1331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012C69-BD40-47FA-85C7-C1A97FF3B4C5}" type="slidenum">
              <a:rPr lang="en-US" smtClean="0">
                <a:solidFill>
                  <a:srgbClr val="FFFFFF"/>
                </a:solidFill>
              </a:rPr>
              <a:pPr eaLnBrk="1" hangingPunct="1"/>
              <a:t>6</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90563" y="239713"/>
            <a:ext cx="7772400" cy="433387"/>
          </a:xfrm>
        </p:spPr>
        <p:txBody>
          <a:bodyPr>
            <a:normAutofit fontScale="90000"/>
          </a:bodyPr>
          <a:lstStyle/>
          <a:p>
            <a:pPr>
              <a:defRPr/>
            </a:pPr>
            <a:r>
              <a:rPr lang="en-US" smtClean="0"/>
              <a:t>Example:  Gill Glass</a:t>
            </a:r>
          </a:p>
        </p:txBody>
      </p:sp>
      <p:sp>
        <p:nvSpPr>
          <p:cNvPr id="33795" name="Rectangle 3"/>
          <p:cNvSpPr>
            <a:spLocks noGrp="1" noChangeArrowheads="1"/>
          </p:cNvSpPr>
          <p:nvPr>
            <p:ph idx="1"/>
          </p:nvPr>
        </p:nvSpPr>
        <p:spPr>
          <a:xfrm>
            <a:off x="539750" y="1628775"/>
            <a:ext cx="7772400" cy="4910138"/>
          </a:xfrm>
        </p:spPr>
        <p:txBody>
          <a:bodyPr>
            <a:normAutofit/>
          </a:bodyPr>
          <a:lstStyle/>
          <a:p>
            <a:pPr>
              <a:defRPr/>
            </a:pPr>
            <a:r>
              <a:rPr lang="en-US">
                <a:solidFill>
                  <a:schemeClr val="accent2">
                    <a:lumMod val="75000"/>
                  </a:schemeClr>
                </a:solidFill>
              </a:rPr>
              <a:t>Forming the Pairwise Comparison Matrix For Cost</a:t>
            </a:r>
          </a:p>
          <a:p>
            <a:pPr lvl="1">
              <a:defRPr/>
            </a:pPr>
            <a:r>
              <a:rPr lang="en-US" smtClean="0"/>
              <a:t>Since Brush </a:t>
            </a:r>
            <a:r>
              <a:rPr lang="en-US" err="1" smtClean="0"/>
              <a:t>Pik</a:t>
            </a:r>
            <a:r>
              <a:rPr lang="en-US" smtClean="0"/>
              <a:t> is moderately preferred to Cornell, Cornell's entry in the Brush </a:t>
            </a:r>
            <a:r>
              <a:rPr lang="en-US" err="1" smtClean="0"/>
              <a:t>Pik</a:t>
            </a:r>
            <a:r>
              <a:rPr lang="en-US" smtClean="0"/>
              <a:t> row is 3 and Brush </a:t>
            </a:r>
            <a:r>
              <a:rPr lang="en-US" err="1" smtClean="0"/>
              <a:t>Pik's</a:t>
            </a:r>
            <a:r>
              <a:rPr lang="en-US" smtClean="0"/>
              <a:t> entry in the Cornell row is 1/3.</a:t>
            </a:r>
          </a:p>
          <a:p>
            <a:pPr lvl="1">
              <a:defRPr/>
            </a:pPr>
            <a:r>
              <a:rPr lang="en-US" smtClean="0"/>
              <a:t>Since Brush </a:t>
            </a:r>
            <a:r>
              <a:rPr lang="en-US" err="1" smtClean="0"/>
              <a:t>Pik</a:t>
            </a:r>
            <a:r>
              <a:rPr lang="en-US" smtClean="0"/>
              <a:t> is very strongly preferred to </a:t>
            </a:r>
            <a:r>
              <a:rPr lang="en-US" err="1" smtClean="0"/>
              <a:t>Picobuy</a:t>
            </a:r>
            <a:r>
              <a:rPr lang="en-US" smtClean="0"/>
              <a:t>, </a:t>
            </a:r>
            <a:r>
              <a:rPr lang="en-US" err="1" smtClean="0"/>
              <a:t>Picobuy's</a:t>
            </a:r>
            <a:r>
              <a:rPr lang="en-US" smtClean="0"/>
              <a:t> entry in the Brush </a:t>
            </a:r>
            <a:r>
              <a:rPr lang="en-US" err="1" smtClean="0"/>
              <a:t>Pik</a:t>
            </a:r>
            <a:r>
              <a:rPr lang="en-US" smtClean="0"/>
              <a:t> row is 7 and Brush </a:t>
            </a:r>
            <a:r>
              <a:rPr lang="en-US" err="1" smtClean="0"/>
              <a:t>Pik's</a:t>
            </a:r>
            <a:r>
              <a:rPr lang="en-US" smtClean="0"/>
              <a:t> entry in the </a:t>
            </a:r>
            <a:r>
              <a:rPr lang="en-US" err="1" smtClean="0"/>
              <a:t>Picobuy</a:t>
            </a:r>
            <a:r>
              <a:rPr lang="en-US" smtClean="0"/>
              <a:t> row is 1/7.</a:t>
            </a:r>
          </a:p>
          <a:p>
            <a:pPr lvl="1">
              <a:defRPr/>
            </a:pPr>
            <a:r>
              <a:rPr lang="en-US" smtClean="0"/>
              <a:t>Since Cornell is strongly to very strongly preferred to </a:t>
            </a:r>
            <a:r>
              <a:rPr lang="en-US" err="1" smtClean="0"/>
              <a:t>Picobuy</a:t>
            </a:r>
            <a:r>
              <a:rPr lang="en-US" smtClean="0"/>
              <a:t>, </a:t>
            </a:r>
            <a:r>
              <a:rPr lang="en-US" err="1" smtClean="0"/>
              <a:t>Picobuy's</a:t>
            </a:r>
            <a:r>
              <a:rPr lang="en-US" smtClean="0"/>
              <a:t> entry in the Cornell row is 6 and Cornell's entry in the </a:t>
            </a:r>
            <a:r>
              <a:rPr lang="en-US" err="1" smtClean="0"/>
              <a:t>Picobuy</a:t>
            </a:r>
            <a:r>
              <a:rPr lang="en-US" smtClean="0"/>
              <a:t> row is 1/6.</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7467600" cy="633412"/>
          </a:xfrm>
        </p:spPr>
        <p:txBody>
          <a:bodyPr/>
          <a:lstStyle/>
          <a:p>
            <a:pPr>
              <a:defRPr/>
            </a:pPr>
            <a:r>
              <a:rPr lang="en-US" smtClean="0"/>
              <a:t>Example:  Gill Glass</a:t>
            </a:r>
          </a:p>
        </p:txBody>
      </p:sp>
      <p:sp>
        <p:nvSpPr>
          <p:cNvPr id="34819" name="Rectangle 3"/>
          <p:cNvSpPr>
            <a:spLocks noGrp="1" noChangeArrowheads="1"/>
          </p:cNvSpPr>
          <p:nvPr>
            <p:ph idx="1"/>
          </p:nvPr>
        </p:nvSpPr>
        <p:spPr>
          <a:xfrm>
            <a:off x="495300" y="1103313"/>
            <a:ext cx="8101013" cy="5005387"/>
          </a:xfrm>
        </p:spPr>
        <p:txBody>
          <a:bodyPr/>
          <a:lstStyle/>
          <a:p>
            <a:pPr>
              <a:defRPr/>
            </a:pPr>
            <a:r>
              <a:rPr lang="en-US">
                <a:solidFill>
                  <a:schemeClr val="accent2">
                    <a:lumMod val="75000"/>
                  </a:schemeClr>
                </a:solidFill>
              </a:rPr>
              <a:t>Pairwise Comparison Matrix for Cost</a:t>
            </a:r>
          </a:p>
          <a:p>
            <a:pPr>
              <a:buFont typeface="Monotype Sorts"/>
              <a:buNone/>
              <a:defRPr/>
            </a:pPr>
            <a:endParaRPr lang="en-US" smtClean="0"/>
          </a:p>
          <a:p>
            <a:pPr>
              <a:buFont typeface="Monotype Sorts"/>
              <a:buNone/>
              <a:defRPr/>
            </a:pPr>
            <a:r>
              <a:rPr lang="en-US" smtClean="0"/>
              <a:t>                                    Cornell   Brush </a:t>
            </a:r>
            <a:r>
              <a:rPr lang="en-US" err="1" smtClean="0"/>
              <a:t>Pik</a:t>
            </a:r>
            <a:r>
              <a:rPr lang="en-US" smtClean="0"/>
              <a:t>   </a:t>
            </a:r>
            <a:r>
              <a:rPr lang="en-US" err="1" smtClean="0"/>
              <a:t>Picobuy</a:t>
            </a:r>
            <a:endParaRPr lang="en-US" smtClean="0"/>
          </a:p>
          <a:p>
            <a:pPr>
              <a:buFont typeface="Monotype Sorts"/>
              <a:buNone/>
              <a:defRPr/>
            </a:pPr>
            <a:r>
              <a:rPr lang="en-US" sz="1800" smtClean="0"/>
              <a:t>		</a:t>
            </a:r>
          </a:p>
          <a:p>
            <a:pPr>
              <a:buFont typeface="Monotype Sorts"/>
              <a:buNone/>
              <a:defRPr/>
            </a:pPr>
            <a:r>
              <a:rPr lang="en-US" smtClean="0"/>
              <a:t>	 	Cornell	      1              1/3    	     6</a:t>
            </a:r>
          </a:p>
          <a:p>
            <a:pPr>
              <a:buFont typeface="Monotype Sorts"/>
              <a:buNone/>
              <a:defRPr/>
            </a:pPr>
            <a:r>
              <a:rPr lang="en-US" smtClean="0"/>
              <a:t>		Brush </a:t>
            </a:r>
            <a:r>
              <a:rPr lang="en-US" err="1" smtClean="0"/>
              <a:t>Pik</a:t>
            </a:r>
            <a:r>
              <a:rPr lang="en-US" smtClean="0"/>
              <a:t>	      3	            1    	     7</a:t>
            </a:r>
          </a:p>
          <a:p>
            <a:pPr>
              <a:buFont typeface="Monotype Sorts"/>
              <a:buNone/>
              <a:defRPr/>
            </a:pPr>
            <a:r>
              <a:rPr lang="en-US" smtClean="0"/>
              <a:t>		</a:t>
            </a:r>
            <a:r>
              <a:rPr lang="en-US" err="1" smtClean="0"/>
              <a:t>Picobuy</a:t>
            </a:r>
            <a:r>
              <a:rPr lang="en-US" smtClean="0"/>
              <a:t>	    1/6	          1/7	     1</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669925" y="1111250"/>
            <a:ext cx="7772400" cy="4833938"/>
          </a:xfrm>
        </p:spPr>
        <p:txBody>
          <a:bodyPr>
            <a:normAutofit/>
          </a:bodyPr>
          <a:lstStyle/>
          <a:p>
            <a:pPr>
              <a:defRPr/>
            </a:pPr>
            <a:r>
              <a:rPr lang="en-US">
                <a:solidFill>
                  <a:schemeClr val="accent2">
                    <a:lumMod val="75000"/>
                  </a:schemeClr>
                </a:solidFill>
              </a:rPr>
              <a:t>Normalized Matrix for Cost</a:t>
            </a:r>
          </a:p>
          <a:p>
            <a:pPr>
              <a:buFont typeface="Monotype Sorts"/>
              <a:buNone/>
              <a:defRPr/>
            </a:pPr>
            <a:r>
              <a:rPr lang="en-US" smtClean="0"/>
              <a:t>		Divide each entry in the pairwise comparison matrix by its corresponding column sum.  For example, for Cornell the column sum = 1 + 3 + 1/6 = 25/6.   This gives:</a:t>
            </a:r>
          </a:p>
          <a:p>
            <a:pPr>
              <a:buFont typeface="Monotype Sorts"/>
              <a:buNone/>
              <a:defRPr/>
            </a:pPr>
            <a:endParaRPr lang="en-US" sz="1000" smtClean="0"/>
          </a:p>
          <a:p>
            <a:pPr>
              <a:buFont typeface="Monotype Sorts"/>
              <a:buNone/>
              <a:defRPr/>
            </a:pPr>
            <a:r>
              <a:rPr lang="en-US" smtClean="0"/>
              <a:t>                                    Cornell   Brush </a:t>
            </a:r>
            <a:r>
              <a:rPr lang="en-US" err="1" smtClean="0"/>
              <a:t>Pik</a:t>
            </a:r>
            <a:r>
              <a:rPr lang="en-US" smtClean="0"/>
              <a:t>   </a:t>
            </a:r>
            <a:r>
              <a:rPr lang="en-US" err="1" smtClean="0"/>
              <a:t>Picobuy</a:t>
            </a:r>
            <a:endParaRPr lang="en-US" smtClean="0"/>
          </a:p>
          <a:p>
            <a:pPr>
              <a:buFont typeface="Monotype Sorts"/>
              <a:buNone/>
              <a:defRPr/>
            </a:pPr>
            <a:r>
              <a:rPr lang="en-US" sz="1800" smtClean="0"/>
              <a:t>		</a:t>
            </a:r>
          </a:p>
          <a:p>
            <a:pPr>
              <a:buFont typeface="Monotype Sorts"/>
              <a:buNone/>
              <a:defRPr/>
            </a:pPr>
            <a:r>
              <a:rPr lang="en-US" smtClean="0"/>
              <a:t>	 	Cornell	    6/25         7/31    	   6/14</a:t>
            </a:r>
          </a:p>
          <a:p>
            <a:pPr>
              <a:buFont typeface="Monotype Sorts"/>
              <a:buNone/>
              <a:defRPr/>
            </a:pPr>
            <a:r>
              <a:rPr lang="en-US" smtClean="0"/>
              <a:t>		Brush </a:t>
            </a:r>
            <a:r>
              <a:rPr lang="en-US" err="1" smtClean="0"/>
              <a:t>Pik</a:t>
            </a:r>
            <a:r>
              <a:rPr lang="en-US" smtClean="0"/>
              <a:t>	   18/25       21/31    	   7/14</a:t>
            </a:r>
          </a:p>
          <a:p>
            <a:pPr>
              <a:buFont typeface="Monotype Sorts"/>
              <a:buNone/>
              <a:defRPr/>
            </a:pPr>
            <a:r>
              <a:rPr lang="en-US" smtClean="0"/>
              <a:t>		</a:t>
            </a:r>
            <a:r>
              <a:rPr lang="en-US" err="1" smtClean="0"/>
              <a:t>Picobuy</a:t>
            </a:r>
            <a:r>
              <a:rPr lang="en-US" smtClean="0"/>
              <a:t>	    1/25         3/31	   1/14</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528638" y="1019175"/>
            <a:ext cx="7772400" cy="5138738"/>
          </a:xfrm>
        </p:spPr>
        <p:txBody>
          <a:bodyPr>
            <a:normAutofit/>
          </a:bodyPr>
          <a:lstStyle/>
          <a:p>
            <a:pPr>
              <a:tabLst>
                <a:tab pos="850900" algn="l"/>
              </a:tabLst>
              <a:defRPr/>
            </a:pPr>
            <a:r>
              <a:rPr lang="en-US" dirty="0">
                <a:solidFill>
                  <a:schemeClr val="accent2">
                    <a:lumMod val="75000"/>
                  </a:schemeClr>
                </a:solidFill>
              </a:rPr>
              <a:t>Priority Vector For Cost</a:t>
            </a:r>
          </a:p>
          <a:p>
            <a:pPr>
              <a:buFont typeface="Monotype Sorts"/>
              <a:buNone/>
              <a:tabLst>
                <a:tab pos="850900" algn="l"/>
              </a:tabLst>
              <a:defRPr/>
            </a:pPr>
            <a:r>
              <a:rPr lang="en-US" dirty="0" smtClean="0"/>
              <a:t>		The priority vector is determined by averaging the row entries in the normalized matrix.  Converting to decimals we get:</a:t>
            </a:r>
          </a:p>
          <a:p>
            <a:pPr>
              <a:buFont typeface="Monotype Sorts"/>
              <a:buNone/>
              <a:tabLst>
                <a:tab pos="850900" algn="l"/>
              </a:tabLst>
              <a:defRPr/>
            </a:pPr>
            <a:endParaRPr lang="en-US" sz="1600" dirty="0" smtClean="0"/>
          </a:p>
          <a:p>
            <a:pPr>
              <a:buFont typeface="Monotype Sorts"/>
              <a:buNone/>
              <a:tabLst>
                <a:tab pos="850900" algn="l"/>
              </a:tabLst>
              <a:defRPr/>
            </a:pPr>
            <a:r>
              <a:rPr lang="en-US" dirty="0" smtClean="0"/>
              <a:t>	   	Cornell:     ( 6/25 +  7/31 + 6/14)/3    =   .298 </a:t>
            </a:r>
          </a:p>
          <a:p>
            <a:pPr>
              <a:buFont typeface="Monotype Sorts"/>
              <a:buNone/>
              <a:tabLst>
                <a:tab pos="850900" algn="l"/>
              </a:tabLst>
              <a:defRPr/>
            </a:pPr>
            <a:r>
              <a:rPr lang="en-US" dirty="0" smtClean="0"/>
              <a:t>          	Brush </a:t>
            </a:r>
            <a:r>
              <a:rPr lang="en-US" dirty="0" err="1" smtClean="0"/>
              <a:t>Pik</a:t>
            </a:r>
            <a:r>
              <a:rPr lang="en-US" smtClean="0"/>
              <a:t>: (18/25 + 21/31 + 7/14)/3  =   .632 </a:t>
            </a:r>
          </a:p>
          <a:p>
            <a:pPr>
              <a:buFont typeface="Monotype Sorts"/>
              <a:buNone/>
              <a:tabLst>
                <a:tab pos="850900" algn="l"/>
              </a:tabLst>
              <a:defRPr/>
            </a:pPr>
            <a:r>
              <a:rPr lang="en-US" dirty="0" smtClean="0"/>
              <a:t>          	</a:t>
            </a:r>
            <a:r>
              <a:rPr lang="en-US" dirty="0" err="1" smtClean="0"/>
              <a:t>Picobuy</a:t>
            </a:r>
            <a:r>
              <a:rPr lang="en-US" dirty="0" smtClean="0"/>
              <a:t>:    ( 1/25 +  3/31 + 1/14)/3    =   .069 </a:t>
            </a:r>
          </a:p>
          <a:p>
            <a:pPr>
              <a:buFont typeface="Monotype Sorts"/>
              <a:buNone/>
              <a:tabLst>
                <a:tab pos="850900" algn="l"/>
              </a:tabLst>
              <a:defRPr/>
            </a:pPr>
            <a:endParaRPr lang="en-US" dirty="0" smtClean="0"/>
          </a:p>
        </p:txBody>
      </p:sp>
      <p:sp>
        <p:nvSpPr>
          <p:cNvPr id="65539" name="Freeform 4"/>
          <p:cNvSpPr>
            <a:spLocks/>
          </p:cNvSpPr>
          <p:nvPr/>
        </p:nvSpPr>
        <p:spPr bwMode="auto">
          <a:xfrm>
            <a:off x="6824663" y="3030538"/>
            <a:ext cx="76200"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5540" name="Freeform 5"/>
          <p:cNvSpPr>
            <a:spLocks/>
          </p:cNvSpPr>
          <p:nvPr/>
        </p:nvSpPr>
        <p:spPr bwMode="auto">
          <a:xfrm>
            <a:off x="7567613" y="3030538"/>
            <a:ext cx="76200"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504825" y="1065213"/>
            <a:ext cx="7772400" cy="5500687"/>
          </a:xfrm>
        </p:spPr>
        <p:txBody>
          <a:bodyPr>
            <a:normAutofit/>
          </a:bodyPr>
          <a:lstStyle/>
          <a:p>
            <a:pPr>
              <a:defRPr/>
            </a:pPr>
            <a:r>
              <a:rPr lang="en-US" dirty="0">
                <a:solidFill>
                  <a:schemeClr val="accent2">
                    <a:lumMod val="75000"/>
                  </a:schemeClr>
                </a:solidFill>
              </a:rPr>
              <a:t>Checking  Consistency</a:t>
            </a:r>
          </a:p>
          <a:p>
            <a:pPr lvl="1">
              <a:defRPr/>
            </a:pPr>
            <a:r>
              <a:rPr lang="en-US" dirty="0" smtClean="0"/>
              <a:t>Multiply each column of the pairwise comparison matrix by its priority:</a:t>
            </a:r>
          </a:p>
          <a:p>
            <a:pPr lvl="1">
              <a:buFontTx/>
              <a:buNone/>
              <a:defRPr/>
            </a:pPr>
            <a:endParaRPr lang="en-US" sz="1400" dirty="0" smtClean="0"/>
          </a:p>
          <a:p>
            <a:pPr lvl="1">
              <a:buFontTx/>
              <a:buNone/>
              <a:defRPr/>
            </a:pPr>
            <a:r>
              <a:rPr lang="en-US" dirty="0" smtClean="0"/>
              <a:t>               	 1                     1/3                   6            0.923  </a:t>
            </a:r>
          </a:p>
          <a:p>
            <a:pPr>
              <a:lnSpc>
                <a:spcPct val="90000"/>
              </a:lnSpc>
              <a:buFont typeface="Monotype Sorts"/>
              <a:buNone/>
              <a:defRPr/>
            </a:pPr>
            <a:r>
              <a:rPr lang="en-US" dirty="0" smtClean="0"/>
              <a:t>          	</a:t>
            </a:r>
            <a:r>
              <a:rPr lang="en-US" sz="2100" dirty="0" smtClean="0"/>
              <a:t>.298     3     + .632         1     + .069      7    =     2.009  </a:t>
            </a:r>
          </a:p>
          <a:p>
            <a:pPr>
              <a:lnSpc>
                <a:spcPct val="90000"/>
              </a:lnSpc>
              <a:buFont typeface="Monotype Sorts"/>
              <a:buNone/>
              <a:defRPr/>
            </a:pPr>
            <a:r>
              <a:rPr lang="en-US" sz="2100" dirty="0" smtClean="0"/>
              <a:t>                       1/6                     1/7                   1           0.209  </a:t>
            </a:r>
          </a:p>
          <a:p>
            <a:pPr>
              <a:lnSpc>
                <a:spcPct val="90000"/>
              </a:lnSpc>
              <a:buFont typeface="Monotype Sorts"/>
              <a:buNone/>
              <a:defRPr/>
            </a:pPr>
            <a:endParaRPr lang="en-US" sz="1600" dirty="0" smtClean="0"/>
          </a:p>
          <a:p>
            <a:pPr lvl="1">
              <a:defRPr/>
            </a:pPr>
            <a:r>
              <a:rPr lang="en-US" dirty="0" smtClean="0"/>
              <a:t>Divide these number by their priorities to get:</a:t>
            </a:r>
          </a:p>
          <a:p>
            <a:pPr lvl="1">
              <a:buFontTx/>
              <a:buNone/>
              <a:defRPr/>
            </a:pPr>
            <a:endParaRPr lang="en-US" sz="1200" dirty="0" smtClean="0"/>
          </a:p>
          <a:p>
            <a:pPr>
              <a:buFont typeface="Monotype Sorts"/>
              <a:buNone/>
              <a:defRPr/>
            </a:pPr>
            <a:r>
              <a:rPr lang="en-US" dirty="0" smtClean="0"/>
              <a:t>               		  .923/.298  =  3.097</a:t>
            </a:r>
          </a:p>
          <a:p>
            <a:pPr>
              <a:buFont typeface="Monotype Sorts"/>
              <a:buNone/>
              <a:defRPr/>
            </a:pPr>
            <a:r>
              <a:rPr lang="en-US" dirty="0" smtClean="0"/>
              <a:t>                 		2.009/.632  =  3.179</a:t>
            </a:r>
          </a:p>
          <a:p>
            <a:pPr>
              <a:buFont typeface="Monotype Sorts"/>
              <a:buNone/>
              <a:defRPr/>
            </a:pPr>
            <a:r>
              <a:rPr lang="en-US" dirty="0" smtClean="0"/>
              <a:t>                  		  .209/.069  =  3.029</a:t>
            </a:r>
          </a:p>
        </p:txBody>
      </p:sp>
      <p:sp>
        <p:nvSpPr>
          <p:cNvPr id="66563" name="Freeform 4"/>
          <p:cNvSpPr>
            <a:spLocks/>
          </p:cNvSpPr>
          <p:nvPr/>
        </p:nvSpPr>
        <p:spPr bwMode="auto">
          <a:xfrm>
            <a:off x="6948264"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4" name="Freeform 5"/>
          <p:cNvSpPr>
            <a:spLocks/>
          </p:cNvSpPr>
          <p:nvPr/>
        </p:nvSpPr>
        <p:spPr bwMode="auto">
          <a:xfrm>
            <a:off x="5868144"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5" name="Freeform 6"/>
          <p:cNvSpPr>
            <a:spLocks/>
          </p:cNvSpPr>
          <p:nvPr/>
        </p:nvSpPr>
        <p:spPr bwMode="auto">
          <a:xfrm>
            <a:off x="3974370"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6" name="Freeform 7"/>
          <p:cNvSpPr>
            <a:spLocks/>
          </p:cNvSpPr>
          <p:nvPr/>
        </p:nvSpPr>
        <p:spPr bwMode="auto">
          <a:xfrm>
            <a:off x="2014538" y="2586038"/>
            <a:ext cx="79375" cy="1220787"/>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7" name="Freeform 8"/>
          <p:cNvSpPr>
            <a:spLocks/>
          </p:cNvSpPr>
          <p:nvPr/>
        </p:nvSpPr>
        <p:spPr bwMode="auto">
          <a:xfrm>
            <a:off x="7884368"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8" name="Freeform 9"/>
          <p:cNvSpPr>
            <a:spLocks/>
          </p:cNvSpPr>
          <p:nvPr/>
        </p:nvSpPr>
        <p:spPr bwMode="auto">
          <a:xfrm>
            <a:off x="4572000"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69" name="Freeform 10"/>
          <p:cNvSpPr>
            <a:spLocks/>
          </p:cNvSpPr>
          <p:nvPr/>
        </p:nvSpPr>
        <p:spPr bwMode="auto">
          <a:xfrm>
            <a:off x="6228184"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6570" name="Freeform 11"/>
          <p:cNvSpPr>
            <a:spLocks/>
          </p:cNvSpPr>
          <p:nvPr/>
        </p:nvSpPr>
        <p:spPr bwMode="auto">
          <a:xfrm>
            <a:off x="2624138" y="2586038"/>
            <a:ext cx="79375"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 name="Title 1"/>
          <p:cNvSpPr>
            <a:spLocks noGrp="1"/>
          </p:cNvSpPr>
          <p:nvPr>
            <p:ph type="title"/>
          </p:nvPr>
        </p:nvSpPr>
        <p:spPr>
          <a:xfrm>
            <a:off x="457200" y="274638"/>
            <a:ext cx="7467600" cy="850106"/>
          </a:xfrm>
        </p:spPr>
        <p:txBody>
          <a:bodyPr/>
          <a:lstStyle/>
          <a:p>
            <a:pPr>
              <a:defRPr/>
            </a:pPr>
            <a:endParaRPr lang="en-US" dirty="0"/>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512763" y="1077913"/>
            <a:ext cx="7772400" cy="5329237"/>
          </a:xfrm>
        </p:spPr>
        <p:txBody>
          <a:bodyPr>
            <a:normAutofit/>
          </a:bodyPr>
          <a:lstStyle/>
          <a:p>
            <a:pPr>
              <a:defRPr/>
            </a:pPr>
            <a:r>
              <a:rPr lang="en-US">
                <a:solidFill>
                  <a:schemeClr val="accent2">
                    <a:lumMod val="75000"/>
                  </a:schemeClr>
                </a:solidFill>
              </a:rPr>
              <a:t>Checking Consistency</a:t>
            </a:r>
          </a:p>
          <a:p>
            <a:pPr lvl="1">
              <a:defRPr/>
            </a:pPr>
            <a:r>
              <a:rPr lang="en-US" smtClean="0"/>
              <a:t>Average the above results to get </a:t>
            </a:r>
            <a:r>
              <a:rPr lang="en-US" smtClean="0">
                <a:latin typeface="Symbol" pitchFamily="18" charset="2"/>
              </a:rPr>
              <a:t></a:t>
            </a:r>
            <a:r>
              <a:rPr lang="en-US" baseline="-25000" smtClean="0"/>
              <a:t>max</a:t>
            </a:r>
            <a:r>
              <a:rPr lang="en-US" smtClean="0"/>
              <a:t>.</a:t>
            </a:r>
          </a:p>
          <a:p>
            <a:pPr lvl="1">
              <a:buFontTx/>
              <a:buNone/>
              <a:defRPr/>
            </a:pPr>
            <a:endParaRPr lang="en-US" sz="600" smtClean="0"/>
          </a:p>
          <a:p>
            <a:pPr>
              <a:buFont typeface="Monotype Sorts"/>
              <a:buNone/>
              <a:defRPr/>
            </a:pPr>
            <a:r>
              <a:rPr lang="en-US" smtClean="0"/>
              <a:t>                 </a:t>
            </a:r>
            <a:r>
              <a:rPr lang="en-US" smtClean="0">
                <a:latin typeface="Symbol" pitchFamily="18" charset="2"/>
              </a:rPr>
              <a:t></a:t>
            </a:r>
            <a:r>
              <a:rPr lang="en-US" baseline="-25000" smtClean="0"/>
              <a:t>max</a:t>
            </a:r>
            <a:r>
              <a:rPr lang="en-US" smtClean="0"/>
              <a:t> = (3.097 + 3.179 + 3.029)/3 = 3.102</a:t>
            </a:r>
          </a:p>
          <a:p>
            <a:pPr>
              <a:buFont typeface="Monotype Sorts"/>
              <a:buNone/>
              <a:defRPr/>
            </a:pPr>
            <a:endParaRPr lang="en-US" sz="600" smtClean="0"/>
          </a:p>
          <a:p>
            <a:pPr lvl="1">
              <a:defRPr/>
            </a:pPr>
            <a:r>
              <a:rPr lang="en-US" smtClean="0"/>
              <a:t>Compute the consistence index, CI, for two terms.</a:t>
            </a:r>
          </a:p>
          <a:p>
            <a:pPr lvl="1">
              <a:buFontTx/>
              <a:buNone/>
              <a:defRPr/>
            </a:pPr>
            <a:endParaRPr lang="en-US" sz="600" smtClean="0"/>
          </a:p>
          <a:p>
            <a:pPr>
              <a:buFont typeface="Monotype Sorts"/>
              <a:buNone/>
              <a:defRPr/>
            </a:pPr>
            <a:r>
              <a:rPr lang="en-US" smtClean="0"/>
              <a:t>                 CI = (</a:t>
            </a:r>
            <a:r>
              <a:rPr lang="en-US" smtClean="0">
                <a:latin typeface="Symbol" pitchFamily="18" charset="2"/>
              </a:rPr>
              <a:t></a:t>
            </a:r>
            <a:r>
              <a:rPr lang="en-US" baseline="-25000" smtClean="0"/>
              <a:t>max</a:t>
            </a:r>
            <a:r>
              <a:rPr lang="en-US" smtClean="0"/>
              <a:t> - </a:t>
            </a:r>
            <a:r>
              <a:rPr lang="en-US" i="1" smtClean="0"/>
              <a:t>n</a:t>
            </a:r>
            <a:r>
              <a:rPr lang="en-US" smtClean="0"/>
              <a:t>)/(</a:t>
            </a:r>
            <a:r>
              <a:rPr lang="en-US" i="1" smtClean="0"/>
              <a:t>n</a:t>
            </a:r>
            <a:r>
              <a:rPr lang="en-US" smtClean="0"/>
              <a:t> - 1) = (3.102 - 3)/2 = .051</a:t>
            </a:r>
          </a:p>
          <a:p>
            <a:pPr>
              <a:buFont typeface="Monotype Sorts"/>
              <a:buNone/>
              <a:defRPr/>
            </a:pPr>
            <a:endParaRPr lang="en-US" sz="600" smtClean="0"/>
          </a:p>
          <a:p>
            <a:pPr lvl="1">
              <a:defRPr/>
            </a:pPr>
            <a:r>
              <a:rPr lang="en-US" smtClean="0"/>
              <a:t>Compute the consistency ratio, CR, by CI/RI, where RI = .58 for 3 factors:</a:t>
            </a:r>
          </a:p>
          <a:p>
            <a:pPr lvl="1">
              <a:buFontTx/>
              <a:buNone/>
              <a:defRPr/>
            </a:pPr>
            <a:endParaRPr lang="en-US" sz="600" smtClean="0"/>
          </a:p>
          <a:p>
            <a:pPr>
              <a:buFont typeface="Monotype Sorts"/>
              <a:buNone/>
              <a:defRPr/>
            </a:pPr>
            <a:r>
              <a:rPr lang="en-US" smtClean="0"/>
              <a:t>                 CR = CI/RI = .051/.58 = .088</a:t>
            </a:r>
          </a:p>
          <a:p>
            <a:pPr>
              <a:buFont typeface="Monotype Sorts"/>
              <a:buNone/>
              <a:defRPr/>
            </a:pPr>
            <a:endParaRPr lang="en-US" sz="600" smtClean="0"/>
          </a:p>
          <a:p>
            <a:pPr>
              <a:buFont typeface="Monotype Sorts"/>
              <a:buNone/>
              <a:defRPr/>
            </a:pPr>
            <a:r>
              <a:rPr lang="en-US" smtClean="0"/>
              <a:t>	Since the consistency ratio, CR, is less than .10, this is well within the acceptable range for consistency. </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a:xfrm>
            <a:off x="457200" y="1600200"/>
            <a:ext cx="7467600" cy="4873625"/>
          </a:xfrm>
        </p:spPr>
        <p:txBody>
          <a:bodyPr/>
          <a:lstStyle/>
          <a:p>
            <a:pPr>
              <a:buFont typeface="Monotype Sorts"/>
              <a:buNone/>
            </a:pPr>
            <a:r>
              <a:rPr lang="en-US" smtClean="0"/>
              <a:t>		Gill Glass has determined that for </a:t>
            </a:r>
            <a:r>
              <a:rPr lang="en-US" u="sng" smtClean="0"/>
              <a:t>reliability</a:t>
            </a:r>
            <a:r>
              <a:rPr lang="en-US" smtClean="0"/>
              <a:t>, Cornell is very strongly preferable to Brush Pik and equally preferable to Picobuy.  Also, Picobuy is strongly preferable to Brush Pik.</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796925" y="1262063"/>
            <a:ext cx="8101013" cy="5005387"/>
          </a:xfrm>
        </p:spPr>
        <p:txBody>
          <a:bodyPr/>
          <a:lstStyle/>
          <a:p>
            <a:pPr>
              <a:defRPr/>
            </a:pPr>
            <a:r>
              <a:rPr lang="en-US">
                <a:solidFill>
                  <a:schemeClr val="accent2">
                    <a:lumMod val="75000"/>
                  </a:schemeClr>
                </a:solidFill>
              </a:rPr>
              <a:t>Pairwise Comparison Matrix for Reliability</a:t>
            </a:r>
          </a:p>
          <a:p>
            <a:pPr>
              <a:buFont typeface="Monotype Sorts"/>
              <a:buNone/>
              <a:defRPr/>
            </a:pPr>
            <a:endParaRPr lang="en-US" sz="1000" smtClean="0"/>
          </a:p>
          <a:p>
            <a:pPr>
              <a:buFont typeface="Monotype Sorts"/>
              <a:buNone/>
              <a:defRPr/>
            </a:pPr>
            <a:r>
              <a:rPr lang="en-US" smtClean="0"/>
              <a:t>                                    Cornell   Brush </a:t>
            </a:r>
            <a:r>
              <a:rPr lang="en-US" err="1" smtClean="0"/>
              <a:t>Pik</a:t>
            </a:r>
            <a:r>
              <a:rPr lang="en-US" smtClean="0"/>
              <a:t>   </a:t>
            </a:r>
            <a:r>
              <a:rPr lang="en-US" err="1" smtClean="0"/>
              <a:t>Picobuy</a:t>
            </a:r>
            <a:endParaRPr lang="en-US" smtClean="0"/>
          </a:p>
          <a:p>
            <a:pPr>
              <a:buFont typeface="Monotype Sorts"/>
              <a:buNone/>
              <a:defRPr/>
            </a:pPr>
            <a:r>
              <a:rPr lang="en-US" sz="1400" smtClean="0"/>
              <a:t>		</a:t>
            </a:r>
          </a:p>
          <a:p>
            <a:pPr>
              <a:buFont typeface="Monotype Sorts"/>
              <a:buNone/>
              <a:defRPr/>
            </a:pPr>
            <a:r>
              <a:rPr lang="en-US" smtClean="0"/>
              <a:t>	 	Cornell	      1                7    	      2</a:t>
            </a:r>
          </a:p>
          <a:p>
            <a:pPr>
              <a:buFont typeface="Monotype Sorts"/>
              <a:buNone/>
              <a:defRPr/>
            </a:pPr>
            <a:r>
              <a:rPr lang="en-US" smtClean="0"/>
              <a:t>		Brush </a:t>
            </a:r>
            <a:r>
              <a:rPr lang="en-US" err="1" smtClean="0"/>
              <a:t>Pik</a:t>
            </a:r>
            <a:r>
              <a:rPr lang="en-US" smtClean="0"/>
              <a:t>	    1/7	            1    	      5</a:t>
            </a:r>
          </a:p>
          <a:p>
            <a:pPr>
              <a:buFont typeface="Monotype Sorts"/>
              <a:buNone/>
              <a:defRPr/>
            </a:pPr>
            <a:r>
              <a:rPr lang="en-US" smtClean="0"/>
              <a:t>		</a:t>
            </a:r>
            <a:r>
              <a:rPr lang="en-US" err="1" smtClean="0"/>
              <a:t>Picobuy</a:t>
            </a:r>
            <a:r>
              <a:rPr lang="en-US" smtClean="0"/>
              <a:t>	    1/2	          1/5	      1</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611188" y="1196975"/>
            <a:ext cx="8101012" cy="5005388"/>
          </a:xfrm>
        </p:spPr>
        <p:txBody>
          <a:bodyPr>
            <a:normAutofit/>
          </a:bodyPr>
          <a:lstStyle/>
          <a:p>
            <a:pPr>
              <a:defRPr/>
            </a:pPr>
            <a:r>
              <a:rPr lang="en-US">
                <a:solidFill>
                  <a:schemeClr val="accent2">
                    <a:lumMod val="75000"/>
                  </a:schemeClr>
                </a:solidFill>
              </a:rPr>
              <a:t>Normalized Matrix for Reliability</a:t>
            </a:r>
          </a:p>
          <a:p>
            <a:pPr>
              <a:buFont typeface="Monotype Sorts"/>
              <a:buNone/>
              <a:defRPr/>
            </a:pPr>
            <a:r>
              <a:rPr lang="en-US" smtClean="0"/>
              <a:t>		Divide each entry in the pairwise comparison matrix by its corresponding column sum.  For example, for Cornell the column sum = 1 + 1/7 + 1/2 = 23/14.   This gives:</a:t>
            </a:r>
          </a:p>
          <a:p>
            <a:pPr>
              <a:buFont typeface="Monotype Sorts"/>
              <a:buNone/>
              <a:defRPr/>
            </a:pPr>
            <a:endParaRPr lang="en-US" sz="600" smtClean="0"/>
          </a:p>
          <a:p>
            <a:pPr>
              <a:buFont typeface="Monotype Sorts"/>
              <a:buNone/>
              <a:defRPr/>
            </a:pPr>
            <a:r>
              <a:rPr lang="en-US" smtClean="0"/>
              <a:t>                                    Cornell   Brush </a:t>
            </a:r>
            <a:r>
              <a:rPr lang="en-US" err="1" smtClean="0"/>
              <a:t>Pik</a:t>
            </a:r>
            <a:r>
              <a:rPr lang="en-US" smtClean="0"/>
              <a:t>   </a:t>
            </a:r>
            <a:r>
              <a:rPr lang="en-US" err="1" smtClean="0"/>
              <a:t>Picobuy</a:t>
            </a:r>
            <a:endParaRPr lang="en-US" smtClean="0"/>
          </a:p>
          <a:p>
            <a:pPr>
              <a:buFont typeface="Monotype Sorts"/>
              <a:buNone/>
              <a:defRPr/>
            </a:pPr>
            <a:r>
              <a:rPr lang="en-US" sz="1000" smtClean="0"/>
              <a:t>		</a:t>
            </a:r>
          </a:p>
          <a:p>
            <a:pPr>
              <a:buFont typeface="Monotype Sorts"/>
              <a:buNone/>
              <a:defRPr/>
            </a:pPr>
            <a:r>
              <a:rPr lang="en-US" smtClean="0"/>
              <a:t>	 	Cornell	   14/23       35/41    	    2/8</a:t>
            </a:r>
          </a:p>
          <a:p>
            <a:pPr>
              <a:buFont typeface="Monotype Sorts"/>
              <a:buNone/>
              <a:defRPr/>
            </a:pPr>
            <a:r>
              <a:rPr lang="en-US" smtClean="0"/>
              <a:t>		Brush </a:t>
            </a:r>
            <a:r>
              <a:rPr lang="en-US" err="1" smtClean="0"/>
              <a:t>Pik</a:t>
            </a:r>
            <a:r>
              <a:rPr lang="en-US" smtClean="0"/>
              <a:t>	     2/23         5/41    	    5/8</a:t>
            </a:r>
          </a:p>
          <a:p>
            <a:pPr>
              <a:buFont typeface="Monotype Sorts"/>
              <a:buNone/>
              <a:defRPr/>
            </a:pPr>
            <a:r>
              <a:rPr lang="en-US" smtClean="0"/>
              <a:t>		</a:t>
            </a:r>
            <a:r>
              <a:rPr lang="en-US" err="1" smtClean="0"/>
              <a:t>Picobuy</a:t>
            </a:r>
            <a:r>
              <a:rPr lang="en-US" smtClean="0"/>
              <a:t>	     7/23         1/41	    1/8</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468313" y="1341438"/>
            <a:ext cx="8101012" cy="5005387"/>
          </a:xfrm>
        </p:spPr>
        <p:txBody>
          <a:bodyPr>
            <a:normAutofit/>
          </a:bodyPr>
          <a:lstStyle/>
          <a:p>
            <a:pPr>
              <a:defRPr/>
            </a:pPr>
            <a:r>
              <a:rPr lang="en-US" dirty="0">
                <a:solidFill>
                  <a:schemeClr val="accent2">
                    <a:lumMod val="75000"/>
                  </a:schemeClr>
                </a:solidFill>
              </a:rPr>
              <a:t>Priority Vector For Reliability</a:t>
            </a:r>
          </a:p>
          <a:p>
            <a:pPr>
              <a:buFont typeface="Monotype Sorts"/>
              <a:buNone/>
              <a:defRPr/>
            </a:pPr>
            <a:r>
              <a:rPr lang="en-US" dirty="0" smtClean="0"/>
              <a:t>		The priority vector is determined by averaging the row entries in the normalized matrix.  Converting to decimals we get:</a:t>
            </a:r>
          </a:p>
          <a:p>
            <a:pPr>
              <a:buFont typeface="Monotype Sorts"/>
              <a:buNone/>
              <a:defRPr/>
            </a:pPr>
            <a:r>
              <a:rPr lang="en-US" sz="1000" dirty="0" smtClean="0"/>
              <a:t>                                                   </a:t>
            </a:r>
          </a:p>
          <a:p>
            <a:pPr>
              <a:buFont typeface="Monotype Sorts"/>
              <a:buNone/>
              <a:defRPr/>
            </a:pPr>
            <a:r>
              <a:rPr lang="en-US" dirty="0" smtClean="0"/>
              <a:t>            Cornell:     (14/23 + 35/41 + 2/8)/3   =    .571 </a:t>
            </a:r>
          </a:p>
          <a:p>
            <a:pPr>
              <a:buFont typeface="Monotype Sorts"/>
              <a:buNone/>
              <a:defRPr/>
            </a:pPr>
            <a:r>
              <a:rPr lang="en-US" dirty="0" smtClean="0"/>
              <a:t>            Brush </a:t>
            </a:r>
            <a:r>
              <a:rPr lang="en-US" dirty="0" err="1" smtClean="0"/>
              <a:t>Pik</a:t>
            </a:r>
            <a:r>
              <a:rPr lang="en-US" dirty="0" smtClean="0"/>
              <a:t>: (  2/23 +   5/41 + 5/8)/3   =    .278 </a:t>
            </a:r>
          </a:p>
          <a:p>
            <a:pPr>
              <a:buFont typeface="Monotype Sorts"/>
              <a:buNone/>
              <a:defRPr/>
            </a:pPr>
            <a:r>
              <a:rPr lang="en-US" dirty="0" smtClean="0"/>
              <a:t>            </a:t>
            </a:r>
            <a:r>
              <a:rPr lang="en-US" dirty="0" err="1" smtClean="0"/>
              <a:t>Picobuy</a:t>
            </a:r>
            <a:r>
              <a:rPr lang="en-US" dirty="0" smtClean="0"/>
              <a:t>:    (  7/23 +   1/41 + 1/8)/3   =    .151 </a:t>
            </a:r>
          </a:p>
          <a:p>
            <a:pPr>
              <a:buFont typeface="Monotype Sorts"/>
              <a:buNone/>
              <a:defRPr/>
            </a:pPr>
            <a:endParaRPr lang="en-US" sz="1000" dirty="0" smtClean="0"/>
          </a:p>
          <a:p>
            <a:pPr>
              <a:defRPr/>
            </a:pPr>
            <a:r>
              <a:rPr lang="en-US" dirty="0">
                <a:solidFill>
                  <a:schemeClr val="accent2">
                    <a:lumMod val="75000"/>
                  </a:schemeClr>
                </a:solidFill>
              </a:rPr>
              <a:t>Checking  Consistency</a:t>
            </a:r>
          </a:p>
          <a:p>
            <a:pPr>
              <a:buFont typeface="Monotype Sorts"/>
              <a:buNone/>
              <a:defRPr/>
            </a:pPr>
            <a:r>
              <a:rPr lang="en-US" dirty="0" smtClean="0"/>
              <a:t>		Gill Glass’ responses to reliability could be checked for consistency in the same manner as was cost.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Examples of Multi-Criteria Problems</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Bef>
                <a:spcPts val="580"/>
              </a:spcBef>
              <a:spcAft>
                <a:spcPts val="0"/>
              </a:spcAft>
              <a:buFont typeface="Wingdings 2"/>
              <a:buChar char=""/>
              <a:defRPr/>
            </a:pPr>
            <a:r>
              <a:rPr lang="en-US" smtClean="0">
                <a:latin typeface="Times New Roman" pitchFamily="18" charset="0"/>
                <a:ea typeface="+mj-ea"/>
                <a:cs typeface="Times New Roman" pitchFamily="18" charset="0"/>
              </a:rPr>
              <a:t> Locating  a nuclear power plant involves criteria such as:</a:t>
            </a:r>
          </a:p>
          <a:p>
            <a:pPr marL="274320" indent="-274320" eaLnBrk="1" fontAlgn="auto" hangingPunct="1">
              <a:spcBef>
                <a:spcPts val="580"/>
              </a:spcBef>
              <a:spcAft>
                <a:spcPts val="0"/>
              </a:spcAft>
              <a:buFont typeface="Wingdings 2"/>
              <a:buNone/>
              <a:defRPr/>
            </a:pPr>
            <a:endParaRPr lang="en-US" smtClean="0">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None/>
              <a:defRPr/>
            </a:pPr>
            <a:endParaRPr lang="en-US" smtClean="0">
              <a:latin typeface="Times New Roman" pitchFamily="18" charset="0"/>
              <a:ea typeface="+mj-ea"/>
              <a:cs typeface="Times New Roman" pitchFamily="18" charset="0"/>
            </a:endParaRPr>
          </a:p>
          <a:p>
            <a:pPr marL="548640" lvl="1" indent="-274320" eaLnBrk="1" fontAlgn="auto" hangingPunct="1">
              <a:lnSpc>
                <a:spcPct val="80000"/>
              </a:lnSpc>
              <a:spcBef>
                <a:spcPts val="370"/>
              </a:spcBef>
              <a:spcAft>
                <a:spcPts val="0"/>
              </a:spcAft>
              <a:buFont typeface="Wingdings 2"/>
              <a:buChar char=""/>
              <a:defRPr/>
            </a:pPr>
            <a:r>
              <a:rPr lang="en-US" sz="3000" smtClean="0">
                <a:latin typeface="Times New Roman" pitchFamily="18" charset="0"/>
                <a:ea typeface="+mj-ea"/>
                <a:cs typeface="Times New Roman" pitchFamily="18" charset="0"/>
              </a:rPr>
              <a:t>Safety</a:t>
            </a:r>
          </a:p>
          <a:p>
            <a:pPr marL="548640" lvl="1" indent="-274320" eaLnBrk="1" fontAlgn="auto" hangingPunct="1">
              <a:lnSpc>
                <a:spcPct val="80000"/>
              </a:lnSpc>
              <a:spcBef>
                <a:spcPts val="370"/>
              </a:spcBef>
              <a:spcAft>
                <a:spcPts val="0"/>
              </a:spcAft>
              <a:buFont typeface="Wingdings 2"/>
              <a:buChar char=""/>
              <a:defRPr/>
            </a:pPr>
            <a:r>
              <a:rPr lang="en-US" sz="3000" smtClean="0">
                <a:latin typeface="Times New Roman" pitchFamily="18" charset="0"/>
                <a:ea typeface="+mj-ea"/>
                <a:cs typeface="Times New Roman" pitchFamily="18" charset="0"/>
              </a:rPr>
              <a:t>Health</a:t>
            </a:r>
          </a:p>
          <a:p>
            <a:pPr marL="548640" lvl="1" indent="-274320" eaLnBrk="1" fontAlgn="auto" hangingPunct="1">
              <a:lnSpc>
                <a:spcPct val="80000"/>
              </a:lnSpc>
              <a:spcBef>
                <a:spcPts val="370"/>
              </a:spcBef>
              <a:spcAft>
                <a:spcPts val="0"/>
              </a:spcAft>
              <a:buFont typeface="Wingdings 2"/>
              <a:buChar char=""/>
              <a:defRPr/>
            </a:pPr>
            <a:r>
              <a:rPr lang="en-US" sz="3000" smtClean="0">
                <a:latin typeface="Times New Roman" pitchFamily="18" charset="0"/>
                <a:ea typeface="+mj-ea"/>
                <a:cs typeface="Times New Roman" pitchFamily="18" charset="0"/>
              </a:rPr>
              <a:t>Environment</a:t>
            </a:r>
          </a:p>
          <a:p>
            <a:pPr marL="548640" lvl="1" indent="-274320" eaLnBrk="1" fontAlgn="auto" hangingPunct="1">
              <a:lnSpc>
                <a:spcPct val="80000"/>
              </a:lnSpc>
              <a:spcBef>
                <a:spcPts val="370"/>
              </a:spcBef>
              <a:spcAft>
                <a:spcPts val="0"/>
              </a:spcAft>
              <a:buFont typeface="Wingdings 2"/>
              <a:buChar char=""/>
              <a:defRPr/>
            </a:pPr>
            <a:r>
              <a:rPr lang="en-US" sz="3000" smtClean="0">
                <a:latin typeface="Times New Roman" pitchFamily="18" charset="0"/>
                <a:ea typeface="+mj-ea"/>
                <a:cs typeface="Times New Roman" pitchFamily="18" charset="0"/>
              </a:rPr>
              <a:t>Cost</a:t>
            </a:r>
          </a:p>
          <a:p>
            <a:pPr marL="274320" indent="-274320" eaLnBrk="1" fontAlgn="auto" hangingPunct="1">
              <a:spcBef>
                <a:spcPts val="580"/>
              </a:spcBef>
              <a:spcAft>
                <a:spcPts val="0"/>
              </a:spcAft>
              <a:buFont typeface="Wingdings 2"/>
              <a:buChar char=""/>
              <a:defRPr/>
            </a:pPr>
            <a:endParaRPr lang="en-US"/>
          </a:p>
        </p:txBody>
      </p:sp>
      <p:sp>
        <p:nvSpPr>
          <p:cNvPr id="143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2BC4EDB-F900-4C54-AB5F-25AD72D2135A}" type="slidenum">
              <a:rPr lang="en-US" smtClean="0">
                <a:solidFill>
                  <a:srgbClr val="FFFFFF"/>
                </a:solidFill>
              </a:rPr>
              <a:pPr eaLnBrk="1" hangingPunct="1"/>
              <a:t>7</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457200" y="1600200"/>
            <a:ext cx="7467600" cy="4873625"/>
          </a:xfrm>
        </p:spPr>
        <p:txBody>
          <a:bodyPr/>
          <a:lstStyle/>
          <a:p>
            <a:pPr>
              <a:buFont typeface="Monotype Sorts"/>
              <a:buNone/>
            </a:pPr>
            <a:r>
              <a:rPr lang="en-US" smtClean="0"/>
              <a:t>		Gill Glass has determined that for </a:t>
            </a:r>
            <a:r>
              <a:rPr lang="en-US" u="sng" smtClean="0"/>
              <a:t>delivery time</a:t>
            </a:r>
            <a:r>
              <a:rPr lang="en-US" smtClean="0"/>
              <a:t>, Cornell is equally preferable to Picobuy.  Both Cornell and Picobuy are very strongly to extremely preferable to Brush Pik.</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179388" y="1557338"/>
            <a:ext cx="8101012" cy="5005387"/>
          </a:xfrm>
        </p:spPr>
        <p:txBody>
          <a:bodyPr/>
          <a:lstStyle/>
          <a:p>
            <a:pPr>
              <a:defRPr/>
            </a:pPr>
            <a:r>
              <a:rPr lang="en-US">
                <a:solidFill>
                  <a:schemeClr val="accent2">
                    <a:lumMod val="75000"/>
                  </a:schemeClr>
                </a:solidFill>
              </a:rPr>
              <a:t>Pairwise Comparison Matrix for Delivery Time</a:t>
            </a:r>
          </a:p>
          <a:p>
            <a:pPr>
              <a:buFont typeface="Monotype Sorts"/>
              <a:buNone/>
              <a:defRPr/>
            </a:pPr>
            <a:endParaRPr lang="en-US" sz="1000" smtClean="0"/>
          </a:p>
          <a:p>
            <a:pPr>
              <a:buFont typeface="Monotype Sorts"/>
              <a:buNone/>
              <a:defRPr/>
            </a:pPr>
            <a:r>
              <a:rPr lang="en-US" smtClean="0"/>
              <a:t>                                    Cornell   Brush </a:t>
            </a:r>
            <a:r>
              <a:rPr lang="en-US" err="1" smtClean="0"/>
              <a:t>Pik</a:t>
            </a:r>
            <a:r>
              <a:rPr lang="en-US" smtClean="0"/>
              <a:t>   </a:t>
            </a:r>
            <a:r>
              <a:rPr lang="en-US" err="1" smtClean="0"/>
              <a:t>Picobuy</a:t>
            </a:r>
            <a:endParaRPr lang="en-US" smtClean="0"/>
          </a:p>
          <a:p>
            <a:pPr>
              <a:buFont typeface="Monotype Sorts"/>
              <a:buNone/>
              <a:defRPr/>
            </a:pPr>
            <a:r>
              <a:rPr lang="en-US" sz="1000" smtClean="0"/>
              <a:t>		</a:t>
            </a:r>
          </a:p>
          <a:p>
            <a:pPr>
              <a:buFont typeface="Monotype Sorts"/>
              <a:buNone/>
              <a:defRPr/>
            </a:pPr>
            <a:r>
              <a:rPr lang="en-US" smtClean="0"/>
              <a:t>	 	Cornell	      1                8    	      1</a:t>
            </a:r>
          </a:p>
          <a:p>
            <a:pPr>
              <a:buFont typeface="Monotype Sorts"/>
              <a:buNone/>
              <a:defRPr/>
            </a:pPr>
            <a:r>
              <a:rPr lang="en-US" smtClean="0"/>
              <a:t>		Brush </a:t>
            </a:r>
            <a:r>
              <a:rPr lang="en-US" err="1" smtClean="0"/>
              <a:t>Pik</a:t>
            </a:r>
            <a:r>
              <a:rPr lang="en-US" smtClean="0"/>
              <a:t>	    1/8	            1    	    1/8</a:t>
            </a:r>
          </a:p>
          <a:p>
            <a:pPr>
              <a:buFont typeface="Monotype Sorts"/>
              <a:buNone/>
              <a:defRPr/>
            </a:pPr>
            <a:r>
              <a:rPr lang="en-US" smtClean="0"/>
              <a:t>		</a:t>
            </a:r>
            <a:r>
              <a:rPr lang="en-US" err="1" smtClean="0"/>
              <a:t>Picobuy</a:t>
            </a:r>
            <a:r>
              <a:rPr lang="en-US" smtClean="0"/>
              <a:t>	      1	            8	      1</a:t>
            </a: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107950" y="1341438"/>
            <a:ext cx="8101013" cy="5005387"/>
          </a:xfrm>
        </p:spPr>
        <p:txBody>
          <a:bodyPr/>
          <a:lstStyle/>
          <a:p>
            <a:pPr>
              <a:defRPr/>
            </a:pPr>
            <a:r>
              <a:rPr lang="en-US">
                <a:solidFill>
                  <a:schemeClr val="accent2">
                    <a:lumMod val="75000"/>
                  </a:schemeClr>
                </a:solidFill>
              </a:rPr>
              <a:t>Normalized Matrix for Delivery Time</a:t>
            </a:r>
          </a:p>
          <a:p>
            <a:pPr>
              <a:buFont typeface="Monotype Sorts"/>
              <a:buNone/>
              <a:defRPr/>
            </a:pPr>
            <a:r>
              <a:rPr lang="en-US" smtClean="0"/>
              <a:t>		Divide each entry in the pairwise comparison matrix by its corresponding column sum.  </a:t>
            </a:r>
          </a:p>
          <a:p>
            <a:pPr>
              <a:buFont typeface="Monotype Sorts"/>
              <a:buNone/>
              <a:defRPr/>
            </a:pPr>
            <a:endParaRPr lang="en-US" sz="1000" smtClean="0"/>
          </a:p>
          <a:p>
            <a:pPr>
              <a:buFont typeface="Monotype Sorts"/>
              <a:buNone/>
              <a:defRPr/>
            </a:pPr>
            <a:r>
              <a:rPr lang="en-US" smtClean="0"/>
              <a:t>                                     Cornell   Brush </a:t>
            </a:r>
            <a:r>
              <a:rPr lang="en-US" err="1" smtClean="0"/>
              <a:t>Pik</a:t>
            </a:r>
            <a:r>
              <a:rPr lang="en-US" smtClean="0"/>
              <a:t>   </a:t>
            </a:r>
            <a:r>
              <a:rPr lang="en-US" err="1" smtClean="0"/>
              <a:t>Picobuy</a:t>
            </a:r>
            <a:endParaRPr lang="en-US" smtClean="0"/>
          </a:p>
          <a:p>
            <a:pPr>
              <a:buFont typeface="Monotype Sorts"/>
              <a:buNone/>
              <a:defRPr/>
            </a:pPr>
            <a:r>
              <a:rPr lang="en-US" sz="1000" smtClean="0"/>
              <a:t>		</a:t>
            </a:r>
          </a:p>
          <a:p>
            <a:pPr>
              <a:buFont typeface="Monotype Sorts"/>
              <a:buNone/>
              <a:defRPr/>
            </a:pPr>
            <a:r>
              <a:rPr lang="en-US" smtClean="0"/>
              <a:t>	 	Cornell	     8/17         8/17    	    8/17</a:t>
            </a:r>
          </a:p>
          <a:p>
            <a:pPr>
              <a:buFont typeface="Monotype Sorts"/>
              <a:buNone/>
              <a:defRPr/>
            </a:pPr>
            <a:r>
              <a:rPr lang="en-US" smtClean="0"/>
              <a:t>		Brush </a:t>
            </a:r>
            <a:r>
              <a:rPr lang="en-US" err="1" smtClean="0"/>
              <a:t>Pik</a:t>
            </a:r>
            <a:r>
              <a:rPr lang="en-US" smtClean="0"/>
              <a:t>	     1/17         1/17    	    1/17</a:t>
            </a:r>
          </a:p>
          <a:p>
            <a:pPr>
              <a:buFont typeface="Monotype Sorts"/>
              <a:buNone/>
              <a:defRPr/>
            </a:pPr>
            <a:r>
              <a:rPr lang="en-US" smtClean="0"/>
              <a:t>		</a:t>
            </a:r>
            <a:r>
              <a:rPr lang="en-US" err="1" smtClean="0"/>
              <a:t>Picobuy</a:t>
            </a:r>
            <a:r>
              <a:rPr lang="en-US" smtClean="0"/>
              <a:t>	     8/17         8/17	    8/17</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468313" y="1196975"/>
            <a:ext cx="8101012" cy="5005388"/>
          </a:xfrm>
        </p:spPr>
        <p:txBody>
          <a:bodyPr/>
          <a:lstStyle/>
          <a:p>
            <a:pPr>
              <a:defRPr/>
            </a:pPr>
            <a:r>
              <a:rPr lang="en-US">
                <a:solidFill>
                  <a:schemeClr val="accent2">
                    <a:lumMod val="75000"/>
                  </a:schemeClr>
                </a:solidFill>
              </a:rPr>
              <a:t>Priority Vector For Delivery Time</a:t>
            </a:r>
          </a:p>
          <a:p>
            <a:pPr>
              <a:buFont typeface="Monotype Sorts"/>
              <a:buNone/>
              <a:defRPr/>
            </a:pPr>
            <a:r>
              <a:rPr lang="en-US" smtClean="0"/>
              <a:t>		The priority vector is determined by averaging the row entries in the normalized matrix.  Converting to decimals we get:</a:t>
            </a:r>
          </a:p>
          <a:p>
            <a:pPr>
              <a:buFont typeface="Monotype Sorts"/>
              <a:buNone/>
              <a:defRPr/>
            </a:pPr>
            <a:r>
              <a:rPr lang="en-US" sz="1000" smtClean="0"/>
              <a:t>                                                   </a:t>
            </a:r>
          </a:p>
          <a:p>
            <a:pPr>
              <a:buFont typeface="Monotype Sorts"/>
              <a:buNone/>
              <a:defRPr/>
            </a:pPr>
            <a:r>
              <a:rPr lang="en-US" smtClean="0"/>
              <a:t>          Cornell:     (8/17 + 8/17 + 8/17)/3   =    .471 </a:t>
            </a:r>
          </a:p>
          <a:p>
            <a:pPr>
              <a:buFont typeface="Monotype Sorts"/>
              <a:buNone/>
              <a:defRPr/>
            </a:pPr>
            <a:r>
              <a:rPr lang="en-US" smtClean="0"/>
              <a:t>          Brush </a:t>
            </a:r>
            <a:r>
              <a:rPr lang="en-US" err="1" smtClean="0"/>
              <a:t>Pik</a:t>
            </a:r>
            <a:r>
              <a:rPr lang="en-US" smtClean="0"/>
              <a:t>: (1/17 + 1/17 + 1/17)/3   =    .059 </a:t>
            </a:r>
          </a:p>
          <a:p>
            <a:pPr>
              <a:buFont typeface="Monotype Sorts"/>
              <a:buNone/>
              <a:defRPr/>
            </a:pPr>
            <a:r>
              <a:rPr lang="en-US" smtClean="0"/>
              <a:t>          </a:t>
            </a:r>
            <a:r>
              <a:rPr lang="en-US" err="1" smtClean="0"/>
              <a:t>Picobuy</a:t>
            </a:r>
            <a:r>
              <a:rPr lang="en-US" smtClean="0"/>
              <a:t>:    (8/17 + 8/17 + 8/17)/3   =    .471 </a:t>
            </a:r>
          </a:p>
          <a:p>
            <a:pPr>
              <a:buFont typeface="Monotype Sorts"/>
              <a:buNone/>
              <a:defRPr/>
            </a:pPr>
            <a:endParaRPr lang="en-US" sz="1000" smtClean="0"/>
          </a:p>
          <a:p>
            <a:pPr>
              <a:defRPr/>
            </a:pPr>
            <a:r>
              <a:rPr lang="en-US">
                <a:solidFill>
                  <a:schemeClr val="accent2">
                    <a:lumMod val="75000"/>
                  </a:schemeClr>
                </a:solidFill>
              </a:rPr>
              <a:t>Checking  Consistency</a:t>
            </a:r>
          </a:p>
          <a:p>
            <a:pPr>
              <a:buFont typeface="Monotype Sorts"/>
              <a:buNone/>
              <a:defRPr/>
            </a:pPr>
            <a:r>
              <a:rPr lang="en-US" smtClean="0"/>
              <a:t>		Gill Glass’ responses to delivery time could be checked for consistency in the same manner as was cost.</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457200" y="1600200"/>
            <a:ext cx="7467600" cy="4873625"/>
          </a:xfrm>
        </p:spPr>
        <p:txBody>
          <a:bodyPr/>
          <a:lstStyle/>
          <a:p>
            <a:pPr>
              <a:buFont typeface="Monotype Sorts"/>
              <a:buNone/>
            </a:pPr>
            <a:r>
              <a:rPr lang="en-US" smtClean="0"/>
              <a:t>		The accounting department has determined that in terms of </a:t>
            </a:r>
            <a:r>
              <a:rPr lang="en-US" u="sng" smtClean="0"/>
              <a:t>criteria</a:t>
            </a:r>
            <a:r>
              <a:rPr lang="en-US" smtClean="0"/>
              <a:t>, cost is extremely preferable to delivery time and very strongly preferable to reliability, and that reliability is very strongly preferable to delivery time.</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534988" y="1300163"/>
            <a:ext cx="8101012" cy="5005387"/>
          </a:xfrm>
        </p:spPr>
        <p:txBody>
          <a:bodyPr/>
          <a:lstStyle/>
          <a:p>
            <a:pPr>
              <a:defRPr/>
            </a:pPr>
            <a:r>
              <a:rPr lang="en-US" smtClean="0">
                <a:solidFill>
                  <a:schemeClr val="accent2">
                    <a:lumMod val="50000"/>
                  </a:schemeClr>
                </a:solidFill>
              </a:rPr>
              <a:t>Pairwise Comparison Matrix for Criteria</a:t>
            </a:r>
          </a:p>
          <a:p>
            <a:pPr>
              <a:buFont typeface="Monotype Sorts"/>
              <a:buNone/>
              <a:defRPr/>
            </a:pPr>
            <a:endParaRPr lang="en-US" sz="1000" smtClean="0"/>
          </a:p>
          <a:p>
            <a:pPr>
              <a:buFont typeface="Monotype Sorts"/>
              <a:buNone/>
              <a:defRPr/>
            </a:pPr>
            <a:r>
              <a:rPr lang="en-US" smtClean="0"/>
              <a:t>                                      Cost    Reliability   Delivery</a:t>
            </a:r>
          </a:p>
          <a:p>
            <a:pPr>
              <a:buFont typeface="Monotype Sorts"/>
              <a:buNone/>
              <a:defRPr/>
            </a:pPr>
            <a:r>
              <a:rPr lang="en-US" sz="1000" smtClean="0"/>
              <a:t>		</a:t>
            </a:r>
          </a:p>
          <a:p>
            <a:pPr>
              <a:buFont typeface="Monotype Sorts"/>
              <a:buNone/>
              <a:defRPr/>
            </a:pPr>
            <a:r>
              <a:rPr lang="en-US" smtClean="0"/>
              <a:t>	 	Cost	      	      1               7    	      9</a:t>
            </a:r>
          </a:p>
          <a:p>
            <a:pPr>
              <a:buFont typeface="Monotype Sorts"/>
              <a:buNone/>
              <a:defRPr/>
            </a:pPr>
            <a:r>
              <a:rPr lang="en-US" smtClean="0"/>
              <a:t>		Reliability	    1/7	           1    	      7</a:t>
            </a:r>
          </a:p>
          <a:p>
            <a:pPr>
              <a:buFont typeface="Monotype Sorts"/>
              <a:buNone/>
              <a:defRPr/>
            </a:pPr>
            <a:r>
              <a:rPr lang="en-US" smtClean="0"/>
              <a:t>		Delivery	    1/9	         1/7	      1</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1600200"/>
            <a:ext cx="7467600" cy="4873625"/>
          </a:xfrm>
        </p:spPr>
        <p:txBody>
          <a:bodyPr/>
          <a:lstStyle/>
          <a:p>
            <a:pPr>
              <a:defRPr/>
            </a:pPr>
            <a:r>
              <a:rPr lang="en-US">
                <a:solidFill>
                  <a:schemeClr val="accent2">
                    <a:lumMod val="75000"/>
                  </a:schemeClr>
                </a:solidFill>
              </a:rPr>
              <a:t>Normalized Matrix for Criteria</a:t>
            </a:r>
          </a:p>
          <a:p>
            <a:pPr>
              <a:buFont typeface="Monotype Sorts"/>
              <a:buNone/>
              <a:defRPr/>
            </a:pPr>
            <a:r>
              <a:rPr lang="en-US" smtClean="0"/>
              <a:t>		Divide each entry in the pairwise comparison matrix by its corresponding column sum.</a:t>
            </a:r>
          </a:p>
        </p:txBody>
      </p:sp>
      <p:sp>
        <p:nvSpPr>
          <p:cNvPr id="102404" name="Rectangle 4"/>
          <p:cNvSpPr>
            <a:spLocks noChangeArrowheads="1"/>
          </p:cNvSpPr>
          <p:nvPr/>
        </p:nvSpPr>
        <p:spPr bwMode="auto">
          <a:xfrm>
            <a:off x="949325" y="2836863"/>
            <a:ext cx="685165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Cost    Reliability   Delivery</a:t>
            </a:r>
          </a:p>
          <a:p>
            <a:pPr>
              <a:spcBef>
                <a:spcPct val="20000"/>
              </a:spcBef>
              <a:defRPr/>
            </a:pPr>
            <a:r>
              <a:rPr lang="en-US" sz="1000">
                <a:solidFill>
                  <a:srgbClr val="FFFFFF"/>
                </a:solidFill>
                <a:effectLst>
                  <a:outerShdw blurRad="38100" dist="38100" dir="2700000" algn="tl">
                    <a:srgbClr val="000000"/>
                  </a:outerShdw>
                </a:effectLst>
                <a:latin typeface="Book Antiqua" pitchFamily="18" charset="0"/>
              </a:rPr>
              <a:t>		</a:t>
            </a:r>
          </a:p>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Cost	      	  63/79      49/57    	   9/17</a:t>
            </a:r>
          </a:p>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Reliability	    9/79        7/57    	   7/17</a:t>
            </a:r>
          </a:p>
          <a:p>
            <a:pPr>
              <a:spcBef>
                <a:spcPct val="20000"/>
              </a:spcBef>
              <a:defRPr/>
            </a:pPr>
            <a:r>
              <a:rPr lang="en-US" sz="2400">
                <a:solidFill>
                  <a:srgbClr val="FFFFFF"/>
                </a:solidFill>
                <a:effectLst>
                  <a:outerShdw blurRad="38100" dist="38100" dir="2700000" algn="tl">
                    <a:srgbClr val="000000"/>
                  </a:outerShdw>
                </a:effectLst>
                <a:latin typeface="Book Antiqua" pitchFamily="18" charset="0"/>
              </a:rPr>
              <a:t>	Delivery	    7/79        1/57	   1/17</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5" name="Rectangle 7"/>
          <p:cNvSpPr>
            <a:spLocks noGrp="1" noChangeArrowheads="1"/>
          </p:cNvSpPr>
          <p:nvPr>
            <p:ph idx="1"/>
          </p:nvPr>
        </p:nvSpPr>
        <p:spPr>
          <a:xfrm>
            <a:off x="395288" y="1268413"/>
            <a:ext cx="8101012" cy="5005387"/>
          </a:xfrm>
        </p:spPr>
        <p:txBody>
          <a:bodyPr/>
          <a:lstStyle/>
          <a:p>
            <a:pPr>
              <a:defRPr/>
            </a:pPr>
            <a:r>
              <a:rPr lang="en-US">
                <a:solidFill>
                  <a:schemeClr val="accent2">
                    <a:lumMod val="75000"/>
                  </a:schemeClr>
                </a:solidFill>
              </a:rPr>
              <a:t>Overall Priority Vector</a:t>
            </a:r>
          </a:p>
          <a:p>
            <a:pPr>
              <a:buFont typeface="Monotype Sorts"/>
              <a:buNone/>
              <a:defRPr/>
            </a:pPr>
            <a:r>
              <a:rPr lang="en-US" smtClean="0"/>
              <a:t>		The overall priorities are determined by multiplying the priority vector of the criteria by the priorities for each decision alternative for each objective.</a:t>
            </a:r>
          </a:p>
          <a:p>
            <a:pPr>
              <a:buFont typeface="Monotype Sorts"/>
              <a:buNone/>
              <a:defRPr/>
            </a:pPr>
            <a:r>
              <a:rPr lang="en-US" smtClean="0"/>
              <a:t>	    Priority Vector</a:t>
            </a:r>
          </a:p>
          <a:p>
            <a:pPr>
              <a:buFont typeface="Monotype Sorts"/>
              <a:buNone/>
              <a:defRPr/>
            </a:pPr>
            <a:r>
              <a:rPr lang="en-US" smtClean="0"/>
              <a:t>	       for Criteria	   [  .729        .216	    .055  ]</a:t>
            </a:r>
          </a:p>
          <a:p>
            <a:pPr>
              <a:buFont typeface="Monotype Sorts"/>
              <a:buNone/>
              <a:defRPr/>
            </a:pPr>
            <a:r>
              <a:rPr lang="en-US" sz="1600" smtClean="0"/>
              <a:t>			   	  </a:t>
            </a:r>
          </a:p>
          <a:p>
            <a:pPr>
              <a:buFont typeface="Monotype Sorts"/>
              <a:buNone/>
              <a:defRPr/>
            </a:pPr>
            <a:r>
              <a:rPr lang="en-US" smtClean="0"/>
              <a:t>				  Cost    Reliability   Delivery</a:t>
            </a:r>
          </a:p>
          <a:p>
            <a:pPr>
              <a:buFont typeface="Monotype Sorts"/>
              <a:buNone/>
              <a:defRPr/>
            </a:pPr>
            <a:r>
              <a:rPr lang="en-US" smtClean="0"/>
              <a:t>		Cornell      	    .298         .571     	    .471</a:t>
            </a:r>
          </a:p>
          <a:p>
            <a:pPr>
              <a:buFont typeface="Monotype Sorts"/>
              <a:buNone/>
              <a:defRPr/>
            </a:pPr>
            <a:r>
              <a:rPr lang="en-US" smtClean="0"/>
              <a:t>		Brush </a:t>
            </a:r>
            <a:r>
              <a:rPr lang="en-US" err="1" smtClean="0"/>
              <a:t>Pik</a:t>
            </a:r>
            <a:r>
              <a:rPr lang="en-US" smtClean="0"/>
              <a:t>	    .632         .278    	    .059</a:t>
            </a:r>
          </a:p>
          <a:p>
            <a:pPr>
              <a:buFont typeface="Monotype Sorts"/>
              <a:buNone/>
              <a:defRPr/>
            </a:pPr>
            <a:r>
              <a:rPr lang="en-US" smtClean="0"/>
              <a:t>		</a:t>
            </a:r>
            <a:r>
              <a:rPr lang="en-US" err="1" smtClean="0"/>
              <a:t>Picobuy</a:t>
            </a:r>
            <a:r>
              <a:rPr lang="en-US" smtClean="0"/>
              <a:t>	    .069         .151	    .471</a:t>
            </a:r>
          </a:p>
        </p:txBody>
      </p:sp>
    </p:spTree>
    <p:extLst>
      <p:ext uri="{BB962C8B-B14F-4D97-AF65-F5344CB8AC3E}">
        <p14:creationId xmlns:p14="http://schemas.microsoft.com/office/powerpoint/2010/main" val="3448581011"/>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395288" y="981075"/>
            <a:ext cx="8302625" cy="5508625"/>
          </a:xfrm>
        </p:spPr>
        <p:txBody>
          <a:bodyPr/>
          <a:lstStyle/>
          <a:p>
            <a:pPr>
              <a:defRPr/>
            </a:pPr>
            <a:r>
              <a:rPr lang="en-US" sz="2200">
                <a:solidFill>
                  <a:schemeClr val="accent2">
                    <a:lumMod val="75000"/>
                  </a:schemeClr>
                </a:solidFill>
              </a:rPr>
              <a:t>Overall Priority Vector (continued)</a:t>
            </a:r>
          </a:p>
          <a:p>
            <a:pPr>
              <a:buFont typeface="Monotype Sorts"/>
              <a:buNone/>
              <a:defRPr/>
            </a:pPr>
            <a:r>
              <a:rPr lang="en-US" sz="2200" smtClean="0"/>
              <a:t>		Thus, the overall priority vector is:</a:t>
            </a:r>
          </a:p>
          <a:p>
            <a:pPr>
              <a:buFont typeface="Monotype Sorts"/>
              <a:buNone/>
              <a:defRPr/>
            </a:pPr>
            <a:endParaRPr lang="en-US" sz="2200" smtClean="0"/>
          </a:p>
          <a:p>
            <a:pPr>
              <a:buFont typeface="Monotype Sorts"/>
              <a:buNone/>
              <a:defRPr/>
            </a:pPr>
            <a:r>
              <a:rPr lang="en-US" sz="2200" smtClean="0"/>
              <a:t>	Cornell: 	(.729)(.298) + (.216)(.571) + (.055)(.471) =  .366</a:t>
            </a:r>
          </a:p>
          <a:p>
            <a:pPr>
              <a:buFont typeface="Monotype Sorts"/>
              <a:buNone/>
              <a:defRPr/>
            </a:pPr>
            <a:r>
              <a:rPr lang="en-US" sz="2200" smtClean="0"/>
              <a:t>	Brush </a:t>
            </a:r>
            <a:r>
              <a:rPr lang="en-US" sz="2200" err="1" smtClean="0"/>
              <a:t>Pik</a:t>
            </a:r>
            <a:r>
              <a:rPr lang="en-US" sz="2200" smtClean="0"/>
              <a:t>: 	(.729)(.632) + (.216)(.278) + (.055)(.059) =  .524</a:t>
            </a:r>
          </a:p>
          <a:p>
            <a:pPr>
              <a:buFont typeface="Monotype Sorts"/>
              <a:buNone/>
              <a:defRPr/>
            </a:pPr>
            <a:r>
              <a:rPr lang="en-US" sz="2200" smtClean="0"/>
              <a:t>	</a:t>
            </a:r>
            <a:r>
              <a:rPr lang="en-US" sz="2200" err="1" smtClean="0"/>
              <a:t>Picobuy</a:t>
            </a:r>
            <a:r>
              <a:rPr lang="en-US" sz="2200" smtClean="0"/>
              <a:t>:    	(.729)(.069) + (.216)(.151) + (.055)(.471) =  .109</a:t>
            </a:r>
          </a:p>
          <a:p>
            <a:pPr>
              <a:buFont typeface="Monotype Sorts"/>
              <a:buNone/>
              <a:defRPr/>
            </a:pPr>
            <a:endParaRPr lang="en-US" sz="2200" smtClean="0"/>
          </a:p>
          <a:p>
            <a:pPr>
              <a:buFont typeface="Monotype Sorts"/>
              <a:buNone/>
              <a:defRPr/>
            </a:pPr>
            <a:r>
              <a:rPr lang="en-US" sz="2200" smtClean="0"/>
              <a:t>	</a:t>
            </a:r>
            <a:r>
              <a:rPr lang="en-US" sz="2200" u="sng" smtClean="0"/>
              <a:t>Brush </a:t>
            </a:r>
            <a:r>
              <a:rPr lang="en-US" sz="2200" u="sng" err="1" smtClean="0"/>
              <a:t>Pik</a:t>
            </a:r>
            <a:r>
              <a:rPr lang="en-US" sz="2200" u="sng" smtClean="0"/>
              <a:t> appears to be the overall recommendation.</a:t>
            </a:r>
          </a:p>
        </p:txBody>
      </p:sp>
      <p:sp>
        <p:nvSpPr>
          <p:cNvPr id="81923" name="Freeform 4"/>
          <p:cNvSpPr>
            <a:spLocks/>
          </p:cNvSpPr>
          <p:nvPr/>
        </p:nvSpPr>
        <p:spPr bwMode="auto">
          <a:xfrm>
            <a:off x="7596188" y="2193925"/>
            <a:ext cx="77787" cy="1220788"/>
          </a:xfrm>
          <a:custGeom>
            <a:avLst/>
            <a:gdLst>
              <a:gd name="T0" fmla="*/ 2147483647 w 49"/>
              <a:gd name="T1" fmla="*/ 0 h 769"/>
              <a:gd name="T2" fmla="*/ 0 w 49"/>
              <a:gd name="T3" fmla="*/ 0 h 769"/>
              <a:gd name="T4" fmla="*/ 0 w 49"/>
              <a:gd name="T5" fmla="*/ 2147483647 h 769"/>
              <a:gd name="T6" fmla="*/ 2147483647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48" y="0"/>
                </a:moveTo>
                <a:lnTo>
                  <a:pt x="0" y="0"/>
                </a:lnTo>
                <a:lnTo>
                  <a:pt x="0" y="768"/>
                </a:lnTo>
                <a:lnTo>
                  <a:pt x="48" y="768"/>
                </a:lnTo>
              </a:path>
            </a:pathLst>
          </a:custGeom>
          <a:noFill/>
          <a:ln w="12700" cap="rnd" cmpd="sng">
            <a:solidFill>
              <a:srgbClr val="FFFFFF"/>
            </a:solidFill>
            <a:prstDash val="solid"/>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1924" name="Freeform 5"/>
          <p:cNvSpPr>
            <a:spLocks/>
          </p:cNvSpPr>
          <p:nvPr/>
        </p:nvSpPr>
        <p:spPr bwMode="auto">
          <a:xfrm>
            <a:off x="8434388" y="2198688"/>
            <a:ext cx="77787" cy="1220787"/>
          </a:xfrm>
          <a:custGeom>
            <a:avLst/>
            <a:gdLst>
              <a:gd name="T0" fmla="*/ 0 w 49"/>
              <a:gd name="T1" fmla="*/ 0 h 769"/>
              <a:gd name="T2" fmla="*/ 2147483647 w 49"/>
              <a:gd name="T3" fmla="*/ 0 h 769"/>
              <a:gd name="T4" fmla="*/ 2147483647 w 49"/>
              <a:gd name="T5" fmla="*/ 2147483647 h 769"/>
              <a:gd name="T6" fmla="*/ 0 w 49"/>
              <a:gd name="T7" fmla="*/ 2147483647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69">
                <a:moveTo>
                  <a:pt x="0" y="0"/>
                </a:moveTo>
                <a:lnTo>
                  <a:pt x="48" y="0"/>
                </a:lnTo>
                <a:lnTo>
                  <a:pt x="48" y="768"/>
                </a:lnTo>
                <a:lnTo>
                  <a:pt x="0" y="768"/>
                </a:lnTo>
              </a:path>
            </a:pathLst>
          </a:custGeom>
          <a:noFill/>
          <a:ln w="12700" cap="rnd" cmpd="sng">
            <a:solidFill>
              <a:srgbClr val="FFFFFF"/>
            </a:solidFill>
            <a:prstDash val="solid"/>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Some AHP method shortcomings</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Bef>
                <a:spcPts val="580"/>
              </a:spcBef>
              <a:spcAft>
                <a:spcPts val="0"/>
              </a:spcAft>
              <a:buFont typeface="Wingdings 2"/>
              <a:buChar char=""/>
              <a:defRPr/>
            </a:pPr>
            <a:r>
              <a:rPr lang="en-US" sz="2800" smtClean="0">
                <a:solidFill>
                  <a:srgbClr val="92D050"/>
                </a:solidFill>
                <a:latin typeface="Times New Roman" pitchFamily="18" charset="0"/>
                <a:ea typeface="+mj-ea"/>
                <a:cs typeface="Times New Roman" pitchFamily="18" charset="0"/>
              </a:rPr>
              <a:t>Comparison inconsistencies:</a:t>
            </a:r>
          </a:p>
          <a:p>
            <a:pPr marL="274320" indent="-274320" eaLnBrk="1" fontAlgn="auto" hangingPunct="1">
              <a:spcBef>
                <a:spcPts val="580"/>
              </a:spcBef>
              <a:spcAft>
                <a:spcPts val="0"/>
              </a:spcAft>
              <a:buFont typeface="Wingdings 2"/>
              <a:buNone/>
              <a:defRPr/>
            </a:pPr>
            <a:r>
              <a:rPr lang="en-US" sz="2800" smtClean="0">
                <a:solidFill>
                  <a:srgbClr val="92D050"/>
                </a:solidFill>
                <a:latin typeface="Times New Roman" pitchFamily="18" charset="0"/>
                <a:ea typeface="+mj-ea"/>
                <a:cs typeface="Times New Roman" pitchFamily="18" charset="0"/>
              </a:rPr>
              <a:t>    </a:t>
            </a:r>
            <a:r>
              <a:rPr lang="en-US" sz="2800" smtClean="0">
                <a:latin typeface="Times New Roman" pitchFamily="18" charset="0"/>
                <a:cs typeface="Times New Roman" pitchFamily="18" charset="0"/>
              </a:rPr>
              <a:t>decision-makers using AHP often make inconsistent pair wise comparisons.    </a:t>
            </a:r>
          </a:p>
          <a:p>
            <a:pPr marL="274320" indent="-274320" eaLnBrk="1" fontAlgn="auto" hangingPunct="1">
              <a:spcBef>
                <a:spcPts val="580"/>
              </a:spcBef>
              <a:spcAft>
                <a:spcPts val="0"/>
              </a:spcAft>
              <a:buFont typeface="Wingdings 2"/>
              <a:buChar char=""/>
              <a:defRPr/>
            </a:pPr>
            <a:r>
              <a:rPr lang="en-US" sz="2800" smtClean="0">
                <a:solidFill>
                  <a:srgbClr val="92D050"/>
                </a:solidFill>
                <a:latin typeface="Times New Roman" pitchFamily="18" charset="0"/>
                <a:ea typeface="+mj-ea"/>
                <a:cs typeface="Times New Roman" pitchFamily="18" charset="0"/>
              </a:rPr>
              <a:t>Rank reversals</a:t>
            </a:r>
          </a:p>
          <a:p>
            <a:pPr marL="274320" indent="-274320" eaLnBrk="1" fontAlgn="auto" hangingPunct="1">
              <a:spcBef>
                <a:spcPts val="580"/>
              </a:spcBef>
              <a:spcAft>
                <a:spcPts val="0"/>
              </a:spcAft>
              <a:buFont typeface="Wingdings 2"/>
              <a:buNone/>
              <a:defRPr/>
            </a:pPr>
            <a:r>
              <a:rPr lang="en-US" sz="2800" smtClean="0">
                <a:latin typeface="Times New Roman" pitchFamily="18" charset="0"/>
                <a:cs typeface="Times New Roman" pitchFamily="18" charset="0"/>
              </a:rPr>
              <a:t>    changing of relative alternative rankings due to     the addition and deletion of alternatives.</a:t>
            </a:r>
            <a:endParaRPr lang="en-US" sz="2800" smtClean="0">
              <a:solidFill>
                <a:srgbClr val="92D050"/>
              </a:solidFill>
              <a:latin typeface="Times New Roman" pitchFamily="18" charset="0"/>
              <a:ea typeface="+mj-ea"/>
              <a:cs typeface="Times New Roman" pitchFamily="18" charset="0"/>
            </a:endParaRPr>
          </a:p>
          <a:p>
            <a:pPr marL="274320" indent="-274320" eaLnBrk="1" fontAlgn="auto" hangingPunct="1">
              <a:spcBef>
                <a:spcPts val="580"/>
              </a:spcBef>
              <a:spcAft>
                <a:spcPts val="0"/>
              </a:spcAft>
              <a:buFont typeface="Wingdings 2"/>
              <a:buChar char=""/>
              <a:defRPr/>
            </a:pPr>
            <a:r>
              <a:rPr lang="en-US" sz="2800" smtClean="0">
                <a:solidFill>
                  <a:srgbClr val="92D050"/>
                </a:solidFill>
                <a:latin typeface="Times New Roman" pitchFamily="18" charset="0"/>
                <a:ea typeface="+mj-ea"/>
                <a:cs typeface="Times New Roman" pitchFamily="18" charset="0"/>
              </a:rPr>
              <a:t>Large number of comparisons</a:t>
            </a:r>
          </a:p>
          <a:p>
            <a:pPr marL="274320" indent="-274320" eaLnBrk="1" fontAlgn="auto" hangingPunct="1">
              <a:spcBef>
                <a:spcPts val="580"/>
              </a:spcBef>
              <a:spcAft>
                <a:spcPts val="0"/>
              </a:spcAft>
              <a:buFont typeface="Wingdings 2"/>
              <a:buNone/>
              <a:defRPr/>
            </a:pPr>
            <a:r>
              <a:rPr lang="en-US" sz="2800" smtClean="0">
                <a:solidFill>
                  <a:srgbClr val="92D050"/>
                </a:solidFill>
                <a:latin typeface="Times New Roman" pitchFamily="18" charset="0"/>
                <a:ea typeface="+mj-ea"/>
                <a:cs typeface="Times New Roman" pitchFamily="18" charset="0"/>
              </a:rPr>
              <a:t>    </a:t>
            </a:r>
            <a:r>
              <a:rPr lang="en-US" sz="2800" smtClean="0">
                <a:latin typeface="Times New Roman" pitchFamily="18" charset="0"/>
                <a:cs typeface="Times New Roman" pitchFamily="18" charset="0"/>
              </a:rPr>
              <a:t>where there are either a large number of attributes and/or alternatives to be evaluated.</a:t>
            </a:r>
          </a:p>
        </p:txBody>
      </p:sp>
      <p:sp>
        <p:nvSpPr>
          <p:cNvPr id="8294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A6C2065-77B6-4293-AFFE-2B35A3B2EAD5}" type="slidenum">
              <a:rPr lang="en-US" smtClean="0">
                <a:solidFill>
                  <a:srgbClr val="FFFFFF"/>
                </a:solidFill>
              </a:rPr>
              <a:pPr eaLnBrk="1" hangingPunct="1"/>
              <a:t>79</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42938" y="500063"/>
            <a:ext cx="7772400" cy="914400"/>
          </a:xfrm>
        </p:spPr>
        <p:txBody>
          <a:bodyPr/>
          <a:lstStyle/>
          <a:p>
            <a:pPr eaLnBrk="1" fontAlgn="auto" hangingPunct="1">
              <a:spcAft>
                <a:spcPts val="0"/>
              </a:spcAft>
              <a:defRPr/>
            </a:pPr>
            <a:r>
              <a:rPr lang="en-US" sz="3600" smtClean="0">
                <a:solidFill>
                  <a:schemeClr val="accent2"/>
                </a:solidFill>
                <a:latin typeface="Times New Roman" pitchFamily="18" charset="0"/>
                <a:cs typeface="Times New Roman" pitchFamily="18" charset="0"/>
              </a:rPr>
              <a:t>Problem solving steps:</a:t>
            </a:r>
          </a:p>
        </p:txBody>
      </p:sp>
      <p:sp>
        <p:nvSpPr>
          <p:cNvPr id="3" name="Content Placeholder 2"/>
          <p:cNvSpPr>
            <a:spLocks noGrp="1"/>
          </p:cNvSpPr>
          <p:nvPr>
            <p:ph sz="quarter" idx="1"/>
          </p:nvPr>
        </p:nvSpPr>
        <p:spPr>
          <a:xfrm>
            <a:off x="642938" y="1785938"/>
            <a:ext cx="7772400" cy="4572000"/>
          </a:xfrm>
        </p:spPr>
        <p:txBody>
          <a:bodyPr>
            <a:normAutofit/>
          </a:bodyPr>
          <a:lstStyle/>
          <a:p>
            <a:pPr marL="274320" indent="-274320" eaLnBrk="1" fontAlgn="auto" hangingPunct="1">
              <a:lnSpc>
                <a:spcPct val="150000"/>
              </a:lnSpc>
              <a:spcBef>
                <a:spcPts val="580"/>
              </a:spcBef>
              <a:spcAft>
                <a:spcPts val="0"/>
              </a:spcAft>
              <a:buFont typeface="Wingdings 2"/>
              <a:buNone/>
              <a:defRPr/>
            </a:pPr>
            <a:r>
              <a:rPr lang="en-US" smtClean="0">
                <a:latin typeface="Times New Roman" pitchFamily="18" charset="0"/>
                <a:ea typeface="+mj-ea"/>
                <a:cs typeface="Times New Roman" pitchFamily="18" charset="0"/>
              </a:rPr>
              <a:t>1) Establish the decision context, the decision   objectives (goals), and identify the decision maker(s).</a:t>
            </a:r>
          </a:p>
          <a:p>
            <a:pPr marL="274320" indent="-274320" eaLnBrk="1" fontAlgn="auto" hangingPunct="1">
              <a:lnSpc>
                <a:spcPct val="150000"/>
              </a:lnSpc>
              <a:spcBef>
                <a:spcPts val="580"/>
              </a:spcBef>
              <a:spcAft>
                <a:spcPts val="0"/>
              </a:spcAft>
              <a:buFont typeface="Wingdings 2"/>
              <a:buNone/>
              <a:defRPr/>
            </a:pPr>
            <a:r>
              <a:rPr lang="en-US" smtClean="0">
                <a:latin typeface="Times New Roman" pitchFamily="18" charset="0"/>
                <a:ea typeface="+mj-ea"/>
                <a:cs typeface="Times New Roman" pitchFamily="18" charset="0"/>
              </a:rPr>
              <a:t>2) Identify the alternatives. </a:t>
            </a:r>
          </a:p>
          <a:p>
            <a:pPr marL="274320" indent="-274320" eaLnBrk="1" fontAlgn="auto" hangingPunct="1">
              <a:lnSpc>
                <a:spcPct val="150000"/>
              </a:lnSpc>
              <a:spcBef>
                <a:spcPts val="580"/>
              </a:spcBef>
              <a:spcAft>
                <a:spcPts val="0"/>
              </a:spcAft>
              <a:buFont typeface="Wingdings 2"/>
              <a:buNone/>
              <a:defRPr/>
            </a:pPr>
            <a:r>
              <a:rPr lang="en-US" smtClean="0">
                <a:latin typeface="Times New Roman" pitchFamily="18" charset="0"/>
                <a:ea typeface="+mj-ea"/>
                <a:cs typeface="Times New Roman" pitchFamily="18" charset="0"/>
              </a:rPr>
              <a:t>3) Identify the criteria (attributes) that are relevant to the decision problem.</a:t>
            </a:r>
          </a:p>
          <a:p>
            <a:pPr marL="274320" indent="-274320" eaLnBrk="1" fontAlgn="auto" hangingPunct="1">
              <a:spcBef>
                <a:spcPts val="580"/>
              </a:spcBef>
              <a:spcAft>
                <a:spcPts val="0"/>
              </a:spcAft>
              <a:buFont typeface="Wingdings 2"/>
              <a:buNone/>
              <a:defRPr/>
            </a:pPr>
            <a:endParaRPr lang="en-US" smtClean="0">
              <a:latin typeface="Times New Roman" pitchFamily="18" charset="0"/>
              <a:ea typeface="+mj-ea"/>
              <a:cs typeface="Times New Roman" pitchFamily="18" charset="0"/>
            </a:endParaRPr>
          </a:p>
        </p:txBody>
      </p:sp>
      <p:sp>
        <p:nvSpPr>
          <p:cNvPr id="153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42485CA-A97A-4930-963C-4474C0DDAF8B}" type="slidenum">
              <a:rPr lang="en-US" smtClean="0">
                <a:solidFill>
                  <a:srgbClr val="FFFFFF"/>
                </a:solidFill>
              </a:rPr>
              <a:pPr eaLnBrk="1" hangingPunct="1"/>
              <a:t>8</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86725" cy="914400"/>
          </a:xfrm>
        </p:spPr>
        <p:txBody>
          <a:bodyPr>
            <a:normAutofit fontScale="90000"/>
          </a:bodyPr>
          <a:lstStyle/>
          <a:p>
            <a:pPr eaLnBrk="1" fontAlgn="auto" hangingPunct="1">
              <a:spcAft>
                <a:spcPts val="0"/>
              </a:spcAft>
              <a:defRPr/>
            </a:pPr>
            <a:r>
              <a:rPr lang="en-US" sz="3200" b="1">
                <a:solidFill>
                  <a:srgbClr val="002060"/>
                </a:solidFill>
                <a:latin typeface="Times New Roman" pitchFamily="18" charset="0"/>
                <a:cs typeface="Times New Roman" pitchFamily="18" charset="0"/>
              </a:rPr>
              <a:t>SMART(The Simple Multi Attribute Rating Technique ) </a:t>
            </a:r>
            <a:br>
              <a:rPr lang="en-US" sz="3200" b="1">
                <a:solidFill>
                  <a:srgbClr val="002060"/>
                </a:solidFill>
                <a:latin typeface="Times New Roman" pitchFamily="18" charset="0"/>
                <a:cs typeface="Times New Roman" pitchFamily="18" charset="0"/>
              </a:rPr>
            </a:br>
            <a:endParaRPr lang="en-US" sz="3200" b="1">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Bef>
                <a:spcPts val="580"/>
              </a:spcBef>
              <a:spcAft>
                <a:spcPts val="0"/>
              </a:spcAft>
              <a:buFont typeface="Wingdings 2"/>
              <a:buChar char=""/>
              <a:defRPr/>
            </a:pPr>
            <a:r>
              <a:rPr lang="en-US" sz="2800" smtClean="0">
                <a:latin typeface="Times New Roman" pitchFamily="18" charset="0"/>
                <a:cs typeface="Times New Roman" pitchFamily="18" charset="0"/>
              </a:rPr>
              <a:t>In a general sense, SMART is somewhat like AHP in that a hierarchical structure is created to assist in defining a problem and to organize criteria. However, there are some significant differences between two techniques:</a:t>
            </a:r>
          </a:p>
          <a:p>
            <a:pPr marL="274320" indent="-274320" eaLnBrk="1" fontAlgn="auto" hangingPunct="1">
              <a:spcBef>
                <a:spcPts val="580"/>
              </a:spcBef>
              <a:spcAft>
                <a:spcPts val="0"/>
              </a:spcAft>
              <a:buFont typeface="Wingdings 2"/>
              <a:buNone/>
              <a:defRPr/>
            </a:pPr>
            <a:r>
              <a:rPr lang="en-US" sz="2800" smtClean="0">
                <a:latin typeface="Times New Roman" pitchFamily="18" charset="0"/>
                <a:cs typeface="Times New Roman" pitchFamily="18" charset="0"/>
              </a:rPr>
              <a:t>1) SMART uses a different terminology. For example, in SMART the lowest level of criteria in the value tree (or objective hierarchy) are called </a:t>
            </a:r>
            <a:r>
              <a:rPr lang="en-US" sz="2800" smtClean="0">
                <a:solidFill>
                  <a:srgbClr val="C00000"/>
                </a:solidFill>
                <a:latin typeface="Times New Roman" pitchFamily="18" charset="0"/>
                <a:cs typeface="Times New Roman" pitchFamily="18" charset="0"/>
              </a:rPr>
              <a:t>attributes</a:t>
            </a:r>
            <a:r>
              <a:rPr lang="en-US" sz="2800" smtClean="0">
                <a:latin typeface="Times New Roman" pitchFamily="18" charset="0"/>
                <a:cs typeface="Times New Roman" pitchFamily="18" charset="0"/>
              </a:rPr>
              <a:t> rather than sub-criteria and the values of the standardized scores assigned to the attributes derived from value functions are called </a:t>
            </a:r>
            <a:r>
              <a:rPr lang="en-US" sz="2800" smtClean="0">
                <a:solidFill>
                  <a:srgbClr val="C00000"/>
                </a:solidFill>
                <a:latin typeface="Times New Roman" pitchFamily="18" charset="0"/>
                <a:cs typeface="Times New Roman" pitchFamily="18" charset="0"/>
              </a:rPr>
              <a:t>ratings</a:t>
            </a:r>
            <a:r>
              <a:rPr lang="en-US" sz="2800" smtClean="0">
                <a:solidFill>
                  <a:srgbClr val="FFFF00"/>
                </a:solidFill>
                <a:latin typeface="Times New Roman" pitchFamily="18" charset="0"/>
                <a:cs typeface="Times New Roman" pitchFamily="18" charset="0"/>
              </a:rPr>
              <a:t>.</a:t>
            </a:r>
            <a:r>
              <a:rPr lang="en-US" sz="2800" smtClean="0">
                <a:latin typeface="Times New Roman" pitchFamily="18" charset="0"/>
                <a:cs typeface="Times New Roman" pitchFamily="18" charset="0"/>
              </a:rPr>
              <a:t> </a:t>
            </a:r>
          </a:p>
        </p:txBody>
      </p:sp>
      <p:sp>
        <p:nvSpPr>
          <p:cNvPr id="839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66041B8-9F34-4969-93A5-8420FB345133}" type="slidenum">
              <a:rPr lang="en-US" smtClean="0">
                <a:solidFill>
                  <a:srgbClr val="FFFFFF"/>
                </a:solidFill>
              </a:rPr>
              <a:pPr eaLnBrk="1" hangingPunct="1"/>
              <a:t>80</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sz="quarter" idx="1"/>
          </p:nvPr>
        </p:nvSpPr>
        <p:spPr>
          <a:xfrm>
            <a:off x="914400" y="785813"/>
            <a:ext cx="7772400" cy="5570537"/>
          </a:xfrm>
        </p:spPr>
        <p:txBody>
          <a:bodyPr/>
          <a:lstStyle/>
          <a:p>
            <a:pPr eaLnBrk="1" hangingPunct="1">
              <a:buFont typeface="Wingdings 2" pitchFamily="18" charset="2"/>
              <a:buNone/>
            </a:pPr>
            <a:r>
              <a:rPr lang="en-US" sz="2800" smtClean="0">
                <a:latin typeface="Times New Roman" pitchFamily="18" charset="0"/>
                <a:cs typeface="Times New Roman" pitchFamily="18" charset="0"/>
              </a:rPr>
              <a:t>2) The difference between a value tree in SMART and a hierarchy in AHP is that the value tree has a true tree structure, allowing one attribute or sub-criterion to be connected to only one higher level criterion.</a:t>
            </a:r>
          </a:p>
          <a:p>
            <a:pPr eaLnBrk="1" hangingPunct="1">
              <a:buFont typeface="Wingdings 2" pitchFamily="18" charset="2"/>
              <a:buNone/>
            </a:pPr>
            <a:r>
              <a:rPr lang="en-US" sz="2800" smtClean="0">
                <a:latin typeface="Times New Roman" pitchFamily="18" charset="0"/>
                <a:cs typeface="Times New Roman" pitchFamily="18" charset="0"/>
              </a:rPr>
              <a:t>3) SMART does not use a relative method for standardizing raw scores to a normalized scale. Instead, a </a:t>
            </a:r>
            <a:r>
              <a:rPr lang="en-US" sz="2800" smtClean="0">
                <a:solidFill>
                  <a:srgbClr val="C00000"/>
                </a:solidFill>
                <a:latin typeface="Times New Roman" pitchFamily="18" charset="0"/>
                <a:cs typeface="Times New Roman" pitchFamily="18" charset="0"/>
              </a:rPr>
              <a:t>value</a:t>
            </a:r>
            <a:r>
              <a:rPr lang="en-US" sz="2800" smtClean="0">
                <a:solidFill>
                  <a:srgbClr val="FFFF00"/>
                </a:solidFill>
                <a:latin typeface="Times New Roman" pitchFamily="18" charset="0"/>
                <a:cs typeface="Times New Roman" pitchFamily="18" charset="0"/>
              </a:rPr>
              <a:t> </a:t>
            </a:r>
            <a:r>
              <a:rPr lang="en-US" sz="2800" smtClean="0">
                <a:solidFill>
                  <a:srgbClr val="C00000"/>
                </a:solidFill>
                <a:latin typeface="Times New Roman" pitchFamily="18" charset="0"/>
                <a:cs typeface="Times New Roman" pitchFamily="18" charset="0"/>
              </a:rPr>
              <a:t>function</a:t>
            </a:r>
            <a:r>
              <a:rPr lang="en-US" sz="2800" smtClean="0">
                <a:solidFill>
                  <a:srgbClr val="FFFF00"/>
                </a:solidFill>
                <a:latin typeface="Times New Roman" pitchFamily="18" charset="0"/>
                <a:cs typeface="Times New Roman" pitchFamily="18" charset="0"/>
              </a:rPr>
              <a:t> </a:t>
            </a:r>
            <a:r>
              <a:rPr lang="en-US" sz="2800" smtClean="0">
                <a:latin typeface="Times New Roman" pitchFamily="18" charset="0"/>
                <a:cs typeface="Times New Roman" pitchFamily="18" charset="0"/>
              </a:rPr>
              <a:t>explicitly defines how each value is transformed to the common model scale.</a:t>
            </a:r>
            <a:r>
              <a:rPr lang="en-US" sz="2800" smtClean="0"/>
              <a:t> </a:t>
            </a:r>
            <a:r>
              <a:rPr lang="en-US" sz="2800" smtClean="0">
                <a:latin typeface="Times New Roman" pitchFamily="18" charset="0"/>
                <a:cs typeface="Times New Roman" pitchFamily="18" charset="0"/>
              </a:rPr>
              <a:t>The value function mathematically transforms ratings into a consistent internal scale with lower limit 0, and upper limit 1.</a:t>
            </a:r>
          </a:p>
        </p:txBody>
      </p:sp>
      <p:sp>
        <p:nvSpPr>
          <p:cNvPr id="849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062466A-8A1C-4A51-8E1C-3B41FA840D0E}" type="slidenum">
              <a:rPr lang="en-US" smtClean="0">
                <a:solidFill>
                  <a:srgbClr val="FFFFFF"/>
                </a:solidFill>
              </a:rPr>
              <a:pPr eaLnBrk="1" hangingPunct="1"/>
              <a:t>81</a:t>
            </a:fld>
            <a:endParaRPr lang="en-US"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3412"/>
          </a:xfrm>
        </p:spPr>
        <p:txBody>
          <a:bodyPr/>
          <a:lstStyle/>
          <a:p>
            <a:pPr>
              <a:defRPr/>
            </a:pPr>
            <a:r>
              <a:rPr lang="en-US" smtClean="0"/>
              <a:t>ELECTRE METHOD</a:t>
            </a:r>
            <a:endParaRPr lang="en-US"/>
          </a:p>
        </p:txBody>
      </p:sp>
      <p:sp>
        <p:nvSpPr>
          <p:cNvPr id="860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C7347F5-8EA6-49C0-B202-0D1742874DBF}" type="slidenum">
              <a:rPr lang="en-US" smtClean="0">
                <a:solidFill>
                  <a:srgbClr val="FFFFFF"/>
                </a:solidFill>
              </a:rPr>
              <a:pPr eaLnBrk="1" hangingPunct="1"/>
              <a:t>82</a:t>
            </a:fld>
            <a:endParaRPr lang="en-US" smtClean="0">
              <a:solidFill>
                <a:srgbClr val="FFFFFF"/>
              </a:solidFill>
            </a:endParaRPr>
          </a:p>
        </p:txBody>
      </p:sp>
      <p:sp>
        <p:nvSpPr>
          <p:cNvPr id="4" name="Content Placeholder 3"/>
          <p:cNvSpPr>
            <a:spLocks noGrp="1"/>
          </p:cNvSpPr>
          <p:nvPr>
            <p:ph sz="quarter" idx="1"/>
          </p:nvPr>
        </p:nvSpPr>
        <p:spPr>
          <a:xfrm>
            <a:off x="467544" y="1196752"/>
            <a:ext cx="7920880" cy="5040560"/>
          </a:xfrm>
        </p:spPr>
        <p:txBody>
          <a:bodyPr/>
          <a:lstStyle/>
          <a:p>
            <a:r>
              <a:rPr lang="fr-FR" sz="1800" b="1" dirty="0"/>
              <a:t>ELECTRE</a:t>
            </a:r>
            <a:r>
              <a:rPr lang="fr-FR" sz="1800" dirty="0"/>
              <a:t> </a:t>
            </a:r>
            <a:r>
              <a:rPr lang="fr-FR" sz="1800" dirty="0" err="1" smtClean="0"/>
              <a:t>developed</a:t>
            </a:r>
            <a:r>
              <a:rPr lang="fr-FR" sz="1800" dirty="0" smtClean="0"/>
              <a:t> by Roy (1965) stands </a:t>
            </a:r>
            <a:r>
              <a:rPr lang="fr-FR" sz="1800" dirty="0"/>
              <a:t>for </a:t>
            </a:r>
            <a:r>
              <a:rPr lang="fr-FR" sz="1800" dirty="0" err="1" smtClean="0"/>
              <a:t>ELimination</a:t>
            </a:r>
            <a:r>
              <a:rPr lang="fr-FR" sz="1800" dirty="0" smtClean="0"/>
              <a:t> </a:t>
            </a:r>
            <a:r>
              <a:rPr lang="fr-FR" sz="1800" dirty="0"/>
              <a:t>Et </a:t>
            </a:r>
            <a:r>
              <a:rPr lang="fr-FR" sz="1800" dirty="0" smtClean="0"/>
              <a:t>Choix </a:t>
            </a:r>
            <a:r>
              <a:rPr lang="en-US" sz="1800" dirty="0" err="1" smtClean="0"/>
              <a:t>Traduisant</a:t>
            </a:r>
            <a:r>
              <a:rPr lang="en-US" sz="1800" dirty="0" smtClean="0"/>
              <a:t> </a:t>
            </a:r>
            <a:r>
              <a:rPr lang="en-US" sz="1800" dirty="0"/>
              <a:t>la </a:t>
            </a:r>
            <a:r>
              <a:rPr lang="en-US" sz="1800" dirty="0" err="1"/>
              <a:t>REalit´e</a:t>
            </a:r>
            <a:r>
              <a:rPr lang="en-US" sz="1800" dirty="0"/>
              <a:t> (</a:t>
            </a:r>
            <a:r>
              <a:rPr lang="en-US" sz="1800" dirty="0" err="1"/>
              <a:t>ELimination</a:t>
            </a:r>
            <a:r>
              <a:rPr lang="en-US" sz="1800" dirty="0"/>
              <a:t> and Choice Expressing the </a:t>
            </a:r>
            <a:r>
              <a:rPr lang="en-US" sz="1800" dirty="0" err="1"/>
              <a:t>REality</a:t>
            </a:r>
            <a:r>
              <a:rPr lang="en-US" sz="1800" dirty="0" smtClean="0"/>
              <a:t>),</a:t>
            </a:r>
          </a:p>
          <a:p>
            <a:r>
              <a:rPr lang="en-US" sz="1800" dirty="0" smtClean="0"/>
              <a:t>ELECTRE is a kind of outranking method.</a:t>
            </a:r>
          </a:p>
          <a:p>
            <a:r>
              <a:rPr lang="en-US" sz="1800" dirty="0" smtClean="0"/>
              <a:t>ELECTRE based on two indexes: concordance and discordance.</a:t>
            </a:r>
          </a:p>
          <a:p>
            <a:r>
              <a:rPr lang="en-US" sz="1800" dirty="0" smtClean="0"/>
              <a:t> If consider two alternatives </a:t>
            </a:r>
            <a:r>
              <a:rPr lang="en-US" sz="1800" b="1" i="1" dirty="0" smtClean="0"/>
              <a:t>a</a:t>
            </a:r>
            <a:r>
              <a:rPr lang="en-US" sz="1800" i="1" dirty="0" smtClean="0"/>
              <a:t> </a:t>
            </a:r>
            <a:r>
              <a:rPr lang="en-US" sz="1800" dirty="0" smtClean="0"/>
              <a:t>and </a:t>
            </a:r>
            <a:r>
              <a:rPr lang="en-US" sz="1800" b="1" i="1" dirty="0" smtClean="0"/>
              <a:t>b</a:t>
            </a:r>
            <a:r>
              <a:rPr lang="en-US" sz="1800" i="1" dirty="0" smtClean="0"/>
              <a:t>, outranking </a:t>
            </a:r>
            <a:r>
              <a:rPr lang="en-US" sz="1800" dirty="0" smtClean="0"/>
              <a:t>defined as follows:</a:t>
            </a:r>
          </a:p>
          <a:p>
            <a:pPr lvl="1"/>
            <a:r>
              <a:rPr lang="en-US" sz="1500" b="1" i="1" dirty="0" err="1" smtClean="0">
                <a:solidFill>
                  <a:srgbClr val="FF0000"/>
                </a:solidFill>
              </a:rPr>
              <a:t>aSb</a:t>
            </a:r>
            <a:r>
              <a:rPr lang="en-US" sz="1500" b="1" dirty="0" smtClean="0">
                <a:solidFill>
                  <a:srgbClr val="FF0000"/>
                </a:solidFill>
              </a:rPr>
              <a:t> </a:t>
            </a:r>
            <a:r>
              <a:rPr lang="en-US" sz="1500" dirty="0" smtClean="0">
                <a:solidFill>
                  <a:srgbClr val="FF0000"/>
                </a:solidFill>
              </a:rPr>
              <a:t>and </a:t>
            </a:r>
            <a:r>
              <a:rPr lang="en-US" sz="1500" b="1" i="1" dirty="0" smtClean="0">
                <a:solidFill>
                  <a:srgbClr val="FF0000"/>
                </a:solidFill>
              </a:rPr>
              <a:t>not </a:t>
            </a:r>
            <a:r>
              <a:rPr lang="en-US" sz="1500" b="1" i="1" dirty="0" err="1" smtClean="0">
                <a:solidFill>
                  <a:srgbClr val="FF0000"/>
                </a:solidFill>
              </a:rPr>
              <a:t>bSa</a:t>
            </a:r>
            <a:r>
              <a:rPr lang="en-US" sz="1500" b="1" dirty="0">
                <a:solidFill>
                  <a:srgbClr val="FF0000"/>
                </a:solidFill>
              </a:rPr>
              <a:t> </a:t>
            </a:r>
            <a:r>
              <a:rPr lang="en-US" sz="1500" b="1" dirty="0" smtClean="0">
                <a:solidFill>
                  <a:srgbClr val="FF0000"/>
                </a:solidFill>
              </a:rPr>
              <a:t>	</a:t>
            </a:r>
            <a:r>
              <a:rPr lang="en-US" sz="1500" dirty="0" smtClean="0">
                <a:solidFill>
                  <a:srgbClr val="FF0000"/>
                </a:solidFill>
                <a:sym typeface="Wingdings" pitchFamily="2" charset="2"/>
              </a:rPr>
              <a:t> </a:t>
            </a:r>
            <a:r>
              <a:rPr lang="en-US" sz="1500" b="1" i="1" dirty="0" smtClean="0">
                <a:solidFill>
                  <a:srgbClr val="FF0000"/>
                </a:solidFill>
                <a:sym typeface="Wingdings" pitchFamily="2" charset="2"/>
              </a:rPr>
              <a:t>a P b</a:t>
            </a:r>
            <a:r>
              <a:rPr lang="en-US" sz="1500" i="1" dirty="0" smtClean="0">
                <a:solidFill>
                  <a:srgbClr val="FF0000"/>
                </a:solidFill>
                <a:sym typeface="Wingdings" pitchFamily="2" charset="2"/>
              </a:rPr>
              <a:t> </a:t>
            </a:r>
            <a:r>
              <a:rPr lang="en-US" sz="1500" i="1" dirty="0" smtClean="0">
                <a:solidFill>
                  <a:srgbClr val="002060"/>
                </a:solidFill>
                <a:sym typeface="Wingdings" pitchFamily="2" charset="2"/>
              </a:rPr>
              <a:t>(a is strictly preferred to b).</a:t>
            </a:r>
          </a:p>
          <a:p>
            <a:pPr lvl="1"/>
            <a:r>
              <a:rPr lang="en-US" sz="1500" b="1" i="1" dirty="0" err="1" smtClean="0">
                <a:solidFill>
                  <a:srgbClr val="FF0000"/>
                </a:solidFill>
              </a:rPr>
              <a:t>bSa</a:t>
            </a:r>
            <a:r>
              <a:rPr lang="en-US" sz="1500" b="1" dirty="0" smtClean="0">
                <a:solidFill>
                  <a:srgbClr val="FF0000"/>
                </a:solidFill>
              </a:rPr>
              <a:t> </a:t>
            </a:r>
            <a:r>
              <a:rPr lang="en-US" sz="1500" dirty="0">
                <a:solidFill>
                  <a:srgbClr val="FF0000"/>
                </a:solidFill>
              </a:rPr>
              <a:t>and </a:t>
            </a:r>
            <a:r>
              <a:rPr lang="en-US" sz="1500" b="1" i="1" dirty="0">
                <a:solidFill>
                  <a:srgbClr val="FF0000"/>
                </a:solidFill>
              </a:rPr>
              <a:t>not </a:t>
            </a:r>
            <a:r>
              <a:rPr lang="en-US" sz="1500" b="1" i="1" dirty="0" err="1" smtClean="0">
                <a:solidFill>
                  <a:srgbClr val="FF0000"/>
                </a:solidFill>
              </a:rPr>
              <a:t>aSb</a:t>
            </a:r>
            <a:r>
              <a:rPr lang="en-US" sz="1500" b="1" dirty="0" smtClean="0">
                <a:solidFill>
                  <a:srgbClr val="FF0000"/>
                </a:solidFill>
              </a:rPr>
              <a:t> 	</a:t>
            </a:r>
            <a:r>
              <a:rPr lang="en-US" sz="1500" dirty="0" smtClean="0">
                <a:solidFill>
                  <a:srgbClr val="FF0000"/>
                </a:solidFill>
                <a:sym typeface="Wingdings" pitchFamily="2" charset="2"/>
              </a:rPr>
              <a:t> </a:t>
            </a:r>
            <a:r>
              <a:rPr lang="en-US" sz="1500" b="1" i="1" dirty="0" smtClean="0">
                <a:solidFill>
                  <a:srgbClr val="FF0000"/>
                </a:solidFill>
                <a:sym typeface="Wingdings" pitchFamily="2" charset="2"/>
              </a:rPr>
              <a:t>b P a</a:t>
            </a:r>
            <a:r>
              <a:rPr lang="en-US" sz="1500" i="1" dirty="0" smtClean="0">
                <a:solidFill>
                  <a:srgbClr val="FF0000"/>
                </a:solidFill>
                <a:sym typeface="Wingdings" pitchFamily="2" charset="2"/>
              </a:rPr>
              <a:t> </a:t>
            </a:r>
            <a:r>
              <a:rPr lang="en-US" sz="1500" i="1" dirty="0">
                <a:solidFill>
                  <a:srgbClr val="002060"/>
                </a:solidFill>
                <a:sym typeface="Wingdings" pitchFamily="2" charset="2"/>
              </a:rPr>
              <a:t>(b is strictly preferred to a).</a:t>
            </a:r>
          </a:p>
          <a:p>
            <a:pPr lvl="1"/>
            <a:r>
              <a:rPr lang="en-US" sz="1500" b="1" i="1" dirty="0" err="1">
                <a:solidFill>
                  <a:srgbClr val="FF0000"/>
                </a:solidFill>
              </a:rPr>
              <a:t>aSb</a:t>
            </a:r>
            <a:r>
              <a:rPr lang="en-US" sz="1500" b="1" dirty="0">
                <a:solidFill>
                  <a:srgbClr val="FF0000"/>
                </a:solidFill>
              </a:rPr>
              <a:t> </a:t>
            </a:r>
            <a:r>
              <a:rPr lang="en-US" sz="1500" dirty="0">
                <a:solidFill>
                  <a:srgbClr val="FF0000"/>
                </a:solidFill>
              </a:rPr>
              <a:t>and </a:t>
            </a:r>
            <a:r>
              <a:rPr lang="en-US" sz="1500" b="1" i="1" dirty="0" err="1" smtClean="0">
                <a:solidFill>
                  <a:srgbClr val="FF0000"/>
                </a:solidFill>
              </a:rPr>
              <a:t>bSa</a:t>
            </a:r>
            <a:r>
              <a:rPr lang="en-US" sz="1500" b="1" dirty="0" smtClean="0">
                <a:solidFill>
                  <a:srgbClr val="FF0000"/>
                </a:solidFill>
              </a:rPr>
              <a:t> 		</a:t>
            </a:r>
            <a:r>
              <a:rPr lang="en-US" sz="1500" dirty="0" smtClean="0">
                <a:solidFill>
                  <a:srgbClr val="FF0000"/>
                </a:solidFill>
                <a:sym typeface="Wingdings" pitchFamily="2" charset="2"/>
              </a:rPr>
              <a:t> </a:t>
            </a:r>
            <a:r>
              <a:rPr lang="en-US" sz="1500" b="1" i="1" dirty="0" smtClean="0">
                <a:solidFill>
                  <a:srgbClr val="FF0000"/>
                </a:solidFill>
                <a:sym typeface="Wingdings" pitchFamily="2" charset="2"/>
              </a:rPr>
              <a:t>a </a:t>
            </a:r>
            <a:r>
              <a:rPr lang="en-US" sz="1500" b="1" dirty="0" smtClean="0">
                <a:solidFill>
                  <a:srgbClr val="FF0000"/>
                </a:solidFill>
                <a:sym typeface="Wingdings" pitchFamily="2" charset="2"/>
              </a:rPr>
              <a:t>I </a:t>
            </a:r>
            <a:r>
              <a:rPr lang="en-US" sz="1500" b="1" i="1" dirty="0" smtClean="0">
                <a:solidFill>
                  <a:srgbClr val="FF0000"/>
                </a:solidFill>
                <a:sym typeface="Wingdings" pitchFamily="2" charset="2"/>
              </a:rPr>
              <a:t>b</a:t>
            </a:r>
            <a:r>
              <a:rPr lang="en-US" sz="1500" i="1" dirty="0" smtClean="0">
                <a:solidFill>
                  <a:srgbClr val="FF0000"/>
                </a:solidFill>
                <a:sym typeface="Wingdings" pitchFamily="2" charset="2"/>
              </a:rPr>
              <a:t> </a:t>
            </a:r>
            <a:r>
              <a:rPr lang="en-US" sz="1500" i="1" dirty="0">
                <a:solidFill>
                  <a:srgbClr val="002060"/>
                </a:solidFill>
                <a:sym typeface="Wingdings" pitchFamily="2" charset="2"/>
              </a:rPr>
              <a:t>(a is indifferent to b).</a:t>
            </a:r>
          </a:p>
          <a:p>
            <a:pPr lvl="1"/>
            <a:r>
              <a:rPr lang="en-US" sz="1500" b="1" i="1" dirty="0" smtClean="0">
                <a:solidFill>
                  <a:srgbClr val="FF0000"/>
                </a:solidFill>
              </a:rPr>
              <a:t>Not </a:t>
            </a:r>
            <a:r>
              <a:rPr lang="en-US" sz="1500" b="1" i="1" dirty="0" err="1" smtClean="0">
                <a:solidFill>
                  <a:srgbClr val="FF0000"/>
                </a:solidFill>
              </a:rPr>
              <a:t>aSb</a:t>
            </a:r>
            <a:r>
              <a:rPr lang="en-US" sz="1500" b="1" dirty="0" smtClean="0">
                <a:solidFill>
                  <a:srgbClr val="FF0000"/>
                </a:solidFill>
              </a:rPr>
              <a:t> </a:t>
            </a:r>
            <a:r>
              <a:rPr lang="en-US" sz="1500" dirty="0">
                <a:solidFill>
                  <a:srgbClr val="FF0000"/>
                </a:solidFill>
              </a:rPr>
              <a:t>and </a:t>
            </a:r>
            <a:r>
              <a:rPr lang="en-US" sz="1500" b="1" i="1" dirty="0">
                <a:solidFill>
                  <a:srgbClr val="FF0000"/>
                </a:solidFill>
              </a:rPr>
              <a:t>not </a:t>
            </a:r>
            <a:r>
              <a:rPr lang="en-US" sz="1500" b="1" i="1" dirty="0" err="1">
                <a:solidFill>
                  <a:srgbClr val="FF0000"/>
                </a:solidFill>
              </a:rPr>
              <a:t>bSa</a:t>
            </a:r>
            <a:r>
              <a:rPr lang="en-US" sz="1500" b="1" dirty="0">
                <a:solidFill>
                  <a:srgbClr val="FF0000"/>
                </a:solidFill>
              </a:rPr>
              <a:t> </a:t>
            </a:r>
            <a:r>
              <a:rPr lang="en-US" sz="1500" b="1" dirty="0" smtClean="0">
                <a:solidFill>
                  <a:srgbClr val="FF0000"/>
                </a:solidFill>
              </a:rPr>
              <a:t>	</a:t>
            </a:r>
            <a:r>
              <a:rPr lang="en-US" sz="1500" dirty="0" smtClean="0">
                <a:solidFill>
                  <a:srgbClr val="FF0000"/>
                </a:solidFill>
                <a:sym typeface="Wingdings" pitchFamily="2" charset="2"/>
              </a:rPr>
              <a:t> </a:t>
            </a:r>
            <a:r>
              <a:rPr lang="en-US" sz="1500" b="1" i="1" dirty="0" smtClean="0">
                <a:solidFill>
                  <a:srgbClr val="FF0000"/>
                </a:solidFill>
                <a:sym typeface="Wingdings" pitchFamily="2" charset="2"/>
              </a:rPr>
              <a:t>a R b</a:t>
            </a:r>
            <a:r>
              <a:rPr lang="en-US" sz="1500" i="1" dirty="0" smtClean="0">
                <a:solidFill>
                  <a:srgbClr val="FF0000"/>
                </a:solidFill>
                <a:sym typeface="Wingdings" pitchFamily="2" charset="2"/>
              </a:rPr>
              <a:t> </a:t>
            </a:r>
            <a:r>
              <a:rPr lang="en-US" sz="1500" i="1" dirty="0">
                <a:solidFill>
                  <a:srgbClr val="002060"/>
                </a:solidFill>
                <a:sym typeface="Wingdings" pitchFamily="2" charset="2"/>
              </a:rPr>
              <a:t>(a is incomparable to b</a:t>
            </a:r>
            <a:r>
              <a:rPr lang="en-US" sz="1500" i="1" dirty="0" smtClean="0">
                <a:solidFill>
                  <a:srgbClr val="002060"/>
                </a:solidFill>
                <a:sym typeface="Wingdings" pitchFamily="2" charset="2"/>
              </a:rPr>
              <a:t>).</a:t>
            </a:r>
          </a:p>
          <a:p>
            <a:r>
              <a:rPr lang="en-US" sz="1800" dirty="0" smtClean="0">
                <a:solidFill>
                  <a:srgbClr val="002060"/>
                </a:solidFill>
                <a:sym typeface="Wingdings" pitchFamily="2" charset="2"/>
              </a:rPr>
              <a:t>If we define Concordance index C(</a:t>
            </a:r>
            <a:r>
              <a:rPr lang="en-US" sz="1800" dirty="0" err="1" smtClean="0">
                <a:solidFill>
                  <a:srgbClr val="002060"/>
                </a:solidFill>
                <a:sym typeface="Wingdings" pitchFamily="2" charset="2"/>
              </a:rPr>
              <a:t>a,b</a:t>
            </a:r>
            <a:r>
              <a:rPr lang="en-US" sz="1800" dirty="0" smtClean="0">
                <a:solidFill>
                  <a:srgbClr val="002060"/>
                </a:solidFill>
                <a:sym typeface="Wingdings" pitchFamily="2" charset="2"/>
              </a:rPr>
              <a:t>) and Discordance index is D(</a:t>
            </a:r>
            <a:r>
              <a:rPr lang="en-US" sz="1800" dirty="0" err="1" smtClean="0">
                <a:solidFill>
                  <a:srgbClr val="002060"/>
                </a:solidFill>
                <a:sym typeface="Wingdings" pitchFamily="2" charset="2"/>
              </a:rPr>
              <a:t>a,b</a:t>
            </a:r>
            <a:r>
              <a:rPr lang="en-US" sz="1800" dirty="0" smtClean="0">
                <a:solidFill>
                  <a:srgbClr val="002060"/>
                </a:solidFill>
                <a:sym typeface="Wingdings" pitchFamily="2" charset="2"/>
              </a:rPr>
              <a:t>) then:</a:t>
            </a:r>
          </a:p>
          <a:p>
            <a:pPr lvl="1"/>
            <a:r>
              <a:rPr lang="en-US" sz="1500" dirty="0" smtClean="0">
                <a:sym typeface="Wingdings" pitchFamily="2" charset="2"/>
              </a:rPr>
              <a:t>C(</a:t>
            </a:r>
            <a:r>
              <a:rPr lang="en-US" sz="1500" dirty="0" err="1" smtClean="0">
                <a:sym typeface="Wingdings" pitchFamily="2" charset="2"/>
              </a:rPr>
              <a:t>a,b</a:t>
            </a:r>
            <a:r>
              <a:rPr lang="en-US" sz="1500" dirty="0" smtClean="0">
                <a:sym typeface="Wingdings" pitchFamily="2" charset="2"/>
              </a:rPr>
              <a:t>) &gt; C* </a:t>
            </a:r>
            <a:r>
              <a:rPr lang="en-US" sz="1500" b="1" dirty="0" smtClean="0">
                <a:sym typeface="Wingdings" pitchFamily="2" charset="2"/>
              </a:rPr>
              <a:t>and</a:t>
            </a:r>
            <a:r>
              <a:rPr lang="en-US" sz="1500" dirty="0" smtClean="0">
                <a:sym typeface="Wingdings" pitchFamily="2" charset="2"/>
              </a:rPr>
              <a:t> D(</a:t>
            </a:r>
            <a:r>
              <a:rPr lang="en-US" sz="1500" dirty="0" err="1" smtClean="0">
                <a:sym typeface="Wingdings" pitchFamily="2" charset="2"/>
              </a:rPr>
              <a:t>a,b</a:t>
            </a:r>
            <a:r>
              <a:rPr lang="en-US" sz="1500" smtClean="0">
                <a:sym typeface="Wingdings" pitchFamily="2" charset="2"/>
              </a:rPr>
              <a:t>) &lt; </a:t>
            </a:r>
            <a:r>
              <a:rPr lang="en-US" sz="1500" dirty="0" smtClean="0">
                <a:sym typeface="Wingdings" pitchFamily="2" charset="2"/>
              </a:rPr>
              <a:t>D*  </a:t>
            </a:r>
            <a:r>
              <a:rPr lang="en-US" sz="1500" b="1" i="1" dirty="0" smtClean="0">
                <a:sym typeface="Wingdings" pitchFamily="2" charset="2"/>
              </a:rPr>
              <a:t>a P b</a:t>
            </a:r>
          </a:p>
          <a:p>
            <a:pPr marL="0" indent="0">
              <a:buNone/>
            </a:pPr>
            <a:endParaRPr lang="en-US" sz="1800" b="1" i="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ELECTRE</a:t>
            </a:r>
            <a:endParaRPr lang="vi-VN"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4" name="Slide Number Placeholder 3"/>
          <p:cNvSpPr>
            <a:spLocks noGrp="1"/>
          </p:cNvSpPr>
          <p:nvPr>
            <p:ph type="sldNum" sz="quarter" idx="12"/>
          </p:nvPr>
        </p:nvSpPr>
        <p:spPr/>
        <p:txBody>
          <a:bodyPr/>
          <a:lstStyle/>
          <a:p>
            <a:fld id="{2966C48D-AF8C-488D-864B-7D68E3594A35}" type="slidenum">
              <a:rPr lang="en-US" smtClean="0"/>
              <a:t>83</a:t>
            </a:fld>
            <a:endParaRPr lang="en-US"/>
          </a:p>
        </p:txBody>
      </p:sp>
      <p:sp>
        <p:nvSpPr>
          <p:cNvPr id="5" name="Content Placeholder 4"/>
          <p:cNvSpPr>
            <a:spLocks noGrp="1"/>
          </p:cNvSpPr>
          <p:nvPr>
            <p:ph sz="quarter" idx="1"/>
          </p:nvPr>
        </p:nvSpPr>
        <p:spPr/>
        <p:txBody>
          <a:bodyPr/>
          <a:lstStyle/>
          <a:p>
            <a:r>
              <a:rPr lang="en-US" dirty="0" smtClean="0"/>
              <a:t>July 1966, Roy presented a paper in Rome in which he used his formal training in Mathematics to develop a practical decision making system, now known as </a:t>
            </a:r>
            <a:r>
              <a:rPr lang="en-US" dirty="0" err="1" smtClean="0"/>
              <a:t>ELECTRE</a:t>
            </a:r>
            <a:r>
              <a:rPr lang="en-US" dirty="0" smtClean="0"/>
              <a:t> ( Elimination Et Choice Translating </a:t>
            </a:r>
            <a:r>
              <a:rPr lang="en-US" dirty="0" err="1" smtClean="0"/>
              <a:t>REality</a:t>
            </a:r>
            <a:r>
              <a:rPr lang="en-US" dirty="0" smtClean="0"/>
              <a:t>)</a:t>
            </a:r>
          </a:p>
          <a:p>
            <a:r>
              <a:rPr lang="en-US" dirty="0" smtClean="0"/>
              <a:t>6 main  ELECTRE models :  I, II, III, IV, Tri and IS</a:t>
            </a:r>
            <a:endParaRPr lang="vi-VN" dirty="0"/>
          </a:p>
        </p:txBody>
      </p:sp>
    </p:spTree>
    <p:extLst>
      <p:ext uri="{BB962C8B-B14F-4D97-AF65-F5344CB8AC3E}">
        <p14:creationId xmlns:p14="http://schemas.microsoft.com/office/powerpoint/2010/main" val="34148390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Electre</a:t>
            </a:r>
            <a:r>
              <a:rPr lang="en-US" dirty="0" smtClean="0"/>
              <a:t> I </a:t>
            </a:r>
            <a:endParaRPr lang="en-US" dirty="0"/>
          </a:p>
        </p:txBody>
      </p:sp>
      <p:sp>
        <p:nvSpPr>
          <p:cNvPr id="3" name="Content Placeholder 2"/>
          <p:cNvSpPr>
            <a:spLocks noGrp="1"/>
          </p:cNvSpPr>
          <p:nvPr>
            <p:ph sz="quarter" idx="1"/>
          </p:nvPr>
        </p:nvSpPr>
        <p:spPr/>
        <p:txBody>
          <a:bodyPr/>
          <a:lstStyle/>
          <a:p>
            <a:pPr marL="0" indent="0">
              <a:buNone/>
            </a:pPr>
            <a:r>
              <a:rPr lang="en-US" dirty="0" smtClean="0"/>
              <a:t>The first version of model devised by Roy (1968):</a:t>
            </a:r>
          </a:p>
          <a:p>
            <a:r>
              <a:rPr lang="en-US" dirty="0" smtClean="0"/>
              <a:t>Solve multi-criteria problems. </a:t>
            </a:r>
          </a:p>
          <a:p>
            <a:r>
              <a:rPr lang="en-US" dirty="0" smtClean="0"/>
              <a:t>Choose a set of preference alternatives.</a:t>
            </a:r>
          </a:p>
          <a:p>
            <a:pPr marL="0" indent="0">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84</a:t>
            </a:fld>
            <a:endParaRPr lang="en-US"/>
          </a:p>
        </p:txBody>
      </p:sp>
    </p:spTree>
    <p:extLst>
      <p:ext uri="{BB962C8B-B14F-4D97-AF65-F5344CB8AC3E}">
        <p14:creationId xmlns:p14="http://schemas.microsoft.com/office/powerpoint/2010/main" val="36752551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Electre</a:t>
            </a:r>
            <a:r>
              <a:rPr lang="en-US" dirty="0"/>
              <a:t> I </a:t>
            </a:r>
            <a:r>
              <a:rPr lang="en-US" dirty="0" smtClean="0"/>
              <a:t>(</a:t>
            </a:r>
            <a:r>
              <a:rPr lang="en-US" dirty="0" err="1" smtClean="0"/>
              <a:t>cont</a:t>
            </a:r>
            <a:r>
              <a:rPr lang="en-US" dirty="0" smtClean="0"/>
              <a:t>)</a:t>
            </a:r>
            <a:endParaRPr lang="vi-VN"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4" name="Slide Number Placeholder 3"/>
          <p:cNvSpPr>
            <a:spLocks noGrp="1"/>
          </p:cNvSpPr>
          <p:nvPr>
            <p:ph type="sldNum" sz="quarter" idx="12"/>
          </p:nvPr>
        </p:nvSpPr>
        <p:spPr/>
        <p:txBody>
          <a:bodyPr/>
          <a:lstStyle/>
          <a:p>
            <a:fld id="{2966C48D-AF8C-488D-864B-7D68E3594A35}" type="slidenum">
              <a:rPr lang="en-US" smtClean="0"/>
              <a:t>85</a:t>
            </a:fld>
            <a:endParaRPr lang="en-US"/>
          </a:p>
        </p:txBody>
      </p:sp>
      <p:sp>
        <p:nvSpPr>
          <p:cNvPr id="5" name="Content Placeholder 4"/>
          <p:cNvSpPr>
            <a:spLocks noGrp="1"/>
          </p:cNvSpPr>
          <p:nvPr>
            <p:ph sz="quarter" idx="1"/>
          </p:nvPr>
        </p:nvSpPr>
        <p:spPr/>
        <p:txBody>
          <a:bodyPr/>
          <a:lstStyle/>
          <a:p>
            <a:pPr marL="0" indent="0">
              <a:buNone/>
            </a:pPr>
            <a:r>
              <a:rPr lang="en-US" dirty="0" smtClean="0"/>
              <a:t>Include two stages:</a:t>
            </a:r>
          </a:p>
          <a:p>
            <a:r>
              <a:rPr lang="en-US" b="1" dirty="0" smtClean="0">
                <a:solidFill>
                  <a:srgbClr val="C00000"/>
                </a:solidFill>
              </a:rPr>
              <a:t>Construction of the </a:t>
            </a:r>
            <a:r>
              <a:rPr lang="en-US" b="1" dirty="0">
                <a:solidFill>
                  <a:srgbClr val="C00000"/>
                </a:solidFill>
              </a:rPr>
              <a:t>outranking relation </a:t>
            </a:r>
            <a:r>
              <a:rPr lang="en-US" dirty="0"/>
              <a:t>: </a:t>
            </a:r>
            <a:r>
              <a:rPr lang="en-US" dirty="0" smtClean="0"/>
              <a:t>aims </a:t>
            </a:r>
            <a:r>
              <a:rPr lang="en-US" dirty="0"/>
              <a:t>at com-paring in a comprehensive way each pair of </a:t>
            </a:r>
            <a:r>
              <a:rPr lang="en-US" dirty="0" smtClean="0"/>
              <a:t>actions.</a:t>
            </a:r>
          </a:p>
          <a:p>
            <a:endParaRPr lang="en-US" dirty="0" smtClean="0"/>
          </a:p>
          <a:p>
            <a:r>
              <a:rPr lang="en-US" b="1" dirty="0" smtClean="0">
                <a:solidFill>
                  <a:srgbClr val="C00000"/>
                </a:solidFill>
              </a:rPr>
              <a:t>Exploitation of the </a:t>
            </a:r>
            <a:r>
              <a:rPr lang="en-US" b="1" dirty="0">
                <a:solidFill>
                  <a:srgbClr val="C00000"/>
                </a:solidFill>
              </a:rPr>
              <a:t>ranking relationship</a:t>
            </a:r>
            <a:r>
              <a:rPr lang="en-US" dirty="0"/>
              <a:t>: used to </a:t>
            </a:r>
            <a:r>
              <a:rPr lang="en-US" dirty="0" smtClean="0"/>
              <a:t>elaborate (explain) </a:t>
            </a:r>
            <a:r>
              <a:rPr lang="en-US" dirty="0"/>
              <a:t>recommendations from the results </a:t>
            </a:r>
            <a:r>
              <a:rPr lang="en-US" dirty="0" smtClean="0"/>
              <a:t>obtained </a:t>
            </a:r>
            <a:r>
              <a:rPr lang="en-US" dirty="0"/>
              <a:t>in the first phase. The nature of the recommendations </a:t>
            </a:r>
            <a:r>
              <a:rPr lang="en-US" dirty="0" smtClean="0"/>
              <a:t>depends on </a:t>
            </a:r>
            <a:r>
              <a:rPr lang="en-US" dirty="0"/>
              <a:t>the problematic (choosing, ranking or sorting</a:t>
            </a:r>
            <a:r>
              <a:rPr lang="en-US" dirty="0" smtClean="0"/>
              <a:t>).</a:t>
            </a:r>
            <a:endParaRPr lang="vi-VN" dirty="0"/>
          </a:p>
        </p:txBody>
      </p:sp>
    </p:spTree>
    <p:extLst>
      <p:ext uri="{BB962C8B-B14F-4D97-AF65-F5344CB8AC3E}">
        <p14:creationId xmlns:p14="http://schemas.microsoft.com/office/powerpoint/2010/main" val="32540232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Stage 1: Construction of the outranking relation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63833986"/>
              </p:ext>
            </p:extLst>
          </p:nvPr>
        </p:nvGraphicFramePr>
        <p:xfrm>
          <a:off x="990600" y="1524000"/>
          <a:ext cx="6120027" cy="1371600"/>
        </p:xfrm>
        <a:graphic>
          <a:graphicData uri="http://schemas.openxmlformats.org/presentationml/2006/ole">
            <mc:AlternateContent xmlns:mc="http://schemas.openxmlformats.org/markup-compatibility/2006">
              <mc:Choice xmlns:v="urn:schemas-microsoft-com:vml" Requires="v">
                <p:oleObj spid="_x0000_s25614" name="Equation" r:id="rId4" imgW="3060360" imgH="685800" progId="Equation.DSMT4">
                  <p:embed/>
                </p:oleObj>
              </mc:Choice>
              <mc:Fallback>
                <p:oleObj name="Equation" r:id="rId4" imgW="3060360" imgH="685800" progId="Equation.DSMT4">
                  <p:embed/>
                  <p:pic>
                    <p:nvPicPr>
                      <p:cNvPr id="0" name=""/>
                      <p:cNvPicPr/>
                      <p:nvPr/>
                    </p:nvPicPr>
                    <p:blipFill>
                      <a:blip r:embed="rId5"/>
                      <a:stretch>
                        <a:fillRect/>
                      </a:stretch>
                    </p:blipFill>
                    <p:spPr>
                      <a:xfrm>
                        <a:off x="990600" y="1524000"/>
                        <a:ext cx="6120027" cy="1371600"/>
                      </a:xfrm>
                      <a:prstGeom prst="rect">
                        <a:avLst/>
                      </a:prstGeom>
                      <a:solidFill>
                        <a:schemeClr val="accent3">
                          <a:lumMod val="20000"/>
                          <a:lumOff val="80000"/>
                        </a:schemeClr>
                      </a:solidFill>
                    </p:spPr>
                  </p:pic>
                </p:oleObj>
              </mc:Fallback>
            </mc:AlternateContent>
          </a:graphicData>
        </a:graphic>
      </p:graphicFrame>
      <p:sp>
        <p:nvSpPr>
          <p:cNvPr id="6" name="Rectangle 5"/>
          <p:cNvSpPr/>
          <p:nvPr/>
        </p:nvSpPr>
        <p:spPr>
          <a:xfrm>
            <a:off x="762000" y="3276600"/>
            <a:ext cx="7543800" cy="2169825"/>
          </a:xfrm>
          <a:prstGeom prst="rect">
            <a:avLst/>
          </a:prstGeom>
        </p:spPr>
        <p:txBody>
          <a:bodyPr wrap="square">
            <a:spAutoFit/>
          </a:bodyPr>
          <a:lstStyle/>
          <a:p>
            <a:pPr>
              <a:lnSpc>
                <a:spcPct val="150000"/>
              </a:lnSpc>
            </a:pPr>
            <a:r>
              <a:rPr lang="en-US" i="1" dirty="0" smtClean="0"/>
              <a:t>C(a, b) </a:t>
            </a:r>
            <a:r>
              <a:rPr lang="en-US" dirty="0" smtClean="0"/>
              <a:t>∈ [0,1].</a:t>
            </a:r>
          </a:p>
          <a:p>
            <a:pPr>
              <a:lnSpc>
                <a:spcPct val="150000"/>
              </a:lnSpc>
            </a:pPr>
            <a:r>
              <a:rPr lang="en-US" dirty="0" smtClean="0"/>
              <a:t>C(</a:t>
            </a:r>
            <a:r>
              <a:rPr lang="en-US" dirty="0" err="1" smtClean="0"/>
              <a:t>a,b</a:t>
            </a:r>
            <a:r>
              <a:rPr lang="en-US" dirty="0" smtClean="0"/>
              <a:t>): measure how much </a:t>
            </a:r>
            <a:r>
              <a:rPr lang="en-US" b="1" dirty="0" smtClean="0"/>
              <a:t>a</a:t>
            </a:r>
            <a:r>
              <a:rPr lang="en-US" dirty="0" smtClean="0"/>
              <a:t> is at least as good as </a:t>
            </a:r>
            <a:r>
              <a:rPr lang="en-US" b="1" dirty="0" smtClean="0"/>
              <a:t>b</a:t>
            </a:r>
            <a:r>
              <a:rPr lang="en-US" dirty="0" smtClean="0"/>
              <a:t>.</a:t>
            </a:r>
          </a:p>
          <a:p>
            <a:pPr>
              <a:lnSpc>
                <a:spcPct val="150000"/>
              </a:lnSpc>
            </a:pPr>
            <a:r>
              <a:rPr lang="en-US" i="1" dirty="0" err="1" smtClean="0"/>
              <a:t>g</a:t>
            </a:r>
            <a:r>
              <a:rPr lang="en-US" i="1" baseline="-25000" dirty="0" err="1" smtClean="0"/>
              <a:t>i</a:t>
            </a:r>
            <a:r>
              <a:rPr lang="en-US" i="1" dirty="0" smtClean="0"/>
              <a:t>(k) : </a:t>
            </a:r>
            <a:r>
              <a:rPr lang="en-US" dirty="0" smtClean="0"/>
              <a:t>the preferred scores of the </a:t>
            </a:r>
            <a:r>
              <a:rPr lang="en-US" i="1" dirty="0" err="1" smtClean="0"/>
              <a:t>i</a:t>
            </a:r>
            <a:r>
              <a:rPr lang="en-US" i="1" baseline="30000" dirty="0" err="1" smtClean="0"/>
              <a:t>th</a:t>
            </a:r>
            <a:r>
              <a:rPr lang="en-US" dirty="0" smtClean="0"/>
              <a:t> criterion for the </a:t>
            </a:r>
            <a:r>
              <a:rPr lang="en-US" i="1" dirty="0" err="1" smtClean="0"/>
              <a:t>k</a:t>
            </a:r>
            <a:r>
              <a:rPr lang="en-US" i="1" baseline="30000" dirty="0" err="1" smtClean="0"/>
              <a:t>th</a:t>
            </a:r>
            <a:r>
              <a:rPr lang="en-US" i="1" dirty="0" smtClean="0"/>
              <a:t> </a:t>
            </a:r>
            <a:r>
              <a:rPr lang="en-US" dirty="0" smtClean="0"/>
              <a:t>alternative.</a:t>
            </a:r>
          </a:p>
          <a:p>
            <a:pPr>
              <a:lnSpc>
                <a:spcPct val="150000"/>
              </a:lnSpc>
            </a:pPr>
            <a:r>
              <a:rPr lang="en-US" dirty="0" smtClean="0"/>
              <a:t>Q(a, b) :  the set of criteria for which </a:t>
            </a:r>
            <a:r>
              <a:rPr lang="en-US" i="1" dirty="0" smtClean="0"/>
              <a:t>a</a:t>
            </a:r>
            <a:r>
              <a:rPr lang="en-US" dirty="0" smtClean="0"/>
              <a:t> is equal or preferred to </a:t>
            </a:r>
            <a:r>
              <a:rPr lang="en-US" i="1" dirty="0" smtClean="0"/>
              <a:t>b</a:t>
            </a:r>
            <a:r>
              <a:rPr lang="en-US" dirty="0" smtClean="0"/>
              <a:t>.</a:t>
            </a:r>
          </a:p>
          <a:p>
            <a:pPr>
              <a:lnSpc>
                <a:spcPct val="150000"/>
              </a:lnSpc>
            </a:pPr>
            <a:r>
              <a:rPr lang="en-US" dirty="0" smtClean="0"/>
              <a:t>W</a:t>
            </a:r>
            <a:r>
              <a:rPr lang="en-US" baseline="-25000" dirty="0" smtClean="0"/>
              <a:t>i</a:t>
            </a:r>
            <a:r>
              <a:rPr lang="en-US" dirty="0" smtClean="0"/>
              <a:t> : weight of criterion </a:t>
            </a:r>
            <a:r>
              <a:rPr lang="en-US" i="1" dirty="0" err="1"/>
              <a:t>i</a:t>
            </a:r>
            <a:r>
              <a:rPr lang="en-US" i="1" baseline="30000" dirty="0" err="1"/>
              <a:t>th</a:t>
            </a:r>
            <a:endParaRPr lang="en-US" dirty="0" smtClean="0"/>
          </a:p>
        </p:txBody>
      </p:sp>
      <p:sp>
        <p:nvSpPr>
          <p:cNvPr id="7" name="Footer Placeholder 6"/>
          <p:cNvSpPr>
            <a:spLocks noGrp="1"/>
          </p:cNvSpPr>
          <p:nvPr>
            <p:ph type="ftr" sz="quarter" idx="11"/>
          </p:nvPr>
        </p:nvSpPr>
        <p:spPr/>
        <p:txBody>
          <a:bodyPr/>
          <a:lstStyle/>
          <a:p>
            <a:r>
              <a:rPr lang="en-US" dirty="0" smtClean="0"/>
              <a:t>Depart of ISE</a:t>
            </a:r>
            <a:endParaRPr lang="en-US" dirty="0"/>
          </a:p>
        </p:txBody>
      </p:sp>
      <p:sp>
        <p:nvSpPr>
          <p:cNvPr id="8" name="Slide Number Placeholder 7"/>
          <p:cNvSpPr>
            <a:spLocks noGrp="1"/>
          </p:cNvSpPr>
          <p:nvPr>
            <p:ph type="sldNum" sz="quarter" idx="12"/>
          </p:nvPr>
        </p:nvSpPr>
        <p:spPr/>
        <p:txBody>
          <a:bodyPr/>
          <a:lstStyle/>
          <a:p>
            <a:fld id="{2966C48D-AF8C-488D-864B-7D68E3594A35}" type="slidenum">
              <a:rPr lang="en-US" smtClean="0"/>
              <a:t>86</a:t>
            </a:fld>
            <a:endParaRPr lang="en-US"/>
          </a:p>
        </p:txBody>
      </p:sp>
    </p:spTree>
    <p:extLst>
      <p:ext uri="{BB962C8B-B14F-4D97-AF65-F5344CB8AC3E}">
        <p14:creationId xmlns:p14="http://schemas.microsoft.com/office/powerpoint/2010/main" val="20732115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4" name="Slide Number Placeholder 3"/>
          <p:cNvSpPr>
            <a:spLocks noGrp="1"/>
          </p:cNvSpPr>
          <p:nvPr>
            <p:ph type="sldNum" sz="quarter" idx="12"/>
          </p:nvPr>
        </p:nvSpPr>
        <p:spPr/>
        <p:txBody>
          <a:bodyPr/>
          <a:lstStyle/>
          <a:p>
            <a:fld id="{2966C48D-AF8C-488D-864B-7D68E3594A35}" type="slidenum">
              <a:rPr lang="en-US" smtClean="0"/>
              <a:t>87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36686988"/>
              </p:ext>
            </p:extLst>
          </p:nvPr>
        </p:nvGraphicFramePr>
        <p:xfrm>
          <a:off x="685800" y="1752600"/>
          <a:ext cx="7739063" cy="990600"/>
        </p:xfrm>
        <a:graphic>
          <a:graphicData uri="http://schemas.openxmlformats.org/presentationml/2006/ole">
            <mc:AlternateContent xmlns:mc="http://schemas.openxmlformats.org/markup-compatibility/2006">
              <mc:Choice xmlns:v="urn:schemas-microsoft-com:vml" Requires="v">
                <p:oleObj spid="_x0000_s26638" name="Equation" r:id="rId3" imgW="3670200" imgH="469800" progId="Equation.DSMT4">
                  <p:embed/>
                </p:oleObj>
              </mc:Choice>
              <mc:Fallback>
                <p:oleObj name="Equation" r:id="rId3" imgW="367020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7739063" cy="990600"/>
                      </a:xfrm>
                      <a:prstGeom prst="rect">
                        <a:avLst/>
                      </a:prstGeom>
                      <a:solidFill>
                        <a:srgbClr val="C9FAF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609600" y="3222954"/>
            <a:ext cx="1675459" cy="369332"/>
          </a:xfrm>
          <a:prstGeom prst="rect">
            <a:avLst/>
          </a:prstGeom>
        </p:spPr>
        <p:txBody>
          <a:bodyPr wrap="none">
            <a:spAutoFit/>
          </a:bodyPr>
          <a:lstStyle/>
          <a:p>
            <a:r>
              <a:rPr lang="en-US" i="1" dirty="0">
                <a:solidFill>
                  <a:prstClr val="black"/>
                </a:solidFill>
              </a:rPr>
              <a:t>D(a, b) </a:t>
            </a:r>
            <a:r>
              <a:rPr lang="en-US" dirty="0">
                <a:solidFill>
                  <a:prstClr val="black"/>
                </a:solidFill>
              </a:rPr>
              <a:t>∈ [0,1].</a:t>
            </a:r>
            <a:endParaRPr lang="vi-VN" dirty="0"/>
          </a:p>
        </p:txBody>
      </p:sp>
      <p:sp>
        <p:nvSpPr>
          <p:cNvPr id="8" name="Rectangle 7"/>
          <p:cNvSpPr/>
          <p:nvPr/>
        </p:nvSpPr>
        <p:spPr>
          <a:xfrm>
            <a:off x="609600" y="3889829"/>
            <a:ext cx="7010400" cy="2169825"/>
          </a:xfrm>
          <a:prstGeom prst="rect">
            <a:avLst/>
          </a:prstGeom>
        </p:spPr>
        <p:txBody>
          <a:bodyPr wrap="square">
            <a:spAutoFit/>
          </a:bodyPr>
          <a:lstStyle/>
          <a:p>
            <a:pPr lvl="0">
              <a:lnSpc>
                <a:spcPct val="150000"/>
              </a:lnSpc>
            </a:pPr>
            <a:r>
              <a:rPr lang="en-US" dirty="0">
                <a:solidFill>
                  <a:prstClr val="black"/>
                </a:solidFill>
              </a:rPr>
              <a:t>D(</a:t>
            </a:r>
            <a:r>
              <a:rPr lang="en-US" dirty="0" err="1">
                <a:solidFill>
                  <a:prstClr val="black"/>
                </a:solidFill>
              </a:rPr>
              <a:t>a,b</a:t>
            </a:r>
            <a:r>
              <a:rPr lang="en-US" dirty="0">
                <a:solidFill>
                  <a:prstClr val="black"/>
                </a:solidFill>
              </a:rPr>
              <a:t>): measure the degree to which </a:t>
            </a:r>
            <a:r>
              <a:rPr lang="en-US" b="1" dirty="0">
                <a:solidFill>
                  <a:prstClr val="black"/>
                </a:solidFill>
              </a:rPr>
              <a:t>b</a:t>
            </a:r>
            <a:r>
              <a:rPr lang="en-US" dirty="0">
                <a:solidFill>
                  <a:prstClr val="black"/>
                </a:solidFill>
              </a:rPr>
              <a:t> is strictly preferred to </a:t>
            </a:r>
            <a:r>
              <a:rPr lang="en-US" b="1" dirty="0" smtClean="0">
                <a:solidFill>
                  <a:prstClr val="black"/>
                </a:solidFill>
              </a:rPr>
              <a:t>a</a:t>
            </a:r>
          </a:p>
          <a:p>
            <a:pPr lvl="0">
              <a:lnSpc>
                <a:spcPct val="150000"/>
              </a:lnSpc>
            </a:pPr>
            <a:r>
              <a:rPr lang="en-US" i="1" dirty="0" err="1"/>
              <a:t>g</a:t>
            </a:r>
            <a:r>
              <a:rPr lang="en-US" i="1" baseline="-25000" dirty="0" err="1"/>
              <a:t>i</a:t>
            </a:r>
            <a:r>
              <a:rPr lang="en-US" i="1" dirty="0"/>
              <a:t>(k) : </a:t>
            </a:r>
            <a:r>
              <a:rPr lang="en-US" dirty="0"/>
              <a:t>the preferred scores of the </a:t>
            </a:r>
            <a:r>
              <a:rPr lang="en-US" i="1" dirty="0" err="1"/>
              <a:t>i</a:t>
            </a:r>
            <a:r>
              <a:rPr lang="en-US" i="1" baseline="30000" dirty="0" err="1"/>
              <a:t>th</a:t>
            </a:r>
            <a:r>
              <a:rPr lang="en-US" dirty="0"/>
              <a:t> attribute for the </a:t>
            </a:r>
            <a:r>
              <a:rPr lang="en-US" i="1" dirty="0" err="1"/>
              <a:t>k</a:t>
            </a:r>
            <a:r>
              <a:rPr lang="en-US" i="1" baseline="30000" dirty="0" err="1"/>
              <a:t>th</a:t>
            </a:r>
            <a:r>
              <a:rPr lang="en-US" i="1" dirty="0"/>
              <a:t> </a:t>
            </a:r>
            <a:r>
              <a:rPr lang="en-US" dirty="0" smtClean="0"/>
              <a:t>alternative</a:t>
            </a:r>
          </a:p>
          <a:p>
            <a:pPr>
              <a:lnSpc>
                <a:spcPct val="150000"/>
              </a:lnSpc>
            </a:pPr>
            <a:r>
              <a:rPr lang="en-US" dirty="0"/>
              <a:t>R(a, b) : the set of criteria for which </a:t>
            </a:r>
            <a:r>
              <a:rPr lang="en-US" i="1" dirty="0"/>
              <a:t>b</a:t>
            </a:r>
            <a:r>
              <a:rPr lang="en-US" dirty="0"/>
              <a:t> is strictly preferred to </a:t>
            </a:r>
            <a:r>
              <a:rPr lang="en-US" i="1" dirty="0"/>
              <a:t>a</a:t>
            </a:r>
            <a:r>
              <a:rPr lang="en-US" dirty="0"/>
              <a:t>.</a:t>
            </a:r>
          </a:p>
          <a:p>
            <a:pPr>
              <a:lnSpc>
                <a:spcPct val="150000"/>
              </a:lnSpc>
            </a:pPr>
            <a:r>
              <a:rPr lang="en-US" dirty="0"/>
              <a:t>A :the set of all alternatives.</a:t>
            </a:r>
          </a:p>
          <a:p>
            <a:pPr lvl="0">
              <a:lnSpc>
                <a:spcPct val="150000"/>
              </a:lnSpc>
            </a:pPr>
            <a:endParaRPr lang="en-US" b="1" dirty="0">
              <a:solidFill>
                <a:prstClr val="black"/>
              </a:solidFill>
            </a:endParaRPr>
          </a:p>
        </p:txBody>
      </p:sp>
    </p:spTree>
    <p:extLst>
      <p:ext uri="{BB962C8B-B14F-4D97-AF65-F5344CB8AC3E}">
        <p14:creationId xmlns:p14="http://schemas.microsoft.com/office/powerpoint/2010/main" val="4225675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Outranking relation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32703665"/>
              </p:ext>
            </p:extLst>
          </p:nvPr>
        </p:nvGraphicFramePr>
        <p:xfrm>
          <a:off x="609600" y="1600200"/>
          <a:ext cx="7727502" cy="990600"/>
        </p:xfrm>
        <a:graphic>
          <a:graphicData uri="http://schemas.openxmlformats.org/presentationml/2006/ole">
            <mc:AlternateContent xmlns:mc="http://schemas.openxmlformats.org/markup-compatibility/2006">
              <mc:Choice xmlns:v="urn:schemas-microsoft-com:vml" Requires="v">
                <p:oleObj spid="_x0000_s27674" name="Equation" r:id="rId3" imgW="3568680" imgH="457200" progId="Equation.DSMT4">
                  <p:embed/>
                </p:oleObj>
              </mc:Choice>
              <mc:Fallback>
                <p:oleObj name="Equation" r:id="rId3" imgW="3568680" imgH="457200" progId="Equation.DSMT4">
                  <p:embed/>
                  <p:pic>
                    <p:nvPicPr>
                      <p:cNvPr id="0" name=""/>
                      <p:cNvPicPr>
                        <a:picLocks noChangeAspect="1" noChangeArrowheads="1"/>
                      </p:cNvPicPr>
                      <p:nvPr/>
                    </p:nvPicPr>
                    <p:blipFill>
                      <a:blip r:embed="rId4"/>
                      <a:srcRect/>
                      <a:stretch>
                        <a:fillRect/>
                      </a:stretch>
                    </p:blipFill>
                    <p:spPr bwMode="auto">
                      <a:xfrm>
                        <a:off x="609600" y="1600200"/>
                        <a:ext cx="7727502" cy="990600"/>
                      </a:xfrm>
                      <a:prstGeom prst="rect">
                        <a:avLst/>
                      </a:prstGeom>
                      <a:solidFill>
                        <a:schemeClr val="accent3">
                          <a:lumMod val="20000"/>
                          <a:lumOff val="80000"/>
                        </a:schemeClr>
                      </a:soli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48465453"/>
              </p:ext>
            </p:extLst>
          </p:nvPr>
        </p:nvGraphicFramePr>
        <p:xfrm>
          <a:off x="762000" y="3200400"/>
          <a:ext cx="3865124" cy="2438400"/>
        </p:xfrm>
        <a:graphic>
          <a:graphicData uri="http://schemas.openxmlformats.org/presentationml/2006/ole">
            <mc:AlternateContent xmlns:mc="http://schemas.openxmlformats.org/markup-compatibility/2006">
              <mc:Choice xmlns:v="urn:schemas-microsoft-com:vml" Requires="v">
                <p:oleObj spid="_x0000_s27675" name="Equation" r:id="rId5" imgW="1892160" imgH="1193760" progId="Equation.DSMT4">
                  <p:embed/>
                </p:oleObj>
              </mc:Choice>
              <mc:Fallback>
                <p:oleObj name="Equation" r:id="rId5" imgW="1892160" imgH="1193760" progId="Equation.DSMT4">
                  <p:embed/>
                  <p:pic>
                    <p:nvPicPr>
                      <p:cNvPr id="0" name=""/>
                      <p:cNvPicPr/>
                      <p:nvPr/>
                    </p:nvPicPr>
                    <p:blipFill>
                      <a:blip r:embed="rId6"/>
                      <a:stretch>
                        <a:fillRect/>
                      </a:stretch>
                    </p:blipFill>
                    <p:spPr>
                      <a:xfrm>
                        <a:off x="762000" y="3200400"/>
                        <a:ext cx="3865124" cy="2438400"/>
                      </a:xfrm>
                      <a:prstGeom prst="rect">
                        <a:avLst/>
                      </a:prstGeom>
                      <a:solidFill>
                        <a:schemeClr val="accent4">
                          <a:lumMod val="20000"/>
                          <a:lumOff val="80000"/>
                        </a:schemeClr>
                      </a:solidFill>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Depart of ISE</a:t>
            </a:r>
            <a:endParaRPr lang="en-US"/>
          </a:p>
        </p:txBody>
      </p:sp>
      <p:sp>
        <p:nvSpPr>
          <p:cNvPr id="7" name="Slide Number Placeholder 6"/>
          <p:cNvSpPr>
            <a:spLocks noGrp="1"/>
          </p:cNvSpPr>
          <p:nvPr>
            <p:ph type="sldNum" sz="quarter" idx="12"/>
          </p:nvPr>
        </p:nvSpPr>
        <p:spPr/>
        <p:txBody>
          <a:bodyPr/>
          <a:lstStyle/>
          <a:p>
            <a:fld id="{2966C48D-AF8C-488D-864B-7D68E3594A35}" type="slidenum">
              <a:rPr lang="en-US" smtClean="0"/>
              <a:t>88</a:t>
            </a:fld>
            <a:endParaRPr lang="en-US"/>
          </a:p>
        </p:txBody>
      </p:sp>
    </p:spTree>
    <p:extLst>
      <p:ext uri="{BB962C8B-B14F-4D97-AF65-F5344CB8AC3E}">
        <p14:creationId xmlns:p14="http://schemas.microsoft.com/office/powerpoint/2010/main" val="21153591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dirty="0" smtClean="0"/>
              <a:t>Outrank relation (</a:t>
            </a:r>
            <a:r>
              <a:rPr lang="en-US" dirty="0" err="1" smtClean="0"/>
              <a:t>cont</a:t>
            </a:r>
            <a:r>
              <a:rPr lang="en-US" dirty="0" smtClean="0"/>
              <a:t>)</a:t>
            </a:r>
            <a:endParaRPr lang="en-US" dirty="0"/>
          </a:p>
        </p:txBody>
      </p:sp>
      <p:sp>
        <p:nvSpPr>
          <p:cNvPr id="4" name="Footer Placeholder 3"/>
          <p:cNvSpPr>
            <a:spLocks noGrp="1"/>
          </p:cNvSpPr>
          <p:nvPr>
            <p:ph type="ftr" sz="quarter" idx="11"/>
          </p:nvPr>
        </p:nvSpPr>
        <p:spPr>
          <a:xfrm>
            <a:off x="5410200" y="6492240"/>
            <a:ext cx="3505200" cy="365760"/>
          </a:xfrm>
        </p:spPr>
        <p:txBody>
          <a:bodyPr/>
          <a:lstStyle/>
          <a:p>
            <a:r>
              <a:rPr lang="en-US" dirty="0" smtClean="0"/>
              <a:t>Depart of ISE</a:t>
            </a:r>
            <a:endParaRPr lang="en-US" dirty="0"/>
          </a:p>
        </p:txBody>
      </p:sp>
      <p:sp>
        <p:nvSpPr>
          <p:cNvPr id="7" name="Slide Number Placeholder 6"/>
          <p:cNvSpPr>
            <a:spLocks noGrp="1"/>
          </p:cNvSpPr>
          <p:nvPr>
            <p:ph type="sldNum" sz="quarter" idx="12"/>
          </p:nvPr>
        </p:nvSpPr>
        <p:spPr/>
        <p:txBody>
          <a:bodyPr/>
          <a:lstStyle/>
          <a:p>
            <a:fld id="{2966C48D-AF8C-488D-864B-7D68E3594A35}" type="slidenum">
              <a:rPr lang="en-US" smtClean="0"/>
              <a:t>89</a:t>
            </a:fld>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25148"/>
            <a:ext cx="6834642" cy="497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05429" y="6103031"/>
            <a:ext cx="5323893" cy="615553"/>
          </a:xfrm>
          <a:prstGeom prst="rect">
            <a:avLst/>
          </a:prstGeom>
          <a:noFill/>
        </p:spPr>
        <p:txBody>
          <a:bodyPr wrap="none" rtlCol="0">
            <a:spAutoFit/>
          </a:bodyPr>
          <a:lstStyle/>
          <a:p>
            <a:pPr algn="ctr"/>
            <a:r>
              <a:rPr lang="en-US" sz="1600" i="1" dirty="0" smtClean="0"/>
              <a:t>Fig I -1. Building an outranking relation </a:t>
            </a:r>
          </a:p>
          <a:p>
            <a:pPr algn="ctr"/>
            <a:r>
              <a:rPr lang="en-US" sz="1100" dirty="0" smtClean="0"/>
              <a:t>Source: (multi-criteria </a:t>
            </a:r>
            <a:r>
              <a:rPr lang="en-US" sz="1100" dirty="0"/>
              <a:t>decision analysis </a:t>
            </a:r>
            <a:r>
              <a:rPr lang="en-US" sz="1100" dirty="0" err="1"/>
              <a:t>Springer-Science+Business</a:t>
            </a:r>
            <a:r>
              <a:rPr lang="en-US" sz="1100" dirty="0"/>
              <a:t> Media, B.V. </a:t>
            </a:r>
            <a:r>
              <a:rPr lang="en-US" sz="1100" dirty="0" smtClean="0"/>
              <a:t>)</a:t>
            </a:r>
            <a:r>
              <a:rPr lang="en-US" dirty="0" smtClean="0"/>
              <a:t> </a:t>
            </a:r>
            <a:endParaRPr lang="en-US" dirty="0"/>
          </a:p>
        </p:txBody>
      </p:sp>
    </p:spTree>
    <p:extLst>
      <p:ext uri="{BB962C8B-B14F-4D97-AF65-F5344CB8AC3E}">
        <p14:creationId xmlns:p14="http://schemas.microsoft.com/office/powerpoint/2010/main" val="1752574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50" y="1284288"/>
            <a:ext cx="8572500" cy="5573712"/>
          </a:xfrm>
        </p:spPr>
        <p:txBody>
          <a:bodyPr>
            <a:normAutofit/>
          </a:bodyPr>
          <a:lstStyle/>
          <a:p>
            <a:pPr marL="274320" indent="-274320" eaLnBrk="1" fontAlgn="auto" hangingPunct="1">
              <a:spcBef>
                <a:spcPts val="580"/>
              </a:spcBef>
              <a:spcAft>
                <a:spcPts val="0"/>
              </a:spcAft>
              <a:buFont typeface="Wingdings 2"/>
              <a:buNone/>
              <a:defRPr/>
            </a:pPr>
            <a:r>
              <a:rPr lang="en-US" smtClean="0">
                <a:latin typeface="Times New Roman" pitchFamily="18" charset="0"/>
                <a:ea typeface="+mj-ea"/>
                <a:cs typeface="Times New Roman" pitchFamily="18" charset="0"/>
              </a:rPr>
              <a:t>4) For each of the criteria, assign scores to measure the performance of the alternatives against each of these and construct an evaluation matrix (often called an options matrix or a decision table).</a:t>
            </a:r>
          </a:p>
          <a:p>
            <a:pPr marL="274320" indent="-274320" eaLnBrk="1" fontAlgn="auto" hangingPunct="1">
              <a:lnSpc>
                <a:spcPct val="160000"/>
              </a:lnSpc>
              <a:spcBef>
                <a:spcPts val="580"/>
              </a:spcBef>
              <a:spcAft>
                <a:spcPts val="0"/>
              </a:spcAft>
              <a:buFont typeface="Wingdings 2"/>
              <a:buNone/>
              <a:defRPr/>
            </a:pPr>
            <a:endParaRPr lang="en-US" smtClean="0">
              <a:latin typeface="Times New Roman" pitchFamily="18" charset="0"/>
              <a:ea typeface="+mj-ea"/>
              <a:cs typeface="Times New Roman" pitchFamily="18" charset="0"/>
            </a:endParaRPr>
          </a:p>
          <a:p>
            <a:pPr marL="274320" indent="-274320" eaLnBrk="1" fontAlgn="auto" hangingPunct="1">
              <a:lnSpc>
                <a:spcPct val="160000"/>
              </a:lnSpc>
              <a:spcBef>
                <a:spcPts val="580"/>
              </a:spcBef>
              <a:spcAft>
                <a:spcPts val="0"/>
              </a:spcAft>
              <a:buFont typeface="Wingdings 2"/>
              <a:buNone/>
              <a:defRPr/>
            </a:pPr>
            <a:endParaRPr lang="en-US" smtClean="0">
              <a:latin typeface="Times New Roman" pitchFamily="18" charset="0"/>
              <a:ea typeface="+mj-ea"/>
              <a:cs typeface="Times New Roman" pitchFamily="18" charset="0"/>
            </a:endParaRPr>
          </a:p>
          <a:p>
            <a:pPr marL="274320" indent="-274320" eaLnBrk="1" fontAlgn="auto" hangingPunct="1">
              <a:lnSpc>
                <a:spcPct val="150000"/>
              </a:lnSpc>
              <a:spcBef>
                <a:spcPts val="580"/>
              </a:spcBef>
              <a:spcAft>
                <a:spcPts val="0"/>
              </a:spcAft>
              <a:buFont typeface="Wingdings 2"/>
              <a:buNone/>
              <a:defRPr/>
            </a:pPr>
            <a:endParaRPr lang="en-US" smtClean="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Char char=""/>
              <a:defRPr/>
            </a:pPr>
            <a:endParaRPr lang="en-US"/>
          </a:p>
        </p:txBody>
      </p:sp>
      <p:sp>
        <p:nvSpPr>
          <p:cNvPr id="16387"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593F21-5449-4411-B469-25673F1C11F6}" type="slidenum">
              <a:rPr lang="en-US" smtClean="0">
                <a:solidFill>
                  <a:srgbClr val="FFFFFF"/>
                </a:solidFill>
              </a:rPr>
              <a:pPr eaLnBrk="1" hangingPunct="1"/>
              <a:t>9</a:t>
            </a:fld>
            <a:endParaRPr lang="en-US" smtClean="0">
              <a:solidFill>
                <a:srgbClr val="FFFFFF"/>
              </a:solidFill>
            </a:endParaRPr>
          </a:p>
        </p:txBody>
      </p:sp>
      <p:sp>
        <p:nvSpPr>
          <p:cNvPr id="5" name="TextBox 4"/>
          <p:cNvSpPr txBox="1"/>
          <p:nvPr/>
        </p:nvSpPr>
        <p:spPr>
          <a:xfrm>
            <a:off x="642938" y="428625"/>
            <a:ext cx="8001000" cy="646113"/>
          </a:xfrm>
          <a:prstGeom prst="rect">
            <a:avLst/>
          </a:prstGeom>
          <a:noFill/>
        </p:spPr>
        <p:txBody>
          <a:bodyPr>
            <a:spAutoFit/>
          </a:bodyPr>
          <a:lstStyle/>
          <a:p>
            <a:pPr fontAlgn="auto">
              <a:spcBef>
                <a:spcPts val="0"/>
              </a:spcBef>
              <a:spcAft>
                <a:spcPts val="0"/>
              </a:spcAft>
              <a:defRPr/>
            </a:pPr>
            <a:r>
              <a:rPr lang="en-US" sz="3600" spc="-100">
                <a:solidFill>
                  <a:schemeClr val="accent2"/>
                </a:solidFill>
                <a:latin typeface="Times New Roman" pitchFamily="18" charset="0"/>
                <a:ea typeface="+mj-ea"/>
                <a:cs typeface="Times New Roman" pitchFamily="18" charset="0"/>
              </a:rPr>
              <a:t>Problem</a:t>
            </a:r>
            <a:r>
              <a:rPr lang="en-US">
                <a:solidFill>
                  <a:schemeClr val="accent2"/>
                </a:solidFill>
                <a:latin typeface="Times New Roman" pitchFamily="18" charset="0"/>
                <a:cs typeface="Times New Roman" pitchFamily="18" charset="0"/>
              </a:rPr>
              <a:t> </a:t>
            </a:r>
            <a:r>
              <a:rPr lang="en-US" sz="3600" spc="-100">
                <a:solidFill>
                  <a:schemeClr val="accent2"/>
                </a:solidFill>
                <a:latin typeface="Times New Roman" pitchFamily="18" charset="0"/>
                <a:ea typeface="+mj-ea"/>
                <a:cs typeface="Times New Roman" pitchFamily="18" charset="0"/>
              </a:rPr>
              <a:t>solving steps:</a:t>
            </a:r>
          </a:p>
        </p:txBody>
      </p:sp>
      <p:pic>
        <p:nvPicPr>
          <p:cNvPr id="16389" name="Picture 5" descr="options matrix.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3214688"/>
            <a:ext cx="7110412"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95400"/>
            <a:ext cx="33432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400376914"/>
              </p:ext>
            </p:extLst>
          </p:nvPr>
        </p:nvGraphicFramePr>
        <p:xfrm>
          <a:off x="5562600" y="4143375"/>
          <a:ext cx="2349500" cy="381000"/>
        </p:xfrm>
        <a:graphic>
          <a:graphicData uri="http://schemas.openxmlformats.org/presentationml/2006/ole">
            <mc:AlternateContent xmlns:mc="http://schemas.openxmlformats.org/markup-compatibility/2006">
              <mc:Choice xmlns:v="urn:schemas-microsoft-com:vml" Requires="v">
                <p:oleObj spid="_x0000_s28734" name="Equation" r:id="rId4" imgW="1409400" imgH="228600" progId="Equation.DSMT4">
                  <p:embed/>
                </p:oleObj>
              </mc:Choice>
              <mc:Fallback>
                <p:oleObj name="Equation" r:id="rId4" imgW="1409400" imgH="228600" progId="Equation.DSMT4">
                  <p:embed/>
                  <p:pic>
                    <p:nvPicPr>
                      <p:cNvPr id="0" name=""/>
                      <p:cNvPicPr/>
                      <p:nvPr/>
                    </p:nvPicPr>
                    <p:blipFill>
                      <a:blip r:embed="rId5"/>
                      <a:stretch>
                        <a:fillRect/>
                      </a:stretch>
                    </p:blipFill>
                    <p:spPr>
                      <a:xfrm>
                        <a:off x="5562600" y="4143375"/>
                        <a:ext cx="2349500" cy="381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72027648"/>
              </p:ext>
            </p:extLst>
          </p:nvPr>
        </p:nvGraphicFramePr>
        <p:xfrm>
          <a:off x="5572125" y="5210175"/>
          <a:ext cx="1524000" cy="381000"/>
        </p:xfrm>
        <a:graphic>
          <a:graphicData uri="http://schemas.openxmlformats.org/presentationml/2006/ole">
            <mc:AlternateContent xmlns:mc="http://schemas.openxmlformats.org/markup-compatibility/2006">
              <mc:Choice xmlns:v="urn:schemas-microsoft-com:vml" Requires="v">
                <p:oleObj spid="_x0000_s28735" name="Equation" r:id="rId6" imgW="914400" imgH="228600" progId="Equation.DSMT4">
                  <p:embed/>
                </p:oleObj>
              </mc:Choice>
              <mc:Fallback>
                <p:oleObj name="Equation" r:id="rId6" imgW="914400" imgH="228600" progId="Equation.DSMT4">
                  <p:embed/>
                  <p:pic>
                    <p:nvPicPr>
                      <p:cNvPr id="0" name=""/>
                      <p:cNvPicPr>
                        <a:picLocks noChangeAspect="1" noChangeArrowheads="1"/>
                      </p:cNvPicPr>
                      <p:nvPr/>
                    </p:nvPicPr>
                    <p:blipFill>
                      <a:blip r:embed="rId7"/>
                      <a:srcRect/>
                      <a:stretch>
                        <a:fillRect/>
                      </a:stretch>
                    </p:blipFill>
                    <p:spPr bwMode="auto">
                      <a:xfrm>
                        <a:off x="5572125" y="5210175"/>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43503766"/>
              </p:ext>
            </p:extLst>
          </p:nvPr>
        </p:nvGraphicFramePr>
        <p:xfrm>
          <a:off x="5562600" y="4676775"/>
          <a:ext cx="1862138" cy="381000"/>
        </p:xfrm>
        <a:graphic>
          <a:graphicData uri="http://schemas.openxmlformats.org/presentationml/2006/ole">
            <mc:AlternateContent xmlns:mc="http://schemas.openxmlformats.org/markup-compatibility/2006">
              <mc:Choice xmlns:v="urn:schemas-microsoft-com:vml" Requires="v">
                <p:oleObj spid="_x0000_s28736" name="Equation" r:id="rId8" imgW="1117440" imgH="228600" progId="Equation.DSMT4">
                  <p:embed/>
                </p:oleObj>
              </mc:Choice>
              <mc:Fallback>
                <p:oleObj name="Equation" r:id="rId8" imgW="1117440" imgH="228600" progId="Equation.DSMT4">
                  <p:embed/>
                  <p:pic>
                    <p:nvPicPr>
                      <p:cNvPr id="0" name=""/>
                      <p:cNvPicPr>
                        <a:picLocks noChangeAspect="1" noChangeArrowheads="1"/>
                      </p:cNvPicPr>
                      <p:nvPr/>
                    </p:nvPicPr>
                    <p:blipFill>
                      <a:blip r:embed="rId9"/>
                      <a:srcRect/>
                      <a:stretch>
                        <a:fillRect/>
                      </a:stretch>
                    </p:blipFill>
                    <p:spPr bwMode="auto">
                      <a:xfrm>
                        <a:off x="5562600" y="4676775"/>
                        <a:ext cx="18621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57771878"/>
              </p:ext>
            </p:extLst>
          </p:nvPr>
        </p:nvGraphicFramePr>
        <p:xfrm>
          <a:off x="185429" y="4495800"/>
          <a:ext cx="3049588" cy="885825"/>
        </p:xfrm>
        <a:graphic>
          <a:graphicData uri="http://schemas.openxmlformats.org/presentationml/2006/ole">
            <mc:AlternateContent xmlns:mc="http://schemas.openxmlformats.org/markup-compatibility/2006">
              <mc:Choice xmlns:v="urn:schemas-microsoft-com:vml" Requires="v">
                <p:oleObj spid="_x0000_s28737" name="Equation" r:id="rId10" imgW="1574640" imgH="457200" progId="Equation.DSMT4">
                  <p:embed/>
                </p:oleObj>
              </mc:Choice>
              <mc:Fallback>
                <p:oleObj name="Equation" r:id="rId10" imgW="1574640" imgH="457200" progId="Equation.DSMT4">
                  <p:embed/>
                  <p:pic>
                    <p:nvPicPr>
                      <p:cNvPr id="0" name=""/>
                      <p:cNvPicPr>
                        <a:picLocks noChangeAspect="1" noChangeArrowheads="1"/>
                      </p:cNvPicPr>
                      <p:nvPr/>
                    </p:nvPicPr>
                    <p:blipFill>
                      <a:blip r:embed="rId11"/>
                      <a:srcRect/>
                      <a:stretch>
                        <a:fillRect/>
                      </a:stretch>
                    </p:blipFill>
                    <p:spPr bwMode="auto">
                      <a:xfrm>
                        <a:off x="185429" y="4495800"/>
                        <a:ext cx="3049588" cy="885825"/>
                      </a:xfrm>
                      <a:prstGeom prst="rect">
                        <a:avLst/>
                      </a:prstGeom>
                      <a:noFill/>
                      <a:ln>
                        <a:noFill/>
                      </a:ln>
                    </p:spPr>
                  </p:pic>
                </p:oleObj>
              </mc:Fallback>
            </mc:AlternateContent>
          </a:graphicData>
        </a:graphic>
      </p:graphicFrame>
      <p:sp>
        <p:nvSpPr>
          <p:cNvPr id="12" name="Rectangle 11"/>
          <p:cNvSpPr/>
          <p:nvPr/>
        </p:nvSpPr>
        <p:spPr>
          <a:xfrm>
            <a:off x="457200" y="152400"/>
            <a:ext cx="8686800" cy="1569660"/>
          </a:xfrm>
          <a:prstGeom prst="rect">
            <a:avLst/>
          </a:prstGeom>
        </p:spPr>
        <p:txBody>
          <a:bodyPr wrap="square">
            <a:spAutoFit/>
          </a:bodyPr>
          <a:lstStyle/>
          <a:p>
            <a:pPr>
              <a:spcBef>
                <a:spcPct val="0"/>
              </a:spcBef>
            </a:pPr>
            <a:r>
              <a:rPr lang="en-US" sz="3200" dirty="0" smtClean="0">
                <a:solidFill>
                  <a:schemeClr val="tx2"/>
                </a:solidFill>
                <a:latin typeface="+mj-lt"/>
                <a:ea typeface="+mj-ea"/>
                <a:cs typeface="+mj-cs"/>
              </a:rPr>
              <a:t>Stage 2: Exploitation </a:t>
            </a:r>
            <a:r>
              <a:rPr lang="en-US" sz="3200" dirty="0">
                <a:solidFill>
                  <a:schemeClr val="tx2"/>
                </a:solidFill>
                <a:latin typeface="+mj-lt"/>
                <a:ea typeface="+mj-ea"/>
                <a:cs typeface="+mj-cs"/>
              </a:rPr>
              <a:t>of the </a:t>
            </a:r>
            <a:r>
              <a:rPr lang="en-US" sz="3200" dirty="0" smtClean="0">
                <a:solidFill>
                  <a:schemeClr val="tx2"/>
                </a:solidFill>
                <a:latin typeface="+mj-lt"/>
                <a:ea typeface="+mj-ea"/>
                <a:cs typeface="+mj-cs"/>
              </a:rPr>
              <a:t>Ranking </a:t>
            </a:r>
            <a:r>
              <a:rPr lang="en-US" sz="3200" dirty="0">
                <a:solidFill>
                  <a:srgbClr val="04617B"/>
                </a:solidFill>
                <a:latin typeface="Arial Black"/>
              </a:rPr>
              <a:t>Relationships </a:t>
            </a:r>
            <a:endParaRPr lang="en-US" sz="3200" dirty="0"/>
          </a:p>
          <a:p>
            <a:pPr>
              <a:spcBef>
                <a:spcPct val="0"/>
              </a:spcBef>
            </a:pPr>
            <a:endParaRPr lang="en-US" sz="3200" dirty="0">
              <a:solidFill>
                <a:schemeClr val="tx2"/>
              </a:solidFill>
              <a:latin typeface="+mj-lt"/>
              <a:ea typeface="+mj-ea"/>
              <a:cs typeface="+mj-cs"/>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740743654"/>
              </p:ext>
            </p:extLst>
          </p:nvPr>
        </p:nvGraphicFramePr>
        <p:xfrm>
          <a:off x="457200" y="3690648"/>
          <a:ext cx="1143000" cy="717176"/>
        </p:xfrm>
        <a:graphic>
          <a:graphicData uri="http://schemas.openxmlformats.org/presentationml/2006/ole">
            <mc:AlternateContent xmlns:mc="http://schemas.openxmlformats.org/markup-compatibility/2006">
              <mc:Choice xmlns:v="urn:schemas-microsoft-com:vml" Requires="v">
                <p:oleObj spid="_x0000_s28738" name="Equation" r:id="rId12" imgW="647640" imgH="406080" progId="Equation.DSMT4">
                  <p:embed/>
                </p:oleObj>
              </mc:Choice>
              <mc:Fallback>
                <p:oleObj name="Equation" r:id="rId12" imgW="647640" imgH="406080" progId="Equation.DSMT4">
                  <p:embed/>
                  <p:pic>
                    <p:nvPicPr>
                      <p:cNvPr id="0" name=""/>
                      <p:cNvPicPr/>
                      <p:nvPr/>
                    </p:nvPicPr>
                    <p:blipFill>
                      <a:blip r:embed="rId13"/>
                      <a:stretch>
                        <a:fillRect/>
                      </a:stretch>
                    </p:blipFill>
                    <p:spPr>
                      <a:xfrm>
                        <a:off x="457200" y="3690648"/>
                        <a:ext cx="1143000" cy="717176"/>
                      </a:xfrm>
                      <a:prstGeom prst="rect">
                        <a:avLst/>
                      </a:prstGeom>
                    </p:spPr>
                  </p:pic>
                </p:oleObj>
              </mc:Fallback>
            </mc:AlternateContent>
          </a:graphicData>
        </a:graphic>
      </p:graphicFrame>
      <p:sp>
        <p:nvSpPr>
          <p:cNvPr id="15" name="TextBox 14"/>
          <p:cNvSpPr txBox="1"/>
          <p:nvPr/>
        </p:nvSpPr>
        <p:spPr>
          <a:xfrm>
            <a:off x="228600" y="5638800"/>
            <a:ext cx="6070893" cy="646331"/>
          </a:xfrm>
          <a:prstGeom prst="rect">
            <a:avLst/>
          </a:prstGeom>
          <a:noFill/>
        </p:spPr>
        <p:txBody>
          <a:bodyPr wrap="none" rtlCol="0">
            <a:spAutoFit/>
          </a:bodyPr>
          <a:lstStyle/>
          <a:p>
            <a:r>
              <a:rPr lang="en-US" i="1" dirty="0" smtClean="0"/>
              <a:t>N</a:t>
            </a:r>
            <a:r>
              <a:rPr lang="en-US" dirty="0" smtClean="0"/>
              <a:t>:  a </a:t>
            </a:r>
            <a:r>
              <a:rPr lang="en-US" dirty="0"/>
              <a:t>kernel of the graph (the set of preferred alternatives)</a:t>
            </a:r>
          </a:p>
          <a:p>
            <a:endParaRPr lang="en-US" dirty="0"/>
          </a:p>
        </p:txBody>
      </p:sp>
      <p:sp>
        <p:nvSpPr>
          <p:cNvPr id="17" name="TextBox 16"/>
          <p:cNvSpPr txBox="1"/>
          <p:nvPr/>
        </p:nvSpPr>
        <p:spPr>
          <a:xfrm>
            <a:off x="3598892" y="3701534"/>
            <a:ext cx="5545108" cy="369332"/>
          </a:xfrm>
          <a:prstGeom prst="rect">
            <a:avLst/>
          </a:prstGeom>
          <a:noFill/>
        </p:spPr>
        <p:txBody>
          <a:bodyPr wrap="none" rtlCol="0">
            <a:spAutoFit/>
          </a:bodyPr>
          <a:lstStyle/>
          <a:p>
            <a:r>
              <a:rPr lang="en-US" dirty="0" smtClean="0"/>
              <a:t>Fig 1. Building and exploiting the outranking relation </a:t>
            </a:r>
            <a:endParaRPr lang="en-US"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90</a:t>
            </a:fld>
            <a:endParaRPr lang="en-US"/>
          </a:p>
        </p:txBody>
      </p:sp>
      <p:sp>
        <p:nvSpPr>
          <p:cNvPr id="10" name="TextBox 9"/>
          <p:cNvSpPr txBox="1"/>
          <p:nvPr/>
        </p:nvSpPr>
        <p:spPr>
          <a:xfrm>
            <a:off x="274873" y="1388890"/>
            <a:ext cx="5352747" cy="646331"/>
          </a:xfrm>
          <a:prstGeom prst="rect">
            <a:avLst/>
          </a:prstGeom>
          <a:noFill/>
        </p:spPr>
        <p:txBody>
          <a:bodyPr wrap="none" rtlCol="0">
            <a:spAutoFit/>
          </a:bodyPr>
          <a:lstStyle/>
          <a:p>
            <a:r>
              <a:rPr lang="en-US" dirty="0" err="1" smtClean="0"/>
              <a:t>Electre</a:t>
            </a:r>
            <a:r>
              <a:rPr lang="en-US" dirty="0" smtClean="0"/>
              <a:t> I, seeks to obtain a partition of the set of all</a:t>
            </a:r>
          </a:p>
          <a:p>
            <a:r>
              <a:rPr lang="en-US" dirty="0" smtClean="0"/>
              <a:t> options ( A) into two subsets N and A\N:</a:t>
            </a:r>
            <a:endParaRPr lang="vi-VN" dirty="0"/>
          </a:p>
        </p:txBody>
      </p:sp>
      <p:sp>
        <p:nvSpPr>
          <p:cNvPr id="11" name="TextBox 10"/>
          <p:cNvSpPr txBox="1"/>
          <p:nvPr/>
        </p:nvSpPr>
        <p:spPr>
          <a:xfrm>
            <a:off x="274873" y="2133600"/>
            <a:ext cx="4166525" cy="1200329"/>
          </a:xfrm>
          <a:prstGeom prst="rect">
            <a:avLst/>
          </a:prstGeom>
          <a:noFill/>
        </p:spPr>
        <p:txBody>
          <a:bodyPr wrap="none" rtlCol="0">
            <a:spAutoFit/>
          </a:bodyPr>
          <a:lstStyle/>
          <a:p>
            <a:pPr marL="285750" indent="-285750">
              <a:buFont typeface="Arial" pitchFamily="34" charset="0"/>
              <a:buChar char="•"/>
            </a:pPr>
            <a:r>
              <a:rPr lang="en-US" dirty="0" smtClean="0"/>
              <a:t>Each option in A\N is outranked by</a:t>
            </a:r>
          </a:p>
          <a:p>
            <a:r>
              <a:rPr lang="en-US" dirty="0" smtClean="0"/>
              <a:t> at least one option in N</a:t>
            </a:r>
          </a:p>
          <a:p>
            <a:endParaRPr lang="en-US" dirty="0" smtClean="0"/>
          </a:p>
          <a:p>
            <a:pPr marL="285750" indent="-285750">
              <a:buFont typeface="Arial" pitchFamily="34" charset="0"/>
              <a:buChar char="•"/>
            </a:pPr>
            <a:r>
              <a:rPr lang="en-US" dirty="0" smtClean="0"/>
              <a:t>The options in N  are incomparable </a:t>
            </a:r>
          </a:p>
        </p:txBody>
      </p:sp>
    </p:spTree>
    <p:extLst>
      <p:ext uri="{BB962C8B-B14F-4D97-AF65-F5344CB8AC3E}">
        <p14:creationId xmlns:p14="http://schemas.microsoft.com/office/powerpoint/2010/main" val="4077900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90600"/>
          </a:xfrm>
        </p:spPr>
        <p:txBody>
          <a:bodyPr>
            <a:normAutofit/>
          </a:bodyPr>
          <a:lstStyle/>
          <a:p>
            <a:r>
              <a:rPr lang="en-US" dirty="0" smtClean="0"/>
              <a:t>Ranking procedure of ELECTRE I</a:t>
            </a:r>
            <a:endParaRPr lang="en-US" dirty="0"/>
          </a:p>
        </p:txBody>
      </p:sp>
      <p:sp>
        <p:nvSpPr>
          <p:cNvPr id="3" name="Content Placeholder 2"/>
          <p:cNvSpPr>
            <a:spLocks noGrp="1"/>
          </p:cNvSpPr>
          <p:nvPr>
            <p:ph sz="quarter" idx="1"/>
          </p:nvPr>
        </p:nvSpPr>
        <p:spPr>
          <a:xfrm>
            <a:off x="457200" y="1371600"/>
            <a:ext cx="8229600" cy="5334000"/>
          </a:xfrm>
        </p:spPr>
        <p:txBody>
          <a:bodyPr/>
          <a:lstStyle/>
          <a:p>
            <a:r>
              <a:rPr lang="en-US" dirty="0" smtClean="0"/>
              <a:t>Step 1: Collect the weight of criteria      given by DM</a:t>
            </a:r>
          </a:p>
          <a:p>
            <a:pPr marL="0" indent="0">
              <a:buNone/>
            </a:pPr>
            <a:endParaRPr lang="en-US" dirty="0" smtClean="0"/>
          </a:p>
          <a:p>
            <a:pPr marL="0" indent="0">
              <a:buNone/>
            </a:pPr>
            <a:endParaRPr lang="en-US" dirty="0"/>
          </a:p>
          <a:p>
            <a:endParaRPr lang="en-US" dirty="0" smtClean="0"/>
          </a:p>
          <a:p>
            <a:r>
              <a:rPr lang="en-US" dirty="0" smtClean="0"/>
              <a:t>Step 2:  Collect the preferred score            of the </a:t>
            </a:r>
            <a:r>
              <a:rPr lang="en-US" dirty="0" err="1" smtClean="0"/>
              <a:t>j</a:t>
            </a:r>
            <a:r>
              <a:rPr lang="en-US" baseline="30000" dirty="0" err="1" smtClean="0"/>
              <a:t>th</a:t>
            </a:r>
            <a:r>
              <a:rPr lang="en-US" dirty="0" smtClean="0"/>
              <a:t> criterion for </a:t>
            </a:r>
            <a:r>
              <a:rPr lang="en-US" i="1" dirty="0" err="1" smtClean="0"/>
              <a:t>k</a:t>
            </a:r>
            <a:r>
              <a:rPr lang="en-US" baseline="30000" dirty="0" err="1" smtClean="0"/>
              <a:t>th</a:t>
            </a:r>
            <a:r>
              <a:rPr lang="en-US" baseline="30000" dirty="0" smtClean="0"/>
              <a:t> </a:t>
            </a:r>
            <a:r>
              <a:rPr lang="en-US" dirty="0" smtClean="0"/>
              <a:t>alternatives</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93830322"/>
              </p:ext>
            </p:extLst>
          </p:nvPr>
        </p:nvGraphicFramePr>
        <p:xfrm>
          <a:off x="792480" y="1899920"/>
          <a:ext cx="5120640" cy="741680"/>
        </p:xfrm>
        <a:graphic>
          <a:graphicData uri="http://schemas.openxmlformats.org/drawingml/2006/table">
            <a:tbl>
              <a:tblPr firstRow="1" bandRow="1">
                <a:tableStyleId>{5C22544A-7EE6-4342-B048-85BDC9FD1C3A}</a:tableStyleId>
              </a:tblPr>
              <a:tblGrid>
                <a:gridCol w="1280160"/>
                <a:gridCol w="1280160"/>
                <a:gridCol w="1280160"/>
                <a:gridCol w="1280160"/>
              </a:tblGrid>
              <a:tr h="370840">
                <a:tc>
                  <a:txBody>
                    <a:bodyPr/>
                    <a:lstStyle/>
                    <a:p>
                      <a:endParaRPr lang="en-US" dirty="0"/>
                    </a:p>
                  </a:txBody>
                  <a:tcPr/>
                </a:tc>
                <a:tc>
                  <a:txBody>
                    <a:bodyPr/>
                    <a:lstStyle/>
                    <a:p>
                      <a:r>
                        <a:rPr lang="en-US" dirty="0" smtClean="0"/>
                        <a:t>C1</a:t>
                      </a:r>
                      <a:endParaRPr lang="en-US" dirty="0"/>
                    </a:p>
                  </a:txBody>
                  <a:tcPr/>
                </a:tc>
                <a:tc>
                  <a:txBody>
                    <a:bodyPr/>
                    <a:lstStyle/>
                    <a:p>
                      <a:r>
                        <a:rPr lang="en-US" dirty="0" smtClean="0"/>
                        <a:t>C2</a:t>
                      </a:r>
                      <a:endParaRPr lang="en-US" dirty="0"/>
                    </a:p>
                  </a:txBody>
                  <a:tcPr/>
                </a:tc>
                <a:tc>
                  <a:txBody>
                    <a:bodyPr/>
                    <a:lstStyle/>
                    <a:p>
                      <a:r>
                        <a:rPr lang="en-US" dirty="0" smtClean="0"/>
                        <a:t>C3</a:t>
                      </a:r>
                      <a:endParaRPr lang="en-US" dirty="0"/>
                    </a:p>
                  </a:txBody>
                  <a:tcPr/>
                </a:tc>
              </a:tr>
              <a:tr h="370840">
                <a:tc>
                  <a:txBody>
                    <a:bodyPr/>
                    <a:lstStyle/>
                    <a:p>
                      <a:r>
                        <a:rPr lang="en-US" dirty="0" smtClean="0"/>
                        <a:t>Weighting</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8960119"/>
              </p:ext>
            </p:extLst>
          </p:nvPr>
        </p:nvGraphicFramePr>
        <p:xfrm>
          <a:off x="533400" y="4343398"/>
          <a:ext cx="6096000" cy="1881904"/>
        </p:xfrm>
        <a:graphic>
          <a:graphicData uri="http://schemas.openxmlformats.org/drawingml/2006/table">
            <a:tbl>
              <a:tblPr firstRow="1">
                <a:tableStyleId>{5C22544A-7EE6-4342-B048-85BDC9FD1C3A}</a:tableStyleId>
              </a:tblPr>
              <a:tblGrid>
                <a:gridCol w="1813932"/>
                <a:gridCol w="1427356"/>
                <a:gridCol w="1427356"/>
                <a:gridCol w="1427356"/>
              </a:tblGrid>
              <a:tr h="470476">
                <a:tc>
                  <a:txBody>
                    <a:bodyPr/>
                    <a:lstStyle/>
                    <a:p>
                      <a:pPr algn="l" fontAlgn="b"/>
                      <a:r>
                        <a:rPr lang="en-US" sz="2400" b="0" i="0" u="none" strike="noStrike" baseline="0" dirty="0" err="1" smtClean="0">
                          <a:solidFill>
                            <a:schemeClr val="bg1"/>
                          </a:solidFill>
                          <a:effectLst/>
                          <a:latin typeface="Calibri"/>
                        </a:rPr>
                        <a:t>g</a:t>
                      </a:r>
                      <a:r>
                        <a:rPr lang="en-US" sz="2400" b="0" i="0" u="none" strike="noStrike" baseline="-25000" dirty="0" err="1" smtClean="0">
                          <a:solidFill>
                            <a:schemeClr val="bg1"/>
                          </a:solidFill>
                          <a:effectLst/>
                          <a:latin typeface="Calibri"/>
                        </a:rPr>
                        <a:t>i</a:t>
                      </a:r>
                      <a:r>
                        <a:rPr lang="en-US" sz="2400" b="0" i="0" u="none" strike="noStrike" dirty="0" smtClean="0">
                          <a:solidFill>
                            <a:schemeClr val="bg1"/>
                          </a:solidFill>
                          <a:effectLst/>
                          <a:latin typeface="Calibri"/>
                        </a:rPr>
                        <a:t>(k)</a:t>
                      </a:r>
                      <a:endParaRPr lang="en-US" sz="2400" b="0" i="0" u="none" strike="noStrike" dirty="0">
                        <a:solidFill>
                          <a:schemeClr val="bg1"/>
                        </a:solidFill>
                        <a:effectLst/>
                        <a:latin typeface="Calibri"/>
                      </a:endParaRPr>
                    </a:p>
                  </a:txBody>
                  <a:tcPr marL="9525" marR="9525" marT="9525" marB="0" anchor="b"/>
                </a:tc>
                <a:tc>
                  <a:txBody>
                    <a:bodyPr/>
                    <a:lstStyle/>
                    <a:p>
                      <a:pPr algn="l" fontAlgn="b"/>
                      <a:r>
                        <a:rPr lang="en-US" sz="2400" u="none" strike="noStrike" dirty="0">
                          <a:effectLst/>
                        </a:rPr>
                        <a:t>c1</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c2</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c3</a:t>
                      </a:r>
                      <a:endParaRPr lang="en-US" sz="2400" b="0" i="0" u="none" strike="noStrike" dirty="0">
                        <a:solidFill>
                          <a:srgbClr val="000000"/>
                        </a:solidFill>
                        <a:effectLst/>
                        <a:latin typeface="Calibri"/>
                      </a:endParaRPr>
                    </a:p>
                  </a:txBody>
                  <a:tcPr marL="9525" marR="9525" marT="9525" marB="0" anchor="b"/>
                </a:tc>
              </a:tr>
              <a:tr h="470476">
                <a:tc>
                  <a:txBody>
                    <a:bodyPr/>
                    <a:lstStyle/>
                    <a:p>
                      <a:pPr algn="l" fontAlgn="b"/>
                      <a:r>
                        <a:rPr lang="en-US" sz="2400" u="none" strike="noStrike" dirty="0" smtClean="0">
                          <a:solidFill>
                            <a:schemeClr val="tx1"/>
                          </a:solidFill>
                          <a:effectLst/>
                        </a:rPr>
                        <a:t>a</a:t>
                      </a:r>
                      <a:endParaRPr lang="en-US" sz="2400" b="0" i="0" u="none" strike="noStrike" dirty="0">
                        <a:solidFill>
                          <a:schemeClr val="tx1"/>
                        </a:solidFill>
                        <a:effectLst/>
                        <a:latin typeface="Calibri"/>
                      </a:endParaRPr>
                    </a:p>
                  </a:txBody>
                  <a:tcPr marL="9525" marR="9525" marT="9525" marB="0" anchor="b"/>
                </a:tc>
                <a:tc>
                  <a:txBody>
                    <a:bodyPr/>
                    <a:lstStyle/>
                    <a:p>
                      <a:pPr algn="l" fontAlgn="b"/>
                      <a:r>
                        <a:rPr lang="en-US" sz="2400" u="none" strike="noStrike" dirty="0">
                          <a:effectLst/>
                        </a:rPr>
                        <a:t>7</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4</a:t>
                      </a:r>
                      <a:endParaRPr lang="en-US" sz="2400" b="0" i="0" u="none" strike="noStrike" dirty="0">
                        <a:solidFill>
                          <a:srgbClr val="000000"/>
                        </a:solidFill>
                        <a:effectLst/>
                        <a:latin typeface="Calibri"/>
                      </a:endParaRPr>
                    </a:p>
                  </a:txBody>
                  <a:tcPr marL="9525" marR="9525" marT="9525" marB="0" anchor="b"/>
                </a:tc>
              </a:tr>
              <a:tr h="470476">
                <a:tc>
                  <a:txBody>
                    <a:bodyPr/>
                    <a:lstStyle/>
                    <a:p>
                      <a:pPr algn="l" fontAlgn="b"/>
                      <a:r>
                        <a:rPr lang="en-US" sz="2400" u="none" strike="noStrike" dirty="0" smtClean="0">
                          <a:solidFill>
                            <a:schemeClr val="tx1"/>
                          </a:solidFill>
                          <a:effectLst/>
                        </a:rPr>
                        <a:t>b</a:t>
                      </a:r>
                      <a:endParaRPr lang="en-US" sz="2400" b="0" i="0" u="none" strike="noStrike" dirty="0">
                        <a:solidFill>
                          <a:schemeClr val="tx1"/>
                        </a:solidFill>
                        <a:effectLst/>
                        <a:latin typeface="Calibri"/>
                      </a:endParaRPr>
                    </a:p>
                  </a:txBody>
                  <a:tcPr marL="9525" marR="9525" marT="9525" marB="0" anchor="b"/>
                </a:tc>
                <a:tc>
                  <a:txBody>
                    <a:bodyPr/>
                    <a:lstStyle/>
                    <a:p>
                      <a:pPr algn="l"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6</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8</a:t>
                      </a:r>
                      <a:endParaRPr lang="en-US" sz="2400" b="0" i="0" u="none" strike="noStrike" dirty="0">
                        <a:solidFill>
                          <a:srgbClr val="000000"/>
                        </a:solidFill>
                        <a:effectLst/>
                        <a:latin typeface="Calibri"/>
                      </a:endParaRPr>
                    </a:p>
                  </a:txBody>
                  <a:tcPr marL="9525" marR="9525" marT="9525" marB="0" anchor="b"/>
                </a:tc>
              </a:tr>
              <a:tr h="470476">
                <a:tc>
                  <a:txBody>
                    <a:bodyPr/>
                    <a:lstStyle/>
                    <a:p>
                      <a:pPr algn="l" fontAlgn="b"/>
                      <a:r>
                        <a:rPr lang="en-US" sz="2400" u="none" strike="noStrike" dirty="0" smtClean="0">
                          <a:solidFill>
                            <a:schemeClr val="tx1"/>
                          </a:solidFill>
                          <a:effectLst/>
                        </a:rPr>
                        <a:t>c</a:t>
                      </a:r>
                      <a:endParaRPr lang="en-US" sz="2400" b="0" i="0" u="none" strike="noStrike" dirty="0">
                        <a:solidFill>
                          <a:schemeClr val="tx1"/>
                        </a:solidFill>
                        <a:effectLst/>
                        <a:latin typeface="Calibri"/>
                      </a:endParaRPr>
                    </a:p>
                  </a:txBody>
                  <a:tcPr marL="9525" marR="9525" marT="9525" marB="0" anchor="b"/>
                </a:tc>
                <a:tc>
                  <a:txBody>
                    <a:bodyPr/>
                    <a:lstStyle/>
                    <a:p>
                      <a:pPr algn="l" fontAlgn="b"/>
                      <a:r>
                        <a:rPr lang="en-US" sz="2400" u="none" strike="noStrike">
                          <a:effectLst/>
                        </a:rPr>
                        <a:t>7</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6</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11</a:t>
                      </a:r>
                      <a:endParaRPr lang="en-US" sz="2400" b="0" i="0" u="none" strike="noStrike" dirty="0">
                        <a:solidFill>
                          <a:srgbClr val="000000"/>
                        </a:solidFill>
                        <a:effectLst/>
                        <a:latin typeface="Calibri"/>
                      </a:endParaRPr>
                    </a:p>
                  </a:txBody>
                  <a:tcPr marL="9525" marR="9525" marT="9525" marB="0" anchor="b"/>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704684701"/>
              </p:ext>
            </p:extLst>
          </p:nvPr>
        </p:nvGraphicFramePr>
        <p:xfrm>
          <a:off x="5652120" y="1268760"/>
          <a:ext cx="474133" cy="609600"/>
        </p:xfrm>
        <a:graphic>
          <a:graphicData uri="http://schemas.openxmlformats.org/presentationml/2006/ole">
            <mc:AlternateContent xmlns:mc="http://schemas.openxmlformats.org/markup-compatibility/2006">
              <mc:Choice xmlns:v="urn:schemas-microsoft-com:vml" Requires="v">
                <p:oleObj spid="_x0000_s29722"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5652120" y="1268760"/>
                        <a:ext cx="474133" cy="609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12890499"/>
              </p:ext>
            </p:extLst>
          </p:nvPr>
        </p:nvGraphicFramePr>
        <p:xfrm>
          <a:off x="5580112" y="3140968"/>
          <a:ext cx="931464" cy="571500"/>
        </p:xfrm>
        <a:graphic>
          <a:graphicData uri="http://schemas.openxmlformats.org/presentationml/2006/ole">
            <mc:AlternateContent xmlns:mc="http://schemas.openxmlformats.org/markup-compatibility/2006">
              <mc:Choice xmlns:v="urn:schemas-microsoft-com:vml" Requires="v">
                <p:oleObj spid="_x0000_s29723" name="Equation" r:id="rId5" imgW="393480" imgH="241200" progId="Equation.DSMT4">
                  <p:embed/>
                </p:oleObj>
              </mc:Choice>
              <mc:Fallback>
                <p:oleObj name="Equation" r:id="rId5" imgW="393480" imgH="241200" progId="Equation.DSMT4">
                  <p:embed/>
                  <p:pic>
                    <p:nvPicPr>
                      <p:cNvPr id="0" name=""/>
                      <p:cNvPicPr>
                        <a:picLocks noChangeAspect="1" noChangeArrowheads="1"/>
                      </p:cNvPicPr>
                      <p:nvPr/>
                    </p:nvPicPr>
                    <p:blipFill>
                      <a:blip r:embed="rId6"/>
                      <a:srcRect/>
                      <a:stretch>
                        <a:fillRect/>
                      </a:stretch>
                    </p:blipFill>
                    <p:spPr bwMode="auto">
                      <a:xfrm>
                        <a:off x="5580112" y="3140968"/>
                        <a:ext cx="931464" cy="571500"/>
                      </a:xfrm>
                      <a:prstGeom prst="rect">
                        <a:avLst/>
                      </a:prstGeom>
                      <a:noFill/>
                      <a:ln>
                        <a:noFill/>
                      </a:ln>
                    </p:spPr>
                  </p:pic>
                </p:oleObj>
              </mc:Fallback>
            </mc:AlternateContent>
          </a:graphicData>
        </a:graphic>
      </p:graphicFrame>
      <p:sp>
        <p:nvSpPr>
          <p:cNvPr id="8" name="Oval 7"/>
          <p:cNvSpPr/>
          <p:nvPr/>
        </p:nvSpPr>
        <p:spPr>
          <a:xfrm>
            <a:off x="2286000" y="4952999"/>
            <a:ext cx="457200" cy="8059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33800" y="4953000"/>
            <a:ext cx="457200" cy="8059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11069" y="5297313"/>
            <a:ext cx="2107960" cy="923330"/>
          </a:xfrm>
          <a:prstGeom prst="rect">
            <a:avLst/>
          </a:prstGeom>
          <a:noFill/>
        </p:spPr>
        <p:txBody>
          <a:bodyPr wrap="square" rtlCol="0">
            <a:spAutoFit/>
          </a:bodyPr>
          <a:lstStyle/>
          <a:p>
            <a:r>
              <a:rPr lang="en-US" i="1" dirty="0" smtClean="0"/>
              <a:t>a</a:t>
            </a:r>
            <a:r>
              <a:rPr lang="en-US" dirty="0" smtClean="0"/>
              <a:t> is equal or preferred </a:t>
            </a:r>
          </a:p>
          <a:p>
            <a:r>
              <a:rPr lang="en-US" dirty="0" smtClean="0"/>
              <a:t>to </a:t>
            </a:r>
            <a:r>
              <a:rPr lang="en-US" i="1" dirty="0" smtClean="0"/>
              <a:t>b</a:t>
            </a:r>
            <a:endParaRPr lang="en-US" i="1" dirty="0"/>
          </a:p>
        </p:txBody>
      </p:sp>
      <p:sp>
        <p:nvSpPr>
          <p:cNvPr id="11" name="Oval 10"/>
          <p:cNvSpPr/>
          <p:nvPr/>
        </p:nvSpPr>
        <p:spPr>
          <a:xfrm>
            <a:off x="2057400" y="23241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4700" y="23241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smtClean="0"/>
              <a:t>Depart of ISE</a:t>
            </a:r>
            <a:endParaRPr lang="en-US"/>
          </a:p>
        </p:txBody>
      </p:sp>
      <p:sp>
        <p:nvSpPr>
          <p:cNvPr id="15" name="Slide Number Placeholder 14"/>
          <p:cNvSpPr>
            <a:spLocks noGrp="1"/>
          </p:cNvSpPr>
          <p:nvPr>
            <p:ph type="sldNum" sz="quarter" idx="12"/>
          </p:nvPr>
        </p:nvSpPr>
        <p:spPr/>
        <p:txBody>
          <a:bodyPr/>
          <a:lstStyle/>
          <a:p>
            <a:fld id="{2966C48D-AF8C-488D-864B-7D68E3594A35}" type="slidenum">
              <a:rPr lang="en-US" smtClean="0"/>
              <a:t>91</a:t>
            </a:fld>
            <a:endParaRPr lang="en-US"/>
          </a:p>
        </p:txBody>
      </p:sp>
    </p:spTree>
    <p:extLst>
      <p:ext uri="{BB962C8B-B14F-4D97-AF65-F5344CB8AC3E}">
        <p14:creationId xmlns:p14="http://schemas.microsoft.com/office/powerpoint/2010/main" val="40385967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172200"/>
          </a:xfrm>
        </p:spPr>
        <p:txBody>
          <a:bodyPr/>
          <a:lstStyle/>
          <a:p>
            <a:r>
              <a:rPr lang="en-US" dirty="0" smtClean="0"/>
              <a:t>Step 3: Determine Concordance Index</a:t>
            </a:r>
          </a:p>
          <a:p>
            <a:endParaRPr lang="en-US" dirty="0" smtClean="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7843276"/>
              </p:ext>
            </p:extLst>
          </p:nvPr>
        </p:nvGraphicFramePr>
        <p:xfrm>
          <a:off x="2895600" y="1066800"/>
          <a:ext cx="2590800" cy="1295400"/>
        </p:xfrm>
        <a:graphic>
          <a:graphicData uri="http://schemas.openxmlformats.org/presentationml/2006/ole">
            <mc:AlternateContent xmlns:mc="http://schemas.openxmlformats.org/markup-compatibility/2006">
              <mc:Choice xmlns:v="urn:schemas-microsoft-com:vml" Requires="v">
                <p:oleObj spid="_x0000_s30806" name="Equation" r:id="rId3" imgW="1371600" imgH="685800" progId="Equation.DSMT4">
                  <p:embed/>
                </p:oleObj>
              </mc:Choice>
              <mc:Fallback>
                <p:oleObj name="Equation" r:id="rId3" imgW="1371600" imgH="685800" progId="Equation.DSMT4">
                  <p:embed/>
                  <p:pic>
                    <p:nvPicPr>
                      <p:cNvPr id="0" name=""/>
                      <p:cNvPicPr/>
                      <p:nvPr/>
                    </p:nvPicPr>
                    <p:blipFill>
                      <a:blip r:embed="rId4"/>
                      <a:stretch>
                        <a:fillRect/>
                      </a:stretch>
                    </p:blipFill>
                    <p:spPr>
                      <a:xfrm>
                        <a:off x="2895600" y="1066800"/>
                        <a:ext cx="2590800" cy="1295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14679347"/>
              </p:ext>
            </p:extLst>
          </p:nvPr>
        </p:nvGraphicFramePr>
        <p:xfrm>
          <a:off x="827088" y="1828800"/>
          <a:ext cx="2787650" cy="685800"/>
        </p:xfrm>
        <a:graphic>
          <a:graphicData uri="http://schemas.openxmlformats.org/presentationml/2006/ole">
            <mc:AlternateContent xmlns:mc="http://schemas.openxmlformats.org/markup-compatibility/2006">
              <mc:Choice xmlns:v="urn:schemas-microsoft-com:vml" Requires="v">
                <p:oleObj spid="_x0000_s30807" name="Equation" r:id="rId5" imgW="1600200" imgH="393480" progId="Equation.DSMT4">
                  <p:embed/>
                </p:oleObj>
              </mc:Choice>
              <mc:Fallback>
                <p:oleObj name="Equation" r:id="rId5" imgW="1600200" imgH="393480" progId="Equation.DSMT4">
                  <p:embed/>
                  <p:pic>
                    <p:nvPicPr>
                      <p:cNvPr id="0" name=""/>
                      <p:cNvPicPr/>
                      <p:nvPr/>
                    </p:nvPicPr>
                    <p:blipFill>
                      <a:blip r:embed="rId6"/>
                      <a:stretch>
                        <a:fillRect/>
                      </a:stretch>
                    </p:blipFill>
                    <p:spPr>
                      <a:xfrm>
                        <a:off x="827088" y="1828800"/>
                        <a:ext cx="2787650" cy="685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12570022"/>
              </p:ext>
            </p:extLst>
          </p:nvPr>
        </p:nvGraphicFramePr>
        <p:xfrm>
          <a:off x="838200" y="2667000"/>
          <a:ext cx="2787650" cy="685800"/>
        </p:xfrm>
        <a:graphic>
          <a:graphicData uri="http://schemas.openxmlformats.org/presentationml/2006/ole">
            <mc:AlternateContent xmlns:mc="http://schemas.openxmlformats.org/markup-compatibility/2006">
              <mc:Choice xmlns:v="urn:schemas-microsoft-com:vml" Requires="v">
                <p:oleObj spid="_x0000_s30808" name="Equation" r:id="rId7" imgW="1600200" imgH="393480" progId="Equation.DSMT4">
                  <p:embed/>
                </p:oleObj>
              </mc:Choice>
              <mc:Fallback>
                <p:oleObj name="Equation" r:id="rId7" imgW="1600200" imgH="393480" progId="Equation.DSMT4">
                  <p:embed/>
                  <p:pic>
                    <p:nvPicPr>
                      <p:cNvPr id="0" name=""/>
                      <p:cNvPicPr>
                        <a:picLocks noChangeAspect="1" noChangeArrowheads="1"/>
                      </p:cNvPicPr>
                      <p:nvPr/>
                    </p:nvPicPr>
                    <p:blipFill>
                      <a:blip r:embed="rId8"/>
                      <a:srcRect/>
                      <a:stretch>
                        <a:fillRect/>
                      </a:stretch>
                    </p:blipFill>
                    <p:spPr bwMode="auto">
                      <a:xfrm>
                        <a:off x="838200" y="2667000"/>
                        <a:ext cx="2787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53949246"/>
              </p:ext>
            </p:extLst>
          </p:nvPr>
        </p:nvGraphicFramePr>
        <p:xfrm>
          <a:off x="6019800" y="1752600"/>
          <a:ext cx="2787650" cy="685800"/>
        </p:xfrm>
        <a:graphic>
          <a:graphicData uri="http://schemas.openxmlformats.org/presentationml/2006/ole">
            <mc:AlternateContent xmlns:mc="http://schemas.openxmlformats.org/markup-compatibility/2006">
              <mc:Choice xmlns:v="urn:schemas-microsoft-com:vml" Requires="v">
                <p:oleObj spid="_x0000_s30809" name="Equation" r:id="rId9" imgW="1600200" imgH="393480" progId="Equation.DSMT4">
                  <p:embed/>
                </p:oleObj>
              </mc:Choice>
              <mc:Fallback>
                <p:oleObj name="Equation" r:id="rId9" imgW="1600200" imgH="393480" progId="Equation.DSMT4">
                  <p:embed/>
                  <p:pic>
                    <p:nvPicPr>
                      <p:cNvPr id="0" name=""/>
                      <p:cNvPicPr>
                        <a:picLocks noChangeAspect="1" noChangeArrowheads="1"/>
                      </p:cNvPicPr>
                      <p:nvPr/>
                    </p:nvPicPr>
                    <p:blipFill>
                      <a:blip r:embed="rId10"/>
                      <a:srcRect/>
                      <a:stretch>
                        <a:fillRect/>
                      </a:stretch>
                    </p:blipFill>
                    <p:spPr bwMode="auto">
                      <a:xfrm>
                        <a:off x="6019800" y="1752600"/>
                        <a:ext cx="2787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11335487"/>
              </p:ext>
            </p:extLst>
          </p:nvPr>
        </p:nvGraphicFramePr>
        <p:xfrm>
          <a:off x="6019800" y="2667000"/>
          <a:ext cx="2787650" cy="685800"/>
        </p:xfrm>
        <a:graphic>
          <a:graphicData uri="http://schemas.openxmlformats.org/presentationml/2006/ole">
            <mc:AlternateContent xmlns:mc="http://schemas.openxmlformats.org/markup-compatibility/2006">
              <mc:Choice xmlns:v="urn:schemas-microsoft-com:vml" Requires="v">
                <p:oleObj spid="_x0000_s30810" name="Equation" r:id="rId11" imgW="1600200" imgH="393480" progId="Equation.DSMT4">
                  <p:embed/>
                </p:oleObj>
              </mc:Choice>
              <mc:Fallback>
                <p:oleObj name="Equation" r:id="rId11" imgW="1600200" imgH="393480" progId="Equation.DSMT4">
                  <p:embed/>
                  <p:pic>
                    <p:nvPicPr>
                      <p:cNvPr id="0" name=""/>
                      <p:cNvPicPr>
                        <a:picLocks noChangeAspect="1" noChangeArrowheads="1"/>
                      </p:cNvPicPr>
                      <p:nvPr/>
                    </p:nvPicPr>
                    <p:blipFill>
                      <a:blip r:embed="rId12"/>
                      <a:srcRect/>
                      <a:stretch>
                        <a:fillRect/>
                      </a:stretch>
                    </p:blipFill>
                    <p:spPr bwMode="auto">
                      <a:xfrm>
                        <a:off x="6019800" y="2667000"/>
                        <a:ext cx="2787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2804595"/>
              </p:ext>
            </p:extLst>
          </p:nvPr>
        </p:nvGraphicFramePr>
        <p:xfrm>
          <a:off x="6172200" y="3429000"/>
          <a:ext cx="2500313" cy="685800"/>
        </p:xfrm>
        <a:graphic>
          <a:graphicData uri="http://schemas.openxmlformats.org/presentationml/2006/ole">
            <mc:AlternateContent xmlns:mc="http://schemas.openxmlformats.org/markup-compatibility/2006">
              <mc:Choice xmlns:v="urn:schemas-microsoft-com:vml" Requires="v">
                <p:oleObj spid="_x0000_s30811" name="Equation" r:id="rId13" imgW="1434960" imgH="393480" progId="Equation.DSMT4">
                  <p:embed/>
                </p:oleObj>
              </mc:Choice>
              <mc:Fallback>
                <p:oleObj name="Equation" r:id="rId13" imgW="1434960" imgH="393480" progId="Equation.DSMT4">
                  <p:embed/>
                  <p:pic>
                    <p:nvPicPr>
                      <p:cNvPr id="0" name=""/>
                      <p:cNvPicPr>
                        <a:picLocks noChangeAspect="1" noChangeArrowheads="1"/>
                      </p:cNvPicPr>
                      <p:nvPr/>
                    </p:nvPicPr>
                    <p:blipFill>
                      <a:blip r:embed="rId14"/>
                      <a:srcRect/>
                      <a:stretch>
                        <a:fillRect/>
                      </a:stretch>
                    </p:blipFill>
                    <p:spPr bwMode="auto">
                      <a:xfrm>
                        <a:off x="6172200" y="3429000"/>
                        <a:ext cx="25003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97963914"/>
              </p:ext>
            </p:extLst>
          </p:nvPr>
        </p:nvGraphicFramePr>
        <p:xfrm>
          <a:off x="914400" y="3581400"/>
          <a:ext cx="2765425" cy="685800"/>
        </p:xfrm>
        <a:graphic>
          <a:graphicData uri="http://schemas.openxmlformats.org/presentationml/2006/ole">
            <mc:AlternateContent xmlns:mc="http://schemas.openxmlformats.org/markup-compatibility/2006">
              <mc:Choice xmlns:v="urn:schemas-microsoft-com:vml" Requires="v">
                <p:oleObj spid="_x0000_s30812" name="Equation" r:id="rId15" imgW="1587240" imgH="393480" progId="Equation.DSMT4">
                  <p:embed/>
                </p:oleObj>
              </mc:Choice>
              <mc:Fallback>
                <p:oleObj name="Equation" r:id="rId15" imgW="1587240" imgH="393480" progId="Equation.DSMT4">
                  <p:embed/>
                  <p:pic>
                    <p:nvPicPr>
                      <p:cNvPr id="0" name=""/>
                      <p:cNvPicPr>
                        <a:picLocks noChangeAspect="1" noChangeArrowheads="1"/>
                      </p:cNvPicPr>
                      <p:nvPr/>
                    </p:nvPicPr>
                    <p:blipFill>
                      <a:blip r:embed="rId16"/>
                      <a:srcRect/>
                      <a:stretch>
                        <a:fillRect/>
                      </a:stretch>
                    </p:blipFill>
                    <p:spPr bwMode="auto">
                      <a:xfrm>
                        <a:off x="914400" y="3581400"/>
                        <a:ext cx="27654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94334564"/>
              </p:ext>
            </p:extLst>
          </p:nvPr>
        </p:nvGraphicFramePr>
        <p:xfrm>
          <a:off x="1524000" y="4572000"/>
          <a:ext cx="6096000" cy="15849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sz="2000" dirty="0" smtClean="0"/>
                        <a:t>C</a:t>
                      </a:r>
                      <a:endParaRPr lang="en-US" sz="2000" dirty="0"/>
                    </a:p>
                  </a:txBody>
                  <a:tcPr/>
                </a:tc>
                <a:tc>
                  <a:txBody>
                    <a:bodyPr/>
                    <a:lstStyle/>
                    <a:p>
                      <a:r>
                        <a:rPr lang="en-US" sz="2000" dirty="0" smtClean="0"/>
                        <a:t>a</a:t>
                      </a:r>
                      <a:endParaRPr lang="en-US" sz="2000" dirty="0"/>
                    </a:p>
                  </a:txBody>
                  <a:tcPr/>
                </a:tc>
                <a:tc>
                  <a:txBody>
                    <a:bodyPr/>
                    <a:lstStyle/>
                    <a:p>
                      <a:r>
                        <a:rPr lang="en-US" sz="2000" dirty="0" smtClean="0"/>
                        <a:t>b</a:t>
                      </a:r>
                      <a:endParaRPr lang="en-US" sz="2000" dirty="0"/>
                    </a:p>
                  </a:txBody>
                  <a:tcPr/>
                </a:tc>
                <a:tc>
                  <a:txBody>
                    <a:bodyPr/>
                    <a:lstStyle/>
                    <a:p>
                      <a:r>
                        <a:rPr lang="en-US" sz="2000" dirty="0" smtClean="0"/>
                        <a:t>c</a:t>
                      </a:r>
                      <a:endParaRPr lang="en-US" sz="2000" dirty="0"/>
                    </a:p>
                  </a:txBody>
                  <a:tcPr/>
                </a:tc>
              </a:tr>
              <a:tr h="370840">
                <a:tc>
                  <a:txBody>
                    <a:bodyPr/>
                    <a:lstStyle/>
                    <a:p>
                      <a:r>
                        <a:rPr lang="en-US" sz="2000" dirty="0" smtClean="0"/>
                        <a:t>a</a:t>
                      </a:r>
                      <a:endParaRPr lang="en-US" sz="2000" dirty="0"/>
                    </a:p>
                  </a:txBody>
                  <a:tcPr/>
                </a:tc>
                <a:tc>
                  <a:txBody>
                    <a:bodyPr/>
                    <a:lstStyle/>
                    <a:p>
                      <a:r>
                        <a:rPr lang="en-US" sz="2000" dirty="0" smtClean="0"/>
                        <a:t>X</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0.833</a:t>
                      </a:r>
                    </a:p>
                  </a:txBody>
                  <a:tcPr/>
                </a:tc>
                <a:tc>
                  <a:txBody>
                    <a:bodyPr/>
                    <a:lstStyle/>
                    <a:p>
                      <a:r>
                        <a:rPr lang="en-US" sz="2000" dirty="0" smtClean="0"/>
                        <a:t>0.833</a:t>
                      </a:r>
                      <a:endParaRPr lang="en-US" sz="2000" dirty="0"/>
                    </a:p>
                  </a:txBody>
                  <a:tcPr/>
                </a:tc>
              </a:tr>
              <a:tr h="370840">
                <a:tc>
                  <a:txBody>
                    <a:bodyPr/>
                    <a:lstStyle/>
                    <a:p>
                      <a:r>
                        <a:rPr lang="en-US" sz="2000" dirty="0" smtClean="0"/>
                        <a:t>b</a:t>
                      </a:r>
                      <a:endParaRPr lang="en-US" sz="2000" dirty="0"/>
                    </a:p>
                  </a:txBody>
                  <a:tcPr/>
                </a:tc>
                <a:tc>
                  <a:txBody>
                    <a:bodyPr/>
                    <a:lstStyle/>
                    <a:p>
                      <a:r>
                        <a:rPr lang="en-US" sz="2000" dirty="0" smtClean="0"/>
                        <a:t>0.166</a:t>
                      </a:r>
                      <a:endParaRPr lang="en-US" sz="2000" dirty="0"/>
                    </a:p>
                  </a:txBody>
                  <a:tcPr/>
                </a:tc>
                <a:tc>
                  <a:txBody>
                    <a:bodyPr/>
                    <a:lstStyle/>
                    <a:p>
                      <a:r>
                        <a:rPr lang="en-US" sz="2000" dirty="0" smtClean="0"/>
                        <a:t>X</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0.333</a:t>
                      </a:r>
                    </a:p>
                  </a:txBody>
                  <a:tcPr/>
                </a:tc>
              </a:tr>
              <a:tr h="370840">
                <a:tc>
                  <a:txBody>
                    <a:bodyPr/>
                    <a:lstStyle/>
                    <a:p>
                      <a:r>
                        <a:rPr lang="en-US" sz="2000" dirty="0" smtClean="0"/>
                        <a:t>c</a:t>
                      </a:r>
                      <a:endParaRPr lang="en-US" sz="2000" dirty="0"/>
                    </a:p>
                  </a:txBody>
                  <a:tcPr/>
                </a:tc>
                <a:tc>
                  <a:txBody>
                    <a:bodyPr/>
                    <a:lstStyle/>
                    <a:p>
                      <a:r>
                        <a:rPr lang="en-US" sz="2000" dirty="0" smtClean="0"/>
                        <a:t>0.166</a:t>
                      </a:r>
                      <a:endParaRPr lang="en-US" sz="2000" dirty="0"/>
                    </a:p>
                  </a:txBody>
                  <a:tcPr/>
                </a:tc>
                <a:tc>
                  <a:txBody>
                    <a:bodyPr/>
                    <a:lstStyle/>
                    <a:p>
                      <a:r>
                        <a:rPr lang="en-US" sz="2000" dirty="0" smtClean="0"/>
                        <a:t>0.5</a:t>
                      </a:r>
                      <a:endParaRPr lang="en-US" sz="2000" dirty="0"/>
                    </a:p>
                  </a:txBody>
                  <a:tcPr/>
                </a:tc>
                <a:tc>
                  <a:txBody>
                    <a:bodyPr/>
                    <a:lstStyle/>
                    <a:p>
                      <a:r>
                        <a:rPr lang="en-US" sz="2000" dirty="0" smtClean="0"/>
                        <a:t>X</a:t>
                      </a:r>
                      <a:endParaRPr lang="en-US" sz="2000" dirty="0"/>
                    </a:p>
                  </a:txBody>
                  <a:tcPr/>
                </a:tc>
              </a:tr>
            </a:tbl>
          </a:graphicData>
        </a:graphic>
      </p:graphicFrame>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92</a:t>
            </a:fld>
            <a:endParaRPr lang="en-US"/>
          </a:p>
        </p:txBody>
      </p:sp>
    </p:spTree>
    <p:extLst>
      <p:ext uri="{BB962C8B-B14F-4D97-AF65-F5344CB8AC3E}">
        <p14:creationId xmlns:p14="http://schemas.microsoft.com/office/powerpoint/2010/main" val="2031993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
            <a:ext cx="8229600" cy="5694363"/>
          </a:xfrm>
        </p:spPr>
        <p:txBody>
          <a:bodyPr/>
          <a:lstStyle/>
          <a:p>
            <a:endParaRPr lang="en-US" dirty="0" smtClean="0"/>
          </a:p>
          <a:p>
            <a:r>
              <a:rPr lang="en-US" dirty="0" smtClean="0"/>
              <a:t>Step 4: </a:t>
            </a:r>
            <a:r>
              <a:rPr lang="en-US" dirty="0"/>
              <a:t>Determine </a:t>
            </a:r>
            <a:r>
              <a:rPr lang="en-US" dirty="0" smtClean="0"/>
              <a:t>Discordance </a:t>
            </a:r>
            <a:r>
              <a:rPr lang="en-US" dirty="0"/>
              <a:t>Index</a:t>
            </a:r>
          </a:p>
        </p:txBody>
      </p:sp>
      <p:graphicFrame>
        <p:nvGraphicFramePr>
          <p:cNvPr id="4" name="Object 3"/>
          <p:cNvGraphicFramePr>
            <a:graphicFrameLocks noChangeAspect="1"/>
          </p:cNvGraphicFramePr>
          <p:nvPr>
            <p:extLst>
              <p:ext uri="{D42A27DB-BD31-4B8C-83A1-F6EECF244321}">
                <p14:modId xmlns:p14="http://schemas.microsoft.com/office/powerpoint/2010/main" val="2329165562"/>
              </p:ext>
            </p:extLst>
          </p:nvPr>
        </p:nvGraphicFramePr>
        <p:xfrm>
          <a:off x="1600200" y="1143000"/>
          <a:ext cx="4670854" cy="919264"/>
        </p:xfrm>
        <a:graphic>
          <a:graphicData uri="http://schemas.openxmlformats.org/presentationml/2006/ole">
            <mc:AlternateContent xmlns:mc="http://schemas.openxmlformats.org/markup-compatibility/2006">
              <mc:Choice xmlns:v="urn:schemas-microsoft-com:vml" Requires="v">
                <p:oleObj spid="_x0000_s31830" name="Equation" r:id="rId3" imgW="2387520" imgH="469800" progId="Equation.DSMT4">
                  <p:embed/>
                </p:oleObj>
              </mc:Choice>
              <mc:Fallback>
                <p:oleObj name="Equation" r:id="rId3" imgW="2387520" imgH="469800" progId="Equation.DSMT4">
                  <p:embed/>
                  <p:pic>
                    <p:nvPicPr>
                      <p:cNvPr id="0" name=""/>
                      <p:cNvPicPr/>
                      <p:nvPr/>
                    </p:nvPicPr>
                    <p:blipFill>
                      <a:blip r:embed="rId4"/>
                      <a:stretch>
                        <a:fillRect/>
                      </a:stretch>
                    </p:blipFill>
                    <p:spPr>
                      <a:xfrm>
                        <a:off x="1600200" y="1143000"/>
                        <a:ext cx="4670854" cy="91926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62383965"/>
              </p:ext>
            </p:extLst>
          </p:nvPr>
        </p:nvGraphicFramePr>
        <p:xfrm>
          <a:off x="609600" y="3581400"/>
          <a:ext cx="3203575" cy="1166812"/>
        </p:xfrm>
        <a:graphic>
          <a:graphicData uri="http://schemas.openxmlformats.org/presentationml/2006/ole">
            <mc:AlternateContent xmlns:mc="http://schemas.openxmlformats.org/markup-compatibility/2006">
              <mc:Choice xmlns:v="urn:schemas-microsoft-com:vml" Requires="v">
                <p:oleObj spid="_x0000_s31831" name="Equation" r:id="rId5" imgW="1638000" imgH="596880" progId="Equation.DSMT4">
                  <p:embed/>
                </p:oleObj>
              </mc:Choice>
              <mc:Fallback>
                <p:oleObj name="Equation" r:id="rId5" imgW="1638000" imgH="596880" progId="Equation.DSMT4">
                  <p:embed/>
                  <p:pic>
                    <p:nvPicPr>
                      <p:cNvPr id="0" name=""/>
                      <p:cNvPicPr>
                        <a:picLocks noChangeAspect="1" noChangeArrowheads="1"/>
                      </p:cNvPicPr>
                      <p:nvPr/>
                    </p:nvPicPr>
                    <p:blipFill>
                      <a:blip r:embed="rId6"/>
                      <a:srcRect/>
                      <a:stretch>
                        <a:fillRect/>
                      </a:stretch>
                    </p:blipFill>
                    <p:spPr bwMode="auto">
                      <a:xfrm>
                        <a:off x="609600" y="3581400"/>
                        <a:ext cx="3203575"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22560200"/>
              </p:ext>
            </p:extLst>
          </p:nvPr>
        </p:nvGraphicFramePr>
        <p:xfrm>
          <a:off x="609600" y="5715000"/>
          <a:ext cx="3502025" cy="819150"/>
        </p:xfrm>
        <a:graphic>
          <a:graphicData uri="http://schemas.openxmlformats.org/presentationml/2006/ole">
            <mc:AlternateContent xmlns:mc="http://schemas.openxmlformats.org/markup-compatibility/2006">
              <mc:Choice xmlns:v="urn:schemas-microsoft-com:vml" Requires="v">
                <p:oleObj spid="_x0000_s31832" name="Equation" r:id="rId7" imgW="1790640" imgH="419040" progId="Equation.DSMT4">
                  <p:embed/>
                </p:oleObj>
              </mc:Choice>
              <mc:Fallback>
                <p:oleObj name="Equation" r:id="rId7" imgW="1790640" imgH="419040" progId="Equation.DSMT4">
                  <p:embed/>
                  <p:pic>
                    <p:nvPicPr>
                      <p:cNvPr id="0" name=""/>
                      <p:cNvPicPr>
                        <a:picLocks noChangeAspect="1" noChangeArrowheads="1"/>
                      </p:cNvPicPr>
                      <p:nvPr/>
                    </p:nvPicPr>
                    <p:blipFill>
                      <a:blip r:embed="rId8"/>
                      <a:srcRect/>
                      <a:stretch>
                        <a:fillRect/>
                      </a:stretch>
                    </p:blipFill>
                    <p:spPr bwMode="auto">
                      <a:xfrm>
                        <a:off x="609600" y="5715000"/>
                        <a:ext cx="35020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31179947"/>
              </p:ext>
            </p:extLst>
          </p:nvPr>
        </p:nvGraphicFramePr>
        <p:xfrm>
          <a:off x="609600" y="4800600"/>
          <a:ext cx="3328988" cy="819150"/>
        </p:xfrm>
        <a:graphic>
          <a:graphicData uri="http://schemas.openxmlformats.org/presentationml/2006/ole">
            <mc:AlternateContent xmlns:mc="http://schemas.openxmlformats.org/markup-compatibility/2006">
              <mc:Choice xmlns:v="urn:schemas-microsoft-com:vml" Requires="v">
                <p:oleObj spid="_x0000_s31833" name="Equation" r:id="rId9" imgW="1701720" imgH="419040" progId="Equation.DSMT4">
                  <p:embed/>
                </p:oleObj>
              </mc:Choice>
              <mc:Fallback>
                <p:oleObj name="Equation" r:id="rId9" imgW="1701720" imgH="419040" progId="Equation.DSMT4">
                  <p:embed/>
                  <p:pic>
                    <p:nvPicPr>
                      <p:cNvPr id="0" name=""/>
                      <p:cNvPicPr>
                        <a:picLocks noChangeAspect="1" noChangeArrowheads="1"/>
                      </p:cNvPicPr>
                      <p:nvPr/>
                    </p:nvPicPr>
                    <p:blipFill>
                      <a:blip r:embed="rId10"/>
                      <a:srcRect/>
                      <a:stretch>
                        <a:fillRect/>
                      </a:stretch>
                    </p:blipFill>
                    <p:spPr bwMode="auto">
                      <a:xfrm>
                        <a:off x="609600" y="4800600"/>
                        <a:ext cx="3328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94041651"/>
              </p:ext>
            </p:extLst>
          </p:nvPr>
        </p:nvGraphicFramePr>
        <p:xfrm>
          <a:off x="5181600" y="5562600"/>
          <a:ext cx="2930525" cy="819150"/>
        </p:xfrm>
        <a:graphic>
          <a:graphicData uri="http://schemas.openxmlformats.org/presentationml/2006/ole">
            <mc:AlternateContent xmlns:mc="http://schemas.openxmlformats.org/markup-compatibility/2006">
              <mc:Choice xmlns:v="urn:schemas-microsoft-com:vml" Requires="v">
                <p:oleObj spid="_x0000_s31834" name="Equation" r:id="rId11" imgW="1498320" imgH="419040" progId="Equation.DSMT4">
                  <p:embed/>
                </p:oleObj>
              </mc:Choice>
              <mc:Fallback>
                <p:oleObj name="Equation" r:id="rId11" imgW="1498320" imgH="419040" progId="Equation.DSMT4">
                  <p:embed/>
                  <p:pic>
                    <p:nvPicPr>
                      <p:cNvPr id="0" name=""/>
                      <p:cNvPicPr>
                        <a:picLocks noChangeAspect="1" noChangeArrowheads="1"/>
                      </p:cNvPicPr>
                      <p:nvPr/>
                    </p:nvPicPr>
                    <p:blipFill>
                      <a:blip r:embed="rId12"/>
                      <a:srcRect/>
                      <a:stretch>
                        <a:fillRect/>
                      </a:stretch>
                    </p:blipFill>
                    <p:spPr bwMode="auto">
                      <a:xfrm>
                        <a:off x="5181600" y="5562600"/>
                        <a:ext cx="2930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43944401"/>
              </p:ext>
            </p:extLst>
          </p:nvPr>
        </p:nvGraphicFramePr>
        <p:xfrm>
          <a:off x="5105400" y="4648200"/>
          <a:ext cx="2979737" cy="819150"/>
        </p:xfrm>
        <a:graphic>
          <a:graphicData uri="http://schemas.openxmlformats.org/presentationml/2006/ole">
            <mc:AlternateContent xmlns:mc="http://schemas.openxmlformats.org/markup-compatibility/2006">
              <mc:Choice xmlns:v="urn:schemas-microsoft-com:vml" Requires="v">
                <p:oleObj spid="_x0000_s31835" name="Equation" r:id="rId13" imgW="1523880" imgH="419040" progId="Equation.DSMT4">
                  <p:embed/>
                </p:oleObj>
              </mc:Choice>
              <mc:Fallback>
                <p:oleObj name="Equation" r:id="rId13" imgW="1523880" imgH="419040" progId="Equation.DSMT4">
                  <p:embed/>
                  <p:pic>
                    <p:nvPicPr>
                      <p:cNvPr id="0" name=""/>
                      <p:cNvPicPr>
                        <a:picLocks noChangeAspect="1" noChangeArrowheads="1"/>
                      </p:cNvPicPr>
                      <p:nvPr/>
                    </p:nvPicPr>
                    <p:blipFill>
                      <a:blip r:embed="rId14"/>
                      <a:srcRect/>
                      <a:stretch>
                        <a:fillRect/>
                      </a:stretch>
                    </p:blipFill>
                    <p:spPr bwMode="auto">
                      <a:xfrm>
                        <a:off x="5105400" y="4648200"/>
                        <a:ext cx="29797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422326055"/>
              </p:ext>
            </p:extLst>
          </p:nvPr>
        </p:nvGraphicFramePr>
        <p:xfrm>
          <a:off x="5151438" y="3657600"/>
          <a:ext cx="2932112" cy="819150"/>
        </p:xfrm>
        <a:graphic>
          <a:graphicData uri="http://schemas.openxmlformats.org/presentationml/2006/ole">
            <mc:AlternateContent xmlns:mc="http://schemas.openxmlformats.org/markup-compatibility/2006">
              <mc:Choice xmlns:v="urn:schemas-microsoft-com:vml" Requires="v">
                <p:oleObj spid="_x0000_s31836" name="Equation" r:id="rId15" imgW="1498320" imgH="419040" progId="Equation.DSMT4">
                  <p:embed/>
                </p:oleObj>
              </mc:Choice>
              <mc:Fallback>
                <p:oleObj name="Equation" r:id="rId15" imgW="1498320" imgH="419040" progId="Equation.DSMT4">
                  <p:embed/>
                  <p:pic>
                    <p:nvPicPr>
                      <p:cNvPr id="0" name=""/>
                      <p:cNvPicPr>
                        <a:picLocks noChangeAspect="1" noChangeArrowheads="1"/>
                      </p:cNvPicPr>
                      <p:nvPr/>
                    </p:nvPicPr>
                    <p:blipFill>
                      <a:blip r:embed="rId16"/>
                      <a:srcRect/>
                      <a:stretch>
                        <a:fillRect/>
                      </a:stretch>
                    </p:blipFill>
                    <p:spPr bwMode="auto">
                      <a:xfrm>
                        <a:off x="5151438" y="3657600"/>
                        <a:ext cx="29321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898826335"/>
              </p:ext>
            </p:extLst>
          </p:nvPr>
        </p:nvGraphicFramePr>
        <p:xfrm>
          <a:off x="1295400" y="20574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D</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a</a:t>
                      </a:r>
                      <a:endParaRPr lang="en-US" dirty="0"/>
                    </a:p>
                  </a:txBody>
                  <a:tcPr/>
                </a:tc>
                <a:tc>
                  <a:txBody>
                    <a:bodyPr/>
                    <a:lstStyle/>
                    <a:p>
                      <a:r>
                        <a:rPr lang="en-US" dirty="0" smtClean="0"/>
                        <a:t>X</a:t>
                      </a:r>
                      <a:endParaRPr lang="en-US" dirty="0"/>
                    </a:p>
                  </a:txBody>
                  <a:tcPr/>
                </a:tc>
                <a:tc>
                  <a:txBody>
                    <a:bodyPr/>
                    <a:lstStyle/>
                    <a:p>
                      <a:r>
                        <a:rPr lang="en-US" dirty="0" smtClean="0"/>
                        <a:t>0.5</a:t>
                      </a:r>
                      <a:endParaRPr lang="en-US" dirty="0"/>
                    </a:p>
                  </a:txBody>
                  <a:tcPr/>
                </a:tc>
                <a:tc>
                  <a:txBody>
                    <a:bodyPr/>
                    <a:lstStyle/>
                    <a:p>
                      <a:r>
                        <a:rPr lang="en-US" dirty="0" smtClean="0"/>
                        <a:t>0.875</a:t>
                      </a:r>
                      <a:endParaRPr lang="en-US" dirty="0"/>
                    </a:p>
                  </a:txBody>
                  <a:tcPr/>
                </a:tc>
              </a:tr>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0.75</a:t>
                      </a:r>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X</a:t>
                      </a:r>
                      <a:endParaRPr lang="en-US" dirty="0"/>
                    </a:p>
                  </a:txBody>
                  <a:tcPr/>
                </a:tc>
              </a:tr>
            </a:tbl>
          </a:graphicData>
        </a:graphic>
      </p:graphicFrame>
      <p:sp>
        <p:nvSpPr>
          <p:cNvPr id="7" name="Footer Placeholder 6"/>
          <p:cNvSpPr>
            <a:spLocks noGrp="1"/>
          </p:cNvSpPr>
          <p:nvPr>
            <p:ph type="ftr" sz="quarter" idx="11"/>
          </p:nvPr>
        </p:nvSpPr>
        <p:spPr/>
        <p:txBody>
          <a:bodyPr/>
          <a:lstStyle/>
          <a:p>
            <a:r>
              <a:rPr lang="en-US" smtClean="0"/>
              <a:t>Depart of ISE</a:t>
            </a:r>
            <a:endParaRPr lang="en-US"/>
          </a:p>
        </p:txBody>
      </p:sp>
      <p:sp>
        <p:nvSpPr>
          <p:cNvPr id="8" name="Slide Number Placeholder 7"/>
          <p:cNvSpPr>
            <a:spLocks noGrp="1"/>
          </p:cNvSpPr>
          <p:nvPr>
            <p:ph type="sldNum" sz="quarter" idx="12"/>
          </p:nvPr>
        </p:nvSpPr>
        <p:spPr/>
        <p:txBody>
          <a:bodyPr/>
          <a:lstStyle/>
          <a:p>
            <a:fld id="{2966C48D-AF8C-488D-864B-7D68E3594A35}" type="slidenum">
              <a:rPr lang="en-US" smtClean="0"/>
              <a:t>93</a:t>
            </a:fld>
            <a:endParaRPr lang="en-US"/>
          </a:p>
        </p:txBody>
      </p:sp>
    </p:spTree>
    <p:extLst>
      <p:ext uri="{BB962C8B-B14F-4D97-AF65-F5344CB8AC3E}">
        <p14:creationId xmlns:p14="http://schemas.microsoft.com/office/powerpoint/2010/main" val="371293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096000"/>
          </a:xfrm>
        </p:spPr>
        <p:txBody>
          <a:bodyPr/>
          <a:lstStyle/>
          <a:p>
            <a:r>
              <a:rPr lang="en-US" dirty="0" smtClean="0"/>
              <a:t>Step 5: DMs define  concordance threshold and discordance threshold</a:t>
            </a:r>
          </a:p>
          <a:p>
            <a:pPr marL="0" indent="0">
              <a:buNone/>
            </a:pPr>
            <a:endParaRPr lang="en-US" dirty="0" smtClean="0"/>
          </a:p>
          <a:p>
            <a:pPr marL="0" indent="0">
              <a:buNone/>
            </a:pPr>
            <a:endParaRPr lang="en-US" dirty="0"/>
          </a:p>
          <a:p>
            <a:r>
              <a:rPr lang="en-US" dirty="0" smtClean="0"/>
              <a:t>Step 6: Check condition</a:t>
            </a:r>
          </a:p>
          <a:p>
            <a:endParaRPr lang="en-US" dirty="0" smtClean="0"/>
          </a:p>
          <a:p>
            <a:r>
              <a:rPr lang="en-US" dirty="0" smtClean="0"/>
              <a:t>Step 7: Construct the outranking relation graph</a:t>
            </a:r>
          </a:p>
          <a:p>
            <a:r>
              <a:rPr lang="en-US" dirty="0" smtClean="0"/>
              <a:t>Step 8: Determine the kernel of the graph</a:t>
            </a:r>
          </a:p>
          <a:p>
            <a:pPr marL="0" indent="0">
              <a:buNone/>
            </a:pPr>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14825878"/>
              </p:ext>
            </p:extLst>
          </p:nvPr>
        </p:nvGraphicFramePr>
        <p:xfrm>
          <a:off x="1905000" y="1295400"/>
          <a:ext cx="1320800" cy="609600"/>
        </p:xfrm>
        <a:graphic>
          <a:graphicData uri="http://schemas.openxmlformats.org/presentationml/2006/ole">
            <mc:AlternateContent xmlns:mc="http://schemas.openxmlformats.org/markup-compatibility/2006">
              <mc:Choice xmlns:v="urn:schemas-microsoft-com:vml" Requires="v">
                <p:oleObj spid="_x0000_s32782" name="Equation" r:id="rId3" imgW="495000" imgH="228600" progId="Equation.DSMT4">
                  <p:embed/>
                </p:oleObj>
              </mc:Choice>
              <mc:Fallback>
                <p:oleObj name="Equation" r:id="rId3" imgW="495000" imgH="228600" progId="Equation.DSMT4">
                  <p:embed/>
                  <p:pic>
                    <p:nvPicPr>
                      <p:cNvPr id="0" name=""/>
                      <p:cNvPicPr/>
                      <p:nvPr/>
                    </p:nvPicPr>
                    <p:blipFill>
                      <a:blip r:embed="rId4"/>
                      <a:stretch>
                        <a:fillRect/>
                      </a:stretch>
                    </p:blipFill>
                    <p:spPr>
                      <a:xfrm>
                        <a:off x="1905000" y="1295400"/>
                        <a:ext cx="1320800" cy="609600"/>
                      </a:xfrm>
                      <a:prstGeom prst="rect">
                        <a:avLst/>
                      </a:prstGeom>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94</a:t>
            </a:fld>
            <a:endParaRPr lang="en-US"/>
          </a:p>
        </p:txBody>
      </p:sp>
    </p:spTree>
    <p:extLst>
      <p:ext uri="{BB962C8B-B14F-4D97-AF65-F5344CB8AC3E}">
        <p14:creationId xmlns:p14="http://schemas.microsoft.com/office/powerpoint/2010/main" val="170492875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ELECTRE II</a:t>
            </a:r>
            <a:endParaRPr lang="en-US" dirty="0"/>
          </a:p>
        </p:txBody>
      </p:sp>
      <p:sp>
        <p:nvSpPr>
          <p:cNvPr id="3" name="Content Placeholder 2"/>
          <p:cNvSpPr>
            <a:spLocks noGrp="1"/>
          </p:cNvSpPr>
          <p:nvPr>
            <p:ph sz="quarter" idx="1"/>
          </p:nvPr>
        </p:nvSpPr>
        <p:spPr/>
        <p:txBody>
          <a:bodyPr>
            <a:normAutofit/>
          </a:bodyPr>
          <a:lstStyle/>
          <a:p>
            <a:r>
              <a:rPr lang="en-US" dirty="0" smtClean="0"/>
              <a:t>ELECTRE II system (Roy and </a:t>
            </a:r>
            <a:r>
              <a:rPr lang="en-US" dirty="0" err="1" smtClean="0"/>
              <a:t>Bertier</a:t>
            </a:r>
            <a:r>
              <a:rPr lang="en-US" dirty="0" smtClean="0"/>
              <a:t>, 1971, 1973) differs from ELECTRE I </a:t>
            </a:r>
          </a:p>
          <a:p>
            <a:r>
              <a:rPr lang="en-US" dirty="0" smtClean="0"/>
              <a:t>Rank the options from best to worst, rather than simply establishing an initial kernel.</a:t>
            </a:r>
          </a:p>
          <a:p>
            <a:r>
              <a:rPr lang="en-US" dirty="0" smtClean="0"/>
              <a:t>Give a complete ordering of non-dominated options, unlike </a:t>
            </a:r>
            <a:r>
              <a:rPr lang="en-US" dirty="0" err="1" smtClean="0"/>
              <a:t>ELECTRE</a:t>
            </a:r>
            <a:r>
              <a:rPr lang="en-US" dirty="0" smtClean="0"/>
              <a:t> I which provides a partial ordering of the non-dominated set.</a:t>
            </a:r>
          </a:p>
          <a:p>
            <a:endParaRPr lang="en-US" dirty="0" smtClean="0"/>
          </a:p>
        </p:txBody>
      </p:sp>
      <p:sp>
        <p:nvSpPr>
          <p:cNvPr id="5" name="Footer Placeholder 4"/>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95</a:t>
            </a:fld>
            <a:endParaRPr lang="en-US"/>
          </a:p>
        </p:txBody>
      </p:sp>
    </p:spTree>
    <p:extLst>
      <p:ext uri="{BB962C8B-B14F-4D97-AF65-F5344CB8AC3E}">
        <p14:creationId xmlns:p14="http://schemas.microsoft.com/office/powerpoint/2010/main" val="30291697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Stage 1: Building the outranking relations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41352850"/>
              </p:ext>
            </p:extLst>
          </p:nvPr>
        </p:nvGraphicFramePr>
        <p:xfrm>
          <a:off x="395536" y="3068960"/>
          <a:ext cx="3581399" cy="488174"/>
        </p:xfrm>
        <a:graphic>
          <a:graphicData uri="http://schemas.openxmlformats.org/presentationml/2006/ole">
            <mc:AlternateContent xmlns:mc="http://schemas.openxmlformats.org/markup-compatibility/2006">
              <mc:Choice xmlns:v="urn:schemas-microsoft-com:vml" Requires="v">
                <p:oleObj spid="_x0000_s33833" name="Equation" r:id="rId3" imgW="1676160" imgH="228600" progId="Equation.DSMT4">
                  <p:embed/>
                </p:oleObj>
              </mc:Choice>
              <mc:Fallback>
                <p:oleObj name="Equation" r:id="rId3" imgW="1676160" imgH="228600" progId="Equation.DSMT4">
                  <p:embed/>
                  <p:pic>
                    <p:nvPicPr>
                      <p:cNvPr id="0" name=""/>
                      <p:cNvPicPr/>
                      <p:nvPr/>
                    </p:nvPicPr>
                    <p:blipFill>
                      <a:blip r:embed="rId4"/>
                      <a:stretch>
                        <a:fillRect/>
                      </a:stretch>
                    </p:blipFill>
                    <p:spPr>
                      <a:xfrm>
                        <a:off x="395536" y="3068960"/>
                        <a:ext cx="3581399" cy="488174"/>
                      </a:xfrm>
                      <a:prstGeom prst="rect">
                        <a:avLst/>
                      </a:prstGeom>
                    </p:spPr>
                  </p:pic>
                </p:oleObj>
              </mc:Fallback>
            </mc:AlternateContent>
          </a:graphicData>
        </a:graphic>
      </p:graphicFrame>
      <p:sp>
        <p:nvSpPr>
          <p:cNvPr id="9" name="Footer Placeholder 8"/>
          <p:cNvSpPr>
            <a:spLocks noGrp="1"/>
          </p:cNvSpPr>
          <p:nvPr>
            <p:ph type="ftr" sz="quarter" idx="11"/>
          </p:nvPr>
        </p:nvSpPr>
        <p:spPr/>
        <p:txBody>
          <a:bodyPr/>
          <a:lstStyle/>
          <a:p>
            <a:r>
              <a:rPr lang="en-US" smtClean="0"/>
              <a:t>Depart of ISE</a:t>
            </a:r>
            <a:endParaRPr lang="en-US"/>
          </a:p>
        </p:txBody>
      </p:sp>
      <p:sp>
        <p:nvSpPr>
          <p:cNvPr id="10" name="Slide Number Placeholder 9"/>
          <p:cNvSpPr>
            <a:spLocks noGrp="1"/>
          </p:cNvSpPr>
          <p:nvPr>
            <p:ph type="sldNum" sz="quarter" idx="12"/>
          </p:nvPr>
        </p:nvSpPr>
        <p:spPr/>
        <p:txBody>
          <a:bodyPr/>
          <a:lstStyle/>
          <a:p>
            <a:fld id="{2966C48D-AF8C-488D-864B-7D68E3594A35}" type="slidenum">
              <a:rPr lang="en-US" smtClean="0"/>
              <a:t>96</a:t>
            </a:fld>
            <a:endParaRPr lang="en-US"/>
          </a:p>
        </p:txBody>
      </p:sp>
      <p:sp>
        <p:nvSpPr>
          <p:cNvPr id="8" name="TextBox 7"/>
          <p:cNvSpPr txBox="1"/>
          <p:nvPr/>
        </p:nvSpPr>
        <p:spPr>
          <a:xfrm>
            <a:off x="581025" y="1447800"/>
            <a:ext cx="8052204" cy="923330"/>
          </a:xfrm>
          <a:prstGeom prst="rect">
            <a:avLst/>
          </a:prstGeom>
          <a:noFill/>
        </p:spPr>
        <p:txBody>
          <a:bodyPr wrap="none" rtlCol="0">
            <a:spAutoFit/>
          </a:bodyPr>
          <a:lstStyle/>
          <a:p>
            <a:pPr marL="285750" indent="-285750">
              <a:buFont typeface="Wingdings" pitchFamily="2" charset="2"/>
              <a:buChar char="q"/>
            </a:pPr>
            <a:r>
              <a:rPr lang="en-US" dirty="0" smtClean="0"/>
              <a:t>Three concordance thresholds and two discordance thresholds are defined</a:t>
            </a:r>
          </a:p>
          <a:p>
            <a:endParaRPr lang="en-US" dirty="0" smtClean="0"/>
          </a:p>
          <a:p>
            <a:pPr marL="285750" indent="-285750">
              <a:buFont typeface="Wingdings" pitchFamily="2" charset="2"/>
              <a:buChar char="q"/>
            </a:pPr>
            <a:r>
              <a:rPr lang="en-US" dirty="0" smtClean="0"/>
              <a:t>A strong outranking relation S</a:t>
            </a:r>
            <a:r>
              <a:rPr lang="en-US" baseline="30000" dirty="0" smtClean="0"/>
              <a:t>F</a:t>
            </a:r>
            <a:r>
              <a:rPr lang="en-US" dirty="0" smtClean="0"/>
              <a:t> and a weak outranking relation </a:t>
            </a:r>
            <a:r>
              <a:rPr lang="en-US" dirty="0" err="1" smtClean="0"/>
              <a:t>S</a:t>
            </a:r>
            <a:r>
              <a:rPr lang="en-US" baseline="30000" dirty="0" err="1" smtClean="0"/>
              <a:t>f</a:t>
            </a:r>
            <a:r>
              <a:rPr lang="en-US" dirty="0" smtClean="0"/>
              <a:t> are built</a:t>
            </a:r>
            <a:endParaRPr lang="vi-VN" dirty="0"/>
          </a:p>
        </p:txBody>
      </p:sp>
      <p:graphicFrame>
        <p:nvGraphicFramePr>
          <p:cNvPr id="11" name="Object 10"/>
          <p:cNvGraphicFramePr>
            <a:graphicFrameLocks noChangeAspect="1"/>
          </p:cNvGraphicFramePr>
          <p:nvPr>
            <p:extLst>
              <p:ext uri="{D42A27DB-BD31-4B8C-83A1-F6EECF244321}">
                <p14:modId xmlns:p14="http://schemas.microsoft.com/office/powerpoint/2010/main" val="2973351802"/>
              </p:ext>
            </p:extLst>
          </p:nvPr>
        </p:nvGraphicFramePr>
        <p:xfrm>
          <a:off x="615358" y="4581128"/>
          <a:ext cx="7983538" cy="876300"/>
        </p:xfrm>
        <a:graphic>
          <a:graphicData uri="http://schemas.openxmlformats.org/presentationml/2006/ole">
            <mc:AlternateContent xmlns:mc="http://schemas.openxmlformats.org/markup-compatibility/2006">
              <mc:Choice xmlns:v="urn:schemas-microsoft-com:vml" Requires="v">
                <p:oleObj spid="_x0000_s33834" name="Equation" r:id="rId5" imgW="4165600" imgH="457200" progId="Equation.DSMT4">
                  <p:embed/>
                </p:oleObj>
              </mc:Choice>
              <mc:Fallback>
                <p:oleObj name="Equation" r:id="rId5" imgW="41656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358" y="4581128"/>
                        <a:ext cx="7983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35313941"/>
              </p:ext>
            </p:extLst>
          </p:nvPr>
        </p:nvGraphicFramePr>
        <p:xfrm>
          <a:off x="323528" y="5661248"/>
          <a:ext cx="8140700" cy="762000"/>
        </p:xfrm>
        <a:graphic>
          <a:graphicData uri="http://schemas.openxmlformats.org/presentationml/2006/ole">
            <mc:AlternateContent xmlns:mc="http://schemas.openxmlformats.org/markup-compatibility/2006">
              <mc:Choice xmlns:v="urn:schemas-microsoft-com:vml" Requires="v">
                <p:oleObj spid="_x0000_s33835" name="Equation" r:id="rId7" imgW="5155920" imgH="482400" progId="Equation.DSMT4">
                  <p:embed/>
                </p:oleObj>
              </mc:Choice>
              <mc:Fallback>
                <p:oleObj name="Equation" r:id="rId7" imgW="5155920" imgH="482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5661248"/>
                        <a:ext cx="8140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2" name="TextBox 11"/>
              <p:cNvSpPr txBox="1"/>
              <p:nvPr/>
            </p:nvSpPr>
            <p:spPr>
              <a:xfrm>
                <a:off x="4716016" y="2796885"/>
                <a:ext cx="2773185" cy="1704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𝐶</m:t>
                      </m:r>
                      <m:d>
                        <m:dPr>
                          <m:ctrlPr>
                            <a:rPr lang="en-US" sz="2200" b="0" i="1" smtClean="0">
                              <a:latin typeface="Cambria Math"/>
                            </a:rPr>
                          </m:ctrlPr>
                        </m:dPr>
                        <m:e>
                          <m:r>
                            <a:rPr lang="en-US" sz="2200" b="0" i="1" smtClean="0">
                              <a:latin typeface="Cambria Math"/>
                            </a:rPr>
                            <m:t>𝑎</m:t>
                          </m:r>
                          <m:r>
                            <a:rPr lang="en-US" sz="2200" b="0" i="1" smtClean="0">
                              <a:latin typeface="Cambria Math"/>
                            </a:rPr>
                            <m:t>,</m:t>
                          </m:r>
                          <m:r>
                            <a:rPr lang="en-US" sz="2200" b="0" i="1" smtClean="0">
                              <a:latin typeface="Cambria Math"/>
                            </a:rPr>
                            <m:t>𝑏</m:t>
                          </m:r>
                        </m:e>
                      </m:d>
                      <m:r>
                        <a:rPr lang="en-US" sz="2200" b="0" i="1" smtClean="0">
                          <a:latin typeface="Cambria Math"/>
                          <a:ea typeface="Cambria Math"/>
                        </a:rPr>
                        <m:t>≥</m:t>
                      </m:r>
                      <m:sSup>
                        <m:sSupPr>
                          <m:ctrlPr>
                            <a:rPr lang="en-US" sz="2200" b="0" i="1" smtClean="0">
                              <a:latin typeface="Cambria Math"/>
                              <a:ea typeface="Cambria Math"/>
                            </a:rPr>
                          </m:ctrlPr>
                        </m:sSupPr>
                        <m:e>
                          <m:r>
                            <a:rPr lang="en-US" sz="2200" b="0" i="1" smtClean="0">
                              <a:latin typeface="Cambria Math"/>
                              <a:ea typeface="Cambria Math"/>
                            </a:rPr>
                            <m:t>𝑐</m:t>
                          </m:r>
                        </m:e>
                        <m:sup>
                          <m:r>
                            <a:rPr lang="en-US" sz="2200" b="0" i="1" smtClean="0">
                              <a:latin typeface="Cambria Math"/>
                              <a:ea typeface="Cambria Math"/>
                            </a:rPr>
                            <m:t>+</m:t>
                          </m:r>
                        </m:sup>
                      </m:sSup>
                    </m:oMath>
                  </m:oMathPara>
                </a14:m>
                <a:endParaRPr lang="en-US" sz="2200" b="0" dirty="0" smtClean="0">
                  <a:ea typeface="Cambria Math"/>
                </a:endParaRPr>
              </a:p>
              <a:p>
                <a14:m>
                  <m:oMath xmlns:m="http://schemas.openxmlformats.org/officeDocument/2006/math">
                    <m:sSub>
                      <m:sSubPr>
                        <m:ctrlPr>
                          <a:rPr lang="en-US" sz="2200" i="1" smtClean="0">
                            <a:latin typeface="Cambria Math"/>
                          </a:rPr>
                        </m:ctrlPr>
                      </m:sSubPr>
                      <m:e>
                        <m:r>
                          <a:rPr lang="en-US" sz="2200" b="0" i="1" smtClean="0">
                            <a:latin typeface="Cambria Math"/>
                          </a:rPr>
                          <m:t>𝑔</m:t>
                        </m:r>
                      </m:e>
                      <m:sub>
                        <m:r>
                          <a:rPr lang="en-US" sz="2200" b="0" i="1" smtClean="0">
                            <a:latin typeface="Cambria Math"/>
                          </a:rPr>
                          <m:t>𝑗</m:t>
                        </m:r>
                      </m:sub>
                    </m:sSub>
                    <m:d>
                      <m:dPr>
                        <m:ctrlPr>
                          <a:rPr lang="en-US" sz="2200" b="0" i="1" smtClean="0">
                            <a:latin typeface="Cambria Math"/>
                          </a:rPr>
                        </m:ctrlPr>
                      </m:dPr>
                      <m:e>
                        <m:r>
                          <a:rPr lang="en-US" sz="2200" b="0" i="1" smtClean="0">
                            <a:latin typeface="Cambria Math"/>
                          </a:rPr>
                          <m:t>𝑎</m:t>
                        </m:r>
                      </m:e>
                    </m:d>
                    <m:r>
                      <a:rPr lang="en-US" sz="2200" b="0" i="1" smtClean="0">
                        <a:latin typeface="Cambria Math"/>
                      </a:rPr>
                      <m:t>−</m:t>
                    </m:r>
                  </m:oMath>
                </a14:m>
                <a:r>
                  <a:rPr lang="en-US" sz="2200" dirty="0"/>
                  <a:t> </a:t>
                </a:r>
                <a14:m>
                  <m:oMath xmlns:m="http://schemas.openxmlformats.org/officeDocument/2006/math">
                    <m:sSub>
                      <m:sSubPr>
                        <m:ctrlPr>
                          <a:rPr lang="en-US" sz="2200" i="1">
                            <a:latin typeface="Cambria Math"/>
                          </a:rPr>
                        </m:ctrlPr>
                      </m:sSubPr>
                      <m:e>
                        <m:r>
                          <a:rPr lang="en-US" sz="2200" i="1">
                            <a:latin typeface="Cambria Math"/>
                          </a:rPr>
                          <m:t>𝑔</m:t>
                        </m:r>
                      </m:e>
                      <m:sub>
                        <m:r>
                          <a:rPr lang="en-US" sz="2200" i="1">
                            <a:latin typeface="Cambria Math"/>
                          </a:rPr>
                          <m:t>𝑗</m:t>
                        </m:r>
                      </m:sub>
                    </m:sSub>
                    <m:d>
                      <m:dPr>
                        <m:ctrlPr>
                          <a:rPr lang="en-US" sz="2200" i="1">
                            <a:latin typeface="Cambria Math"/>
                          </a:rPr>
                        </m:ctrlPr>
                      </m:dPr>
                      <m:e>
                        <m:r>
                          <a:rPr lang="en-US" sz="2200" b="0" i="1" smtClean="0">
                            <a:latin typeface="Cambria Math"/>
                          </a:rPr>
                          <m:t>𝑏</m:t>
                        </m:r>
                      </m:e>
                    </m:d>
                    <m:r>
                      <a:rPr lang="en-US" sz="2200" i="1" smtClean="0">
                        <a:latin typeface="Cambria Math"/>
                        <a:ea typeface="Cambria Math"/>
                      </a:rPr>
                      <m:t>≤</m:t>
                    </m:r>
                    <m:sSub>
                      <m:sSubPr>
                        <m:ctrlPr>
                          <a:rPr lang="en-US" sz="2200" i="1" smtClean="0">
                            <a:latin typeface="Cambria Math"/>
                            <a:ea typeface="Cambria Math"/>
                          </a:rPr>
                        </m:ctrlPr>
                      </m:sSubPr>
                      <m:e>
                        <m:r>
                          <a:rPr lang="en-US" sz="2200" b="0" i="1" smtClean="0">
                            <a:latin typeface="Cambria Math"/>
                            <a:ea typeface="Cambria Math"/>
                          </a:rPr>
                          <m:t>𝑑</m:t>
                        </m:r>
                      </m:e>
                      <m:sub>
                        <m:r>
                          <a:rPr lang="en-US" sz="2200" b="0" i="1" smtClean="0">
                            <a:latin typeface="Cambria Math"/>
                            <a:ea typeface="Cambria Math"/>
                          </a:rPr>
                          <m:t>1</m:t>
                        </m:r>
                      </m:sub>
                    </m:sSub>
                  </m:oMath>
                </a14:m>
                <a:endParaRPr lang="en-US" sz="2200" dirty="0" smtClean="0">
                  <a:ea typeface="Cambria Math"/>
                </a:endParaRPr>
              </a:p>
              <a:p>
                <a14:m>
                  <m:oMath xmlns:m="http://schemas.openxmlformats.org/officeDocument/2006/math">
                    <m:f>
                      <m:fPr>
                        <m:ctrlPr>
                          <a:rPr lang="en-US" sz="2200" i="1" smtClean="0">
                            <a:latin typeface="Cambria Math"/>
                          </a:rPr>
                        </m:ctrlPr>
                      </m:fPr>
                      <m:num>
                        <m:sSup>
                          <m:sSupPr>
                            <m:ctrlPr>
                              <a:rPr lang="en-US" sz="2200" i="1" smtClean="0">
                                <a:latin typeface="Cambria Math"/>
                              </a:rPr>
                            </m:ctrlPr>
                          </m:sSupPr>
                          <m:e>
                            <m:r>
                              <a:rPr lang="en-US" sz="2200" b="0" i="1" smtClean="0">
                                <a:latin typeface="Cambria Math"/>
                              </a:rPr>
                              <m:t>𝑃</m:t>
                            </m:r>
                          </m:e>
                          <m:sup>
                            <m:r>
                              <a:rPr lang="en-US" sz="2200" b="0" i="1" smtClean="0">
                                <a:latin typeface="Cambria Math"/>
                              </a:rPr>
                              <m:t>+</m:t>
                            </m:r>
                          </m:sup>
                        </m:sSup>
                        <m:r>
                          <a:rPr lang="en-US" sz="2200" b="0" i="1" smtClean="0">
                            <a:latin typeface="Cambria Math"/>
                          </a:rPr>
                          <m:t>(</m:t>
                        </m:r>
                        <m:r>
                          <a:rPr lang="en-US" sz="2200" b="0" i="1" smtClean="0">
                            <a:latin typeface="Cambria Math"/>
                          </a:rPr>
                          <m:t>𝑎</m:t>
                        </m:r>
                        <m:r>
                          <a:rPr lang="en-US" sz="2200" b="0" i="1" smtClean="0">
                            <a:latin typeface="Cambria Math"/>
                          </a:rPr>
                          <m:t>,</m:t>
                        </m:r>
                        <m:r>
                          <a:rPr lang="en-US" sz="2200" b="0" i="1" smtClean="0">
                            <a:latin typeface="Cambria Math"/>
                          </a:rPr>
                          <m:t>𝑏</m:t>
                        </m:r>
                        <m:r>
                          <a:rPr lang="en-US" sz="2200" b="0" i="1" smtClean="0">
                            <a:latin typeface="Cambria Math"/>
                          </a:rPr>
                          <m:t>)</m:t>
                        </m:r>
                      </m:num>
                      <m:den>
                        <m:sSup>
                          <m:sSupPr>
                            <m:ctrlPr>
                              <a:rPr lang="en-US" sz="2200" i="1">
                                <a:latin typeface="Cambria Math"/>
                              </a:rPr>
                            </m:ctrlPr>
                          </m:sSupPr>
                          <m:e>
                            <m:r>
                              <a:rPr lang="en-US" sz="2200" i="1">
                                <a:latin typeface="Cambria Math"/>
                              </a:rPr>
                              <m:t>𝑃</m:t>
                            </m:r>
                          </m:e>
                          <m:sup>
                            <m:r>
                              <a:rPr lang="en-US" sz="2200" b="0" i="1" smtClean="0">
                                <a:latin typeface="Cambria Math"/>
                              </a:rPr>
                              <m:t>−</m:t>
                            </m:r>
                          </m:sup>
                        </m:sSup>
                        <m:r>
                          <a:rPr lang="en-US" sz="2200" i="1">
                            <a:latin typeface="Cambria Math"/>
                          </a:rPr>
                          <m:t>(</m:t>
                        </m:r>
                        <m:r>
                          <a:rPr lang="en-US" sz="2200" i="1">
                            <a:latin typeface="Cambria Math"/>
                          </a:rPr>
                          <m:t>𝑎</m:t>
                        </m:r>
                        <m:r>
                          <a:rPr lang="en-US" sz="2200" i="1">
                            <a:latin typeface="Cambria Math"/>
                          </a:rPr>
                          <m:t>,</m:t>
                        </m:r>
                        <m:r>
                          <a:rPr lang="en-US" sz="2200" i="1">
                            <a:latin typeface="Cambria Math"/>
                          </a:rPr>
                          <m:t>𝑏</m:t>
                        </m:r>
                        <m:r>
                          <a:rPr lang="en-US" sz="2200" i="1">
                            <a:latin typeface="Cambria Math"/>
                          </a:rPr>
                          <m:t>)</m:t>
                        </m:r>
                      </m:den>
                    </m:f>
                    <m:r>
                      <a:rPr lang="en-US" sz="2200" i="1" smtClean="0">
                        <a:latin typeface="Cambria Math"/>
                        <a:ea typeface="Cambria Math"/>
                      </a:rPr>
                      <m:t>≥</m:t>
                    </m:r>
                    <m:r>
                      <a:rPr lang="en-US" sz="2200" b="0" i="1" smtClean="0">
                        <a:latin typeface="Cambria Math"/>
                        <a:ea typeface="Cambria Math"/>
                      </a:rPr>
                      <m:t>1</m:t>
                    </m:r>
                  </m:oMath>
                </a14:m>
                <a:r>
                  <a:rPr lang="en-US" sz="2200" dirty="0" smtClean="0"/>
                  <a:t> </a:t>
                </a:r>
              </a:p>
              <a:p>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716016" y="2796885"/>
                <a:ext cx="2773185" cy="1704377"/>
              </a:xfrm>
              <a:prstGeom prst="rect">
                <a:avLst/>
              </a:prstGeom>
              <a:blipFill rotWithShape="1">
                <a:blip r:embed="rId9"/>
                <a:stretch>
                  <a:fillRect l="-440"/>
                </a:stretch>
              </a:blipFill>
            </p:spPr>
            <p:txBody>
              <a:bodyPr/>
              <a:lstStyle/>
              <a:p>
                <a:r>
                  <a:rPr lang="en-US">
                    <a:noFill/>
                  </a:rPr>
                  <a:t> </a:t>
                </a:r>
              </a:p>
            </p:txBody>
          </p:sp>
        </mc:Fallback>
      </mc:AlternateContent>
    </p:spTree>
    <p:extLst>
      <p:ext uri="{BB962C8B-B14F-4D97-AF65-F5344CB8AC3E}">
        <p14:creationId xmlns:p14="http://schemas.microsoft.com/office/powerpoint/2010/main" val="11385556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833367587"/>
              </p:ext>
            </p:extLst>
          </p:nvPr>
        </p:nvGraphicFramePr>
        <p:xfrm>
          <a:off x="3352800" y="1295400"/>
          <a:ext cx="1396364" cy="457200"/>
        </p:xfrm>
        <a:graphic>
          <a:graphicData uri="http://schemas.openxmlformats.org/presentationml/2006/ole">
            <mc:AlternateContent xmlns:mc="http://schemas.openxmlformats.org/markup-compatibility/2006">
              <mc:Choice xmlns:v="urn:schemas-microsoft-com:vml" Requires="v">
                <p:oleObj spid="_x0000_s34857" name="Equation" r:id="rId3" imgW="698400" imgH="228600" progId="Equation.DSMT4">
                  <p:embed/>
                </p:oleObj>
              </mc:Choice>
              <mc:Fallback>
                <p:oleObj name="Equation" r:id="rId3" imgW="698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1396364" cy="45720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0804095"/>
              </p:ext>
            </p:extLst>
          </p:nvPr>
        </p:nvGraphicFramePr>
        <p:xfrm>
          <a:off x="2819400" y="2133600"/>
          <a:ext cx="3124200" cy="534813"/>
        </p:xfrm>
        <a:graphic>
          <a:graphicData uri="http://schemas.openxmlformats.org/presentationml/2006/ole">
            <mc:AlternateContent xmlns:mc="http://schemas.openxmlformats.org/markup-compatibility/2006">
              <mc:Choice xmlns:v="urn:schemas-microsoft-com:vml" Requires="v">
                <p:oleObj spid="_x0000_s34858" name="Equation" r:id="rId5" imgW="1409400" imgH="241200" progId="Equation.DSMT4">
                  <p:embed/>
                </p:oleObj>
              </mc:Choice>
              <mc:Fallback>
                <p:oleObj name="Equation" r:id="rId5" imgW="14094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133600"/>
                        <a:ext cx="3124200" cy="534813"/>
                      </a:xfrm>
                      <a:prstGeom prst="rect">
                        <a:avLst/>
                      </a:prstGeom>
                      <a:no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64067921"/>
              </p:ext>
            </p:extLst>
          </p:nvPr>
        </p:nvGraphicFramePr>
        <p:xfrm>
          <a:off x="3505200" y="2895600"/>
          <a:ext cx="1436688" cy="838200"/>
        </p:xfrm>
        <a:graphic>
          <a:graphicData uri="http://schemas.openxmlformats.org/presentationml/2006/ole">
            <mc:AlternateContent xmlns:mc="http://schemas.openxmlformats.org/markup-compatibility/2006">
              <mc:Choice xmlns:v="urn:schemas-microsoft-com:vml" Requires="v">
                <p:oleObj spid="_x0000_s34859" name="Equation" r:id="rId7" imgW="761669" imgH="444307" progId="Equation.DSMT4">
                  <p:embed/>
                </p:oleObj>
              </mc:Choice>
              <mc:Fallback>
                <p:oleObj name="Equation" r:id="rId7" imgW="761669" imgH="4443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895600"/>
                        <a:ext cx="14366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685800" y="1122402"/>
            <a:ext cx="883575" cy="369332"/>
          </a:xfrm>
          <a:prstGeom prst="rect">
            <a:avLst/>
          </a:prstGeom>
          <a:noFill/>
        </p:spPr>
        <p:txBody>
          <a:bodyPr wrap="none" rtlCol="0">
            <a:spAutoFit/>
          </a:bodyPr>
          <a:lstStyle/>
          <a:p>
            <a:r>
              <a:rPr lang="en-US" dirty="0" err="1" smtClean="0"/>
              <a:t>And/Or</a:t>
            </a:r>
            <a:endParaRPr lang="en-US" dirty="0"/>
          </a:p>
        </p:txBody>
      </p:sp>
      <p:sp>
        <p:nvSpPr>
          <p:cNvPr id="3" name="Rectangle 2"/>
          <p:cNvSpPr/>
          <p:nvPr/>
        </p:nvSpPr>
        <p:spPr>
          <a:xfrm>
            <a:off x="533400" y="337571"/>
            <a:ext cx="6477000" cy="584775"/>
          </a:xfrm>
          <a:prstGeom prst="rect">
            <a:avLst/>
          </a:prstGeom>
        </p:spPr>
        <p:txBody>
          <a:bodyPr wrap="square">
            <a:spAutoFit/>
          </a:bodyPr>
          <a:lstStyle/>
          <a:p>
            <a:r>
              <a:rPr lang="en-US" sz="3200" dirty="0">
                <a:solidFill>
                  <a:srgbClr val="04617B"/>
                </a:solidFill>
                <a:latin typeface="Arial Black"/>
                <a:ea typeface="+mj-ea"/>
                <a:cs typeface="+mj-cs"/>
              </a:rPr>
              <a:t>Outranking </a:t>
            </a:r>
            <a:r>
              <a:rPr lang="en-US" sz="3200" dirty="0" smtClean="0">
                <a:solidFill>
                  <a:srgbClr val="04617B"/>
                </a:solidFill>
                <a:latin typeface="Arial Black"/>
                <a:ea typeface="+mj-ea"/>
                <a:cs typeface="+mj-cs"/>
              </a:rPr>
              <a:t>relations (</a:t>
            </a:r>
            <a:r>
              <a:rPr lang="en-US" sz="3200" dirty="0" err="1" smtClean="0">
                <a:solidFill>
                  <a:srgbClr val="04617B"/>
                </a:solidFill>
                <a:latin typeface="Arial Black"/>
                <a:ea typeface="+mj-ea"/>
                <a:cs typeface="+mj-cs"/>
              </a:rPr>
              <a:t>cont</a:t>
            </a:r>
            <a:r>
              <a:rPr lang="en-US" sz="3200" dirty="0" smtClean="0">
                <a:solidFill>
                  <a:srgbClr val="04617B"/>
                </a:solidFill>
                <a:latin typeface="Arial Black"/>
                <a:ea typeface="+mj-ea"/>
                <a:cs typeface="+mj-cs"/>
              </a:rPr>
              <a:t>)</a:t>
            </a:r>
            <a:endParaRPr lang="en-US" dirty="0"/>
          </a:p>
        </p:txBody>
      </p:sp>
      <p:sp>
        <p:nvSpPr>
          <p:cNvPr id="8" name="Footer Placeholder 7"/>
          <p:cNvSpPr>
            <a:spLocks noGrp="1"/>
          </p:cNvSpPr>
          <p:nvPr>
            <p:ph type="ftr" sz="quarter" idx="11"/>
          </p:nvPr>
        </p:nvSpPr>
        <p:spPr/>
        <p:txBody>
          <a:bodyPr/>
          <a:lstStyle/>
          <a:p>
            <a:r>
              <a:rPr lang="en-US" smtClean="0"/>
              <a:t>Depart of ISE</a:t>
            </a:r>
            <a:endParaRPr lang="en-US"/>
          </a:p>
        </p:txBody>
      </p:sp>
      <p:sp>
        <p:nvSpPr>
          <p:cNvPr id="9" name="Slide Number Placeholder 8"/>
          <p:cNvSpPr>
            <a:spLocks noGrp="1"/>
          </p:cNvSpPr>
          <p:nvPr>
            <p:ph type="sldNum" sz="quarter" idx="12"/>
          </p:nvPr>
        </p:nvSpPr>
        <p:spPr/>
        <p:txBody>
          <a:bodyPr/>
          <a:lstStyle/>
          <a:p>
            <a:fld id="{2966C48D-AF8C-488D-864B-7D68E3594A35}" type="slidenum">
              <a:rPr lang="en-US" smtClean="0"/>
              <a:t>97</a:t>
            </a:fld>
            <a:endParaRPr lang="en-US"/>
          </a:p>
        </p:txBody>
      </p:sp>
    </p:spTree>
    <p:extLst>
      <p:ext uri="{BB962C8B-B14F-4D97-AF65-F5344CB8AC3E}">
        <p14:creationId xmlns:p14="http://schemas.microsoft.com/office/powerpoint/2010/main" val="5222519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631778484"/>
              </p:ext>
            </p:extLst>
          </p:nvPr>
        </p:nvGraphicFramePr>
        <p:xfrm>
          <a:off x="914400" y="1143000"/>
          <a:ext cx="3822700" cy="533400"/>
        </p:xfrm>
        <a:graphic>
          <a:graphicData uri="http://schemas.openxmlformats.org/presentationml/2006/ole">
            <mc:AlternateContent xmlns:mc="http://schemas.openxmlformats.org/markup-compatibility/2006">
              <mc:Choice xmlns:v="urn:schemas-microsoft-com:vml" Requires="v">
                <p:oleObj spid="_x0000_s35890" name="Equation" r:id="rId3" imgW="1638000" imgH="228600" progId="Equation.DSMT4">
                  <p:embed/>
                </p:oleObj>
              </mc:Choice>
              <mc:Fallback>
                <p:oleObj name="Equation" r:id="rId3" imgW="1638000" imgH="228600" progId="Equation.DSMT4">
                  <p:embed/>
                  <p:pic>
                    <p:nvPicPr>
                      <p:cNvPr id="0" name=""/>
                      <p:cNvPicPr>
                        <a:picLocks noChangeAspect="1" noChangeArrowheads="1"/>
                      </p:cNvPicPr>
                      <p:nvPr/>
                    </p:nvPicPr>
                    <p:blipFill>
                      <a:blip r:embed="rId4"/>
                      <a:srcRect/>
                      <a:stretch>
                        <a:fillRect/>
                      </a:stretch>
                    </p:blipFill>
                    <p:spPr bwMode="auto">
                      <a:xfrm>
                        <a:off x="914400" y="1143000"/>
                        <a:ext cx="3822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76177607"/>
              </p:ext>
            </p:extLst>
          </p:nvPr>
        </p:nvGraphicFramePr>
        <p:xfrm>
          <a:off x="3505200" y="1752600"/>
          <a:ext cx="1423036" cy="457200"/>
        </p:xfrm>
        <a:graphic>
          <a:graphicData uri="http://schemas.openxmlformats.org/presentationml/2006/ole">
            <mc:AlternateContent xmlns:mc="http://schemas.openxmlformats.org/markup-compatibility/2006">
              <mc:Choice xmlns:v="urn:schemas-microsoft-com:vml" Requires="v">
                <p:oleObj spid="_x0000_s35891" name="Equation" r:id="rId5" imgW="711000" imgH="228600" progId="Equation.DSMT4">
                  <p:embed/>
                </p:oleObj>
              </mc:Choice>
              <mc:Fallback>
                <p:oleObj name="Equation" r:id="rId5" imgW="711000" imgH="228600" progId="Equation.DSMT4">
                  <p:embed/>
                  <p:pic>
                    <p:nvPicPr>
                      <p:cNvPr id="0" name=""/>
                      <p:cNvPicPr>
                        <a:picLocks noChangeAspect="1" noChangeArrowheads="1"/>
                      </p:cNvPicPr>
                      <p:nvPr/>
                    </p:nvPicPr>
                    <p:blipFill>
                      <a:blip r:embed="rId6"/>
                      <a:srcRect/>
                      <a:stretch>
                        <a:fillRect/>
                      </a:stretch>
                    </p:blipFill>
                    <p:spPr bwMode="auto">
                      <a:xfrm>
                        <a:off x="3505200" y="1752600"/>
                        <a:ext cx="1423036" cy="457200"/>
                      </a:xfrm>
                      <a:prstGeom prst="rect">
                        <a:avLst/>
                      </a:prstGeom>
                      <a:no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21813468"/>
              </p:ext>
            </p:extLst>
          </p:nvPr>
        </p:nvGraphicFramePr>
        <p:xfrm>
          <a:off x="3200400" y="2438400"/>
          <a:ext cx="2646046" cy="457200"/>
        </p:xfrm>
        <a:graphic>
          <a:graphicData uri="http://schemas.openxmlformats.org/presentationml/2006/ole">
            <mc:AlternateContent xmlns:mc="http://schemas.openxmlformats.org/markup-compatibility/2006">
              <mc:Choice xmlns:v="urn:schemas-microsoft-com:vml" Requires="v">
                <p:oleObj spid="_x0000_s35892" name="Equation" r:id="rId7" imgW="1396800" imgH="241200" progId="Equation.DSMT4">
                  <p:embed/>
                </p:oleObj>
              </mc:Choice>
              <mc:Fallback>
                <p:oleObj name="Equation" r:id="rId7" imgW="13968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438400"/>
                        <a:ext cx="2646046" cy="457200"/>
                      </a:xfrm>
                      <a:prstGeom prst="rect">
                        <a:avLst/>
                      </a:prstGeom>
                      <a:noFill/>
                      <a:ln>
                        <a:noFill/>
                      </a:ln>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39127378"/>
              </p:ext>
            </p:extLst>
          </p:nvPr>
        </p:nvGraphicFramePr>
        <p:xfrm>
          <a:off x="3581400" y="3048000"/>
          <a:ext cx="1436688" cy="838200"/>
        </p:xfrm>
        <a:graphic>
          <a:graphicData uri="http://schemas.openxmlformats.org/presentationml/2006/ole">
            <mc:AlternateContent xmlns:mc="http://schemas.openxmlformats.org/markup-compatibility/2006">
              <mc:Choice xmlns:v="urn:schemas-microsoft-com:vml" Requires="v">
                <p:oleObj spid="_x0000_s35893" name="Equation" r:id="rId9" imgW="761760" imgH="444240" progId="Equation.DSMT4">
                  <p:embed/>
                </p:oleObj>
              </mc:Choice>
              <mc:Fallback>
                <p:oleObj name="Equation" r:id="rId9" imgW="76176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3048000"/>
                        <a:ext cx="14366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533400" y="337571"/>
            <a:ext cx="6477000" cy="584775"/>
          </a:xfrm>
          <a:prstGeom prst="rect">
            <a:avLst/>
          </a:prstGeom>
        </p:spPr>
        <p:txBody>
          <a:bodyPr wrap="square">
            <a:spAutoFit/>
          </a:bodyPr>
          <a:lstStyle/>
          <a:p>
            <a:r>
              <a:rPr lang="en-US" sz="3200" dirty="0">
                <a:solidFill>
                  <a:srgbClr val="04617B"/>
                </a:solidFill>
                <a:latin typeface="Arial Black"/>
                <a:ea typeface="+mj-ea"/>
                <a:cs typeface="+mj-cs"/>
              </a:rPr>
              <a:t>Outranking </a:t>
            </a:r>
            <a:r>
              <a:rPr lang="en-US" sz="3200" dirty="0" smtClean="0">
                <a:solidFill>
                  <a:srgbClr val="04617B"/>
                </a:solidFill>
                <a:latin typeface="Arial Black"/>
                <a:ea typeface="+mj-ea"/>
                <a:cs typeface="+mj-cs"/>
              </a:rPr>
              <a:t>relations (</a:t>
            </a:r>
            <a:r>
              <a:rPr lang="en-US" sz="3200" dirty="0" err="1" smtClean="0">
                <a:solidFill>
                  <a:srgbClr val="04617B"/>
                </a:solidFill>
                <a:latin typeface="Arial Black"/>
                <a:ea typeface="+mj-ea"/>
                <a:cs typeface="+mj-cs"/>
              </a:rPr>
              <a:t>cont</a:t>
            </a:r>
            <a:r>
              <a:rPr lang="en-US" sz="3200" dirty="0" smtClean="0">
                <a:solidFill>
                  <a:srgbClr val="04617B"/>
                </a:solidFill>
                <a:latin typeface="Arial Black"/>
                <a:ea typeface="+mj-ea"/>
                <a:cs typeface="+mj-cs"/>
              </a:rPr>
              <a:t>)</a:t>
            </a:r>
            <a:endParaRPr lang="en-US"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9" name="Slide Number Placeholder 8"/>
          <p:cNvSpPr>
            <a:spLocks noGrp="1"/>
          </p:cNvSpPr>
          <p:nvPr>
            <p:ph type="sldNum" sz="quarter" idx="12"/>
          </p:nvPr>
        </p:nvSpPr>
        <p:spPr/>
        <p:txBody>
          <a:bodyPr/>
          <a:lstStyle/>
          <a:p>
            <a:fld id="{2966C48D-AF8C-488D-864B-7D68E3594A35}" type="slidenum">
              <a:rPr lang="en-US" smtClean="0"/>
              <a:t>98</a:t>
            </a:fld>
            <a:endParaRPr lang="en-US"/>
          </a:p>
        </p:txBody>
      </p:sp>
    </p:spTree>
    <p:extLst>
      <p:ext uri="{BB962C8B-B14F-4D97-AF65-F5344CB8AC3E}">
        <p14:creationId xmlns:p14="http://schemas.microsoft.com/office/powerpoint/2010/main" val="40981048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ext uri="{D42A27DB-BD31-4B8C-83A1-F6EECF244321}">
                <p14:modId xmlns:p14="http://schemas.microsoft.com/office/powerpoint/2010/main" val="553343785"/>
              </p:ext>
            </p:extLst>
          </p:nvPr>
        </p:nvGraphicFramePr>
        <p:xfrm>
          <a:off x="1371600" y="1905000"/>
          <a:ext cx="56388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p:txBody>
          <a:bodyPr>
            <a:normAutofit/>
          </a:bodyPr>
          <a:lstStyle/>
          <a:p>
            <a:r>
              <a:rPr lang="en-US" dirty="0" smtClean="0"/>
              <a:t>Ranking procedure of ELECTRE II</a:t>
            </a:r>
            <a:br>
              <a:rPr lang="en-US" dirty="0" smtClean="0"/>
            </a:br>
            <a:endParaRPr lang="en-US" sz="1100" dirty="0"/>
          </a:p>
        </p:txBody>
      </p:sp>
      <p:sp>
        <p:nvSpPr>
          <p:cNvPr id="3" name="Footer Placeholder 2"/>
          <p:cNvSpPr>
            <a:spLocks noGrp="1"/>
          </p:cNvSpPr>
          <p:nvPr>
            <p:ph type="ftr" sz="quarter" idx="11"/>
          </p:nvPr>
        </p:nvSpPr>
        <p:spPr/>
        <p:txBody>
          <a:bodyPr/>
          <a:lstStyle/>
          <a:p>
            <a:r>
              <a:rPr lang="en-US" smtClean="0"/>
              <a:t>Depart of ISE</a:t>
            </a:r>
            <a:endParaRPr lang="en-US"/>
          </a:p>
        </p:txBody>
      </p:sp>
      <p:sp>
        <p:nvSpPr>
          <p:cNvPr id="6" name="Slide Number Placeholder 5"/>
          <p:cNvSpPr>
            <a:spLocks noGrp="1"/>
          </p:cNvSpPr>
          <p:nvPr>
            <p:ph type="sldNum" sz="quarter" idx="12"/>
          </p:nvPr>
        </p:nvSpPr>
        <p:spPr/>
        <p:txBody>
          <a:bodyPr/>
          <a:lstStyle/>
          <a:p>
            <a:fld id="{2966C48D-AF8C-488D-864B-7D68E3594A35}" type="slidenum">
              <a:rPr lang="en-US" smtClean="0"/>
              <a:t>99</a:t>
            </a:fld>
            <a:endParaRPr lang="en-US"/>
          </a:p>
        </p:txBody>
      </p:sp>
    </p:spTree>
    <p:extLst>
      <p:ext uri="{BB962C8B-B14F-4D97-AF65-F5344CB8AC3E}">
        <p14:creationId xmlns:p14="http://schemas.microsoft.com/office/powerpoint/2010/main" val="1463441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2032</TotalTime>
  <Words>4252</Words>
  <Application>Microsoft Office PowerPoint</Application>
  <PresentationFormat>On-screen Show (4:3)</PresentationFormat>
  <Paragraphs>1025</Paragraphs>
  <Slides>129</Slides>
  <Notes>82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31" baseType="lpstr">
      <vt:lpstr>Oriel</vt:lpstr>
      <vt:lpstr>Equation</vt:lpstr>
      <vt:lpstr>    Lecturer: Assoc. Prof. Ho Thanh Phong   International University, VNU-HCM   2016                                                   </vt:lpstr>
      <vt:lpstr>PowerPoint Presentation</vt:lpstr>
      <vt:lpstr>CONTENTS:</vt:lpstr>
      <vt:lpstr>MCDM Definitions</vt:lpstr>
      <vt:lpstr>MCDM Definitions</vt:lpstr>
      <vt:lpstr>Examples of Multi-Criteria Problems</vt:lpstr>
      <vt:lpstr>Examples of Multi-Criteria Problems</vt:lpstr>
      <vt:lpstr>Problem solving steps:</vt:lpstr>
      <vt:lpstr>PowerPoint Presentation</vt:lpstr>
      <vt:lpstr>Problem solving steps:</vt:lpstr>
      <vt:lpstr>PowerPoint Presentation</vt:lpstr>
      <vt:lpstr>Criteria characteristics </vt:lpstr>
      <vt:lpstr>PowerPoint Presentation</vt:lpstr>
      <vt:lpstr>Weighting the criteria:</vt:lpstr>
      <vt:lpstr>Weighting the criteria: </vt:lpstr>
      <vt:lpstr>Weighting the criteria: </vt:lpstr>
      <vt:lpstr>Standardizing the raw scores</vt:lpstr>
      <vt:lpstr>Problem solving techniques </vt:lpstr>
      <vt:lpstr>PowerPoint Presentation</vt:lpstr>
      <vt:lpstr>SAW (Simple Additive Weighting):</vt:lpstr>
      <vt:lpstr>SAW (Simple Additive Weighting):</vt:lpstr>
      <vt:lpstr>A simple example of using SAW method</vt:lpstr>
      <vt:lpstr> Weights and Scores</vt:lpstr>
      <vt:lpstr>TOPSIS (Technique for Order Preference by Similarity to the Ideal Solution)</vt:lpstr>
      <vt:lpstr>Input to TOPSIS</vt:lpstr>
      <vt:lpstr>Steps of  TOPSIS</vt:lpstr>
      <vt:lpstr>Steps of  TOPSIS</vt:lpstr>
      <vt:lpstr>Steps of  TOPSIS</vt:lpstr>
      <vt:lpstr>Steps of  TOPSIS</vt:lpstr>
      <vt:lpstr>Steps of  TOPSIS</vt:lpstr>
      <vt:lpstr>An example of using TOPSIS method</vt:lpstr>
      <vt:lpstr>Steps of  TOPSIS</vt:lpstr>
      <vt:lpstr>Steps of  TOPSIS</vt:lpstr>
      <vt:lpstr>Steps of  TOPSIS</vt:lpstr>
      <vt:lpstr>Steps of  TOPSIS</vt:lpstr>
      <vt:lpstr>Steps of  TOPSIS</vt:lpstr>
      <vt:lpstr>Steps of  TOPSIS</vt:lpstr>
      <vt:lpstr>Steps of  TOPSIS</vt:lpstr>
      <vt:lpstr>Steps of  TOPSIS</vt:lpstr>
      <vt:lpstr>AHP (The Analytical Hierarchy Process) </vt:lpstr>
      <vt:lpstr>Steps of AHP</vt:lpstr>
      <vt:lpstr>Scale of relative importance table</vt:lpstr>
      <vt:lpstr>Analytic Hierarchy Process</vt:lpstr>
      <vt:lpstr>Analytic Hierarchy Process</vt:lpstr>
      <vt:lpstr>Analytic Hierarchy Process</vt:lpstr>
      <vt:lpstr>Analytic Hierarchy Process</vt:lpstr>
      <vt:lpstr>Analytic Hierarchy Process</vt:lpstr>
      <vt:lpstr>Analytic Hierarchy Process</vt:lpstr>
      <vt:lpstr>Analytic Hierarchy Process</vt:lpstr>
      <vt:lpstr>Determining the Consistency Ratio</vt:lpstr>
      <vt:lpstr>Determining the Consistency Ratio</vt:lpstr>
      <vt:lpstr>Example:  Gill Glass</vt:lpstr>
      <vt:lpstr>Example:  Gill Glass</vt:lpstr>
      <vt:lpstr>PowerPoint Presentation</vt:lpstr>
      <vt:lpstr>PowerPoint Presentation</vt:lpstr>
      <vt:lpstr>PowerPoint Presentation</vt:lpstr>
      <vt:lpstr>PowerPoint Presentation</vt:lpstr>
      <vt:lpstr>Determine Inconsistency Ratio (CR)</vt:lpstr>
      <vt:lpstr>PowerPoint Presentation</vt:lpstr>
      <vt:lpstr>Example:  Gill Glass</vt:lpstr>
      <vt:lpstr>Example:  Gill Glass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AHP method shortcomings</vt:lpstr>
      <vt:lpstr>SMART(The Simple Multi Attribute Rating Technique )  </vt:lpstr>
      <vt:lpstr>PowerPoint Presentation</vt:lpstr>
      <vt:lpstr>ELECTRE METHOD</vt:lpstr>
      <vt:lpstr>Introduction to ELECTRE</vt:lpstr>
      <vt:lpstr>Electre I </vt:lpstr>
      <vt:lpstr>Electre I (cont)</vt:lpstr>
      <vt:lpstr>Stage 1: Construction of the outranking relation</vt:lpstr>
      <vt:lpstr>PowerPoint Presentation</vt:lpstr>
      <vt:lpstr>Outranking relation</vt:lpstr>
      <vt:lpstr>Outrank relation (cont)</vt:lpstr>
      <vt:lpstr>PowerPoint Presentation</vt:lpstr>
      <vt:lpstr>Ranking procedure of ELECTRE I</vt:lpstr>
      <vt:lpstr>PowerPoint Presentation</vt:lpstr>
      <vt:lpstr>PowerPoint Presentation</vt:lpstr>
      <vt:lpstr>PowerPoint Presentation</vt:lpstr>
      <vt:lpstr>ELECTRE II</vt:lpstr>
      <vt:lpstr>Stage 1: Building the outranking relations</vt:lpstr>
      <vt:lpstr>PowerPoint Presentation</vt:lpstr>
      <vt:lpstr>PowerPoint Presentation</vt:lpstr>
      <vt:lpstr>Ranking procedure of ELECTRE II </vt:lpstr>
      <vt:lpstr>Ranking procedure of ELECTRE II </vt:lpstr>
      <vt:lpstr>Example for ELECTRE II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preorder</vt:lpstr>
      <vt:lpstr>  ELECTRE III (Roy,  1978)</vt:lpstr>
      <vt:lpstr>Outranking Relation</vt:lpstr>
      <vt:lpstr>PowerPoint Presentation</vt:lpstr>
      <vt:lpstr>PowerPoint Presentation</vt:lpstr>
      <vt:lpstr>PowerPoint Presentation</vt:lpstr>
      <vt:lpstr>Qualification</vt:lpstr>
      <vt:lpstr>Ranking procedure of ELECTRE III</vt:lpstr>
      <vt:lpstr>PowerPoint Presentation</vt:lpstr>
      <vt:lpstr>Descending distillation chain</vt:lpstr>
      <vt:lpstr>Ascending order chain</vt:lpstr>
      <vt:lpstr>Example for ELECTRE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Multi-Criteria Decision Making</dc:title>
  <dc:creator>Mehrdad</dc:creator>
  <cp:lastModifiedBy>B-501</cp:lastModifiedBy>
  <cp:revision>273</cp:revision>
  <cp:lastPrinted>2016-03-24T01:17:24Z</cp:lastPrinted>
  <dcterms:created xsi:type="dcterms:W3CDTF">2007-11-05T13:52:31Z</dcterms:created>
  <dcterms:modified xsi:type="dcterms:W3CDTF">2016-10-17T13:59:09Z</dcterms:modified>
</cp:coreProperties>
</file>