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6" r:id="rId3"/>
    <p:sldId id="268" r:id="rId4"/>
    <p:sldId id="270" r:id="rId5"/>
    <p:sldId id="267" r:id="rId6"/>
    <p:sldId id="269" r:id="rId7"/>
    <p:sldId id="271" r:id="rId8"/>
    <p:sldId id="272" r:id="rId9"/>
    <p:sldId id="273" r:id="rId10"/>
    <p:sldId id="274" r:id="rId11"/>
    <p:sldId id="286" r:id="rId12"/>
    <p:sldId id="276" r:id="rId13"/>
    <p:sldId id="277" r:id="rId14"/>
    <p:sldId id="278" r:id="rId15"/>
    <p:sldId id="279" r:id="rId16"/>
    <p:sldId id="281" r:id="rId17"/>
    <p:sldId id="280" r:id="rId18"/>
    <p:sldId id="283" r:id="rId19"/>
    <p:sldId id="285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75" r:id="rId32"/>
    <p:sldId id="300" r:id="rId33"/>
    <p:sldId id="262" r:id="rId3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0D0D0D"/>
    <a:srgbClr val="A6A6A6"/>
    <a:srgbClr val="B28A63"/>
    <a:srgbClr val="000000"/>
    <a:srgbClr val="262626"/>
    <a:srgbClr val="FFFFFF"/>
    <a:srgbClr val="B01116"/>
    <a:srgbClr val="89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3A42-FEA4-44E1-A305-D6D11EBCD07A}" type="datetimeFigureOut">
              <a:rPr lang="id-ID" smtClean="0"/>
              <a:t>05/02/2020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8503-24A7-402E-87CD-06E5DD27C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1381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D683-FC5D-44E0-A2C8-266CD0F2A7C4}" type="datetimeFigureOut">
              <a:rPr lang="id-ID" smtClean="0"/>
              <a:t>05/02/2020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976E4-797C-4F05-9DF0-36CAB1AFE3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78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328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4575" y="0"/>
            <a:ext cx="5138738" cy="6022975"/>
          </a:xfr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10283371" y="188778"/>
            <a:ext cx="1765753" cy="2756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700" spc="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64380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 userDrawn="1"/>
        </p:nvSpPr>
        <p:spPr>
          <a:xfrm>
            <a:off x="10283371" y="188778"/>
            <a:ext cx="1765753" cy="2756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700" spc="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68572" y="913492"/>
            <a:ext cx="5254172" cy="529771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0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000" y="0"/>
            <a:ext cx="5600700" cy="63500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10283371" y="188778"/>
            <a:ext cx="1765753" cy="2756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700" spc="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3471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 userDrawn="1"/>
        </p:nvSpPr>
        <p:spPr>
          <a:xfrm>
            <a:off x="10283371" y="188778"/>
            <a:ext cx="1765753" cy="2756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700" spc="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82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19200" y="1560512"/>
            <a:ext cx="5207001" cy="1262063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219199" y="2822575"/>
            <a:ext cx="5207001" cy="1262063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219198" y="4084638"/>
            <a:ext cx="5207001" cy="1262063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0283371" y="188778"/>
            <a:ext cx="1765753" cy="2756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700" spc="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61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3525-C51C-4647-BAEF-E3D740834504}" type="datetimeFigureOut">
              <a:rPr lang="id-ID" smtClean="0"/>
              <a:t>05/02/2020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8C50-543A-4152-BDF7-834ACEE7F6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061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ERD.png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Usecase%20Diagram.png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Activity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Sequence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Class%20Diagram.png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Collaboratio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State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Deployment%20Diagram.png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Component%20Diagram.pn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roject/uml/Object%20Diagram.png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Testing.xlsx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838"/>
            <a:ext cx="12192000" cy="686783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166630" y="4955546"/>
            <a:ext cx="5858739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pc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ELPIJI</a:t>
            </a:r>
            <a:r>
              <a:rPr lang="id-ID" spc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F1468-2DD2-42BD-AAAD-A960469E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90" y="466669"/>
            <a:ext cx="4396220" cy="4170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FB12A-AFAD-4D58-8F1B-5B06617B0FAD}"/>
              </a:ext>
            </a:extLst>
          </p:cNvPr>
          <p:cNvSpPr txBox="1"/>
          <p:nvPr/>
        </p:nvSpPr>
        <p:spPr>
          <a:xfrm>
            <a:off x="962024" y="6192349"/>
            <a:ext cx="1122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28A63"/>
                </a:solidFill>
                <a:latin typeface="Corbel" panose="020B0503020204020204" pitchFamily="34" charset="0"/>
              </a:rPr>
              <a:t>FAUZIYA TUZ ZAHRA	ISNA NURROHMAH 	SEKAR NURFADILAH 	TIA CAHYANTRI</a:t>
            </a:r>
          </a:p>
        </p:txBody>
      </p:sp>
    </p:spTree>
    <p:extLst>
      <p:ext uri="{BB962C8B-B14F-4D97-AF65-F5344CB8AC3E}">
        <p14:creationId xmlns:p14="http://schemas.microsoft.com/office/powerpoint/2010/main" val="5298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D24794-7848-42B4-9447-7BDC018E4AB6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341328" y="1183235"/>
            <a:chExt cx="7509343" cy="44915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CB7A3C5-D011-43E4-999D-C12011F75FB1}"/>
                </a:ext>
              </a:extLst>
            </p:cNvPr>
            <p:cNvGrpSpPr/>
            <p:nvPr/>
          </p:nvGrpSpPr>
          <p:grpSpPr>
            <a:xfrm>
              <a:off x="2341328" y="1183235"/>
              <a:ext cx="7509343" cy="4491529"/>
              <a:chOff x="2602066" y="1439097"/>
              <a:chExt cx="7509343" cy="44915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602066" y="1439097"/>
                <a:ext cx="7270976" cy="4274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40433" y="1656072"/>
                <a:ext cx="7270976" cy="427455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92F106-0E1C-4BAC-88FB-A41A0CC0D12E}"/>
                </a:ext>
              </a:extLst>
            </p:cNvPr>
            <p:cNvSpPr txBox="1"/>
            <p:nvPr/>
          </p:nvSpPr>
          <p:spPr>
            <a:xfrm>
              <a:off x="3836568" y="2260214"/>
              <a:ext cx="4518866" cy="2554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600" b="1" dirty="0">
                  <a:solidFill>
                    <a:srgbClr val="313131"/>
                  </a:solidFill>
                  <a:latin typeface="Josefin Sans" panose="00000500000000000000" pitchFamily="2" charset="0"/>
                  <a:ea typeface="Lato Light" panose="020F0502020204030203" pitchFamily="34" charset="0"/>
                  <a:cs typeface="Lato Light" panose="020F0502020204030203" pitchFamily="34" charset="0"/>
                  <a:hlinkClick r:id="rId2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ERD</a:t>
              </a:r>
              <a:endParaRPr lang="en-US" sz="166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6044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4332456" y="2505670"/>
            <a:ext cx="376545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USECASE</a:t>
            </a:r>
          </a:p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60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5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4284365" y="2505670"/>
            <a:ext cx="3861635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ACTIVITY </a:t>
            </a:r>
          </a:p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60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8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3871032" y="2505670"/>
            <a:ext cx="4449936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</a:t>
            </a:r>
          </a:p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60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1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4332456" y="2397182"/>
            <a:ext cx="376545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</a:t>
            </a:r>
          </a:p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60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1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2974712" y="2706490"/>
            <a:ext cx="648094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COLLABORATION </a:t>
            </a:r>
          </a:p>
          <a:p>
            <a:pPr algn="ctr"/>
            <a:r>
              <a:rPr lang="en-US" sz="54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54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3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3290503" y="2706490"/>
            <a:ext cx="5849358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STATEMACHINE </a:t>
            </a:r>
          </a:p>
          <a:p>
            <a:pPr algn="ctr"/>
            <a:r>
              <a:rPr lang="en-US" sz="54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54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0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3265657" y="2505670"/>
            <a:ext cx="5899051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DEPLOYMENT </a:t>
            </a:r>
          </a:p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60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9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3544578" y="2429491"/>
            <a:ext cx="5341206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</a:p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60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0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7A3C5-D011-43E4-999D-C12011F75FB1}"/>
              </a:ext>
            </a:extLst>
          </p:cNvPr>
          <p:cNvGrpSpPr/>
          <p:nvPr/>
        </p:nvGrpSpPr>
        <p:grpSpPr>
          <a:xfrm>
            <a:off x="2341328" y="1183235"/>
            <a:ext cx="7509343" cy="4491529"/>
            <a:chOff x="2602066" y="1439097"/>
            <a:chExt cx="7509343" cy="4491529"/>
          </a:xfrm>
        </p:grpSpPr>
        <p:sp>
          <p:nvSpPr>
            <p:cNvPr id="20" name="Rectangle 19"/>
            <p:cNvSpPr/>
            <p:nvPr/>
          </p:nvSpPr>
          <p:spPr>
            <a:xfrm>
              <a:off x="2602066" y="1439097"/>
              <a:ext cx="7270976" cy="4274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40433" y="1656072"/>
              <a:ext cx="7270976" cy="4274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92F106-0E1C-4BAC-88FB-A41A0CC0D12E}"/>
              </a:ext>
            </a:extLst>
          </p:cNvPr>
          <p:cNvSpPr txBox="1"/>
          <p:nvPr/>
        </p:nvSpPr>
        <p:spPr>
          <a:xfrm>
            <a:off x="4332456" y="2505670"/>
            <a:ext cx="3765453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</a:t>
            </a:r>
          </a:p>
          <a:p>
            <a:pPr algn="ctr"/>
            <a:r>
              <a:rPr lang="en-US" sz="6000" b="1" dirty="0">
                <a:solidFill>
                  <a:srgbClr val="31313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lang="en-US" sz="6000" b="1" dirty="0">
              <a:solidFill>
                <a:srgbClr val="313131"/>
              </a:solidFill>
              <a:latin typeface="Josefin Sans" panose="00000500000000000000" pitchFamily="2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898" y="3613739"/>
            <a:ext cx="5041902" cy="10033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3794" y="1376819"/>
            <a:ext cx="2939368" cy="384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300" dirty="0" err="1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Tentang</a:t>
            </a:r>
            <a:r>
              <a:rPr lang="en-US" sz="2400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300" dirty="0" err="1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endParaRPr lang="id-ID" sz="2400" spc="300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69941" y="2460545"/>
            <a:ext cx="3271875" cy="384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300" dirty="0" err="1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sz="2400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pc="300" dirty="0" err="1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Pengumpulan</a:t>
            </a:r>
            <a:r>
              <a:rPr lang="en-US" sz="2400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Data</a:t>
            </a:r>
            <a:endParaRPr lang="id-ID" sz="2400" spc="300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83794" y="3916130"/>
            <a:ext cx="4006168" cy="384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300" dirty="0" err="1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Rencana</a:t>
            </a:r>
            <a:r>
              <a:rPr lang="en-US" sz="2400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sz="2400" spc="300" dirty="0" err="1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Estimasi</a:t>
            </a:r>
            <a:endParaRPr lang="id-ID" sz="2400" spc="300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7898" y="2318328"/>
            <a:ext cx="5041902" cy="100330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7898" y="1022917"/>
            <a:ext cx="5041902" cy="100330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58589" y="6157914"/>
            <a:ext cx="561400" cy="549834"/>
            <a:chOff x="9091736" y="3332297"/>
            <a:chExt cx="383305" cy="378149"/>
          </a:xfrm>
        </p:grpSpPr>
        <p:sp>
          <p:nvSpPr>
            <p:cNvPr id="15" name="Rectangle 14"/>
            <p:cNvSpPr/>
            <p:nvPr/>
          </p:nvSpPr>
          <p:spPr>
            <a:xfrm>
              <a:off x="9091736" y="3332297"/>
              <a:ext cx="347163" cy="33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64420" y="3414717"/>
              <a:ext cx="310621" cy="29572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9BA27694-6A55-4A50-9272-4CA9371E6952}"/>
              </a:ext>
            </a:extLst>
          </p:cNvPr>
          <p:cNvSpPr txBox="1">
            <a:spLocks/>
          </p:cNvSpPr>
          <p:nvPr/>
        </p:nvSpPr>
        <p:spPr>
          <a:xfrm>
            <a:off x="6172202" y="2840558"/>
            <a:ext cx="5858739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spc="2000" dirty="0"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POKOK</a:t>
            </a:r>
          </a:p>
          <a:p>
            <a:pPr>
              <a:lnSpc>
                <a:spcPct val="150000"/>
              </a:lnSpc>
            </a:pPr>
            <a:r>
              <a:rPr lang="en-US" b="1" spc="2000" dirty="0"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PEMBAHASAN</a:t>
            </a:r>
            <a:endParaRPr lang="id-ID" b="1" spc="2000" dirty="0"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F2667-8669-494D-B324-EBC7635B9025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FD109-9F61-4B8C-BAE3-88565C552C5F}"/>
              </a:ext>
            </a:extLst>
          </p:cNvPr>
          <p:cNvSpPr txBox="1"/>
          <p:nvPr/>
        </p:nvSpPr>
        <p:spPr>
          <a:xfrm>
            <a:off x="11664897" y="621353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6CC81D-25BB-4D0C-95DF-E69C70B6B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71" y="1306094"/>
            <a:ext cx="502920" cy="502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82F67F-4029-48B5-A9E5-B55EFB8C5E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0671" y="2551821"/>
            <a:ext cx="502920" cy="5029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B49FC6-2F30-4FDF-828E-8B22F4C4B3B0}"/>
              </a:ext>
            </a:extLst>
          </p:cNvPr>
          <p:cNvSpPr/>
          <p:nvPr/>
        </p:nvSpPr>
        <p:spPr>
          <a:xfrm>
            <a:off x="977898" y="4909150"/>
            <a:ext cx="5041902" cy="10033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Shape 4917">
            <a:extLst>
              <a:ext uri="{FF2B5EF4-FFF2-40B4-BE49-F238E27FC236}">
                <a16:creationId xmlns:a16="http://schemas.microsoft.com/office/drawing/2014/main" id="{EF81391F-B65C-42A1-BC21-8FEC780665DD}"/>
              </a:ext>
            </a:extLst>
          </p:cNvPr>
          <p:cNvSpPr/>
          <p:nvPr/>
        </p:nvSpPr>
        <p:spPr>
          <a:xfrm>
            <a:off x="1515243" y="5115542"/>
            <a:ext cx="508348" cy="5047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6427E85-398C-4016-A02C-8D832AFD455F}"/>
              </a:ext>
            </a:extLst>
          </p:cNvPr>
          <p:cNvSpPr txBox="1">
            <a:spLocks/>
          </p:cNvSpPr>
          <p:nvPr/>
        </p:nvSpPr>
        <p:spPr>
          <a:xfrm>
            <a:off x="2269939" y="5025078"/>
            <a:ext cx="4006168" cy="384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Software Development Life Cycle (SDLC)</a:t>
            </a:r>
            <a:endParaRPr lang="id-ID" sz="2400" spc="300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C73BBB-AA58-4CB5-96B0-03C576630F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1" y="3889008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02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838"/>
            <a:ext cx="12192000" cy="686783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74D70-56FB-4697-94A3-5106932EB2CC}"/>
              </a:ext>
            </a:extLst>
          </p:cNvPr>
          <p:cNvSpPr/>
          <p:nvPr/>
        </p:nvSpPr>
        <p:spPr>
          <a:xfrm>
            <a:off x="2341328" y="1183235"/>
            <a:ext cx="7270976" cy="4274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7781D-E427-4303-B5EA-26D8F5872485}"/>
              </a:ext>
            </a:extLst>
          </p:cNvPr>
          <p:cNvSpPr/>
          <p:nvPr/>
        </p:nvSpPr>
        <p:spPr>
          <a:xfrm>
            <a:off x="2579695" y="1400210"/>
            <a:ext cx="7270976" cy="4274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2D33B-7376-4FAA-9C2A-97B7C3CCB8CB}"/>
              </a:ext>
            </a:extLst>
          </p:cNvPr>
          <p:cNvSpPr txBox="1"/>
          <p:nvPr/>
        </p:nvSpPr>
        <p:spPr>
          <a:xfrm>
            <a:off x="4328689" y="2614157"/>
            <a:ext cx="3534622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MOCKUP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Josefin Sans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94768986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1311624" y="2821281"/>
            <a:ext cx="3946957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LOGIN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85585" y="892936"/>
            <a:ext cx="3811194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8F111F-2BEE-435F-B982-66D1A21C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27" y="319596"/>
            <a:ext cx="3269203" cy="65384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4506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MENU UTAMA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FE6D5-8871-429F-9EA1-A47ED0E1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50" y="1450897"/>
            <a:ext cx="6592824" cy="36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8344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TRANSAKSI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9E914-5892-4DB1-9B3F-812962FE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06" y="1468582"/>
            <a:ext cx="6593368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381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REFUND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F9ABE-8195-4406-9A0E-8ECF6094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50" y="1473611"/>
            <a:ext cx="6592824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42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PEGAWAI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81A6A-C2FB-473C-9524-45881640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50" y="1473612"/>
            <a:ext cx="6592824" cy="3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5020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MENU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DEC89-EC8F-4C60-A4EF-79C88749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50" y="1473612"/>
            <a:ext cx="6592824" cy="3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6478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KONTER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93B91-5C02-47E3-A7F0-C86BBF48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50" y="1473612"/>
            <a:ext cx="6592824" cy="3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777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LAPORAN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93B91-5C02-47E3-A7F0-C86BBF48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50" y="1473612"/>
            <a:ext cx="6592824" cy="3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6643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HELP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4E326-719E-4B65-87E9-A536061A0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5" t="11294" r="7727" b="15264"/>
          <a:stretch/>
        </p:blipFill>
        <p:spPr>
          <a:xfrm>
            <a:off x="5363650" y="1473612"/>
            <a:ext cx="6592824" cy="3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992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93759" y="2507675"/>
            <a:ext cx="5690172" cy="3048002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189C4-519D-4C1E-8BA4-F3BE22FE0940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9DB1692-5C3D-43F9-8815-9ED52727B073}"/>
              </a:ext>
            </a:extLst>
          </p:cNvPr>
          <p:cNvSpPr txBox="1">
            <a:spLocks/>
          </p:cNvSpPr>
          <p:nvPr/>
        </p:nvSpPr>
        <p:spPr>
          <a:xfrm>
            <a:off x="3429867" y="507301"/>
            <a:ext cx="5858739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pc="2000" dirty="0"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TENTANG</a:t>
            </a:r>
            <a:r>
              <a:rPr lang="en-US" b="1" spc="2000" dirty="0"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 APLIKASI</a:t>
            </a:r>
            <a:endParaRPr lang="id-ID" b="1" spc="2000" dirty="0"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BBBED-1456-4886-8EFD-13DE760F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0502" y="2722189"/>
            <a:ext cx="5135124" cy="2549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E55E6-16F4-4B39-81A7-476BF1A44F9D}"/>
              </a:ext>
            </a:extLst>
          </p:cNvPr>
          <p:cNvSpPr txBox="1"/>
          <p:nvPr/>
        </p:nvSpPr>
        <p:spPr>
          <a:xfrm>
            <a:off x="6858002" y="2043312"/>
            <a:ext cx="464127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Kelson Sans" panose="02000500000000000000"/>
              </a:rPr>
              <a:t>Kayu</a:t>
            </a:r>
            <a:r>
              <a:rPr lang="en-US" b="1" dirty="0">
                <a:latin typeface="Kelson Sans" panose="02000500000000000000"/>
              </a:rPr>
              <a:t> </a:t>
            </a:r>
            <a:r>
              <a:rPr lang="en-US" b="1" dirty="0" err="1">
                <a:latin typeface="Kelson Sans" panose="02000500000000000000"/>
              </a:rPr>
              <a:t>Kayu</a:t>
            </a:r>
            <a:r>
              <a:rPr lang="en-US" b="1" dirty="0">
                <a:latin typeface="Kelson Sans" panose="02000500000000000000"/>
              </a:rPr>
              <a:t> App </a:t>
            </a:r>
            <a:r>
              <a:rPr lang="en-US" dirty="0" err="1">
                <a:latin typeface="Kelson Sans" panose="02000500000000000000"/>
              </a:rPr>
              <a:t>adalah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aplikasi</a:t>
            </a:r>
            <a:r>
              <a:rPr lang="en-US" dirty="0">
                <a:latin typeface="Kelson Sans" panose="02000500000000000000"/>
              </a:rPr>
              <a:t> yang </a:t>
            </a:r>
            <a:r>
              <a:rPr lang="en-US" dirty="0" err="1">
                <a:latin typeface="Kelson Sans" panose="02000500000000000000"/>
              </a:rPr>
              <a:t>digunakan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untuk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membantu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transaksi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penjualan</a:t>
            </a:r>
            <a:r>
              <a:rPr lang="en-US" dirty="0">
                <a:latin typeface="Kelson Sans" panose="02000500000000000000"/>
              </a:rPr>
              <a:t>. </a:t>
            </a:r>
            <a:r>
              <a:rPr lang="en-US" dirty="0" err="1">
                <a:latin typeface="Kelson Sans" panose="02000500000000000000"/>
              </a:rPr>
              <a:t>Seperti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halnya</a:t>
            </a:r>
            <a:r>
              <a:rPr lang="en-US" dirty="0">
                <a:latin typeface="Kelson Sans" panose="02000500000000000000"/>
              </a:rPr>
              <a:t>, </a:t>
            </a:r>
            <a:r>
              <a:rPr lang="en-US" dirty="0" err="1">
                <a:latin typeface="Kelson Sans" panose="02000500000000000000"/>
              </a:rPr>
              <a:t>usaha</a:t>
            </a:r>
            <a:r>
              <a:rPr lang="en-US" dirty="0">
                <a:latin typeface="Kelson Sans" panose="02000500000000000000"/>
              </a:rPr>
              <a:t> retail, </a:t>
            </a:r>
            <a:r>
              <a:rPr lang="en-US" dirty="0" err="1">
                <a:latin typeface="Kelson Sans" panose="02000500000000000000"/>
              </a:rPr>
              <a:t>restoran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atau</a:t>
            </a:r>
            <a:r>
              <a:rPr lang="en-US" dirty="0">
                <a:latin typeface="Kelson Sans" panose="02000500000000000000"/>
              </a:rPr>
              <a:t> cafe.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91A5F-585D-4C1C-9DAA-DB536A787F54}"/>
              </a:ext>
            </a:extLst>
          </p:cNvPr>
          <p:cNvSpPr txBox="1"/>
          <p:nvPr/>
        </p:nvSpPr>
        <p:spPr>
          <a:xfrm>
            <a:off x="6858001" y="3511751"/>
            <a:ext cx="464127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Kelson Sans" panose="02000500000000000000"/>
              </a:rPr>
              <a:t>Aplikasi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ini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mampu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mengelola</a:t>
            </a:r>
            <a:r>
              <a:rPr lang="en-US" dirty="0">
                <a:latin typeface="Kelson Sans" panose="02000500000000000000"/>
              </a:rPr>
              <a:t> (Create, Read, Update, Delete ) </a:t>
            </a:r>
            <a:r>
              <a:rPr lang="en-US" dirty="0" err="1">
                <a:latin typeface="Kelson Sans" panose="02000500000000000000"/>
              </a:rPr>
              <a:t>beberapa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bagian</a:t>
            </a:r>
            <a:r>
              <a:rPr lang="en-US" dirty="0">
                <a:latin typeface="Kelson Sans" panose="02000500000000000000"/>
              </a:rPr>
              <a:t> </a:t>
            </a:r>
            <a:r>
              <a:rPr lang="en-US" dirty="0" err="1">
                <a:latin typeface="Kelson Sans" panose="02000500000000000000"/>
              </a:rPr>
              <a:t>diantaranya</a:t>
            </a:r>
            <a:r>
              <a:rPr lang="en-US" dirty="0">
                <a:latin typeface="Kelson Sans" panose="02000500000000000000"/>
              </a:rPr>
              <a:t>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19EAC5-F965-462C-9907-2F42138868DD}"/>
              </a:ext>
            </a:extLst>
          </p:cNvPr>
          <p:cNvGrpSpPr/>
          <p:nvPr/>
        </p:nvGrpSpPr>
        <p:grpSpPr>
          <a:xfrm>
            <a:off x="6858001" y="4583507"/>
            <a:ext cx="5537768" cy="1615827"/>
            <a:chOff x="6359237" y="4874456"/>
            <a:chExt cx="5537768" cy="161582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89CEFC-33F5-4BB2-B3E8-F2092A564400}"/>
                </a:ext>
              </a:extLst>
            </p:cNvPr>
            <p:cNvSpPr txBox="1"/>
            <p:nvPr/>
          </p:nvSpPr>
          <p:spPr>
            <a:xfrm>
              <a:off x="6359237" y="4874456"/>
              <a:ext cx="4641271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en-US" dirty="0">
                  <a:latin typeface="Kelson Sans" panose="02000500000000000000"/>
                </a:rPr>
                <a:t>Form </a:t>
              </a:r>
              <a:r>
                <a:rPr lang="en-US" dirty="0" err="1">
                  <a:latin typeface="Kelson Sans" panose="02000500000000000000"/>
                </a:rPr>
                <a:t>Transaksi</a:t>
              </a:r>
              <a:endParaRPr lang="en-US" dirty="0">
                <a:latin typeface="Kelson Sans" panose="02000500000000000000"/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en-US" dirty="0">
                  <a:latin typeface="Kelson Sans" panose="02000500000000000000"/>
                </a:rPr>
                <a:t>Form Refund</a:t>
              </a: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en-US" dirty="0">
                  <a:latin typeface="Kelson Sans" panose="02000500000000000000"/>
                </a:rPr>
                <a:t>Form </a:t>
              </a:r>
              <a:r>
                <a:rPr lang="en-US" dirty="0" err="1">
                  <a:latin typeface="Kelson Sans" panose="02000500000000000000"/>
                </a:rPr>
                <a:t>Pegawai</a:t>
              </a:r>
              <a:endParaRPr lang="en-US" dirty="0">
                <a:latin typeface="Kelson Sans" panose="0200050000000000000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2177C3-8CFF-45BB-AAE2-A58254911C7D}"/>
                </a:ext>
              </a:extLst>
            </p:cNvPr>
            <p:cNvSpPr txBox="1"/>
            <p:nvPr/>
          </p:nvSpPr>
          <p:spPr>
            <a:xfrm>
              <a:off x="9236932" y="4874456"/>
              <a:ext cx="266007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Kelson Sans" panose="02000500000000000000"/>
                </a:rPr>
                <a:t>4.   Form Menu</a:t>
              </a:r>
            </a:p>
            <a:p>
              <a:pPr algn="just">
                <a:lnSpc>
                  <a:spcPct val="150000"/>
                </a:lnSpc>
              </a:pPr>
              <a:r>
                <a:rPr lang="en-US" dirty="0">
                  <a:latin typeface="Kelson Sans" panose="02000500000000000000"/>
                </a:rPr>
                <a:t>5.   Form </a:t>
              </a:r>
              <a:r>
                <a:rPr lang="en-US" dirty="0" err="1">
                  <a:latin typeface="Kelson Sans" panose="02000500000000000000"/>
                </a:rPr>
                <a:t>Konter</a:t>
              </a:r>
              <a:endParaRPr lang="en-US" dirty="0">
                <a:latin typeface="Kelson Sans" panose="0200050000000000000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dirty="0">
                  <a:latin typeface="Kelson Sans" panose="02000500000000000000"/>
                </a:rPr>
                <a:t>6.   Form </a:t>
              </a:r>
              <a:r>
                <a:rPr lang="en-US" dirty="0" err="1">
                  <a:latin typeface="Kelson Sans" panose="02000500000000000000"/>
                </a:rPr>
                <a:t>Laporan</a:t>
              </a:r>
              <a:endParaRPr lang="en-US" dirty="0">
                <a:latin typeface="Kelson Sans" panose="02000500000000000000"/>
              </a:endParaRPr>
            </a:p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9F238A-EA1B-4A92-ACAD-8F23EA120A51}"/>
              </a:ext>
            </a:extLst>
          </p:cNvPr>
          <p:cNvGrpSpPr/>
          <p:nvPr/>
        </p:nvGrpSpPr>
        <p:grpSpPr>
          <a:xfrm>
            <a:off x="11513126" y="108832"/>
            <a:ext cx="561400" cy="549834"/>
            <a:chOff x="9091736" y="3332297"/>
            <a:chExt cx="383305" cy="37814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89A5B6-9635-4ACA-B45F-7EA7C3D919D6}"/>
                </a:ext>
              </a:extLst>
            </p:cNvPr>
            <p:cNvSpPr/>
            <p:nvPr/>
          </p:nvSpPr>
          <p:spPr>
            <a:xfrm>
              <a:off x="9091736" y="3332297"/>
              <a:ext cx="347163" cy="33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D542D4-0562-4EA9-B31E-1AAF7F97AC8D}"/>
                </a:ext>
              </a:extLst>
            </p:cNvPr>
            <p:cNvSpPr/>
            <p:nvPr/>
          </p:nvSpPr>
          <p:spPr>
            <a:xfrm>
              <a:off x="9164420" y="3414717"/>
              <a:ext cx="310621" cy="29572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D47AE0E-8313-4139-9441-6FD4E6B6CCE3}"/>
              </a:ext>
            </a:extLst>
          </p:cNvPr>
          <p:cNvSpPr txBox="1"/>
          <p:nvPr/>
        </p:nvSpPr>
        <p:spPr>
          <a:xfrm>
            <a:off x="11619434" y="16445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7351600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235526" y="2821281"/>
            <a:ext cx="4995346" cy="9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TAMPILAN</a:t>
            </a:r>
          </a:p>
          <a:p>
            <a:r>
              <a:rPr lang="en-US" sz="28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</a:t>
            </a:r>
            <a:endParaRPr lang="id-ID" sz="28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93673" y="892936"/>
            <a:ext cx="4903106" cy="4917121"/>
            <a:chOff x="4486276" y="892936"/>
            <a:chExt cx="3811194" cy="4917121"/>
          </a:xfrm>
        </p:grpSpPr>
        <p:sp>
          <p:nvSpPr>
            <p:cNvPr id="4" name="Rectangle 3"/>
            <p:cNvSpPr/>
            <p:nvPr/>
          </p:nvSpPr>
          <p:spPr>
            <a:xfrm>
              <a:off x="4597758" y="1047940"/>
              <a:ext cx="3699712" cy="47621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486276" y="892936"/>
              <a:ext cx="325620" cy="3100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85D7F-A210-45C1-AB9D-43B9F79DBD36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74" y="1460912"/>
            <a:ext cx="6591600" cy="36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689265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916567" y="994485"/>
            <a:ext cx="1901372" cy="1161142"/>
            <a:chOff x="5133121" y="1617996"/>
            <a:chExt cx="1901372" cy="1161142"/>
          </a:xfrm>
        </p:grpSpPr>
        <p:sp>
          <p:nvSpPr>
            <p:cNvPr id="10" name="TextBox 9"/>
            <p:cNvSpPr txBox="1"/>
            <p:nvPr/>
          </p:nvSpPr>
          <p:spPr>
            <a:xfrm>
              <a:off x="5859829" y="2337472"/>
              <a:ext cx="50334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Menu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33121" y="1617996"/>
              <a:ext cx="1901372" cy="1161142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04721" y="994485"/>
            <a:ext cx="1901372" cy="1161142"/>
            <a:chOff x="2721275" y="1617996"/>
            <a:chExt cx="1901372" cy="1161142"/>
          </a:xfrm>
        </p:grpSpPr>
        <p:sp>
          <p:nvSpPr>
            <p:cNvPr id="4" name="TextBox 3"/>
            <p:cNvSpPr txBox="1"/>
            <p:nvPr/>
          </p:nvSpPr>
          <p:spPr>
            <a:xfrm>
              <a:off x="3339721" y="2340539"/>
              <a:ext cx="70269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Pegawai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21275" y="1617996"/>
              <a:ext cx="1901372" cy="1161142"/>
            </a:xfrm>
            <a:prstGeom prst="rect">
              <a:avLst/>
            </a:prstGeom>
            <a:noFill/>
            <a:ln>
              <a:solidFill>
                <a:srgbClr val="3131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91902" y="2690492"/>
            <a:ext cx="1901372" cy="1161142"/>
            <a:chOff x="7544967" y="1617996"/>
            <a:chExt cx="1901372" cy="1161142"/>
          </a:xfrm>
        </p:grpSpPr>
        <p:sp>
          <p:nvSpPr>
            <p:cNvPr id="18" name="TextBox 17"/>
            <p:cNvSpPr txBox="1"/>
            <p:nvPr/>
          </p:nvSpPr>
          <p:spPr>
            <a:xfrm>
              <a:off x="8162016" y="2390466"/>
              <a:ext cx="6843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Konter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44967" y="1617996"/>
              <a:ext cx="1901372" cy="1161142"/>
            </a:xfrm>
            <a:prstGeom prst="rect">
              <a:avLst/>
            </a:prstGeom>
            <a:noFill/>
            <a:ln>
              <a:solidFill>
                <a:srgbClr val="3131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16567" y="2681588"/>
            <a:ext cx="1901372" cy="1161142"/>
            <a:chOff x="5133121" y="3266842"/>
            <a:chExt cx="1901372" cy="1161142"/>
          </a:xfrm>
        </p:grpSpPr>
        <p:sp>
          <p:nvSpPr>
            <p:cNvPr id="13" name="TextBox 12"/>
            <p:cNvSpPr txBox="1"/>
            <p:nvPr/>
          </p:nvSpPr>
          <p:spPr>
            <a:xfrm>
              <a:off x="5757814" y="4032980"/>
              <a:ext cx="61106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Refund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33121" y="3266842"/>
              <a:ext cx="1901372" cy="1161142"/>
            </a:xfrm>
            <a:prstGeom prst="rect">
              <a:avLst/>
            </a:prstGeom>
            <a:noFill/>
            <a:ln>
              <a:solidFill>
                <a:srgbClr val="3131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4721" y="2681588"/>
            <a:ext cx="1901372" cy="1161142"/>
            <a:chOff x="2721275" y="3266842"/>
            <a:chExt cx="1901372" cy="1161142"/>
          </a:xfrm>
        </p:grpSpPr>
        <p:sp>
          <p:nvSpPr>
            <p:cNvPr id="7" name="TextBox 6"/>
            <p:cNvSpPr txBox="1"/>
            <p:nvPr/>
          </p:nvSpPr>
          <p:spPr>
            <a:xfrm>
              <a:off x="3316343" y="4018094"/>
              <a:ext cx="7815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Transaksi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21275" y="3266842"/>
              <a:ext cx="1901372" cy="11611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91902" y="994485"/>
            <a:ext cx="1901372" cy="1161142"/>
            <a:chOff x="7544967" y="3266842"/>
            <a:chExt cx="1901372" cy="1161142"/>
          </a:xfrm>
        </p:grpSpPr>
        <p:sp>
          <p:nvSpPr>
            <p:cNvPr id="15" name="TextBox 14"/>
            <p:cNvSpPr txBox="1"/>
            <p:nvPr/>
          </p:nvSpPr>
          <p:spPr>
            <a:xfrm>
              <a:off x="7918871" y="3986318"/>
              <a:ext cx="127720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Login &amp; Logout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44967" y="3266842"/>
              <a:ext cx="1901372" cy="11611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5F5712B-2740-4C31-942D-EE9255BC5CFC}"/>
              </a:ext>
            </a:extLst>
          </p:cNvPr>
          <p:cNvSpPr txBox="1">
            <a:spLocks/>
          </p:cNvSpPr>
          <p:nvPr/>
        </p:nvSpPr>
        <p:spPr>
          <a:xfrm>
            <a:off x="-354028" y="2791598"/>
            <a:ext cx="4191666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pc="2000" dirty="0">
                <a:solidFill>
                  <a:srgbClr val="313131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DEVELOP</a:t>
            </a:r>
          </a:p>
          <a:p>
            <a:pPr algn="r">
              <a:lnSpc>
                <a:spcPct val="150000"/>
              </a:lnSpc>
            </a:pPr>
            <a:r>
              <a:rPr lang="en-US" b="1" spc="2000" dirty="0">
                <a:solidFill>
                  <a:srgbClr val="313131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PROGRAM</a:t>
            </a:r>
            <a:endParaRPr lang="id-ID" b="1" spc="2000" dirty="0">
              <a:solidFill>
                <a:srgbClr val="313131"/>
              </a:solidFill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B31EF-AB53-4733-9496-A566316AC0F6}"/>
              </a:ext>
            </a:extLst>
          </p:cNvPr>
          <p:cNvCxnSpPr>
            <a:cxnSpLocks/>
          </p:cNvCxnSpPr>
          <p:nvPr/>
        </p:nvCxnSpPr>
        <p:spPr>
          <a:xfrm>
            <a:off x="3720074" y="800862"/>
            <a:ext cx="0" cy="4900280"/>
          </a:xfrm>
          <a:prstGeom prst="line">
            <a:avLst/>
          </a:prstGeom>
          <a:ln>
            <a:solidFill>
              <a:srgbClr val="0D0D0D">
                <a:alpha val="8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4F24E8-D68F-4881-A427-B1421CE1314C}"/>
              </a:ext>
            </a:extLst>
          </p:cNvPr>
          <p:cNvGrpSpPr/>
          <p:nvPr/>
        </p:nvGrpSpPr>
        <p:grpSpPr>
          <a:xfrm>
            <a:off x="6526805" y="4368691"/>
            <a:ext cx="1901372" cy="1161142"/>
            <a:chOff x="5133121" y="1617996"/>
            <a:chExt cx="1901372" cy="11611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DEC3DA-F038-44F0-ADEF-E59307212B6D}"/>
                </a:ext>
              </a:extLst>
            </p:cNvPr>
            <p:cNvSpPr txBox="1"/>
            <p:nvPr/>
          </p:nvSpPr>
          <p:spPr>
            <a:xfrm>
              <a:off x="5829453" y="2366815"/>
              <a:ext cx="3927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Help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28D07B-B952-47D4-B8BA-29DA52963ACD}"/>
                </a:ext>
              </a:extLst>
            </p:cNvPr>
            <p:cNvSpPr/>
            <p:nvPr/>
          </p:nvSpPr>
          <p:spPr>
            <a:xfrm>
              <a:off x="5133121" y="1617996"/>
              <a:ext cx="1901372" cy="116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F600CC-1328-43BC-883C-73F118CEF9D1}"/>
              </a:ext>
            </a:extLst>
          </p:cNvPr>
          <p:cNvGrpSpPr/>
          <p:nvPr/>
        </p:nvGrpSpPr>
        <p:grpSpPr>
          <a:xfrm>
            <a:off x="4084060" y="4402476"/>
            <a:ext cx="1901372" cy="1161142"/>
            <a:chOff x="2721275" y="1617996"/>
            <a:chExt cx="1901372" cy="116114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9EEE37-33BA-45AD-9BA4-B5A3E6E285F8}"/>
                </a:ext>
              </a:extLst>
            </p:cNvPr>
            <p:cNvSpPr txBox="1"/>
            <p:nvPr/>
          </p:nvSpPr>
          <p:spPr>
            <a:xfrm>
              <a:off x="3358283" y="2347130"/>
              <a:ext cx="6896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Laporan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F8590F-CEE1-48F3-B83B-F6231537AFCA}"/>
                </a:ext>
              </a:extLst>
            </p:cNvPr>
            <p:cNvSpPr/>
            <p:nvPr/>
          </p:nvSpPr>
          <p:spPr>
            <a:xfrm>
              <a:off x="2721275" y="1617996"/>
              <a:ext cx="1901372" cy="11611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8F0DD5-F4D1-4FDC-9E2E-AB59085F9547}"/>
              </a:ext>
            </a:extLst>
          </p:cNvPr>
          <p:cNvGrpSpPr/>
          <p:nvPr/>
        </p:nvGrpSpPr>
        <p:grpSpPr>
          <a:xfrm>
            <a:off x="8938651" y="4368691"/>
            <a:ext cx="1901372" cy="1161142"/>
            <a:chOff x="7544967" y="1617996"/>
            <a:chExt cx="1901372" cy="11611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3272E7-4741-4340-A08B-F51CF6934A04}"/>
                </a:ext>
              </a:extLst>
            </p:cNvPr>
            <p:cNvSpPr txBox="1"/>
            <p:nvPr/>
          </p:nvSpPr>
          <p:spPr>
            <a:xfrm>
              <a:off x="8153488" y="2397811"/>
              <a:ext cx="6843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246E8D-6805-43EE-BE3B-1B95518BAB91}"/>
                </a:ext>
              </a:extLst>
            </p:cNvPr>
            <p:cNvSpPr/>
            <p:nvPr/>
          </p:nvSpPr>
          <p:spPr>
            <a:xfrm>
              <a:off x="7544967" y="1617996"/>
              <a:ext cx="1901372" cy="11611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6DD46F6-06A2-4CB5-8763-2C3689831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16" y="1108734"/>
            <a:ext cx="457200" cy="4572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B90CFC-5623-4CB4-9EDF-550413AC2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67" y="1046742"/>
            <a:ext cx="640080" cy="64008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74E1377-561C-4E0E-88B6-C0F05C2C37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47" y="1152852"/>
            <a:ext cx="457200" cy="457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F6710E-0852-466A-B5E6-D6DF01BA69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60" y="2822208"/>
            <a:ext cx="548640" cy="5486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DF2A006-ACF5-45C4-BC4B-010C5E77A8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87" y="2795058"/>
            <a:ext cx="548640" cy="54864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D1D8A41-2894-4618-979A-6B2EE98CE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728" y="2867928"/>
            <a:ext cx="457200" cy="4572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207FD8B-31E6-42DA-B474-95FACE83CF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68" y="4492723"/>
            <a:ext cx="548640" cy="54864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3169779-C063-4B0F-8344-4353FB1831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85" y="4522077"/>
            <a:ext cx="457200" cy="4572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276A42A-EC4D-41C1-8B61-D6398EA5C9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730" y="45530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0BD52F-7E85-4221-AC47-E9E6E6037282}"/>
              </a:ext>
            </a:extLst>
          </p:cNvPr>
          <p:cNvCxnSpPr>
            <a:cxnSpLocks/>
          </p:cNvCxnSpPr>
          <p:nvPr/>
        </p:nvCxnSpPr>
        <p:spPr>
          <a:xfrm>
            <a:off x="5874338" y="800862"/>
            <a:ext cx="0" cy="4900280"/>
          </a:xfrm>
          <a:prstGeom prst="line">
            <a:avLst/>
          </a:prstGeom>
          <a:ln>
            <a:solidFill>
              <a:srgbClr val="0D0D0D">
                <a:alpha val="8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>
            <a:extLst>
              <a:ext uri="{FF2B5EF4-FFF2-40B4-BE49-F238E27FC236}">
                <a16:creationId xmlns:a16="http://schemas.microsoft.com/office/drawing/2014/main" id="{6DF5E471-F4D3-4E14-AA41-B2CF2ED19F09}"/>
              </a:ext>
            </a:extLst>
          </p:cNvPr>
          <p:cNvSpPr txBox="1">
            <a:spLocks/>
          </p:cNvSpPr>
          <p:nvPr/>
        </p:nvSpPr>
        <p:spPr>
          <a:xfrm>
            <a:off x="4000167" y="5829998"/>
            <a:ext cx="4191666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spc="2000" dirty="0">
                <a:solidFill>
                  <a:srgbClr val="313131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endParaRPr lang="id-ID" sz="3600" b="1" spc="2000" dirty="0">
              <a:solidFill>
                <a:srgbClr val="313131"/>
              </a:solidFill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70DF52-D47D-45E8-A4EC-B7E86ADF0F9A}"/>
              </a:ext>
            </a:extLst>
          </p:cNvPr>
          <p:cNvSpPr txBox="1"/>
          <p:nvPr/>
        </p:nvSpPr>
        <p:spPr>
          <a:xfrm>
            <a:off x="194446" y="627774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9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D3A9851-BCF1-448B-974C-F701FDDC6E74}"/>
              </a:ext>
            </a:extLst>
          </p:cNvPr>
          <p:cNvSpPr txBox="1">
            <a:spLocks/>
          </p:cNvSpPr>
          <p:nvPr/>
        </p:nvSpPr>
        <p:spPr>
          <a:xfrm>
            <a:off x="1244709" y="2346736"/>
            <a:ext cx="4472455" cy="4304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300" dirty="0">
                <a:solidFill>
                  <a:srgbClr val="B28A63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USABILITY TESTING</a:t>
            </a:r>
            <a:endParaRPr lang="id-ID" sz="2400" b="1" spc="300" dirty="0">
              <a:solidFill>
                <a:srgbClr val="B28A63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48B5F65-C95A-491B-AE11-6774A8070AB6}"/>
              </a:ext>
            </a:extLst>
          </p:cNvPr>
          <p:cNvSpPr txBox="1">
            <a:spLocks/>
          </p:cNvSpPr>
          <p:nvPr/>
        </p:nvSpPr>
        <p:spPr>
          <a:xfrm>
            <a:off x="6922615" y="2374337"/>
            <a:ext cx="4472455" cy="4304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300" dirty="0">
                <a:solidFill>
                  <a:schemeClr val="bg1">
                    <a:lumMod val="6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SYSTEM TESTING</a:t>
            </a:r>
            <a:endParaRPr lang="id-ID" sz="2400" b="1" spc="300" dirty="0">
              <a:solidFill>
                <a:schemeClr val="bg1">
                  <a:lumMod val="65000"/>
                </a:schemeClr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F54C74-5781-4603-9CA9-ECE34E18A28E}"/>
              </a:ext>
            </a:extLst>
          </p:cNvPr>
          <p:cNvSpPr/>
          <p:nvPr/>
        </p:nvSpPr>
        <p:spPr>
          <a:xfrm>
            <a:off x="662743" y="2841603"/>
            <a:ext cx="5133008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Interaksi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user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menentukan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apakah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di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harapkan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apakah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user interface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C5EAF6-D7EB-44CA-B2E9-85DAE6307A4C}"/>
              </a:ext>
            </a:extLst>
          </p:cNvPr>
          <p:cNvSpPr/>
          <p:nvPr/>
        </p:nvSpPr>
        <p:spPr>
          <a:xfrm>
            <a:off x="6262062" y="2869204"/>
            <a:ext cx="5133008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Pengujian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pengembang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memastikan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bahwa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keseluruhan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berfungsi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telah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memenuhi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keinginan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kebutuhan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1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67838"/>
          </a:xfrm>
          <a:prstGeom prst="rect">
            <a:avLst/>
          </a:prstGeom>
          <a:solidFill>
            <a:srgbClr val="0D0D0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80153" y="2818315"/>
            <a:ext cx="5431693" cy="431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spc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YOU!!!</a:t>
            </a:r>
            <a:endParaRPr lang="id-ID" sz="3200" b="1" spc="16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82" y="3250307"/>
            <a:ext cx="2737056" cy="3732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pc="300" dirty="0">
                <a:solidFill>
                  <a:schemeClr val="bg1"/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Mr. Ana </a:t>
            </a:r>
            <a:r>
              <a:rPr lang="en-US" sz="2000" spc="300" dirty="0" err="1">
                <a:solidFill>
                  <a:schemeClr val="bg1"/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Nurdiana</a:t>
            </a:r>
            <a:endParaRPr lang="id-ID" sz="2000" spc="300" dirty="0">
              <a:solidFill>
                <a:schemeClr val="bg1"/>
              </a:solidFill>
              <a:latin typeface="Kelson Sans" panose="02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050E7-7830-4AFA-B360-20CC95D1E490}"/>
              </a:ext>
            </a:extLst>
          </p:cNvPr>
          <p:cNvSpPr txBox="1"/>
          <p:nvPr/>
        </p:nvSpPr>
        <p:spPr>
          <a:xfrm>
            <a:off x="962024" y="6192349"/>
            <a:ext cx="1122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28A63"/>
                </a:solidFill>
                <a:latin typeface="Corbel" panose="020B0503020204020204" pitchFamily="34" charset="0"/>
              </a:rPr>
              <a:t>FAUZIYA TUZ ZAHRA	ISNA NURROHMAH 	SEKAR NURFADILAH 	TIA CAHYANTRI</a:t>
            </a:r>
          </a:p>
        </p:txBody>
      </p:sp>
    </p:spTree>
    <p:extLst>
      <p:ext uri="{BB962C8B-B14F-4D97-AF65-F5344CB8AC3E}">
        <p14:creationId xmlns:p14="http://schemas.microsoft.com/office/powerpoint/2010/main" val="12443340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9" y="0"/>
            <a:ext cx="6108699" cy="6858000"/>
          </a:xfrm>
          <a:prstGeom prst="rect">
            <a:avLst/>
          </a:prstGeom>
          <a:solidFill>
            <a:srgbClr val="0D0D0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522" y="4526865"/>
            <a:ext cx="5449510" cy="500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16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OBSERVASI</a:t>
            </a:r>
            <a:endParaRPr lang="id-ID" sz="1600" b="1" spc="1600" dirty="0">
              <a:solidFill>
                <a:schemeClr val="bg1"/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704" y="175895"/>
            <a:ext cx="5449511" cy="638212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678" y="4899555"/>
            <a:ext cx="5163562" cy="95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</a:t>
            </a:r>
            <a:r>
              <a:rPr lang="id-ID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etode menganalisis dan mengadakan pencatatan secara sistematis mengenai tingkah laku dengan melihat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aecara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endParaRPr lang="id-ID" sz="1300" spc="300" dirty="0">
              <a:solidFill>
                <a:schemeClr val="bg1"/>
              </a:solidFill>
              <a:latin typeface="Lato Light" panose="020F03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2CB5DA-0068-4F4B-866C-4475DC2D1DF7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0962B-7C3B-4BBB-8C0A-BE0D0EBD67E5}"/>
              </a:ext>
            </a:extLst>
          </p:cNvPr>
          <p:cNvSpPr/>
          <p:nvPr/>
        </p:nvSpPr>
        <p:spPr>
          <a:xfrm>
            <a:off x="6394968" y="3796145"/>
            <a:ext cx="5449510" cy="2793798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4C7B3CB-AEB0-4773-989E-2F84EF17842D}"/>
              </a:ext>
            </a:extLst>
          </p:cNvPr>
          <p:cNvSpPr txBox="1">
            <a:spLocks/>
          </p:cNvSpPr>
          <p:nvPr/>
        </p:nvSpPr>
        <p:spPr>
          <a:xfrm>
            <a:off x="2282972" y="328439"/>
            <a:ext cx="7764606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spc="2000" dirty="0">
                <a:solidFill>
                  <a:schemeClr val="bg1"/>
                </a:solidFill>
                <a:latin typeface="Kelson Sans"/>
                <a:ea typeface="Lato Light" panose="020F0502020204030203" pitchFamily="34" charset="0"/>
                <a:cs typeface="Lato Light" panose="020F0502020204030203" pitchFamily="34" charset="0"/>
              </a:rPr>
              <a:t>MET</a:t>
            </a:r>
            <a:r>
              <a:rPr lang="en-US" b="1" spc="2000" dirty="0">
                <a:latin typeface="Kelson Sans"/>
                <a:ea typeface="Lato Light" panose="020F0502020204030203" pitchFamily="34" charset="0"/>
                <a:cs typeface="Lato Light" panose="020F0502020204030203" pitchFamily="34" charset="0"/>
              </a:rPr>
              <a:t>ODE </a:t>
            </a:r>
            <a:r>
              <a:rPr lang="en-US" b="1" spc="2000" dirty="0">
                <a:solidFill>
                  <a:schemeClr val="bg1"/>
                </a:solidFill>
                <a:latin typeface="Kelson Sans"/>
                <a:ea typeface="Lato Light" panose="020F0502020204030203" pitchFamily="34" charset="0"/>
                <a:cs typeface="Lato Light" panose="020F0502020204030203" pitchFamily="34" charset="0"/>
              </a:rPr>
              <a:t>PENGUMPU</a:t>
            </a:r>
            <a:r>
              <a:rPr lang="en-US" b="1" spc="2000" dirty="0">
                <a:latin typeface="Kelson Sans"/>
                <a:ea typeface="Lato Light" panose="020F0502020204030203" pitchFamily="34" charset="0"/>
                <a:cs typeface="Lato Light" panose="020F0502020204030203" pitchFamily="34" charset="0"/>
              </a:rPr>
              <a:t>LAN DATA</a:t>
            </a:r>
            <a:endParaRPr lang="id-ID" b="1" spc="2000" dirty="0">
              <a:latin typeface="Kelson Sans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74EF2-0273-4D76-AD18-711AE9BFD9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69" y="4045690"/>
            <a:ext cx="2985718" cy="2239288"/>
          </a:xfrm>
          <a:prstGeom prst="rect">
            <a:avLst/>
          </a:prstGeom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264F27B3-617C-49E9-80FA-C4C9647E6B75}"/>
              </a:ext>
            </a:extLst>
          </p:cNvPr>
          <p:cNvSpPr txBox="1">
            <a:spLocks/>
          </p:cNvSpPr>
          <p:nvPr/>
        </p:nvSpPr>
        <p:spPr>
          <a:xfrm>
            <a:off x="8741060" y="6227741"/>
            <a:ext cx="3103418" cy="500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spc="16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08/01/2020</a:t>
            </a:r>
            <a:endParaRPr lang="id-ID" sz="1200" b="1" spc="16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BFDDD7-4C52-4370-A891-E41E0A65B9A9}"/>
              </a:ext>
            </a:extLst>
          </p:cNvPr>
          <p:cNvSpPr/>
          <p:nvPr/>
        </p:nvSpPr>
        <p:spPr>
          <a:xfrm>
            <a:off x="9754407" y="4888120"/>
            <a:ext cx="1483993" cy="60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 err="1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Kayu</a:t>
            </a:r>
            <a:r>
              <a:rPr lang="en-US" sz="1200" spc="3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– </a:t>
            </a:r>
            <a:r>
              <a:rPr lang="en-US" sz="1200" spc="300" dirty="0" err="1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Kayu</a:t>
            </a:r>
            <a:endParaRPr lang="en-US" sz="1200" spc="3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spc="300" dirty="0"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Cafe</a:t>
            </a:r>
            <a:endParaRPr lang="id-ID" sz="1200" spc="300" dirty="0"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5805259-2E71-450F-81FD-81B24FFE86B8}"/>
              </a:ext>
            </a:extLst>
          </p:cNvPr>
          <p:cNvSpPr txBox="1">
            <a:spLocks/>
          </p:cNvSpPr>
          <p:nvPr/>
        </p:nvSpPr>
        <p:spPr>
          <a:xfrm>
            <a:off x="451043" y="2050547"/>
            <a:ext cx="5449510" cy="500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16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WAWANCARA</a:t>
            </a:r>
            <a:endParaRPr lang="id-ID" sz="1600" b="1" spc="1600" dirty="0">
              <a:solidFill>
                <a:schemeClr val="bg1"/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7FB3D1-BD55-4A5E-B81E-77676DD34868}"/>
              </a:ext>
            </a:extLst>
          </p:cNvPr>
          <p:cNvSpPr/>
          <p:nvPr/>
        </p:nvSpPr>
        <p:spPr>
          <a:xfrm>
            <a:off x="491199" y="2423237"/>
            <a:ext cx="5163562" cy="95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</a:t>
            </a:r>
            <a:r>
              <a:rPr lang="id-ID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etode 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yang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digunakan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menanyakan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secara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kepada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sesuai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diinginkan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dan </a:t>
            </a:r>
            <a:r>
              <a:rPr lang="en-US" sz="1300" spc="300" dirty="0" err="1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dibutuhkan</a:t>
            </a:r>
            <a:r>
              <a:rPr lang="en-US" sz="1300" spc="300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oleh user</a:t>
            </a:r>
            <a:endParaRPr lang="id-ID" sz="1300" spc="300" dirty="0">
              <a:solidFill>
                <a:schemeClr val="bg1"/>
              </a:solidFill>
              <a:latin typeface="Lato Light" panose="020F03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3722F9-8362-492D-8751-AE208A8103A2}"/>
              </a:ext>
            </a:extLst>
          </p:cNvPr>
          <p:cNvSpPr/>
          <p:nvPr/>
        </p:nvSpPr>
        <p:spPr>
          <a:xfrm>
            <a:off x="6353385" y="2367129"/>
            <a:ext cx="5163562" cy="95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300" spc="300" dirty="0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Alur </a:t>
            </a:r>
            <a:r>
              <a:rPr lang="en-US" sz="1300" spc="300" dirty="0" err="1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Transaksi</a:t>
            </a:r>
            <a:endParaRPr lang="en-US" sz="1300" spc="300" dirty="0">
              <a:latin typeface="Lato Light" panose="020F03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300" spc="300" dirty="0" err="1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Keadaan</a:t>
            </a:r>
            <a:r>
              <a:rPr lang="en-US" sz="1300" spc="300" dirty="0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Café (Hardware &amp; Software)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300" spc="300" dirty="0" err="1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Keinginan</a:t>
            </a:r>
            <a:r>
              <a:rPr lang="en-US" sz="1300" spc="300" dirty="0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dan </a:t>
            </a:r>
            <a:r>
              <a:rPr lang="en-US" sz="1300" spc="300" dirty="0" err="1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Kebutuhan</a:t>
            </a:r>
            <a:r>
              <a:rPr lang="en-US" sz="1300" spc="300" dirty="0"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User</a:t>
            </a:r>
            <a:endParaRPr lang="id-ID" sz="1300" spc="300" dirty="0">
              <a:latin typeface="Lato Light" panose="020F03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9FCF25F-5DBE-4ECA-BF34-29F23DFA674F}"/>
              </a:ext>
            </a:extLst>
          </p:cNvPr>
          <p:cNvSpPr txBox="1">
            <a:spLocks/>
          </p:cNvSpPr>
          <p:nvPr/>
        </p:nvSpPr>
        <p:spPr>
          <a:xfrm>
            <a:off x="6313229" y="1824632"/>
            <a:ext cx="5449510" cy="500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spc="1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FORMAT PERTANYAAN</a:t>
            </a:r>
            <a:endParaRPr lang="id-ID" sz="1200" b="1" spc="1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5A9B88-7C3A-4D09-A007-B73A5AFF1503}"/>
              </a:ext>
            </a:extLst>
          </p:cNvPr>
          <p:cNvGrpSpPr/>
          <p:nvPr/>
        </p:nvGrpSpPr>
        <p:grpSpPr>
          <a:xfrm>
            <a:off x="11513126" y="108832"/>
            <a:ext cx="561400" cy="549834"/>
            <a:chOff x="9091736" y="3332297"/>
            <a:chExt cx="383305" cy="3781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204941-82BE-40A6-A231-BC45270B3090}"/>
                </a:ext>
              </a:extLst>
            </p:cNvPr>
            <p:cNvSpPr/>
            <p:nvPr/>
          </p:nvSpPr>
          <p:spPr>
            <a:xfrm>
              <a:off x="9091736" y="3332297"/>
              <a:ext cx="347163" cy="33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0492AC-C948-4C9D-8FA9-C7EE5A2269D8}"/>
                </a:ext>
              </a:extLst>
            </p:cNvPr>
            <p:cNvSpPr/>
            <p:nvPr/>
          </p:nvSpPr>
          <p:spPr>
            <a:xfrm>
              <a:off x="9164420" y="3414717"/>
              <a:ext cx="310621" cy="29572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0FDE75A-B816-4021-9BD1-22A593747ACB}"/>
              </a:ext>
            </a:extLst>
          </p:cNvPr>
          <p:cNvSpPr txBox="1"/>
          <p:nvPr/>
        </p:nvSpPr>
        <p:spPr>
          <a:xfrm>
            <a:off x="11619434" y="16445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954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3215" y="2195095"/>
            <a:ext cx="29547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Estimasi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Waktu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Pengerjaan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Project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9022" y="1069364"/>
            <a:ext cx="5811215" cy="27725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4CC19D-22AD-45C7-ACF3-71D9334268D9}"/>
              </a:ext>
            </a:extLst>
          </p:cNvPr>
          <p:cNvSpPr/>
          <p:nvPr/>
        </p:nvSpPr>
        <p:spPr>
          <a:xfrm>
            <a:off x="243221" y="3914417"/>
            <a:ext cx="4175266" cy="27725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244B8A-8120-4975-AF2E-79870943CDBB}"/>
              </a:ext>
            </a:extLst>
          </p:cNvPr>
          <p:cNvSpPr/>
          <p:nvPr/>
        </p:nvSpPr>
        <p:spPr>
          <a:xfrm>
            <a:off x="6141087" y="1051044"/>
            <a:ext cx="5811215" cy="27725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3F4651-CE87-4709-94BA-2322D4798F20}"/>
              </a:ext>
            </a:extLst>
          </p:cNvPr>
          <p:cNvSpPr txBox="1"/>
          <p:nvPr/>
        </p:nvSpPr>
        <p:spPr>
          <a:xfrm>
            <a:off x="673924" y="2627126"/>
            <a:ext cx="43810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Deadline Waktu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02 –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Januari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– 2020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1BBA05-4407-43A2-8B9E-D348467C2B1C}"/>
              </a:ext>
            </a:extLst>
          </p:cNvPr>
          <p:cNvSpPr txBox="1"/>
          <p:nvPr/>
        </p:nvSpPr>
        <p:spPr>
          <a:xfrm>
            <a:off x="673924" y="2934025"/>
            <a:ext cx="52772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Estimasi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Pengerjaan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Project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02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Januari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–  05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Februari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2020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29FE97-9912-41F1-BC88-17FB2308A69A}"/>
              </a:ext>
            </a:extLst>
          </p:cNvPr>
          <p:cNvSpPr txBox="1"/>
          <p:nvPr/>
        </p:nvSpPr>
        <p:spPr>
          <a:xfrm>
            <a:off x="678406" y="3242507"/>
            <a:ext cx="34160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Real Time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Pengerjaan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Project 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21 Hari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BB6FC-157E-496E-88D9-DA69151EF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9909" y="1385528"/>
            <a:ext cx="719515" cy="719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7C1D2-D7B7-4290-991A-8A09E9AFC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50" y="4134954"/>
            <a:ext cx="722376" cy="72237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594C61A-94A9-4CF6-9DA9-33D79B721A26}"/>
              </a:ext>
            </a:extLst>
          </p:cNvPr>
          <p:cNvSpPr txBox="1"/>
          <p:nvPr/>
        </p:nvSpPr>
        <p:spPr>
          <a:xfrm>
            <a:off x="1270127" y="4893512"/>
            <a:ext cx="23492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Perangkat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Lunak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(Software)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F4FF0A-28B7-4122-A006-429F293DF951}"/>
              </a:ext>
            </a:extLst>
          </p:cNvPr>
          <p:cNvSpPr txBox="1"/>
          <p:nvPr/>
        </p:nvSpPr>
        <p:spPr>
          <a:xfrm>
            <a:off x="710466" y="5275706"/>
            <a:ext cx="24798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Database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MySQL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B81CD7-62FE-4F3C-8A30-51AA0D0F1E08}"/>
              </a:ext>
            </a:extLst>
          </p:cNvPr>
          <p:cNvSpPr txBox="1"/>
          <p:nvPr/>
        </p:nvSpPr>
        <p:spPr>
          <a:xfrm>
            <a:off x="710461" y="5593066"/>
            <a:ext cx="31207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Web Server	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Xampp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V.3.2.4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ABD620-E08E-4018-A36C-4152C5DE6F40}"/>
              </a:ext>
            </a:extLst>
          </p:cNvPr>
          <p:cNvSpPr txBox="1"/>
          <p:nvPr/>
        </p:nvSpPr>
        <p:spPr>
          <a:xfrm>
            <a:off x="727434" y="5910426"/>
            <a:ext cx="33518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Software IDE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Visual Basic 2013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A80A3F-5702-4DFB-AA54-CD0536A905A3}"/>
              </a:ext>
            </a:extLst>
          </p:cNvPr>
          <p:cNvSpPr txBox="1"/>
          <p:nvPr/>
        </p:nvSpPr>
        <p:spPr>
          <a:xfrm>
            <a:off x="710461" y="6221286"/>
            <a:ext cx="3098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Software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Laporan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Crystal Report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64E65E1-E19D-4196-8356-678CD22F8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65" y="1277955"/>
            <a:ext cx="722376" cy="72237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07D5BF6-4AF5-4B8E-B09C-C0FCA45F4E69}"/>
              </a:ext>
            </a:extLst>
          </p:cNvPr>
          <p:cNvSpPr txBox="1"/>
          <p:nvPr/>
        </p:nvSpPr>
        <p:spPr>
          <a:xfrm>
            <a:off x="7024052" y="2404319"/>
            <a:ext cx="4433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Fauziya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Tuz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Zahra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Database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BFFBD1-CB43-49F6-AEB9-B2F1E3BD9190}"/>
              </a:ext>
            </a:extLst>
          </p:cNvPr>
          <p:cNvSpPr txBox="1"/>
          <p:nvPr/>
        </p:nvSpPr>
        <p:spPr>
          <a:xfrm>
            <a:off x="7024052" y="2723462"/>
            <a:ext cx="4433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Isna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Nurrohmah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User Interfaces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6AA1DE-A67E-4FCB-9EA1-30DFD035D038}"/>
              </a:ext>
            </a:extLst>
          </p:cNvPr>
          <p:cNvSpPr txBox="1"/>
          <p:nvPr/>
        </p:nvSpPr>
        <p:spPr>
          <a:xfrm>
            <a:off x="7024052" y="3041933"/>
            <a:ext cx="3422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Sekar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Nurfadilah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UML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EB77BE-DC27-42DA-B912-AF0210AB98D9}"/>
              </a:ext>
            </a:extLst>
          </p:cNvPr>
          <p:cNvSpPr txBox="1"/>
          <p:nvPr/>
        </p:nvSpPr>
        <p:spPr>
          <a:xfrm>
            <a:off x="7024052" y="3357520"/>
            <a:ext cx="42951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Tia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Cahyantri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Visual Basic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B106FC-D0F2-44D7-8AC2-333C797F712E}"/>
              </a:ext>
            </a:extLst>
          </p:cNvPr>
          <p:cNvSpPr txBox="1"/>
          <p:nvPr/>
        </p:nvSpPr>
        <p:spPr>
          <a:xfrm>
            <a:off x="8561999" y="2019085"/>
            <a:ext cx="11000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Tugas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Bagian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Kelson Sans" panose="02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FC36DB-0987-444D-BC9A-389D8A57B83B}"/>
              </a:ext>
            </a:extLst>
          </p:cNvPr>
          <p:cNvSpPr/>
          <p:nvPr/>
        </p:nvSpPr>
        <p:spPr>
          <a:xfrm>
            <a:off x="4508010" y="3935840"/>
            <a:ext cx="3181263" cy="277251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5A434-E9C1-4D2A-8D97-14978D19F8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02" y="4061814"/>
            <a:ext cx="722376" cy="7223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36843DC-7AAD-4A31-B2AE-DE703CDA7598}"/>
              </a:ext>
            </a:extLst>
          </p:cNvPr>
          <p:cNvSpPr txBox="1"/>
          <p:nvPr/>
        </p:nvSpPr>
        <p:spPr>
          <a:xfrm>
            <a:off x="5432670" y="5497702"/>
            <a:ext cx="14282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Laptop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1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5481E8-A2AA-4E90-AF21-9E16EA269662}"/>
              </a:ext>
            </a:extLst>
          </p:cNvPr>
          <p:cNvSpPr txBox="1"/>
          <p:nvPr/>
        </p:nvSpPr>
        <p:spPr>
          <a:xfrm>
            <a:off x="5569537" y="4831670"/>
            <a:ext cx="13613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Perangkat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Keras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Kelson Sans" panose="02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(Hardware)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13CCD5-8A01-4255-93DE-C6D14013E613}"/>
              </a:ext>
            </a:extLst>
          </p:cNvPr>
          <p:cNvSpPr txBox="1"/>
          <p:nvPr/>
        </p:nvSpPr>
        <p:spPr>
          <a:xfrm>
            <a:off x="5441846" y="5817879"/>
            <a:ext cx="14282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Printer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1 Unit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5472C-F8D0-49A2-83D8-84B3940D8B7B}"/>
              </a:ext>
            </a:extLst>
          </p:cNvPr>
          <p:cNvSpPr/>
          <p:nvPr/>
        </p:nvSpPr>
        <p:spPr>
          <a:xfrm>
            <a:off x="7773515" y="3926460"/>
            <a:ext cx="4177026" cy="2772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DA1024A-88A8-4F29-AFB2-8868AC5E51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33" y="4069069"/>
            <a:ext cx="722376" cy="72237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2104E54-06D9-4626-BE38-126D9FF43A2A}"/>
              </a:ext>
            </a:extLst>
          </p:cNvPr>
          <p:cNvSpPr txBox="1"/>
          <p:nvPr/>
        </p:nvSpPr>
        <p:spPr>
          <a:xfrm>
            <a:off x="8518765" y="5335094"/>
            <a:ext cx="27026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4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Orang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Hari  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Rp.25.000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A0EFA0-A56C-4126-B465-497B36C491BB}"/>
              </a:ext>
            </a:extLst>
          </p:cNvPr>
          <p:cNvSpPr txBox="1"/>
          <p:nvPr/>
        </p:nvSpPr>
        <p:spPr>
          <a:xfrm>
            <a:off x="9390538" y="4893512"/>
            <a:ext cx="12027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Estimasi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Biaya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Kelson Sans" panose="02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59B959-EF6F-4327-8F34-E499CA6235B8}"/>
              </a:ext>
            </a:extLst>
          </p:cNvPr>
          <p:cNvSpPr txBox="1"/>
          <p:nvPr/>
        </p:nvSpPr>
        <p:spPr>
          <a:xfrm>
            <a:off x="8537436" y="5628492"/>
            <a:ext cx="29655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4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Orang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Hari  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Rp.2.100.000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DDD5704-BB8B-42F5-8797-275101572094}"/>
              </a:ext>
            </a:extLst>
          </p:cNvPr>
          <p:cNvSpPr txBox="1">
            <a:spLocks/>
          </p:cNvSpPr>
          <p:nvPr/>
        </p:nvSpPr>
        <p:spPr>
          <a:xfrm>
            <a:off x="1950389" y="9026"/>
            <a:ext cx="8722377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spc="2000" dirty="0"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RENCANA DAN ESTIMASI</a:t>
            </a:r>
            <a:endParaRPr lang="id-ID" b="1" spc="2000" dirty="0"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6E3E4-A7D2-4DBD-8E15-DBAE4879848A}"/>
              </a:ext>
            </a:extLst>
          </p:cNvPr>
          <p:cNvGrpSpPr/>
          <p:nvPr/>
        </p:nvGrpSpPr>
        <p:grpSpPr>
          <a:xfrm>
            <a:off x="11513126" y="108832"/>
            <a:ext cx="561400" cy="549834"/>
            <a:chOff x="9091736" y="3332297"/>
            <a:chExt cx="383305" cy="37814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23708CE-489E-4087-9910-4E06F209DC5C}"/>
                </a:ext>
              </a:extLst>
            </p:cNvPr>
            <p:cNvSpPr/>
            <p:nvPr/>
          </p:nvSpPr>
          <p:spPr>
            <a:xfrm>
              <a:off x="9091736" y="3332297"/>
              <a:ext cx="347163" cy="33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BBA52F-65AE-4A7B-BD4A-6C550AD4B07F}"/>
                </a:ext>
              </a:extLst>
            </p:cNvPr>
            <p:cNvSpPr/>
            <p:nvPr/>
          </p:nvSpPr>
          <p:spPr>
            <a:xfrm>
              <a:off x="9164420" y="3414717"/>
              <a:ext cx="310621" cy="29572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4B8B799-813C-40C3-93DF-1C512C2B3477}"/>
              </a:ext>
            </a:extLst>
          </p:cNvPr>
          <p:cNvSpPr txBox="1"/>
          <p:nvPr/>
        </p:nvSpPr>
        <p:spPr>
          <a:xfrm>
            <a:off x="11619434" y="16445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93473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838"/>
            <a:ext cx="12192000" cy="686783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F2C6D0-8262-4237-895D-12A97733DB18}"/>
              </a:ext>
            </a:extLst>
          </p:cNvPr>
          <p:cNvSpPr txBox="1">
            <a:spLocks/>
          </p:cNvSpPr>
          <p:nvPr/>
        </p:nvSpPr>
        <p:spPr>
          <a:xfrm>
            <a:off x="2366097" y="2602254"/>
            <a:ext cx="7764606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600" b="1" spc="2000" dirty="0">
                <a:solidFill>
                  <a:srgbClr val="B28A63"/>
                </a:solidFill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SDLC</a:t>
            </a:r>
            <a:endParaRPr lang="id-ID" sz="16600" b="1" spc="2000" dirty="0">
              <a:solidFill>
                <a:srgbClr val="B28A63"/>
              </a:solidFill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13697" y="2422144"/>
            <a:ext cx="7764606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600" b="1" spc="2000" dirty="0">
                <a:solidFill>
                  <a:schemeClr val="bg1"/>
                </a:solidFill>
                <a:latin typeface="Lato Black" panose="020F0A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SDLC</a:t>
            </a:r>
            <a:endParaRPr lang="id-ID" sz="16600" b="1" spc="2000" dirty="0">
              <a:solidFill>
                <a:schemeClr val="bg1"/>
              </a:solidFill>
              <a:latin typeface="Lato Black" panose="020F0A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0AF71-470A-41E0-8B14-A43842858719}"/>
              </a:ext>
            </a:extLst>
          </p:cNvPr>
          <p:cNvSpPr txBox="1"/>
          <p:nvPr/>
        </p:nvSpPr>
        <p:spPr>
          <a:xfrm>
            <a:off x="4401848" y="4612378"/>
            <a:ext cx="369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28A63"/>
                </a:solidFill>
                <a:latin typeface="Corbel" panose="020B0503020204020204" pitchFamily="34" charset="0"/>
              </a:rPr>
              <a:t>Software Development Life Cycle </a:t>
            </a:r>
          </a:p>
        </p:txBody>
      </p:sp>
    </p:spTree>
    <p:extLst>
      <p:ext uri="{BB962C8B-B14F-4D97-AF65-F5344CB8AC3E}">
        <p14:creationId xmlns:p14="http://schemas.microsoft.com/office/powerpoint/2010/main" val="379249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F5AA15-D38C-4E5D-A4F1-A91E7651711E}"/>
              </a:ext>
            </a:extLst>
          </p:cNvPr>
          <p:cNvGrpSpPr/>
          <p:nvPr/>
        </p:nvGrpSpPr>
        <p:grpSpPr>
          <a:xfrm>
            <a:off x="13080566" y="442416"/>
            <a:ext cx="3537435" cy="1137255"/>
            <a:chOff x="-3998563" y="442416"/>
            <a:chExt cx="3537435" cy="113725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416E37-E696-4BD0-BB72-715690084BAB}"/>
                </a:ext>
              </a:extLst>
            </p:cNvPr>
            <p:cNvSpPr/>
            <p:nvPr/>
          </p:nvSpPr>
          <p:spPr>
            <a:xfrm>
              <a:off x="-3998563" y="442416"/>
              <a:ext cx="3537435" cy="9530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D1D915-3124-4A71-84C4-2F1EE1D66BB0}"/>
                </a:ext>
              </a:extLst>
            </p:cNvPr>
            <p:cNvSpPr/>
            <p:nvPr/>
          </p:nvSpPr>
          <p:spPr>
            <a:xfrm>
              <a:off x="-3039856" y="505081"/>
              <a:ext cx="2559640" cy="1074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Mengumpulkan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kebutuhan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yang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sesuai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dengan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permintaan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User.</a:t>
              </a:r>
            </a:p>
            <a:p>
              <a:pPr algn="ctr">
                <a:lnSpc>
                  <a:spcPct val="150000"/>
                </a:lnSpc>
              </a:pPr>
              <a:endParaRPr lang="id-ID" sz="1100" spc="300" dirty="0">
                <a:solidFill>
                  <a:srgbClr val="000000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04CABB4-CA9B-431A-9F62-5F1C3952654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232041" y="936337"/>
            <a:ext cx="1099892" cy="74752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56F8CCC-C2D6-4492-B362-4B50D8D9081B}"/>
              </a:ext>
            </a:extLst>
          </p:cNvPr>
          <p:cNvGrpSpPr/>
          <p:nvPr/>
        </p:nvGrpSpPr>
        <p:grpSpPr>
          <a:xfrm>
            <a:off x="5135732" y="1683857"/>
            <a:ext cx="2392401" cy="1463957"/>
            <a:chOff x="7015231" y="1135979"/>
            <a:chExt cx="2392401" cy="146395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C89DE7B-2BA0-48D2-88A6-3E445BFCC915}"/>
                </a:ext>
              </a:extLst>
            </p:cNvPr>
            <p:cNvSpPr/>
            <p:nvPr/>
          </p:nvSpPr>
          <p:spPr>
            <a:xfrm>
              <a:off x="7015231" y="1135979"/>
              <a:ext cx="2392401" cy="1311557"/>
            </a:xfrm>
            <a:prstGeom prst="rect">
              <a:avLst/>
            </a:prstGeom>
            <a:solidFill>
              <a:srgbClr val="0D0D0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BB7CBD5-5B27-4C02-9110-2AE9322B9294}"/>
                </a:ext>
              </a:extLst>
            </p:cNvPr>
            <p:cNvSpPr/>
            <p:nvPr/>
          </p:nvSpPr>
          <p:spPr>
            <a:xfrm>
              <a:off x="7167632" y="1288379"/>
              <a:ext cx="581206" cy="1311557"/>
            </a:xfrm>
            <a:prstGeom prst="rect">
              <a:avLst/>
            </a:prstGeom>
            <a:solidFill>
              <a:schemeClr val="bg1">
                <a:alpha val="8509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37AB1D-B6C0-48CB-A60F-F6513EFCA363}"/>
                </a:ext>
              </a:extLst>
            </p:cNvPr>
            <p:cNvSpPr txBox="1"/>
            <p:nvPr/>
          </p:nvSpPr>
          <p:spPr>
            <a:xfrm>
              <a:off x="7154873" y="1406725"/>
              <a:ext cx="4014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rgbClr val="313131"/>
                  </a:solidFill>
                  <a:latin typeface="Josefin Sans" panose="00000500000000000000" pitchFamily="2" charset="0"/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B2CD6EF-6A21-4673-BEC5-103361359D5B}"/>
                </a:ext>
              </a:extLst>
            </p:cNvPr>
            <p:cNvSpPr txBox="1"/>
            <p:nvPr/>
          </p:nvSpPr>
          <p:spPr>
            <a:xfrm>
              <a:off x="7898566" y="2042158"/>
              <a:ext cx="1351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Kelson Sans"/>
                </a:rPr>
                <a:t>DESIGN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37428C7-F6E7-478A-902B-EC91741B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850" y="1332857"/>
              <a:ext cx="640080" cy="64008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382E749-A748-4DA7-93A1-38B84CFE6089}"/>
              </a:ext>
            </a:extLst>
          </p:cNvPr>
          <p:cNvGrpSpPr/>
          <p:nvPr/>
        </p:nvGrpSpPr>
        <p:grpSpPr>
          <a:xfrm>
            <a:off x="7384073" y="3217297"/>
            <a:ext cx="2392401" cy="1463957"/>
            <a:chOff x="4769762" y="4557008"/>
            <a:chExt cx="2392401" cy="146395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9A03DAA-DC10-4DC2-BA5A-EE69C123CE98}"/>
                </a:ext>
              </a:extLst>
            </p:cNvPr>
            <p:cNvSpPr/>
            <p:nvPr/>
          </p:nvSpPr>
          <p:spPr>
            <a:xfrm>
              <a:off x="4769762" y="4557008"/>
              <a:ext cx="2392401" cy="1311557"/>
            </a:xfrm>
            <a:prstGeom prst="rect">
              <a:avLst/>
            </a:prstGeom>
            <a:solidFill>
              <a:srgbClr val="0D0D0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D4A87B2-DB4E-4DA8-83FF-8CB37F822E7C}"/>
                </a:ext>
              </a:extLst>
            </p:cNvPr>
            <p:cNvSpPr/>
            <p:nvPr/>
          </p:nvSpPr>
          <p:spPr>
            <a:xfrm>
              <a:off x="4922163" y="4709408"/>
              <a:ext cx="581206" cy="1311557"/>
            </a:xfrm>
            <a:prstGeom prst="rect">
              <a:avLst/>
            </a:prstGeom>
            <a:solidFill>
              <a:schemeClr val="bg1">
                <a:alpha val="8509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D4E060C-38F0-4913-AC70-40610680956C}"/>
                </a:ext>
              </a:extLst>
            </p:cNvPr>
            <p:cNvSpPr txBox="1"/>
            <p:nvPr/>
          </p:nvSpPr>
          <p:spPr>
            <a:xfrm>
              <a:off x="4909404" y="4827754"/>
              <a:ext cx="4014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rgbClr val="313131"/>
                  </a:solidFill>
                  <a:latin typeface="Josefin Sans" panose="00000500000000000000" pitchFamily="2" charset="0"/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BA17D7-CC75-47BA-A92A-217CEC16905E}"/>
                </a:ext>
              </a:extLst>
            </p:cNvPr>
            <p:cNvSpPr txBox="1"/>
            <p:nvPr/>
          </p:nvSpPr>
          <p:spPr>
            <a:xfrm>
              <a:off x="5653097" y="5255366"/>
              <a:ext cx="1351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Kelson Sans"/>
                </a:rPr>
                <a:t>DEVELOP PROGRAM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168187C-B30C-4D0E-9B22-D350A46A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962" y="4608284"/>
              <a:ext cx="640080" cy="64008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B9C627E-20DD-4FDF-AAE4-3C4BA4316074}"/>
              </a:ext>
            </a:extLst>
          </p:cNvPr>
          <p:cNvGrpSpPr/>
          <p:nvPr/>
        </p:nvGrpSpPr>
        <p:grpSpPr>
          <a:xfrm>
            <a:off x="9663042" y="4813784"/>
            <a:ext cx="2392401" cy="1463957"/>
            <a:chOff x="7937958" y="1741934"/>
            <a:chExt cx="2392401" cy="146395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C7F8840-4AAA-4CF3-8E5D-C22120A3A25D}"/>
                </a:ext>
              </a:extLst>
            </p:cNvPr>
            <p:cNvSpPr/>
            <p:nvPr/>
          </p:nvSpPr>
          <p:spPr>
            <a:xfrm>
              <a:off x="7937958" y="1741934"/>
              <a:ext cx="2392401" cy="1311557"/>
            </a:xfrm>
            <a:prstGeom prst="rect">
              <a:avLst/>
            </a:prstGeom>
            <a:solidFill>
              <a:srgbClr val="0D0D0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93F3FA8-FE5A-4C53-94A7-C551E22754A7}"/>
                </a:ext>
              </a:extLst>
            </p:cNvPr>
            <p:cNvSpPr/>
            <p:nvPr/>
          </p:nvSpPr>
          <p:spPr>
            <a:xfrm>
              <a:off x="8090359" y="1894334"/>
              <a:ext cx="581206" cy="1311557"/>
            </a:xfrm>
            <a:prstGeom prst="rect">
              <a:avLst/>
            </a:prstGeom>
            <a:solidFill>
              <a:schemeClr val="bg1">
                <a:alpha val="8509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9D5CF7-B340-41AB-8BA8-A430D1ECBC3B}"/>
                </a:ext>
              </a:extLst>
            </p:cNvPr>
            <p:cNvSpPr txBox="1"/>
            <p:nvPr/>
          </p:nvSpPr>
          <p:spPr>
            <a:xfrm>
              <a:off x="8077600" y="2012680"/>
              <a:ext cx="4014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rgbClr val="313131"/>
                  </a:solidFill>
                  <a:latin typeface="Josefin Sans" panose="00000500000000000000" pitchFamily="2" charset="0"/>
                </a:rPr>
                <a:t>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1408D58-10F6-42E0-88E7-CE73082D245C}"/>
                </a:ext>
              </a:extLst>
            </p:cNvPr>
            <p:cNvSpPr txBox="1"/>
            <p:nvPr/>
          </p:nvSpPr>
          <p:spPr>
            <a:xfrm>
              <a:off x="8821293" y="2648113"/>
              <a:ext cx="1351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Kelson Sans"/>
                </a:rPr>
                <a:t>TESTING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F5DAD72-65A5-4811-921E-D8C1DF701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6998" y="1971987"/>
              <a:ext cx="640080" cy="640080"/>
            </a:xfrm>
            <a:prstGeom prst="rect">
              <a:avLst/>
            </a:prstGeom>
          </p:spPr>
        </p:pic>
      </p:grp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D9DEAE6-C932-4C4B-960A-90CF7B47A073}"/>
              </a:ext>
            </a:extLst>
          </p:cNvPr>
          <p:cNvCxnSpPr>
            <a:cxnSpLocks/>
          </p:cNvCxnSpPr>
          <p:nvPr/>
        </p:nvCxnSpPr>
        <p:spPr>
          <a:xfrm>
            <a:off x="7563246" y="2474967"/>
            <a:ext cx="1099892" cy="74752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1E3F34A-5AC2-43B1-BE78-1E8672A4EAF8}"/>
              </a:ext>
            </a:extLst>
          </p:cNvPr>
          <p:cNvCxnSpPr>
            <a:cxnSpLocks/>
          </p:cNvCxnSpPr>
          <p:nvPr/>
        </p:nvCxnSpPr>
        <p:spPr>
          <a:xfrm>
            <a:off x="9759351" y="4003217"/>
            <a:ext cx="1099892" cy="74752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ubtitle 2">
            <a:extLst>
              <a:ext uri="{FF2B5EF4-FFF2-40B4-BE49-F238E27FC236}">
                <a16:creationId xmlns:a16="http://schemas.microsoft.com/office/drawing/2014/main" id="{40DBBB14-2E7E-47F3-95A0-0B25543F2D1B}"/>
              </a:ext>
            </a:extLst>
          </p:cNvPr>
          <p:cNvSpPr txBox="1">
            <a:spLocks/>
          </p:cNvSpPr>
          <p:nvPr/>
        </p:nvSpPr>
        <p:spPr>
          <a:xfrm>
            <a:off x="7212623" y="66829"/>
            <a:ext cx="5030531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spc="2000" dirty="0"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WATERFALL</a:t>
            </a:r>
            <a:endParaRPr lang="id-ID" sz="3600" b="1" spc="2000" dirty="0"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C8FB493-2678-400B-ACC7-3A885273713E}"/>
              </a:ext>
            </a:extLst>
          </p:cNvPr>
          <p:cNvGrpSpPr/>
          <p:nvPr/>
        </p:nvGrpSpPr>
        <p:grpSpPr>
          <a:xfrm>
            <a:off x="88138" y="6222118"/>
            <a:ext cx="561400" cy="549834"/>
            <a:chOff x="9091736" y="3332297"/>
            <a:chExt cx="383305" cy="37814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1A081E4-47F0-4B0F-9D99-333CC74F3BF6}"/>
                </a:ext>
              </a:extLst>
            </p:cNvPr>
            <p:cNvSpPr/>
            <p:nvPr/>
          </p:nvSpPr>
          <p:spPr>
            <a:xfrm>
              <a:off x="9091736" y="3332297"/>
              <a:ext cx="347163" cy="33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BD546B4-C42D-426A-8F21-62DA86A481FE}"/>
                </a:ext>
              </a:extLst>
            </p:cNvPr>
            <p:cNvSpPr/>
            <p:nvPr/>
          </p:nvSpPr>
          <p:spPr>
            <a:xfrm>
              <a:off x="9164420" y="3414717"/>
              <a:ext cx="310621" cy="29572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444032-4CF1-4C49-B79B-58F4CF3067D1}"/>
              </a:ext>
            </a:extLst>
          </p:cNvPr>
          <p:cNvSpPr txBox="1"/>
          <p:nvPr/>
        </p:nvSpPr>
        <p:spPr>
          <a:xfrm>
            <a:off x="194446" y="627774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7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FCC1079-E26F-4D69-9FB8-D75B0FC85120}"/>
              </a:ext>
            </a:extLst>
          </p:cNvPr>
          <p:cNvCxnSpPr/>
          <p:nvPr/>
        </p:nvCxnSpPr>
        <p:spPr>
          <a:xfrm>
            <a:off x="10030470" y="985636"/>
            <a:ext cx="23841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E95CF-1175-463F-8F38-DB2EDB845C6B}"/>
              </a:ext>
            </a:extLst>
          </p:cNvPr>
          <p:cNvGrpSpPr/>
          <p:nvPr/>
        </p:nvGrpSpPr>
        <p:grpSpPr>
          <a:xfrm>
            <a:off x="-6272343" y="3228858"/>
            <a:ext cx="5811215" cy="2423801"/>
            <a:chOff x="-1128843" y="3228858"/>
            <a:chExt cx="5811215" cy="242380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FBEDD73-AEDC-4F5E-9835-082DD5875C4D}"/>
                </a:ext>
              </a:extLst>
            </p:cNvPr>
            <p:cNvSpPr/>
            <p:nvPr/>
          </p:nvSpPr>
          <p:spPr>
            <a:xfrm>
              <a:off x="-1128843" y="3228858"/>
              <a:ext cx="5811215" cy="242380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319961-C63E-4CC2-9150-91459871AC32}"/>
                </a:ext>
              </a:extLst>
            </p:cNvPr>
            <p:cNvSpPr/>
            <p:nvPr/>
          </p:nvSpPr>
          <p:spPr>
            <a:xfrm>
              <a:off x="194446" y="3610452"/>
              <a:ext cx="4341253" cy="1553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b="1" spc="300" dirty="0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METODE WATERFALL</a:t>
              </a:r>
            </a:p>
            <a:p>
              <a:pPr algn="ctr">
                <a:lnSpc>
                  <a:spcPct val="150000"/>
                </a:lnSpc>
              </a:pPr>
              <a:endParaRPr lang="en-US" sz="1300" b="1" spc="300" dirty="0">
                <a:solidFill>
                  <a:srgbClr val="000000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300" spc="300" dirty="0" err="1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Pengembangan</a:t>
              </a:r>
              <a:r>
                <a:rPr lang="en-US" sz="1300" spc="300" dirty="0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300" spc="300" dirty="0" err="1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perangkat</a:t>
              </a:r>
              <a:r>
                <a:rPr lang="en-US" sz="1300" spc="300" dirty="0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300" spc="300" dirty="0" err="1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lunak</a:t>
              </a:r>
              <a:r>
                <a:rPr lang="en-US" sz="1300" spc="300" dirty="0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yang </a:t>
              </a:r>
              <a:r>
                <a:rPr lang="en-US" sz="1300" spc="300" dirty="0" err="1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menggambarkan</a:t>
              </a:r>
              <a:r>
                <a:rPr lang="en-US" sz="1300" spc="300" dirty="0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300" spc="300" dirty="0" err="1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metode</a:t>
              </a:r>
              <a:r>
                <a:rPr lang="en-US" sz="1300" spc="300" dirty="0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300" spc="300" dirty="0" err="1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pengembangan</a:t>
              </a:r>
              <a:r>
                <a:rPr lang="en-US" sz="1300" spc="300" dirty="0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linier dan </a:t>
              </a:r>
              <a:r>
                <a:rPr lang="en-US" sz="1300" spc="300" dirty="0" err="1">
                  <a:solidFill>
                    <a:srgbClr val="000000"/>
                  </a:solidFill>
                  <a:latin typeface="Lato Light" panose="020F03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berurutan</a:t>
              </a:r>
              <a:endParaRPr lang="id-ID" sz="1300" spc="300" dirty="0">
                <a:solidFill>
                  <a:srgbClr val="000000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A3C45AF-3B95-460F-960D-F3B14A1549D7}"/>
              </a:ext>
            </a:extLst>
          </p:cNvPr>
          <p:cNvGrpSpPr/>
          <p:nvPr/>
        </p:nvGrpSpPr>
        <p:grpSpPr>
          <a:xfrm>
            <a:off x="3006397" y="178001"/>
            <a:ext cx="2392401" cy="1463957"/>
            <a:chOff x="5430059" y="927652"/>
            <a:chExt cx="2392401" cy="14639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C19B32-E62E-4DA1-8146-E4B56A142D06}"/>
                </a:ext>
              </a:extLst>
            </p:cNvPr>
            <p:cNvSpPr/>
            <p:nvPr/>
          </p:nvSpPr>
          <p:spPr>
            <a:xfrm>
              <a:off x="5430059" y="927652"/>
              <a:ext cx="2392401" cy="1311557"/>
            </a:xfrm>
            <a:prstGeom prst="rect">
              <a:avLst/>
            </a:prstGeom>
            <a:solidFill>
              <a:srgbClr val="0D0D0D">
                <a:alpha val="8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D06B88-3113-4F83-B581-638E85B8153F}"/>
                </a:ext>
              </a:extLst>
            </p:cNvPr>
            <p:cNvSpPr/>
            <p:nvPr/>
          </p:nvSpPr>
          <p:spPr>
            <a:xfrm>
              <a:off x="5582460" y="1080052"/>
              <a:ext cx="581206" cy="1311557"/>
            </a:xfrm>
            <a:prstGeom prst="rect">
              <a:avLst/>
            </a:prstGeom>
            <a:solidFill>
              <a:schemeClr val="bg1">
                <a:alpha val="8509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0DB3AC-8018-4193-88F9-01EA28C38629}"/>
                </a:ext>
              </a:extLst>
            </p:cNvPr>
            <p:cNvSpPr txBox="1"/>
            <p:nvPr/>
          </p:nvSpPr>
          <p:spPr>
            <a:xfrm>
              <a:off x="5666686" y="1198398"/>
              <a:ext cx="4014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rgbClr val="313131"/>
                  </a:solidFill>
                  <a:latin typeface="Josefin Sans" panose="00000500000000000000" pitchFamily="2" charset="0"/>
                </a:rPr>
                <a:t>1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86D1718-25C0-4ABE-A19C-ACCB0103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797" y="1122438"/>
              <a:ext cx="636266" cy="636266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A951C8-2364-48A2-8BFA-FEC82D0196A0}"/>
                </a:ext>
              </a:extLst>
            </p:cNvPr>
            <p:cNvSpPr txBox="1"/>
            <p:nvPr/>
          </p:nvSpPr>
          <p:spPr>
            <a:xfrm>
              <a:off x="6313394" y="1833831"/>
              <a:ext cx="1351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Kelson Sans"/>
                </a:rPr>
                <a:t>ANALYSIS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6777E8-C048-4C8E-A864-7EDDFCCF13A4}"/>
              </a:ext>
            </a:extLst>
          </p:cNvPr>
          <p:cNvGrpSpPr/>
          <p:nvPr/>
        </p:nvGrpSpPr>
        <p:grpSpPr>
          <a:xfrm>
            <a:off x="12346899" y="1799873"/>
            <a:ext cx="6236804" cy="953081"/>
            <a:chOff x="-3998563" y="442416"/>
            <a:chExt cx="3537435" cy="95308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33DDA7-5EE6-4D29-998A-C26FAB69DA6D}"/>
                </a:ext>
              </a:extLst>
            </p:cNvPr>
            <p:cNvSpPr/>
            <p:nvPr/>
          </p:nvSpPr>
          <p:spPr>
            <a:xfrm>
              <a:off x="-3998563" y="442416"/>
              <a:ext cx="3537435" cy="9530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940363-6D64-4E50-BFB7-03031490C4A7}"/>
                </a:ext>
              </a:extLst>
            </p:cNvPr>
            <p:cNvSpPr/>
            <p:nvPr/>
          </p:nvSpPr>
          <p:spPr>
            <a:xfrm>
              <a:off x="-3186865" y="505081"/>
              <a:ext cx="2706649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Menghasilkan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sebuah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sistem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secara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keseluruhan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dan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menentukan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alur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perangkat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lunak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hingga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algoritma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yang detail.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CFE02-50B9-4F1E-98EC-B8D55A59D3F5}"/>
              </a:ext>
            </a:extLst>
          </p:cNvPr>
          <p:cNvGrpSpPr/>
          <p:nvPr/>
        </p:nvGrpSpPr>
        <p:grpSpPr>
          <a:xfrm>
            <a:off x="12392678" y="3157330"/>
            <a:ext cx="8965224" cy="953081"/>
            <a:chOff x="-3998563" y="442416"/>
            <a:chExt cx="3537435" cy="95308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BBF00A-8227-4A83-A0E1-FCAAA2B71736}"/>
                </a:ext>
              </a:extLst>
            </p:cNvPr>
            <p:cNvSpPr/>
            <p:nvPr/>
          </p:nvSpPr>
          <p:spPr>
            <a:xfrm>
              <a:off x="-3998563" y="442416"/>
              <a:ext cx="3537435" cy="9530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9B880E-9F78-4CAF-93C3-07EB7B824B3E}"/>
                </a:ext>
              </a:extLst>
            </p:cNvPr>
            <p:cNvSpPr/>
            <p:nvPr/>
          </p:nvSpPr>
          <p:spPr>
            <a:xfrm>
              <a:off x="-2565248" y="505081"/>
              <a:ext cx="2085032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Mengubah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seluruh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desain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dan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alur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program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menjadi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kode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kode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progam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F30F93-A6BB-4318-9AE0-0DC08A9F20A9}"/>
              </a:ext>
            </a:extLst>
          </p:cNvPr>
          <p:cNvGrpSpPr/>
          <p:nvPr/>
        </p:nvGrpSpPr>
        <p:grpSpPr>
          <a:xfrm>
            <a:off x="12474999" y="4919283"/>
            <a:ext cx="12137549" cy="953081"/>
            <a:chOff x="-3998563" y="442416"/>
            <a:chExt cx="3537435" cy="95308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BE30BC-5368-4240-915B-6814F5030CC3}"/>
                </a:ext>
              </a:extLst>
            </p:cNvPr>
            <p:cNvSpPr/>
            <p:nvPr/>
          </p:nvSpPr>
          <p:spPr>
            <a:xfrm>
              <a:off x="-3998563" y="442416"/>
              <a:ext cx="3537435" cy="9530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9A019D-C8F6-4E5B-ADB2-7027952A6999}"/>
                </a:ext>
              </a:extLst>
            </p:cNvPr>
            <p:cNvSpPr/>
            <p:nvPr/>
          </p:nvSpPr>
          <p:spPr>
            <a:xfrm>
              <a:off x="-3067613" y="505081"/>
              <a:ext cx="2587397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Melakukan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pengujian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software yang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dibuat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sesuai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dengan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desain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dan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fungsi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pada software,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apakah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terdapat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kesalahan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atau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1100" spc="300" dirty="0" err="1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tidak</a:t>
              </a:r>
              <a:r>
                <a:rPr lang="en-US" sz="1100" spc="300" dirty="0">
                  <a:solidFill>
                    <a:srgbClr val="000000"/>
                  </a:solidFill>
                  <a:latin typeface="Kelson Sans" panose="0200050000000000000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96550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3.7037E-6 L 0.42604 -3.7037E-6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0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accel="50000" de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417 -0.01157 L -1.12539 -0.0118 " pathEditMode="relative" rAng="0" ptsTypes="AA" p14:bounceEnd="50000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68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43 0.01829 L -1.11055 0.01829 " pathEditMode="relative" rAng="0" ptsTypes="AA" p14:bounceEnd="50000">
                                          <p:cBhvr>
                                            <p:cTn id="2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50000" de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4843 0.04375 L -1.15468 0.04375 " pathEditMode="relative" rAng="0" ptsTypes="AA" p14:bounceEnd="50000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de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3033 0.01828 L -1.23658 0.01828 " pathEditMode="relative" rAng="0" ptsTypes="AA" p14:bounceEnd="50000">
                                          <p:cBhvr>
                                            <p:cTn id="3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3.7037E-6 L 0.42604 -3.7037E-6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0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417 -0.01157 L -1.12539 -0.0118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68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043 0.01829 L -1.11055 0.01829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4843 0.04375 L -1.15468 0.04375 " pathEditMode="relative" rAng="0" ptsTypes="AA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3033 0.01828 L -1.23658 0.01828 " pathEditMode="relative" rAng="0" ptsTypes="AA">
                                          <p:cBhvr>
                                            <p:cTn id="3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4BAE976-E09A-424C-B3AE-415ED8056F7F}"/>
              </a:ext>
            </a:extLst>
          </p:cNvPr>
          <p:cNvSpPr txBox="1">
            <a:spLocks/>
          </p:cNvSpPr>
          <p:nvPr/>
        </p:nvSpPr>
        <p:spPr>
          <a:xfrm>
            <a:off x="4000167" y="5829998"/>
            <a:ext cx="4191666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spc="2000" dirty="0">
                <a:solidFill>
                  <a:srgbClr val="313131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ANALYSIS</a:t>
            </a:r>
            <a:endParaRPr lang="id-ID" sz="3600" b="1" spc="2000" dirty="0">
              <a:solidFill>
                <a:srgbClr val="313131"/>
              </a:solidFill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DCD7F3-7232-4FA5-A7A7-6FFF65CC9862}"/>
              </a:ext>
            </a:extLst>
          </p:cNvPr>
          <p:cNvCxnSpPr>
            <a:cxnSpLocks/>
          </p:cNvCxnSpPr>
          <p:nvPr/>
        </p:nvCxnSpPr>
        <p:spPr>
          <a:xfrm>
            <a:off x="6109864" y="835498"/>
            <a:ext cx="0" cy="4900280"/>
          </a:xfrm>
          <a:prstGeom prst="line">
            <a:avLst/>
          </a:prstGeom>
          <a:ln>
            <a:solidFill>
              <a:srgbClr val="0D0D0D">
                <a:alpha val="8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36C12F57-38D7-47E8-A412-616DF7040EC9}"/>
              </a:ext>
            </a:extLst>
          </p:cNvPr>
          <p:cNvSpPr txBox="1">
            <a:spLocks/>
          </p:cNvSpPr>
          <p:nvPr/>
        </p:nvSpPr>
        <p:spPr>
          <a:xfrm>
            <a:off x="1244709" y="405059"/>
            <a:ext cx="4472455" cy="4304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spc="300" dirty="0">
                <a:solidFill>
                  <a:srgbClr val="B28A63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ANALISIS PERMASALAHAN</a:t>
            </a:r>
            <a:endParaRPr lang="id-ID" sz="2400" b="1" spc="300" dirty="0">
              <a:solidFill>
                <a:srgbClr val="B28A63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E860C43-FEE0-4956-B1BE-261955F7E95F}"/>
              </a:ext>
            </a:extLst>
          </p:cNvPr>
          <p:cNvSpPr txBox="1">
            <a:spLocks/>
          </p:cNvSpPr>
          <p:nvPr/>
        </p:nvSpPr>
        <p:spPr>
          <a:xfrm>
            <a:off x="6922615" y="414094"/>
            <a:ext cx="4472455" cy="4304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300" dirty="0">
                <a:solidFill>
                  <a:schemeClr val="bg1">
                    <a:lumMod val="6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ANALISIS KEBUTUHAN</a:t>
            </a:r>
            <a:endParaRPr lang="id-ID" sz="2400" b="1" spc="300" dirty="0">
              <a:solidFill>
                <a:schemeClr val="bg1">
                  <a:lumMod val="65000"/>
                </a:schemeClr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82816DC-1524-4FAE-B96B-D6C7004BEC2F}"/>
              </a:ext>
            </a:extLst>
          </p:cNvPr>
          <p:cNvGrpSpPr/>
          <p:nvPr/>
        </p:nvGrpSpPr>
        <p:grpSpPr>
          <a:xfrm>
            <a:off x="395830" y="1146910"/>
            <a:ext cx="5390411" cy="4564180"/>
            <a:chOff x="132586" y="1146910"/>
            <a:chExt cx="5390411" cy="45641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8251E0-70CA-49CC-BDB7-274CE721F871}"/>
                </a:ext>
              </a:extLst>
            </p:cNvPr>
            <p:cNvSpPr/>
            <p:nvPr/>
          </p:nvSpPr>
          <p:spPr>
            <a:xfrm>
              <a:off x="1092437" y="1707241"/>
              <a:ext cx="4430560" cy="62046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Belum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adanya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pengembangan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sistem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informasi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 Point Of Sale.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78B024-8032-48CF-AAA7-F8DDBAC010EE}"/>
                </a:ext>
              </a:extLst>
            </p:cNvPr>
            <p:cNvSpPr/>
            <p:nvPr/>
          </p:nvSpPr>
          <p:spPr>
            <a:xfrm>
              <a:off x="1092437" y="3137537"/>
              <a:ext cx="4430559" cy="112811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Penyusunan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laporan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membutuhkan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waktu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yang lama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karena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proses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merekap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data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harus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mengecek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dan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menyalin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kembali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dari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nota manual.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12B472-1D31-4265-A2EC-CB532AF93629}"/>
                </a:ext>
              </a:extLst>
            </p:cNvPr>
            <p:cNvSpPr/>
            <p:nvPr/>
          </p:nvSpPr>
          <p:spPr>
            <a:xfrm>
              <a:off x="132586" y="1146910"/>
              <a:ext cx="1255269" cy="39210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SISTEM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958D23-B52C-4CDC-9A54-428B86A22BED}"/>
                </a:ext>
              </a:extLst>
            </p:cNvPr>
            <p:cNvSpPr/>
            <p:nvPr/>
          </p:nvSpPr>
          <p:spPr>
            <a:xfrm>
              <a:off x="135531" y="2593352"/>
              <a:ext cx="2504665" cy="39210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PENYUSUNAN LAPORAN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B0068C-4B19-447E-8515-E35D239A1C28}"/>
                </a:ext>
              </a:extLst>
            </p:cNvPr>
            <p:cNvSpPr/>
            <p:nvPr/>
          </p:nvSpPr>
          <p:spPr>
            <a:xfrm>
              <a:off x="135532" y="4543022"/>
              <a:ext cx="1845668" cy="34651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ALUR TRANSAKSI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C00771-592F-4F83-B979-0F9B718F690A}"/>
                </a:ext>
              </a:extLst>
            </p:cNvPr>
            <p:cNvSpPr/>
            <p:nvPr/>
          </p:nvSpPr>
          <p:spPr>
            <a:xfrm>
              <a:off x="1115735" y="5090623"/>
              <a:ext cx="4407262" cy="62046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Belum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adanya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alur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pembayaran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tetap</a:t>
              </a:r>
              <a:r>
                <a:rPr lang="en-US" altLang="ko-KR" sz="1600" dirty="0">
                  <a:solidFill>
                    <a:srgbClr val="313131"/>
                  </a:solidFill>
                  <a:latin typeface="Kelson Sans" panose="02000500000000000000"/>
                  <a:cs typeface="Arial" pitchFamily="34" charset="0"/>
                </a:rPr>
                <a:t>.</a:t>
              </a: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6B14FEA-3D6A-4721-B96F-43A8F7B7A8FA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891" y="1546734"/>
              <a:ext cx="510546" cy="470741"/>
            </a:xfrm>
            <a:prstGeom prst="bentConnector3">
              <a:avLst>
                <a:gd name="adj1" fmla="val 3867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2A4D781-BED9-4285-9BA2-0D553649789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16200000" flipH="1">
              <a:off x="485860" y="3095019"/>
              <a:ext cx="702608" cy="510545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368DE36-BA10-468C-B1DB-760262CD9269}"/>
                </a:ext>
              </a:extLst>
            </p:cNvPr>
            <p:cNvCxnSpPr>
              <a:cxnSpLocks/>
            </p:cNvCxnSpPr>
            <p:nvPr/>
          </p:nvCxnSpPr>
          <p:spPr>
            <a:xfrm>
              <a:off x="625330" y="4927130"/>
              <a:ext cx="510546" cy="470741"/>
            </a:xfrm>
            <a:prstGeom prst="bentConnector3">
              <a:avLst>
                <a:gd name="adj1" fmla="val 3867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672B0E7B-19C1-465B-BA21-5D456DCAE515}"/>
              </a:ext>
            </a:extLst>
          </p:cNvPr>
          <p:cNvSpPr/>
          <p:nvPr/>
        </p:nvSpPr>
        <p:spPr>
          <a:xfrm flipH="1">
            <a:off x="6427116" y="1690369"/>
            <a:ext cx="4430560" cy="6204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Membutuhkan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alur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transaksi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tetap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8587C8-ECF8-4358-9CF7-F3508FBC1FF5}"/>
              </a:ext>
            </a:extLst>
          </p:cNvPr>
          <p:cNvSpPr/>
          <p:nvPr/>
        </p:nvSpPr>
        <p:spPr>
          <a:xfrm flipH="1">
            <a:off x="6427117" y="3120665"/>
            <a:ext cx="4430559" cy="11281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Tersedianya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sistem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transaksi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rinci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(Stok,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Kode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Menu dan Refund)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B37966-384A-4D08-A197-88A961C8FD6D}"/>
              </a:ext>
            </a:extLst>
          </p:cNvPr>
          <p:cNvSpPr/>
          <p:nvPr/>
        </p:nvSpPr>
        <p:spPr>
          <a:xfrm flipH="1">
            <a:off x="9776691" y="1130038"/>
            <a:ext cx="2040835" cy="39210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ALUR TRANSAKSI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5D79DA-CED4-4B2D-9B58-DBFE9A990230}"/>
              </a:ext>
            </a:extLst>
          </p:cNvPr>
          <p:cNvSpPr/>
          <p:nvPr/>
        </p:nvSpPr>
        <p:spPr>
          <a:xfrm flipH="1">
            <a:off x="10169242" y="2576480"/>
            <a:ext cx="1645339" cy="39210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SISTEM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4527E6-1532-4499-AE6A-E098E611FC8D}"/>
              </a:ext>
            </a:extLst>
          </p:cNvPr>
          <p:cNvSpPr/>
          <p:nvPr/>
        </p:nvSpPr>
        <p:spPr>
          <a:xfrm flipH="1">
            <a:off x="9968913" y="4526150"/>
            <a:ext cx="1845668" cy="346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KEAMANAN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A0A09A-C43E-41D6-8F12-D12718C820B5}"/>
              </a:ext>
            </a:extLst>
          </p:cNvPr>
          <p:cNvSpPr/>
          <p:nvPr/>
        </p:nvSpPr>
        <p:spPr>
          <a:xfrm flipH="1">
            <a:off x="6427116" y="5073751"/>
            <a:ext cx="4407262" cy="6204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Memiliki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keamanan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baik</a:t>
            </a:r>
            <a:r>
              <a:rPr lang="en-US" altLang="ko-KR" sz="1600" dirty="0">
                <a:solidFill>
                  <a:srgbClr val="313131"/>
                </a:solidFill>
                <a:latin typeface="Kelson Sans" panose="02000500000000000000"/>
                <a:cs typeface="Arial" pitchFamily="34" charset="0"/>
              </a:rPr>
              <a:t>.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332BE39-A4EE-47EC-B92A-2631F3E5FC9D}"/>
              </a:ext>
            </a:extLst>
          </p:cNvPr>
          <p:cNvCxnSpPr>
            <a:cxnSpLocks/>
            <a:endCxn id="87" idx="1"/>
          </p:cNvCxnSpPr>
          <p:nvPr/>
        </p:nvCxnSpPr>
        <p:spPr>
          <a:xfrm flipH="1">
            <a:off x="10857676" y="1529862"/>
            <a:ext cx="510546" cy="470741"/>
          </a:xfrm>
          <a:prstGeom prst="bentConnector3">
            <a:avLst>
              <a:gd name="adj1" fmla="val 3867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4A3E988-3ECD-4C57-819B-4AB1FB513B4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10761645" y="3078147"/>
            <a:ext cx="702608" cy="51054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285386E-2154-42D2-9FC4-8D8A0C5B5975}"/>
              </a:ext>
            </a:extLst>
          </p:cNvPr>
          <p:cNvCxnSpPr>
            <a:cxnSpLocks/>
          </p:cNvCxnSpPr>
          <p:nvPr/>
        </p:nvCxnSpPr>
        <p:spPr>
          <a:xfrm flipH="1">
            <a:off x="10814237" y="4910258"/>
            <a:ext cx="510546" cy="470741"/>
          </a:xfrm>
          <a:prstGeom prst="bentConnector3">
            <a:avLst>
              <a:gd name="adj1" fmla="val 3867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A66C7F-0FDB-4921-9A1D-2F9660F98A7F}"/>
              </a:ext>
            </a:extLst>
          </p:cNvPr>
          <p:cNvGrpSpPr/>
          <p:nvPr/>
        </p:nvGrpSpPr>
        <p:grpSpPr>
          <a:xfrm>
            <a:off x="88138" y="6222118"/>
            <a:ext cx="561400" cy="549834"/>
            <a:chOff x="9091736" y="3332297"/>
            <a:chExt cx="383305" cy="3781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C20E9B-F099-4716-84C1-9B70F517EAEF}"/>
                </a:ext>
              </a:extLst>
            </p:cNvPr>
            <p:cNvSpPr/>
            <p:nvPr/>
          </p:nvSpPr>
          <p:spPr>
            <a:xfrm>
              <a:off x="9091736" y="3332297"/>
              <a:ext cx="347163" cy="33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A4C27F-16BC-434A-A147-AE7770FCAF41}"/>
                </a:ext>
              </a:extLst>
            </p:cNvPr>
            <p:cNvSpPr/>
            <p:nvPr/>
          </p:nvSpPr>
          <p:spPr>
            <a:xfrm>
              <a:off x="9164420" y="3414717"/>
              <a:ext cx="310621" cy="29572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DAC5F63-B5A3-49BB-9807-F323C4809D8C}"/>
              </a:ext>
            </a:extLst>
          </p:cNvPr>
          <p:cNvSpPr txBox="1"/>
          <p:nvPr/>
        </p:nvSpPr>
        <p:spPr>
          <a:xfrm>
            <a:off x="194446" y="627774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94696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5FEEA0-9D9E-4354-9ADB-42647F623AC2}"/>
              </a:ext>
            </a:extLst>
          </p:cNvPr>
          <p:cNvSpPr/>
          <p:nvPr/>
        </p:nvSpPr>
        <p:spPr>
          <a:xfrm>
            <a:off x="10111409" y="198783"/>
            <a:ext cx="2040835" cy="728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0BD52F-7E85-4221-AC47-E9E6E6037282}"/>
              </a:ext>
            </a:extLst>
          </p:cNvPr>
          <p:cNvCxnSpPr>
            <a:cxnSpLocks/>
          </p:cNvCxnSpPr>
          <p:nvPr/>
        </p:nvCxnSpPr>
        <p:spPr>
          <a:xfrm>
            <a:off x="5874338" y="800862"/>
            <a:ext cx="0" cy="4900280"/>
          </a:xfrm>
          <a:prstGeom prst="line">
            <a:avLst/>
          </a:prstGeom>
          <a:ln>
            <a:solidFill>
              <a:srgbClr val="0D0D0D">
                <a:alpha val="8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588AD03D-E00E-4863-BC38-56F9DCFAC42D}"/>
              </a:ext>
            </a:extLst>
          </p:cNvPr>
          <p:cNvSpPr txBox="1">
            <a:spLocks/>
          </p:cNvSpPr>
          <p:nvPr/>
        </p:nvSpPr>
        <p:spPr>
          <a:xfrm>
            <a:off x="1013535" y="1454727"/>
            <a:ext cx="4656448" cy="2729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600" b="1" spc="2000" dirty="0">
                <a:solidFill>
                  <a:srgbClr val="A6A6A6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ERD</a:t>
            </a:r>
            <a:endParaRPr lang="id-ID" sz="16600" b="1" spc="2000" dirty="0">
              <a:solidFill>
                <a:srgbClr val="A6A6A6"/>
              </a:solidFill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6930FC3-D200-4141-AD99-5AFBADD65CE5}"/>
              </a:ext>
            </a:extLst>
          </p:cNvPr>
          <p:cNvSpPr txBox="1">
            <a:spLocks/>
          </p:cNvSpPr>
          <p:nvPr/>
        </p:nvSpPr>
        <p:spPr>
          <a:xfrm>
            <a:off x="7344254" y="-277092"/>
            <a:ext cx="3643711" cy="1493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8800" b="1" spc="2000" dirty="0">
                <a:solidFill>
                  <a:srgbClr val="A6A6A6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UML</a:t>
            </a:r>
            <a:endParaRPr lang="id-ID" sz="8800" b="1" spc="2000" dirty="0">
              <a:solidFill>
                <a:srgbClr val="A6A6A6"/>
              </a:solidFill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B31DDE-A1E3-40FC-AC3E-33D193F2C51A}"/>
              </a:ext>
            </a:extLst>
          </p:cNvPr>
          <p:cNvGrpSpPr/>
          <p:nvPr/>
        </p:nvGrpSpPr>
        <p:grpSpPr>
          <a:xfrm>
            <a:off x="5985162" y="1593272"/>
            <a:ext cx="1901372" cy="588817"/>
            <a:chOff x="2721275" y="2190320"/>
            <a:chExt cx="1901372" cy="58881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7CDAB1-0534-41FA-86E5-0C73520DF593}"/>
                </a:ext>
              </a:extLst>
            </p:cNvPr>
            <p:cNvSpPr txBox="1"/>
            <p:nvPr/>
          </p:nvSpPr>
          <p:spPr>
            <a:xfrm>
              <a:off x="3291953" y="2256720"/>
              <a:ext cx="85831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USECASE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4E4A3E-95E0-44F5-8010-70CF784FE064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E8125E-F677-4EF6-ABC0-92445209D86A}"/>
              </a:ext>
            </a:extLst>
          </p:cNvPr>
          <p:cNvGrpSpPr/>
          <p:nvPr/>
        </p:nvGrpSpPr>
        <p:grpSpPr>
          <a:xfrm>
            <a:off x="8080995" y="1604256"/>
            <a:ext cx="1901372" cy="588817"/>
            <a:chOff x="2721275" y="2190320"/>
            <a:chExt cx="1901372" cy="58881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7779E4-33E8-4764-BA69-8B2B175AB797}"/>
                </a:ext>
              </a:extLst>
            </p:cNvPr>
            <p:cNvSpPr txBox="1"/>
            <p:nvPr/>
          </p:nvSpPr>
          <p:spPr>
            <a:xfrm>
              <a:off x="3291953" y="2244493"/>
              <a:ext cx="85831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0D7114-47B8-41D1-97A6-1B7407534D58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7A8975-75DF-484D-A03D-22D73B0F6C87}"/>
              </a:ext>
            </a:extLst>
          </p:cNvPr>
          <p:cNvGrpSpPr/>
          <p:nvPr/>
        </p:nvGrpSpPr>
        <p:grpSpPr>
          <a:xfrm>
            <a:off x="10176828" y="1604256"/>
            <a:ext cx="1901372" cy="588817"/>
            <a:chOff x="2721275" y="2190320"/>
            <a:chExt cx="1901372" cy="58881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744102-7E91-4895-9E4D-8EFC87114E0E}"/>
                </a:ext>
              </a:extLst>
            </p:cNvPr>
            <p:cNvSpPr txBox="1"/>
            <p:nvPr/>
          </p:nvSpPr>
          <p:spPr>
            <a:xfrm>
              <a:off x="3229922" y="2242260"/>
              <a:ext cx="91178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SEQUENCE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306E7B-AD4F-4272-8D04-3D412C435D49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C5803E-EC20-48EB-AC9F-7F2C3588F696}"/>
              </a:ext>
            </a:extLst>
          </p:cNvPr>
          <p:cNvGrpSpPr/>
          <p:nvPr/>
        </p:nvGrpSpPr>
        <p:grpSpPr>
          <a:xfrm>
            <a:off x="5985162" y="2324012"/>
            <a:ext cx="1901372" cy="588817"/>
            <a:chOff x="2721275" y="2190320"/>
            <a:chExt cx="1901372" cy="588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E1243C-FE1D-4C0B-BCB8-B8208238A0A8}"/>
                </a:ext>
              </a:extLst>
            </p:cNvPr>
            <p:cNvSpPr txBox="1"/>
            <p:nvPr/>
          </p:nvSpPr>
          <p:spPr>
            <a:xfrm>
              <a:off x="3291953" y="2229010"/>
              <a:ext cx="85831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CLASS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9BE47B-66F8-4240-B4C2-187A9F36718D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1B1771-771A-4D1F-AB69-91D3C8B80941}"/>
              </a:ext>
            </a:extLst>
          </p:cNvPr>
          <p:cNvGrpSpPr/>
          <p:nvPr/>
        </p:nvGrpSpPr>
        <p:grpSpPr>
          <a:xfrm>
            <a:off x="8080995" y="2334996"/>
            <a:ext cx="1901372" cy="588817"/>
            <a:chOff x="2721275" y="2190320"/>
            <a:chExt cx="1901372" cy="5888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5794B6-5790-4BB8-811B-A9711489929A}"/>
                </a:ext>
              </a:extLst>
            </p:cNvPr>
            <p:cNvSpPr txBox="1"/>
            <p:nvPr/>
          </p:nvSpPr>
          <p:spPr>
            <a:xfrm>
              <a:off x="2931728" y="2284430"/>
              <a:ext cx="150053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COLLABORATION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657D880-0AB1-4523-8134-8F8AB3D0897D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B230E4-E790-43D7-9F65-466A7A3F1C58}"/>
              </a:ext>
            </a:extLst>
          </p:cNvPr>
          <p:cNvGrpSpPr/>
          <p:nvPr/>
        </p:nvGrpSpPr>
        <p:grpSpPr>
          <a:xfrm>
            <a:off x="10176828" y="2334996"/>
            <a:ext cx="1901372" cy="588817"/>
            <a:chOff x="2721275" y="2190320"/>
            <a:chExt cx="1901372" cy="58881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80D51C-CB5B-441F-85EE-5D0472576A53}"/>
                </a:ext>
              </a:extLst>
            </p:cNvPr>
            <p:cNvSpPr txBox="1"/>
            <p:nvPr/>
          </p:nvSpPr>
          <p:spPr>
            <a:xfrm>
              <a:off x="2988953" y="2239224"/>
              <a:ext cx="136601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STATEMACHINE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36A5DD5-30B8-4BF0-98F8-04BCF46BC49D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A0E429-66EC-4223-B8B1-D34C38F2385E}"/>
              </a:ext>
            </a:extLst>
          </p:cNvPr>
          <p:cNvGrpSpPr/>
          <p:nvPr/>
        </p:nvGrpSpPr>
        <p:grpSpPr>
          <a:xfrm>
            <a:off x="5985162" y="3029888"/>
            <a:ext cx="1901372" cy="588817"/>
            <a:chOff x="2721275" y="2190320"/>
            <a:chExt cx="1901372" cy="58881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F2B7FE-31E8-48A2-AE70-B58F32AE6AC9}"/>
                </a:ext>
              </a:extLst>
            </p:cNvPr>
            <p:cNvSpPr txBox="1"/>
            <p:nvPr/>
          </p:nvSpPr>
          <p:spPr>
            <a:xfrm>
              <a:off x="3101828" y="2238506"/>
              <a:ext cx="122257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DEPLOYMENT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B4D4D5D-1C71-48E2-B13E-A84A0ADA7E1B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F0D29A-BDCF-4A69-85E9-8999FA57EFCA}"/>
              </a:ext>
            </a:extLst>
          </p:cNvPr>
          <p:cNvGrpSpPr/>
          <p:nvPr/>
        </p:nvGrpSpPr>
        <p:grpSpPr>
          <a:xfrm>
            <a:off x="8080995" y="3040872"/>
            <a:ext cx="1901372" cy="588817"/>
            <a:chOff x="2721275" y="2190320"/>
            <a:chExt cx="1901372" cy="58881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FBD3A4-9186-495E-B830-09EFD540CEF3}"/>
                </a:ext>
              </a:extLst>
            </p:cNvPr>
            <p:cNvSpPr txBox="1"/>
            <p:nvPr/>
          </p:nvSpPr>
          <p:spPr>
            <a:xfrm>
              <a:off x="3109661" y="2215184"/>
              <a:ext cx="114467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COMPONENT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B3AF92B-9037-4CBD-8B2D-AC75D2F133D1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515D89-61FC-4A63-AD2F-DCA29C20613F}"/>
              </a:ext>
            </a:extLst>
          </p:cNvPr>
          <p:cNvGrpSpPr/>
          <p:nvPr/>
        </p:nvGrpSpPr>
        <p:grpSpPr>
          <a:xfrm>
            <a:off x="10176828" y="3040872"/>
            <a:ext cx="1901372" cy="588817"/>
            <a:chOff x="2721275" y="2190320"/>
            <a:chExt cx="1901372" cy="58881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CECDEB-6099-4CC5-B4FF-9B9FA4D1D5EE}"/>
                </a:ext>
              </a:extLst>
            </p:cNvPr>
            <p:cNvSpPr txBox="1"/>
            <p:nvPr/>
          </p:nvSpPr>
          <p:spPr>
            <a:xfrm>
              <a:off x="3291953" y="2242865"/>
              <a:ext cx="85831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OBJECT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elson Sans" panose="02000500000000000000" pitchFamily="50" charset="0"/>
                  <a:ea typeface="Lato Light" panose="020F0502020204030203" pitchFamily="34" charset="0"/>
                  <a:cs typeface="Lato Light" panose="020F0502020204030203" pitchFamily="34" charset="0"/>
                </a:rPr>
                <a:t>DIAGRAM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C8F29E0-F9C7-4DDB-B536-3F6ABCF2E817}"/>
                </a:ext>
              </a:extLst>
            </p:cNvPr>
            <p:cNvSpPr/>
            <p:nvPr/>
          </p:nvSpPr>
          <p:spPr>
            <a:xfrm>
              <a:off x="2721275" y="2190320"/>
              <a:ext cx="1901372" cy="5888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49C780-E836-4A51-96B9-921DA3EFFFDB}"/>
              </a:ext>
            </a:extLst>
          </p:cNvPr>
          <p:cNvSpPr/>
          <p:nvPr/>
        </p:nvSpPr>
        <p:spPr>
          <a:xfrm>
            <a:off x="12209595" y="4358763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Entity Relationship Diagram </a:t>
            </a:r>
            <a:endParaRPr lang="en-US" sz="16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id-ID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odel yang menjelaskan hubungan antar data dalam database berdasarkan tabel data yang mempunyai hubungan antar tabe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id-ID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36970-7BD0-4977-8F03-3D8970935D70}"/>
              </a:ext>
            </a:extLst>
          </p:cNvPr>
          <p:cNvSpPr/>
          <p:nvPr/>
        </p:nvSpPr>
        <p:spPr>
          <a:xfrm>
            <a:off x="18173856" y="4358763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Unified Modeling Language 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Pemodelan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desain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yang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berorientasi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objek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(OOP)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serta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aplikasinya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5D727-DFD5-44D2-825B-197ACB055577}"/>
              </a:ext>
            </a:extLst>
          </p:cNvPr>
          <p:cNvSpPr/>
          <p:nvPr/>
        </p:nvSpPr>
        <p:spPr>
          <a:xfrm>
            <a:off x="18173856" y="4351895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Usecase</a:t>
            </a: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Diagram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Menggambarkan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sekelompok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Case dan actor yang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disertai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hubungan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keduanya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(Actor, Use Case, Relation)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3C01D0-2177-4054-93F2-88C393E685DB}"/>
              </a:ext>
            </a:extLst>
          </p:cNvPr>
          <p:cNvSpPr/>
          <p:nvPr/>
        </p:nvSpPr>
        <p:spPr>
          <a:xfrm>
            <a:off x="18173856" y="4372056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Activity Diagram 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Memperlihatkan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aliran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urutan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diagram.</a:t>
            </a:r>
          </a:p>
          <a:p>
            <a:pPr algn="ctr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87FFC9-7C6C-4BB6-AB64-DF271E99EB93}"/>
              </a:ext>
            </a:extLst>
          </p:cNvPr>
          <p:cNvSpPr/>
          <p:nvPr/>
        </p:nvSpPr>
        <p:spPr>
          <a:xfrm>
            <a:off x="18173856" y="4367564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Sequence Diagram 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Menggambarkan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urutan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objek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objek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8BF618-AA07-4F12-AB9C-B4032AF5208F}"/>
              </a:ext>
            </a:extLst>
          </p:cNvPr>
          <p:cNvSpPr/>
          <p:nvPr/>
        </p:nvSpPr>
        <p:spPr>
          <a:xfrm>
            <a:off x="18173856" y="4352061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Diagram 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memperlihatkan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sekumpulan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 actual yang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didalam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F71353-FC3C-499D-9A64-AE9D8A3FDA5C}"/>
              </a:ext>
            </a:extLst>
          </p:cNvPr>
          <p:cNvSpPr/>
          <p:nvPr/>
        </p:nvSpPr>
        <p:spPr>
          <a:xfrm>
            <a:off x="18173856" y="4367565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Collaboration Diagram 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relasi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interaksi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objek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software pada UML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0005F3-5BFB-40BE-9259-220D07626163}"/>
              </a:ext>
            </a:extLst>
          </p:cNvPr>
          <p:cNvSpPr/>
          <p:nvPr/>
        </p:nvSpPr>
        <p:spPr>
          <a:xfrm>
            <a:off x="18173856" y="4352590"/>
            <a:ext cx="5133008" cy="106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Statemachine</a:t>
            </a:r>
            <a:r>
              <a:rPr lang="en-US" sz="1600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Diagram 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Menggambarkan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semua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keadaan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(state) yang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dimiliki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class yang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merubah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keadaan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9774A2-7DB8-48BC-B456-E88C5F00C83D}"/>
              </a:ext>
            </a:extLst>
          </p:cNvPr>
          <p:cNvSpPr/>
          <p:nvPr/>
        </p:nvSpPr>
        <p:spPr>
          <a:xfrm>
            <a:off x="18173856" y="4430084"/>
            <a:ext cx="5133008" cy="94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Deployment Diagram</a:t>
            </a:r>
          </a:p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Menggambarkan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fisiknya</a:t>
            </a:r>
            <a:r>
              <a:rPr lang="en-US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534BFC-C1C0-4821-9060-BAD9DC70D480}"/>
              </a:ext>
            </a:extLst>
          </p:cNvPr>
          <p:cNvSpPr/>
          <p:nvPr/>
        </p:nvSpPr>
        <p:spPr>
          <a:xfrm>
            <a:off x="18173856" y="4430080"/>
            <a:ext cx="5133008" cy="94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Component Diagram</a:t>
            </a:r>
          </a:p>
          <a:p>
            <a:pPr algn="ctr">
              <a:lnSpc>
                <a:spcPct val="150000"/>
              </a:lnSpc>
            </a:pPr>
            <a:r>
              <a:rPr lang="sv-SE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Gambaran struktur fisik dari source code dalam pendekatan komponen. 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0A536E-9D34-4059-9C10-E32D640690DA}"/>
              </a:ext>
            </a:extLst>
          </p:cNvPr>
          <p:cNvSpPr/>
          <p:nvPr/>
        </p:nvSpPr>
        <p:spPr>
          <a:xfrm>
            <a:off x="18173856" y="4507776"/>
            <a:ext cx="5133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Object Diagram </a:t>
            </a:r>
          </a:p>
          <a:p>
            <a:pPr algn="ctr"/>
            <a:r>
              <a:rPr lang="sv-SE" sz="1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Menggambarkan struktur dari segi penamaan objek dan jalannya objek dalam system. </a:t>
            </a:r>
            <a:endParaRPr lang="en-US" sz="1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6DF5E471-F4D3-4E14-AA41-B2CF2ED19F09}"/>
              </a:ext>
            </a:extLst>
          </p:cNvPr>
          <p:cNvSpPr txBox="1">
            <a:spLocks/>
          </p:cNvSpPr>
          <p:nvPr/>
        </p:nvSpPr>
        <p:spPr>
          <a:xfrm>
            <a:off x="4000167" y="5829998"/>
            <a:ext cx="4191666" cy="918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spc="2000" dirty="0">
                <a:solidFill>
                  <a:srgbClr val="313131"/>
                </a:solidFill>
                <a:latin typeface="Kelson Sans" panose="02000500000000000000"/>
                <a:ea typeface="Lato Light" panose="020F0502020204030203" pitchFamily="34" charset="0"/>
                <a:cs typeface="Lato Light" panose="020F0502020204030203" pitchFamily="34" charset="0"/>
              </a:rPr>
              <a:t>DESIGN</a:t>
            </a:r>
            <a:endParaRPr lang="id-ID" sz="3600" b="1" spc="2000" dirty="0">
              <a:solidFill>
                <a:srgbClr val="313131"/>
              </a:solidFill>
              <a:latin typeface="Kelson Sans" panose="0200050000000000000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39E7680-1ADB-464D-97D2-1652CA5A9557}"/>
              </a:ext>
            </a:extLst>
          </p:cNvPr>
          <p:cNvGrpSpPr/>
          <p:nvPr/>
        </p:nvGrpSpPr>
        <p:grpSpPr>
          <a:xfrm>
            <a:off x="88138" y="6222118"/>
            <a:ext cx="561400" cy="549834"/>
            <a:chOff x="9091736" y="3332297"/>
            <a:chExt cx="383305" cy="37814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DF7E33-3A69-418D-9E78-0B28B529BDF0}"/>
                </a:ext>
              </a:extLst>
            </p:cNvPr>
            <p:cNvSpPr/>
            <p:nvPr/>
          </p:nvSpPr>
          <p:spPr>
            <a:xfrm>
              <a:off x="9091736" y="3332297"/>
              <a:ext cx="347163" cy="33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F389D3-F49D-4212-A7BB-367B1466FD18}"/>
                </a:ext>
              </a:extLst>
            </p:cNvPr>
            <p:cNvSpPr/>
            <p:nvPr/>
          </p:nvSpPr>
          <p:spPr>
            <a:xfrm>
              <a:off x="9164420" y="3414717"/>
              <a:ext cx="310621" cy="29572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070DF52-D47D-45E8-A4EC-B7E86ADF0F9A}"/>
              </a:ext>
            </a:extLst>
          </p:cNvPr>
          <p:cNvSpPr txBox="1"/>
          <p:nvPr/>
        </p:nvSpPr>
        <p:spPr>
          <a:xfrm>
            <a:off x="194446" y="627774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elson Sans" panose="0200050000000000000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463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 override="childStyle">
                                            <p:cTn id="6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style.fontWeight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bold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4.44444E-6 L -0.95886 -4.44444E-6 " pathEditMode="relative" rAng="0" ptsTypes="AA" p14:bounceEnd="50000">
                                          <p:cBhvr>
                                            <p:cTn id="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4.44444E-6 L -0.95885 -4.44444E-6 " pathEditMode="relative" rAng="0" ptsTypes="AA" p14:bounceEnd="50000">
                                          <p:cBhvr>
                                            <p:cTn id="1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2.96296E-6 L -0.95885 2.96296E-6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3.7037E-6 L -0.95885 3.7037E-6 " pathEditMode="relative" rAng="0" ptsTypes="AA" p14:bounceEnd="50000">
                                          <p:cBhvr>
                                            <p:cTn id="2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85185E-6 L -0.95885 -1.85185E-6 " pathEditMode="relative" rAng="0" ptsTypes="AA" p14:bounceEnd="50000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-0.95885 1.48148E-6 " pathEditMode="relative" rAng="0" ptsTypes="AA" p14:bounceEnd="50000">
                                          <p:cBhvr>
                                            <p:cTn id="41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85185E-6 L -0.95885 -1.85185E-6 " pathEditMode="relative" rAng="0" ptsTypes="AA" p14:bounceEnd="50000">
                                          <p:cBhvr>
                                            <p:cTn id="4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-0.95885 1.48148E-6 " pathEditMode="relative" rAng="0" ptsTypes="AA" p14:bounceEnd="50000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33333E-6 L -0.95885 -3.33333E-6 " pathEditMode="relative" rAng="0" ptsTypes="AA" p14:bounceEnd="50000">
                                          <p:cBhvr>
                                            <p:cTn id="6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33333E-6 L -0.95885 -3.33333E-6 " pathEditMode="relative" rAng="0" ptsTypes="AA" p14:bounceEnd="50000">
                                          <p:cBhvr>
                                            <p:cTn id="69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35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4.07407E-6 L -0.95885 4.07407E-6 " pathEditMode="relative" rAng="0" ptsTypes="AA" p14:bounceEnd="50000">
                                          <p:cBhvr>
                                            <p:cTn id="7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4" grpId="1"/>
          <p:bldP spid="35" grpId="0"/>
          <p:bldP spid="35" grpId="1"/>
          <p:bldP spid="36" grpId="0"/>
          <p:bldP spid="36" grpId="1"/>
          <p:bldP spid="40" grpId="0"/>
          <p:bldP spid="40" grpId="1"/>
          <p:bldP spid="43" grpId="0"/>
          <p:bldP spid="43" grpId="1"/>
          <p:bldP spid="44" grpId="0"/>
          <p:bldP spid="44" grpId="1"/>
          <p:bldP spid="46" grpId="0"/>
          <p:bldP spid="46" grpId="1"/>
          <p:bldP spid="73" grpId="0"/>
          <p:bldP spid="73" grpId="1"/>
          <p:bldP spid="74" grpId="0"/>
          <p:bldP spid="74" grpId="1"/>
          <p:bldP spid="76" grpId="0"/>
          <p:bldP spid="76" grpId="1"/>
          <p:bldP spid="77" grpId="0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 override="childStyle">
                                            <p:cTn id="6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style.fontWeight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bold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4.44444E-6 L -0.95886 -4.44444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4.44444E-6 L -0.95885 -4.44444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2.96296E-6 L -0.95885 2.96296E-6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3.7037E-6 L -0.95885 3.7037E-6 " pathEditMode="relative" rAng="0" ptsTypes="AA">
                                          <p:cBhvr>
                                            <p:cTn id="2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85185E-6 L -0.95885 -1.85185E-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-0.95885 1.48148E-6 " pathEditMode="relative" rAng="0" ptsTypes="AA">
                                          <p:cBhvr>
                                            <p:cTn id="41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85185E-6 L -0.95885 -1.85185E-6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-0.95885 1.48148E-6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33333E-6 L -0.95885 -3.33333E-6 " pathEditMode="relative" rAng="0" ptsTypes="AA">
                                          <p:cBhvr>
                                            <p:cTn id="6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33333E-6 L -0.95885 -3.33333E-6 " pathEditMode="relative" rAng="0" ptsTypes="AA">
                                          <p:cBhvr>
                                            <p:cTn id="69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35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4.07407E-6 L -0.95885 4.07407E-6 " pathEditMode="relative" rAng="0" ptsTypes="AA">
                                          <p:cBhvr>
                                            <p:cTn id="7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4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4" grpId="1"/>
          <p:bldP spid="35" grpId="0"/>
          <p:bldP spid="35" grpId="1"/>
          <p:bldP spid="36" grpId="0"/>
          <p:bldP spid="36" grpId="1"/>
          <p:bldP spid="40" grpId="0"/>
          <p:bldP spid="40" grpId="1"/>
          <p:bldP spid="43" grpId="0"/>
          <p:bldP spid="43" grpId="1"/>
          <p:bldP spid="44" grpId="0"/>
          <p:bldP spid="44" grpId="1"/>
          <p:bldP spid="46" grpId="0"/>
          <p:bldP spid="46" grpId="1"/>
          <p:bldP spid="73" grpId="0"/>
          <p:bldP spid="73" grpId="1"/>
          <p:bldP spid="74" grpId="0"/>
          <p:bldP spid="74" grpId="1"/>
          <p:bldP spid="76" grpId="0"/>
          <p:bldP spid="76" grpId="1"/>
          <p:bldP spid="77" grpId="0"/>
          <p:bldP spid="78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722</Words>
  <Application>Microsoft Office PowerPoint</Application>
  <PresentationFormat>Widescreen</PresentationFormat>
  <Paragraphs>197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Corbel</vt:lpstr>
      <vt:lpstr>Josefin Sans</vt:lpstr>
      <vt:lpstr>Kelson Sans</vt:lpstr>
      <vt:lpstr>Lato</vt:lpstr>
      <vt:lpstr>Lato Black</vt:lpstr>
      <vt:lpstr>Lato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CAHYANTRI</dc:creator>
  <cp:lastModifiedBy>TIA CAHYANTRI</cp:lastModifiedBy>
  <cp:revision>106</cp:revision>
  <dcterms:created xsi:type="dcterms:W3CDTF">2016-12-01T01:44:45Z</dcterms:created>
  <dcterms:modified xsi:type="dcterms:W3CDTF">2020-02-05T11:49:40Z</dcterms:modified>
</cp:coreProperties>
</file>