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60" r:id="rId5"/>
    <p:sldId id="267" r:id="rId6"/>
    <p:sldId id="261" r:id="rId7"/>
    <p:sldId id="268" r:id="rId8"/>
    <p:sldId id="274" r:id="rId9"/>
    <p:sldId id="262" r:id="rId10"/>
    <p:sldId id="263" r:id="rId11"/>
    <p:sldId id="264" r:id="rId12"/>
    <p:sldId id="271" r:id="rId13"/>
    <p:sldId id="266" r:id="rId14"/>
    <p:sldId id="269" r:id="rId15"/>
    <p:sldId id="272" r:id="rId16"/>
    <p:sldId id="273" r:id="rId17"/>
    <p:sldId id="284" r:id="rId18"/>
    <p:sldId id="276" r:id="rId19"/>
    <p:sldId id="283" r:id="rId20"/>
    <p:sldId id="278" r:id="rId21"/>
    <p:sldId id="279" r:id="rId22"/>
    <p:sldId id="280" r:id="rId23"/>
    <p:sldId id="281" r:id="rId24"/>
    <p:sldId id="282" r:id="rId25"/>
    <p:sldId id="285" r:id="rId26"/>
    <p:sldId id="286" r:id="rId27"/>
    <p:sldId id="287"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FF915-C26A-478F-993D-737E3EFFAC82}" v="1" dt="2025-04-04T15:04:27.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varScale="1">
        <p:scale>
          <a:sx n="87" d="100"/>
          <a:sy n="87" d="100"/>
        </p:scale>
        <p:origin x="60" y="6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nwyn Curnow (Student)" userId="1811f7ed-6e00-4647-b387-566fc1a5ad41" providerId="ADAL" clId="{56CFF915-C26A-478F-993D-737E3EFFAC82}"/>
    <pc:docChg chg="custSel addSld modSld">
      <pc:chgData name="Bronwyn Curnow (Student)" userId="1811f7ed-6e00-4647-b387-566fc1a5ad41" providerId="ADAL" clId="{56CFF915-C26A-478F-993D-737E3EFFAC82}" dt="2025-04-04T15:06:47.735" v="894" actId="20577"/>
      <pc:docMkLst>
        <pc:docMk/>
      </pc:docMkLst>
      <pc:sldChg chg="modSp mod">
        <pc:chgData name="Bronwyn Curnow (Student)" userId="1811f7ed-6e00-4647-b387-566fc1a5ad41" providerId="ADAL" clId="{56CFF915-C26A-478F-993D-737E3EFFAC82}" dt="2025-04-02T18:50:10.889" v="104" actId="20577"/>
        <pc:sldMkLst>
          <pc:docMk/>
          <pc:sldMk cId="3909167770" sldId="277"/>
        </pc:sldMkLst>
        <pc:spChg chg="mod">
          <ac:chgData name="Bronwyn Curnow (Student)" userId="1811f7ed-6e00-4647-b387-566fc1a5ad41" providerId="ADAL" clId="{56CFF915-C26A-478F-993D-737E3EFFAC82}" dt="2025-04-02T18:50:10.889" v="104" actId="20577"/>
          <ac:spMkLst>
            <pc:docMk/>
            <pc:sldMk cId="3909167770" sldId="277"/>
            <ac:spMk id="5" creationId="{25BA8429-DC13-71AB-9A42-C2D3346F6DA6}"/>
          </ac:spMkLst>
        </pc:spChg>
      </pc:sldChg>
      <pc:sldChg chg="addSp delSp modSp new mod modClrScheme chgLayout">
        <pc:chgData name="Bronwyn Curnow (Student)" userId="1811f7ed-6e00-4647-b387-566fc1a5ad41" providerId="ADAL" clId="{56CFF915-C26A-478F-993D-737E3EFFAC82}" dt="2025-04-02T18:56:46.107" v="300" actId="20577"/>
        <pc:sldMkLst>
          <pc:docMk/>
          <pc:sldMk cId="3014811686" sldId="285"/>
        </pc:sldMkLst>
        <pc:spChg chg="add mod ord">
          <ac:chgData name="Bronwyn Curnow (Student)" userId="1811f7ed-6e00-4647-b387-566fc1a5ad41" providerId="ADAL" clId="{56CFF915-C26A-478F-993D-737E3EFFAC82}" dt="2025-04-02T18:56:14.216" v="139" actId="20577"/>
          <ac:spMkLst>
            <pc:docMk/>
            <pc:sldMk cId="3014811686" sldId="285"/>
            <ac:spMk id="5" creationId="{93C3653B-0B50-7325-7EB9-79FB33F35C14}"/>
          </ac:spMkLst>
        </pc:spChg>
        <pc:spChg chg="add mod ord">
          <ac:chgData name="Bronwyn Curnow (Student)" userId="1811f7ed-6e00-4647-b387-566fc1a5ad41" providerId="ADAL" clId="{56CFF915-C26A-478F-993D-737E3EFFAC82}" dt="2025-04-02T18:56:46.107" v="300" actId="20577"/>
          <ac:spMkLst>
            <pc:docMk/>
            <pc:sldMk cId="3014811686" sldId="285"/>
            <ac:spMk id="6" creationId="{B3BF50D5-31BD-6FF6-F333-68E0DFA92ECF}"/>
          </ac:spMkLst>
        </pc:spChg>
      </pc:sldChg>
      <pc:sldChg chg="addSp delSp modSp new mod modClrScheme chgLayout">
        <pc:chgData name="Bronwyn Curnow (Student)" userId="1811f7ed-6e00-4647-b387-566fc1a5ad41" providerId="ADAL" clId="{56CFF915-C26A-478F-993D-737E3EFFAC82}" dt="2025-04-04T15:06:44.320" v="890" actId="20577"/>
        <pc:sldMkLst>
          <pc:docMk/>
          <pc:sldMk cId="303790445" sldId="286"/>
        </pc:sldMkLst>
        <pc:spChg chg="add mod ord">
          <ac:chgData name="Bronwyn Curnow (Student)" userId="1811f7ed-6e00-4647-b387-566fc1a5ad41" providerId="ADAL" clId="{56CFF915-C26A-478F-993D-737E3EFFAC82}" dt="2025-04-02T18:57:02.887" v="320" actId="20577"/>
          <ac:spMkLst>
            <pc:docMk/>
            <pc:sldMk cId="303790445" sldId="286"/>
            <ac:spMk id="4" creationId="{9C59C676-3BB1-8547-DCFA-9B5588D0A6F8}"/>
          </ac:spMkLst>
        </pc:spChg>
        <pc:spChg chg="add del mod ord">
          <ac:chgData name="Bronwyn Curnow (Student)" userId="1811f7ed-6e00-4647-b387-566fc1a5ad41" providerId="ADAL" clId="{56CFF915-C26A-478F-993D-737E3EFFAC82}" dt="2025-04-04T15:04:17.686" v="778" actId="22"/>
          <ac:spMkLst>
            <pc:docMk/>
            <pc:sldMk cId="303790445" sldId="286"/>
            <ac:spMk id="5" creationId="{5F8E9965-B69A-B51A-32E0-071E2EA5423F}"/>
          </ac:spMkLst>
        </pc:spChg>
        <pc:spChg chg="add mod ord">
          <ac:chgData name="Bronwyn Curnow (Student)" userId="1811f7ed-6e00-4647-b387-566fc1a5ad41" providerId="ADAL" clId="{56CFF915-C26A-478F-993D-737E3EFFAC82}" dt="2025-04-04T15:06:44.320" v="890" actId="20577"/>
          <ac:spMkLst>
            <pc:docMk/>
            <pc:sldMk cId="303790445" sldId="286"/>
            <ac:spMk id="6" creationId="{4F9191E4-54FC-EDEE-E747-E327A1BAE836}"/>
          </ac:spMkLst>
        </pc:spChg>
        <pc:spChg chg="add del mod">
          <ac:chgData name="Bronwyn Curnow (Student)" userId="1811f7ed-6e00-4647-b387-566fc1a5ad41" providerId="ADAL" clId="{56CFF915-C26A-478F-993D-737E3EFFAC82}" dt="2025-04-04T15:05:14.872" v="785" actId="22"/>
          <ac:spMkLst>
            <pc:docMk/>
            <pc:sldMk cId="303790445" sldId="286"/>
            <ac:spMk id="8" creationId="{285771AF-5D44-D9F4-44DB-E8BA54A9EC64}"/>
          </ac:spMkLst>
        </pc:spChg>
        <pc:picChg chg="add del mod ord">
          <ac:chgData name="Bronwyn Curnow (Student)" userId="1811f7ed-6e00-4647-b387-566fc1a5ad41" providerId="ADAL" clId="{56CFF915-C26A-478F-993D-737E3EFFAC82}" dt="2025-04-04T15:04:25.913" v="781" actId="478"/>
          <ac:picMkLst>
            <pc:docMk/>
            <pc:sldMk cId="303790445" sldId="286"/>
            <ac:picMk id="3" creationId="{60BC1A76-A333-9774-A528-86D9E72C83E1}"/>
          </ac:picMkLst>
        </pc:picChg>
        <pc:picChg chg="add mod ord">
          <ac:chgData name="Bronwyn Curnow (Student)" userId="1811f7ed-6e00-4647-b387-566fc1a5ad41" providerId="ADAL" clId="{56CFF915-C26A-478F-993D-737E3EFFAC82}" dt="2025-04-04T15:05:18.947" v="787" actId="1076"/>
          <ac:picMkLst>
            <pc:docMk/>
            <pc:sldMk cId="303790445" sldId="286"/>
            <ac:picMk id="10" creationId="{454A93B1-FBD3-1AEB-4054-515B5F3F99A4}"/>
          </ac:picMkLst>
        </pc:picChg>
      </pc:sldChg>
      <pc:sldChg chg="addSp delSp modSp new mod">
        <pc:chgData name="Bronwyn Curnow (Student)" userId="1811f7ed-6e00-4647-b387-566fc1a5ad41" providerId="ADAL" clId="{56CFF915-C26A-478F-993D-737E3EFFAC82}" dt="2025-04-04T15:06:47.735" v="894" actId="20577"/>
        <pc:sldMkLst>
          <pc:docMk/>
          <pc:sldMk cId="1747012110" sldId="287"/>
        </pc:sldMkLst>
        <pc:spChg chg="mod">
          <ac:chgData name="Bronwyn Curnow (Student)" userId="1811f7ed-6e00-4647-b387-566fc1a5ad41" providerId="ADAL" clId="{56CFF915-C26A-478F-993D-737E3EFFAC82}" dt="2025-04-02T18:57:47.985" v="621" actId="20577"/>
          <ac:spMkLst>
            <pc:docMk/>
            <pc:sldMk cId="1747012110" sldId="287"/>
            <ac:spMk id="2" creationId="{B4E3AC03-6810-8594-DF53-2EDA99083A35}"/>
          </ac:spMkLst>
        </pc:spChg>
        <pc:spChg chg="del">
          <ac:chgData name="Bronwyn Curnow (Student)" userId="1811f7ed-6e00-4647-b387-566fc1a5ad41" providerId="ADAL" clId="{56CFF915-C26A-478F-993D-737E3EFFAC82}" dt="2025-04-04T15:04:27.534" v="782"/>
          <ac:spMkLst>
            <pc:docMk/>
            <pc:sldMk cId="1747012110" sldId="287"/>
            <ac:spMk id="3" creationId="{3F0D06A5-291B-5B94-C4AD-B47E84577C03}"/>
          </ac:spMkLst>
        </pc:spChg>
        <pc:spChg chg="mod">
          <ac:chgData name="Bronwyn Curnow (Student)" userId="1811f7ed-6e00-4647-b387-566fc1a5ad41" providerId="ADAL" clId="{56CFF915-C26A-478F-993D-737E3EFFAC82}" dt="2025-04-04T15:06:47.735" v="894" actId="20577"/>
          <ac:spMkLst>
            <pc:docMk/>
            <pc:sldMk cId="1747012110" sldId="287"/>
            <ac:spMk id="4" creationId="{D832EE7F-37BD-CA9A-46EE-D9550141FD51}"/>
          </ac:spMkLst>
        </pc:spChg>
        <pc:picChg chg="add mod">
          <ac:chgData name="Bronwyn Curnow (Student)" userId="1811f7ed-6e00-4647-b387-566fc1a5ad41" providerId="ADAL" clId="{56CFF915-C26A-478F-993D-737E3EFFAC82}" dt="2025-04-04T15:04:32.996" v="784" actId="1076"/>
          <ac:picMkLst>
            <pc:docMk/>
            <pc:sldMk cId="1747012110" sldId="287"/>
            <ac:picMk id="5" creationId="{A682BE47-D456-98C2-CD0C-2EBF754D90B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511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21083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64282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2A6960-5473-4045-B01D-8C413B3BEC0C}"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86604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2A6960-5473-4045-B01D-8C413B3BEC0C}"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74B78-5A9A-4B0E-A4BE-DB5AAF1A88F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2A6960-5473-4045-B01D-8C413B3BEC0C}"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191581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2A6960-5473-4045-B01D-8C413B3BEC0C}"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00062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2A6960-5473-4045-B01D-8C413B3BEC0C}"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227593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2A6960-5473-4045-B01D-8C413B3BEC0C}" type="datetimeFigureOut">
              <a:rPr lang="en-US" smtClean="0"/>
              <a:t>4/4/2025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98449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2A6960-5473-4045-B01D-8C413B3BEC0C}" type="datetimeFigureOut">
              <a:rPr lang="en-US" smtClean="0"/>
              <a:t>4/4/2025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E74B78-5A9A-4B0E-A4BE-DB5AAF1A88F4}" type="slidenum">
              <a:rPr lang="en-US" smtClean="0"/>
              <a:t>‹#›</a:t>
            </a:fld>
            <a:endParaRPr lang="en-US"/>
          </a:p>
        </p:txBody>
      </p:sp>
    </p:spTree>
    <p:extLst>
      <p:ext uri="{BB962C8B-B14F-4D97-AF65-F5344CB8AC3E}">
        <p14:creationId xmlns:p14="http://schemas.microsoft.com/office/powerpoint/2010/main" val="3034967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2A6960-5473-4045-B01D-8C413B3BEC0C}"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74B78-5A9A-4B0E-A4BE-DB5AAF1A88F4}" type="slidenum">
              <a:rPr lang="en-US" smtClean="0"/>
              <a:t>‹#›</a:t>
            </a:fld>
            <a:endParaRPr lang="en-US"/>
          </a:p>
        </p:txBody>
      </p:sp>
    </p:spTree>
    <p:extLst>
      <p:ext uri="{BB962C8B-B14F-4D97-AF65-F5344CB8AC3E}">
        <p14:creationId xmlns:p14="http://schemas.microsoft.com/office/powerpoint/2010/main" val="307746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2A6960-5473-4045-B01D-8C413B3BEC0C}" type="datetimeFigureOut">
              <a:rPr lang="en-US" smtClean="0"/>
              <a:t>4/4/2025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E74B78-5A9A-4B0E-A4BE-DB5AAF1A88F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5486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bin"/><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2E1D5-C828-845E-810F-0E01434DD0EE}"/>
              </a:ext>
            </a:extLst>
          </p:cNvPr>
          <p:cNvSpPr>
            <a:spLocks noGrp="1"/>
          </p:cNvSpPr>
          <p:nvPr>
            <p:ph type="ctrTitle"/>
          </p:nvPr>
        </p:nvSpPr>
        <p:spPr/>
        <p:txBody>
          <a:bodyPr/>
          <a:lstStyle/>
          <a:p>
            <a:r>
              <a:rPr lang="en-US" dirty="0"/>
              <a:t>FFT Overflows	</a:t>
            </a:r>
          </a:p>
        </p:txBody>
      </p:sp>
      <p:sp>
        <p:nvSpPr>
          <p:cNvPr id="3" name="Subtitle 2">
            <a:extLst>
              <a:ext uri="{FF2B5EF4-FFF2-40B4-BE49-F238E27FC236}">
                <a16:creationId xmlns:a16="http://schemas.microsoft.com/office/drawing/2014/main" id="{D9EB1ED0-4CE3-6FA0-EAAF-9344D7943EA9}"/>
              </a:ext>
            </a:extLst>
          </p:cNvPr>
          <p:cNvSpPr>
            <a:spLocks noGrp="1"/>
          </p:cNvSpPr>
          <p:nvPr>
            <p:ph type="subTitle" idx="1"/>
          </p:nvPr>
        </p:nvSpPr>
        <p:spPr/>
        <p:txBody>
          <a:bodyPr/>
          <a:lstStyle/>
          <a:p>
            <a:r>
              <a:rPr lang="en-US" dirty="0">
                <a:solidFill>
                  <a:schemeClr val="tx1"/>
                </a:solidFill>
              </a:rPr>
              <a:t>Bronwyn Curnow</a:t>
            </a:r>
          </a:p>
        </p:txBody>
      </p:sp>
    </p:spTree>
    <p:extLst>
      <p:ext uri="{BB962C8B-B14F-4D97-AF65-F5344CB8AC3E}">
        <p14:creationId xmlns:p14="http://schemas.microsoft.com/office/powerpoint/2010/main" val="3317362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F94F92-31C5-53A2-DDF9-C0F46A538F6F}"/>
              </a:ext>
            </a:extLst>
          </p:cNvPr>
          <p:cNvSpPr>
            <a:spLocks noGrp="1"/>
          </p:cNvSpPr>
          <p:nvPr>
            <p:ph type="title"/>
          </p:nvPr>
        </p:nvSpPr>
        <p:spPr>
          <a:xfrm>
            <a:off x="457200" y="457199"/>
            <a:ext cx="3299460" cy="807719"/>
          </a:xfrm>
        </p:spPr>
        <p:txBody>
          <a:bodyPr/>
          <a:lstStyle/>
          <a:p>
            <a:r>
              <a:rPr lang="en-US" dirty="0"/>
              <a:t>Day Graphs</a:t>
            </a:r>
          </a:p>
        </p:txBody>
      </p:sp>
      <p:sp>
        <p:nvSpPr>
          <p:cNvPr id="6" name="Text Placeholder 5">
            <a:extLst>
              <a:ext uri="{FF2B5EF4-FFF2-40B4-BE49-F238E27FC236}">
                <a16:creationId xmlns:a16="http://schemas.microsoft.com/office/drawing/2014/main" id="{B473B748-EC07-2ED3-C32E-BC38FDFC37C5}"/>
              </a:ext>
            </a:extLst>
          </p:cNvPr>
          <p:cNvSpPr>
            <a:spLocks noGrp="1"/>
          </p:cNvSpPr>
          <p:nvPr>
            <p:ph type="body" sz="half" idx="2"/>
          </p:nvPr>
        </p:nvSpPr>
        <p:spPr>
          <a:xfrm>
            <a:off x="457200" y="1333500"/>
            <a:ext cx="3200400" cy="4971704"/>
          </a:xfrm>
        </p:spPr>
        <p:txBody>
          <a:bodyPr/>
          <a:lstStyle/>
          <a:p>
            <a:endParaRPr lang="en-US" dirty="0"/>
          </a:p>
          <a:p>
            <a:endParaRPr lang="en-US" dirty="0"/>
          </a:p>
          <a:p>
            <a:r>
              <a:rPr lang="en-US" dirty="0"/>
              <a:t>Here we see the same graphs as before, but only during the daytime.</a:t>
            </a:r>
          </a:p>
          <a:p>
            <a:endParaRPr lang="en-US" dirty="0"/>
          </a:p>
        </p:txBody>
      </p:sp>
      <p:pic>
        <p:nvPicPr>
          <p:cNvPr id="5" name="Picture 4">
            <a:extLst>
              <a:ext uri="{FF2B5EF4-FFF2-40B4-BE49-F238E27FC236}">
                <a16:creationId xmlns:a16="http://schemas.microsoft.com/office/drawing/2014/main" id="{F36E4C94-7BCB-463B-FA45-3909877639E4}"/>
              </a:ext>
            </a:extLst>
          </p:cNvPr>
          <p:cNvPicPr>
            <a:picLocks noChangeAspect="1"/>
          </p:cNvPicPr>
          <p:nvPr/>
        </p:nvPicPr>
        <p:blipFill>
          <a:blip r:embed="rId2"/>
          <a:stretch>
            <a:fillRect/>
          </a:stretch>
        </p:blipFill>
        <p:spPr>
          <a:xfrm>
            <a:off x="4165432" y="857893"/>
            <a:ext cx="8026568" cy="5702766"/>
          </a:xfrm>
          <a:prstGeom prst="rect">
            <a:avLst/>
          </a:prstGeom>
        </p:spPr>
      </p:pic>
      <p:pic>
        <p:nvPicPr>
          <p:cNvPr id="8" name="Picture 7">
            <a:extLst>
              <a:ext uri="{FF2B5EF4-FFF2-40B4-BE49-F238E27FC236}">
                <a16:creationId xmlns:a16="http://schemas.microsoft.com/office/drawing/2014/main" id="{2B400173-4205-5EDC-0532-FE2115FB426E}"/>
              </a:ext>
            </a:extLst>
          </p:cNvPr>
          <p:cNvPicPr>
            <a:picLocks noChangeAspect="1"/>
          </p:cNvPicPr>
          <p:nvPr/>
        </p:nvPicPr>
        <p:blipFill>
          <a:blip r:embed="rId3"/>
          <a:stretch>
            <a:fillRect/>
          </a:stretch>
        </p:blipFill>
        <p:spPr>
          <a:xfrm>
            <a:off x="4497860" y="3429000"/>
            <a:ext cx="7591478" cy="217471"/>
          </a:xfrm>
          <a:prstGeom prst="rect">
            <a:avLst/>
          </a:prstGeom>
        </p:spPr>
      </p:pic>
      <p:pic>
        <p:nvPicPr>
          <p:cNvPr id="10" name="Picture 9">
            <a:extLst>
              <a:ext uri="{FF2B5EF4-FFF2-40B4-BE49-F238E27FC236}">
                <a16:creationId xmlns:a16="http://schemas.microsoft.com/office/drawing/2014/main" id="{5B8398CB-21DC-B7C9-7748-ADF8A43538D8}"/>
              </a:ext>
            </a:extLst>
          </p:cNvPr>
          <p:cNvPicPr>
            <a:picLocks noChangeAspect="1"/>
          </p:cNvPicPr>
          <p:nvPr/>
        </p:nvPicPr>
        <p:blipFill>
          <a:blip r:embed="rId3"/>
          <a:stretch>
            <a:fillRect/>
          </a:stretch>
        </p:blipFill>
        <p:spPr>
          <a:xfrm>
            <a:off x="4497860" y="6305205"/>
            <a:ext cx="7591478" cy="240902"/>
          </a:xfrm>
          <a:prstGeom prst="rect">
            <a:avLst/>
          </a:prstGeom>
        </p:spPr>
      </p:pic>
    </p:spTree>
    <p:extLst>
      <p:ext uri="{BB962C8B-B14F-4D97-AF65-F5344CB8AC3E}">
        <p14:creationId xmlns:p14="http://schemas.microsoft.com/office/powerpoint/2010/main" val="15993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5FBA8-FA76-A2DE-8455-878B00C7A756}"/>
              </a:ext>
            </a:extLst>
          </p:cNvPr>
          <p:cNvSpPr>
            <a:spLocks noGrp="1"/>
          </p:cNvSpPr>
          <p:nvPr>
            <p:ph type="title"/>
          </p:nvPr>
        </p:nvSpPr>
        <p:spPr>
          <a:xfrm>
            <a:off x="457200" y="365759"/>
            <a:ext cx="3200400" cy="769619"/>
          </a:xfrm>
        </p:spPr>
        <p:txBody>
          <a:bodyPr/>
          <a:lstStyle/>
          <a:p>
            <a:r>
              <a:rPr lang="en-US" dirty="0"/>
              <a:t>Night Graphs</a:t>
            </a:r>
          </a:p>
        </p:txBody>
      </p:sp>
      <p:sp>
        <p:nvSpPr>
          <p:cNvPr id="6" name="Text Placeholder 5">
            <a:extLst>
              <a:ext uri="{FF2B5EF4-FFF2-40B4-BE49-F238E27FC236}">
                <a16:creationId xmlns:a16="http://schemas.microsoft.com/office/drawing/2014/main" id="{DE9DF033-369A-A9FE-BFEB-4F6CF749DF5A}"/>
              </a:ext>
            </a:extLst>
          </p:cNvPr>
          <p:cNvSpPr>
            <a:spLocks noGrp="1"/>
          </p:cNvSpPr>
          <p:nvPr>
            <p:ph type="body" sz="half" idx="2"/>
          </p:nvPr>
        </p:nvSpPr>
        <p:spPr>
          <a:xfrm>
            <a:off x="457200" y="1363980"/>
            <a:ext cx="3200400" cy="3379124"/>
          </a:xfrm>
        </p:spPr>
        <p:txBody>
          <a:bodyPr/>
          <a:lstStyle/>
          <a:p>
            <a:r>
              <a:rPr lang="en-US" dirty="0"/>
              <a:t>Now the nighttime data. There are much fewer overflows recorded at night.</a:t>
            </a:r>
          </a:p>
        </p:txBody>
      </p:sp>
      <p:pic>
        <p:nvPicPr>
          <p:cNvPr id="5" name="Picture 4">
            <a:extLst>
              <a:ext uri="{FF2B5EF4-FFF2-40B4-BE49-F238E27FC236}">
                <a16:creationId xmlns:a16="http://schemas.microsoft.com/office/drawing/2014/main" id="{DD573528-E964-F87E-9887-D84BE2A44A88}"/>
              </a:ext>
            </a:extLst>
          </p:cNvPr>
          <p:cNvPicPr>
            <a:picLocks noChangeAspect="1"/>
          </p:cNvPicPr>
          <p:nvPr/>
        </p:nvPicPr>
        <p:blipFill>
          <a:blip r:embed="rId2"/>
          <a:stretch>
            <a:fillRect/>
          </a:stretch>
        </p:blipFill>
        <p:spPr>
          <a:xfrm>
            <a:off x="4212091" y="747114"/>
            <a:ext cx="7979909" cy="5654197"/>
          </a:xfrm>
          <a:prstGeom prst="rect">
            <a:avLst/>
          </a:prstGeom>
        </p:spPr>
      </p:pic>
      <p:pic>
        <p:nvPicPr>
          <p:cNvPr id="8" name="Picture 7">
            <a:extLst>
              <a:ext uri="{FF2B5EF4-FFF2-40B4-BE49-F238E27FC236}">
                <a16:creationId xmlns:a16="http://schemas.microsoft.com/office/drawing/2014/main" id="{844E0F08-6B38-8B2B-B773-5CC075D0EB02}"/>
              </a:ext>
            </a:extLst>
          </p:cNvPr>
          <p:cNvPicPr>
            <a:picLocks noChangeAspect="1"/>
          </p:cNvPicPr>
          <p:nvPr/>
        </p:nvPicPr>
        <p:blipFill>
          <a:blip r:embed="rId3"/>
          <a:stretch>
            <a:fillRect/>
          </a:stretch>
        </p:blipFill>
        <p:spPr>
          <a:xfrm>
            <a:off x="4486676" y="3325695"/>
            <a:ext cx="7629706" cy="206611"/>
          </a:xfrm>
          <a:prstGeom prst="rect">
            <a:avLst/>
          </a:prstGeom>
        </p:spPr>
      </p:pic>
      <p:pic>
        <p:nvPicPr>
          <p:cNvPr id="10" name="Picture 9">
            <a:extLst>
              <a:ext uri="{FF2B5EF4-FFF2-40B4-BE49-F238E27FC236}">
                <a16:creationId xmlns:a16="http://schemas.microsoft.com/office/drawing/2014/main" id="{224EC0FA-26CB-A919-1A2D-48933663C3D6}"/>
              </a:ext>
            </a:extLst>
          </p:cNvPr>
          <p:cNvPicPr>
            <a:picLocks noChangeAspect="1"/>
          </p:cNvPicPr>
          <p:nvPr/>
        </p:nvPicPr>
        <p:blipFill>
          <a:blip r:embed="rId3"/>
          <a:stretch>
            <a:fillRect/>
          </a:stretch>
        </p:blipFill>
        <p:spPr>
          <a:xfrm>
            <a:off x="4440873" y="6110886"/>
            <a:ext cx="7522344" cy="278068"/>
          </a:xfrm>
          <a:prstGeom prst="rect">
            <a:avLst/>
          </a:prstGeom>
        </p:spPr>
      </p:pic>
    </p:spTree>
    <p:extLst>
      <p:ext uri="{BB962C8B-B14F-4D97-AF65-F5344CB8AC3E}">
        <p14:creationId xmlns:p14="http://schemas.microsoft.com/office/powerpoint/2010/main" val="2653822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1CA7D-58A0-6032-E99E-3AE77859E280}"/>
              </a:ext>
            </a:extLst>
          </p:cNvPr>
          <p:cNvSpPr>
            <a:spLocks noGrp="1"/>
          </p:cNvSpPr>
          <p:nvPr>
            <p:ph type="title"/>
          </p:nvPr>
        </p:nvSpPr>
        <p:spPr>
          <a:xfrm>
            <a:off x="457200" y="469555"/>
            <a:ext cx="3329796" cy="822959"/>
          </a:xfrm>
        </p:spPr>
        <p:txBody>
          <a:bodyPr>
            <a:normAutofit fontScale="90000"/>
          </a:bodyPr>
          <a:lstStyle/>
          <a:p>
            <a:r>
              <a:rPr lang="en-US" dirty="0"/>
              <a:t>Time of Day (in PST)</a:t>
            </a:r>
          </a:p>
        </p:txBody>
      </p:sp>
      <p:sp>
        <p:nvSpPr>
          <p:cNvPr id="4" name="Text Placeholder 3">
            <a:extLst>
              <a:ext uri="{FF2B5EF4-FFF2-40B4-BE49-F238E27FC236}">
                <a16:creationId xmlns:a16="http://schemas.microsoft.com/office/drawing/2014/main" id="{B06DCECB-5C8E-998F-F0A4-3526E6BF4E2D}"/>
              </a:ext>
            </a:extLst>
          </p:cNvPr>
          <p:cNvSpPr>
            <a:spLocks noGrp="1"/>
          </p:cNvSpPr>
          <p:nvPr>
            <p:ph type="body" sz="half" idx="2"/>
          </p:nvPr>
        </p:nvSpPr>
        <p:spPr>
          <a:xfrm>
            <a:off x="457200" y="1400020"/>
            <a:ext cx="3200400" cy="3379124"/>
          </a:xfrm>
        </p:spPr>
        <p:txBody>
          <a:bodyPr/>
          <a:lstStyle/>
          <a:p>
            <a:r>
              <a:rPr lang="en-US" dirty="0"/>
              <a:t>Overflow events seem to occur more during the day, but when do they occur?</a:t>
            </a:r>
          </a:p>
          <a:p>
            <a:r>
              <a:rPr lang="en-US" dirty="0"/>
              <a:t>This graph also shows percentage of maximum overflow at every hour of the day.</a:t>
            </a:r>
          </a:p>
          <a:p>
            <a:r>
              <a:rPr lang="en-US" dirty="0"/>
              <a:t>The graph peaks during the day, and is consistently low overnight.</a:t>
            </a:r>
          </a:p>
        </p:txBody>
      </p:sp>
      <p:pic>
        <p:nvPicPr>
          <p:cNvPr id="8" name="Picture 7">
            <a:extLst>
              <a:ext uri="{FF2B5EF4-FFF2-40B4-BE49-F238E27FC236}">
                <a16:creationId xmlns:a16="http://schemas.microsoft.com/office/drawing/2014/main" id="{987D429A-57B3-89FB-E8D2-9E0E81C5F563}"/>
              </a:ext>
            </a:extLst>
          </p:cNvPr>
          <p:cNvPicPr>
            <a:picLocks noChangeAspect="1"/>
          </p:cNvPicPr>
          <p:nvPr/>
        </p:nvPicPr>
        <p:blipFill>
          <a:blip r:embed="rId2"/>
          <a:stretch>
            <a:fillRect/>
          </a:stretch>
        </p:blipFill>
        <p:spPr>
          <a:xfrm>
            <a:off x="4157400" y="1292514"/>
            <a:ext cx="7983405" cy="4756071"/>
          </a:xfrm>
          <a:prstGeom prst="rect">
            <a:avLst/>
          </a:prstGeom>
        </p:spPr>
      </p:pic>
    </p:spTree>
    <p:extLst>
      <p:ext uri="{BB962C8B-B14F-4D97-AF65-F5344CB8AC3E}">
        <p14:creationId xmlns:p14="http://schemas.microsoft.com/office/powerpoint/2010/main" val="341223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B4CDB05-21F4-29CA-F561-41A2BBE51915}"/>
              </a:ext>
            </a:extLst>
          </p:cNvPr>
          <p:cNvSpPr>
            <a:spLocks noGrp="1"/>
          </p:cNvSpPr>
          <p:nvPr>
            <p:ph type="body" sz="half" idx="2"/>
          </p:nvPr>
        </p:nvSpPr>
        <p:spPr>
          <a:xfrm>
            <a:off x="457200" y="672860"/>
            <a:ext cx="3200400" cy="5632344"/>
          </a:xfrm>
        </p:spPr>
        <p:txBody>
          <a:bodyPr vert="horz" lIns="91440" tIns="45720" rIns="91440" bIns="45720" rtlCol="0" anchor="t">
            <a:normAutofit/>
          </a:bodyPr>
          <a:lstStyle/>
          <a:p>
            <a:r>
              <a:rPr lang="en-US" sz="2500" dirty="0"/>
              <a:t>Counter Values</a:t>
            </a:r>
          </a:p>
          <a:p>
            <a:endParaRPr lang="en-US" sz="2100" dirty="0"/>
          </a:p>
          <a:p>
            <a:r>
              <a:rPr lang="en-US" sz="2100" dirty="0"/>
              <a:t>Unsurprisingly, the most common counter value is 0, at ~98.8% of counter values (meaning no overflow), and the second most common is 255, with ~0.9% of counter values. The remaining values, 1-254 all account for only 0.3% of counter values.</a:t>
            </a:r>
          </a:p>
          <a:p>
            <a:endParaRPr lang="en-US" sz="2100" dirty="0"/>
          </a:p>
          <a:p>
            <a:r>
              <a:rPr lang="en-US" sz="2100" dirty="0"/>
              <a:t>Strangely, the counter is more often even values.</a:t>
            </a:r>
          </a:p>
        </p:txBody>
      </p:sp>
      <p:pic>
        <p:nvPicPr>
          <p:cNvPr id="6" name="Picture 5">
            <a:extLst>
              <a:ext uri="{FF2B5EF4-FFF2-40B4-BE49-F238E27FC236}">
                <a16:creationId xmlns:a16="http://schemas.microsoft.com/office/drawing/2014/main" id="{B48507E8-50A7-CD2E-E67C-3219CFFFD82B}"/>
              </a:ext>
            </a:extLst>
          </p:cNvPr>
          <p:cNvPicPr>
            <a:picLocks noChangeAspect="1"/>
          </p:cNvPicPr>
          <p:nvPr/>
        </p:nvPicPr>
        <p:blipFill rotWithShape="1">
          <a:blip r:embed="rId2"/>
          <a:srcRect b="1185"/>
          <a:stretch/>
        </p:blipFill>
        <p:spPr>
          <a:xfrm>
            <a:off x="4171204" y="672860"/>
            <a:ext cx="7971915" cy="5531824"/>
          </a:xfrm>
          <a:prstGeom prst="rect">
            <a:avLst/>
          </a:prstGeom>
        </p:spPr>
      </p:pic>
    </p:spTree>
    <p:extLst>
      <p:ext uri="{BB962C8B-B14F-4D97-AF65-F5344CB8AC3E}">
        <p14:creationId xmlns:p14="http://schemas.microsoft.com/office/powerpoint/2010/main" val="342381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9313-89B8-7DF8-6083-96090349AFBF}"/>
              </a:ext>
            </a:extLst>
          </p:cNvPr>
          <p:cNvSpPr>
            <a:spLocks noGrp="1"/>
          </p:cNvSpPr>
          <p:nvPr>
            <p:ph type="title"/>
          </p:nvPr>
        </p:nvSpPr>
        <p:spPr/>
        <p:txBody>
          <a:bodyPr/>
          <a:lstStyle/>
          <a:p>
            <a:r>
              <a:rPr lang="en-US" dirty="0"/>
              <a:t>Number of Inputs in Overflow Events</a:t>
            </a:r>
          </a:p>
        </p:txBody>
      </p:sp>
      <p:sp>
        <p:nvSpPr>
          <p:cNvPr id="4" name="Text Placeholder 3">
            <a:extLst>
              <a:ext uri="{FF2B5EF4-FFF2-40B4-BE49-F238E27FC236}">
                <a16:creationId xmlns:a16="http://schemas.microsoft.com/office/drawing/2014/main" id="{83765079-CA5F-18EB-ADDF-5ECEFEF07DF9}"/>
              </a:ext>
            </a:extLst>
          </p:cNvPr>
          <p:cNvSpPr>
            <a:spLocks noGrp="1"/>
          </p:cNvSpPr>
          <p:nvPr>
            <p:ph type="body" sz="half" idx="2"/>
          </p:nvPr>
        </p:nvSpPr>
        <p:spPr/>
        <p:txBody>
          <a:bodyPr/>
          <a:lstStyle/>
          <a:p>
            <a:r>
              <a:rPr lang="en-US" dirty="0"/>
              <a:t>When an overflow happens, how many inputs are affected?</a:t>
            </a:r>
          </a:p>
          <a:p>
            <a:r>
              <a:rPr lang="en-US" dirty="0"/>
              <a:t>Most overflows occur on just a few inputs.</a:t>
            </a:r>
          </a:p>
          <a:p>
            <a:r>
              <a:rPr lang="en-US" dirty="0"/>
              <a:t>There is also a slight peak at 256, when every input is affected.</a:t>
            </a:r>
          </a:p>
        </p:txBody>
      </p:sp>
      <p:pic>
        <p:nvPicPr>
          <p:cNvPr id="12" name="Picture 11">
            <a:extLst>
              <a:ext uri="{FF2B5EF4-FFF2-40B4-BE49-F238E27FC236}">
                <a16:creationId xmlns:a16="http://schemas.microsoft.com/office/drawing/2014/main" id="{C69CA2F1-40AF-90BB-5803-D1DA218D1DFF}"/>
              </a:ext>
            </a:extLst>
          </p:cNvPr>
          <p:cNvPicPr>
            <a:picLocks noChangeAspect="1"/>
          </p:cNvPicPr>
          <p:nvPr/>
        </p:nvPicPr>
        <p:blipFill>
          <a:blip r:embed="rId2"/>
          <a:stretch>
            <a:fillRect/>
          </a:stretch>
        </p:blipFill>
        <p:spPr>
          <a:xfrm>
            <a:off x="4227901" y="978839"/>
            <a:ext cx="7857707" cy="5475615"/>
          </a:xfrm>
          <a:prstGeom prst="rect">
            <a:avLst/>
          </a:prstGeom>
        </p:spPr>
      </p:pic>
    </p:spTree>
    <p:extLst>
      <p:ext uri="{BB962C8B-B14F-4D97-AF65-F5344CB8AC3E}">
        <p14:creationId xmlns:p14="http://schemas.microsoft.com/office/powerpoint/2010/main" val="3778277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3CBD-8613-BE75-32E5-04C65925F98A}"/>
              </a:ext>
            </a:extLst>
          </p:cNvPr>
          <p:cNvSpPr>
            <a:spLocks noGrp="1"/>
          </p:cNvSpPr>
          <p:nvPr>
            <p:ph type="title"/>
          </p:nvPr>
        </p:nvSpPr>
        <p:spPr>
          <a:xfrm>
            <a:off x="457200" y="296562"/>
            <a:ext cx="3200400" cy="1335764"/>
          </a:xfrm>
        </p:spPr>
        <p:txBody>
          <a:bodyPr/>
          <a:lstStyle/>
          <a:p>
            <a:r>
              <a:rPr lang="en-US" dirty="0"/>
              <a:t>Overflows on Each Input</a:t>
            </a:r>
          </a:p>
        </p:txBody>
      </p:sp>
      <p:sp>
        <p:nvSpPr>
          <p:cNvPr id="4" name="Text Placeholder 3">
            <a:extLst>
              <a:ext uri="{FF2B5EF4-FFF2-40B4-BE49-F238E27FC236}">
                <a16:creationId xmlns:a16="http://schemas.microsoft.com/office/drawing/2014/main" id="{180E940D-6CD4-E58D-9254-337293E70F9C}"/>
              </a:ext>
            </a:extLst>
          </p:cNvPr>
          <p:cNvSpPr>
            <a:spLocks noGrp="1"/>
          </p:cNvSpPr>
          <p:nvPr>
            <p:ph type="body" sz="half" idx="2"/>
          </p:nvPr>
        </p:nvSpPr>
        <p:spPr>
          <a:xfrm>
            <a:off x="457200" y="1739438"/>
            <a:ext cx="3200400" cy="3379124"/>
          </a:xfrm>
        </p:spPr>
        <p:txBody>
          <a:bodyPr/>
          <a:lstStyle/>
          <a:p>
            <a:r>
              <a:rPr lang="en-US" dirty="0"/>
              <a:t>If Instead of Analyzing each time value, we look at each input individually, (</a:t>
            </a:r>
            <a:r>
              <a:rPr lang="en-US" dirty="0" err="1"/>
              <a:t>ie</a:t>
            </a:r>
            <a:r>
              <a:rPr lang="en-US" dirty="0"/>
              <a:t> change which axis we analyze) we notice that generally, all inputs have a consistently low value of maximum overflow, except for two values, both from Crate 5.</a:t>
            </a:r>
          </a:p>
        </p:txBody>
      </p:sp>
      <p:sp>
        <p:nvSpPr>
          <p:cNvPr id="5" name="Content Placeholder 4">
            <a:extLst>
              <a:ext uri="{FF2B5EF4-FFF2-40B4-BE49-F238E27FC236}">
                <a16:creationId xmlns:a16="http://schemas.microsoft.com/office/drawing/2014/main" id="{9DDF827D-1838-A83E-07E6-7FAAD5967DF2}"/>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DCA2465-6EFF-A5B8-F772-30103AAAA3C1}"/>
              </a:ext>
            </a:extLst>
          </p:cNvPr>
          <p:cNvPicPr>
            <a:picLocks noChangeAspect="1"/>
          </p:cNvPicPr>
          <p:nvPr/>
        </p:nvPicPr>
        <p:blipFill rotWithShape="1">
          <a:blip r:embed="rId2"/>
          <a:srcRect b="1057"/>
          <a:stretch/>
        </p:blipFill>
        <p:spPr>
          <a:xfrm>
            <a:off x="4282191" y="646980"/>
            <a:ext cx="7777411" cy="5650303"/>
          </a:xfrm>
          <a:prstGeom prst="rect">
            <a:avLst/>
          </a:prstGeom>
        </p:spPr>
      </p:pic>
    </p:spTree>
    <p:extLst>
      <p:ext uri="{BB962C8B-B14F-4D97-AF65-F5344CB8AC3E}">
        <p14:creationId xmlns:p14="http://schemas.microsoft.com/office/powerpoint/2010/main" val="329597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3CBD-8613-BE75-32E5-04C65925F98A}"/>
              </a:ext>
            </a:extLst>
          </p:cNvPr>
          <p:cNvSpPr>
            <a:spLocks noGrp="1"/>
          </p:cNvSpPr>
          <p:nvPr>
            <p:ph type="title"/>
          </p:nvPr>
        </p:nvSpPr>
        <p:spPr>
          <a:xfrm>
            <a:off x="457200" y="296562"/>
            <a:ext cx="3200400" cy="1335764"/>
          </a:xfrm>
        </p:spPr>
        <p:txBody>
          <a:bodyPr/>
          <a:lstStyle/>
          <a:p>
            <a:r>
              <a:rPr lang="en-US" dirty="0"/>
              <a:t>Overflows on Each Input</a:t>
            </a:r>
          </a:p>
        </p:txBody>
      </p:sp>
      <p:sp>
        <p:nvSpPr>
          <p:cNvPr id="4" name="Text Placeholder 3">
            <a:extLst>
              <a:ext uri="{FF2B5EF4-FFF2-40B4-BE49-F238E27FC236}">
                <a16:creationId xmlns:a16="http://schemas.microsoft.com/office/drawing/2014/main" id="{180E940D-6CD4-E58D-9254-337293E70F9C}"/>
              </a:ext>
            </a:extLst>
          </p:cNvPr>
          <p:cNvSpPr>
            <a:spLocks noGrp="1"/>
          </p:cNvSpPr>
          <p:nvPr>
            <p:ph type="body" sz="half" idx="2"/>
          </p:nvPr>
        </p:nvSpPr>
        <p:spPr>
          <a:xfrm>
            <a:off x="457200" y="1739438"/>
            <a:ext cx="3200400" cy="3379124"/>
          </a:xfrm>
        </p:spPr>
        <p:txBody>
          <a:bodyPr/>
          <a:lstStyle/>
          <a:p>
            <a:r>
              <a:rPr lang="en-US" dirty="0"/>
              <a:t>Removing the two obvious outliers, we get a much more consistent distribution, although there is still plenty of variation between inputs on a small scale.</a:t>
            </a:r>
          </a:p>
        </p:txBody>
      </p:sp>
      <p:sp>
        <p:nvSpPr>
          <p:cNvPr id="5" name="Content Placeholder 4">
            <a:extLst>
              <a:ext uri="{FF2B5EF4-FFF2-40B4-BE49-F238E27FC236}">
                <a16:creationId xmlns:a16="http://schemas.microsoft.com/office/drawing/2014/main" id="{DA9ADFB6-216D-45AE-5BF0-E2580973DF8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B8EC6C69-441C-C501-ABE6-203520643801}"/>
              </a:ext>
            </a:extLst>
          </p:cNvPr>
          <p:cNvPicPr>
            <a:picLocks noChangeAspect="1"/>
          </p:cNvPicPr>
          <p:nvPr/>
        </p:nvPicPr>
        <p:blipFill>
          <a:blip r:embed="rId2"/>
          <a:stretch>
            <a:fillRect/>
          </a:stretch>
        </p:blipFill>
        <p:spPr>
          <a:xfrm>
            <a:off x="4245553" y="682492"/>
            <a:ext cx="7805549" cy="5639847"/>
          </a:xfrm>
          <a:prstGeom prst="rect">
            <a:avLst/>
          </a:prstGeom>
        </p:spPr>
      </p:pic>
    </p:spTree>
    <p:extLst>
      <p:ext uri="{BB962C8B-B14F-4D97-AF65-F5344CB8AC3E}">
        <p14:creationId xmlns:p14="http://schemas.microsoft.com/office/powerpoint/2010/main" val="1045844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9A6861-5661-8823-935C-CE42C1E3AFD8}"/>
              </a:ext>
            </a:extLst>
          </p:cNvPr>
          <p:cNvSpPr>
            <a:spLocks noGrp="1"/>
          </p:cNvSpPr>
          <p:nvPr>
            <p:ph type="title" idx="4294967295"/>
          </p:nvPr>
        </p:nvSpPr>
        <p:spPr>
          <a:xfrm>
            <a:off x="2133600" y="263525"/>
            <a:ext cx="10058400" cy="747713"/>
          </a:xfrm>
        </p:spPr>
        <p:txBody>
          <a:bodyPr/>
          <a:lstStyle/>
          <a:p>
            <a:r>
              <a:rPr lang="en-US" dirty="0"/>
              <a:t>RFI and FFT Overflows</a:t>
            </a:r>
          </a:p>
        </p:txBody>
      </p:sp>
      <p:sp>
        <p:nvSpPr>
          <p:cNvPr id="6" name="Content Placeholder 5">
            <a:extLst>
              <a:ext uri="{FF2B5EF4-FFF2-40B4-BE49-F238E27FC236}">
                <a16:creationId xmlns:a16="http://schemas.microsoft.com/office/drawing/2014/main" id="{A462A365-7648-79B2-0F58-4B275AAC429E}"/>
              </a:ext>
            </a:extLst>
          </p:cNvPr>
          <p:cNvSpPr>
            <a:spLocks noGrp="1"/>
          </p:cNvSpPr>
          <p:nvPr>
            <p:ph idx="4294967295"/>
          </p:nvPr>
        </p:nvSpPr>
        <p:spPr>
          <a:xfrm>
            <a:off x="992038" y="1176099"/>
            <a:ext cx="10058400" cy="4656137"/>
          </a:xfrm>
        </p:spPr>
        <p:txBody>
          <a:bodyPr>
            <a:normAutofit fontScale="92500" lnSpcReduction="20000"/>
          </a:bodyPr>
          <a:lstStyle/>
          <a:p>
            <a:r>
              <a:rPr lang="en-US" dirty="0"/>
              <a:t>Why do FFT Overflows happen? Maybe because of RFI (Radio Frequency Interference).</a:t>
            </a:r>
          </a:p>
          <a:p>
            <a:r>
              <a:rPr lang="en-US" dirty="0"/>
              <a:t>The goal now is to find all times which are contaminated with RFI and determine if there are more FFT Overflows than average at those times.</a:t>
            </a:r>
          </a:p>
          <a:p>
            <a:endParaRPr lang="en-US" dirty="0"/>
          </a:p>
          <a:p>
            <a:endParaRPr lang="en-US" dirty="0"/>
          </a:p>
          <a:p>
            <a:endParaRPr lang="en-US" dirty="0"/>
          </a:p>
          <a:p>
            <a:endParaRPr lang="en-US" dirty="0"/>
          </a:p>
          <a:p>
            <a:endParaRPr lang="en-US" dirty="0"/>
          </a:p>
          <a:p>
            <a:r>
              <a:rPr lang="en-US" dirty="0"/>
              <a:t>For most days, CHIME keeps RFI Masks in Cedar. They are Boolean arrays with axis of frequency and time. There are 1024 frequencies, and the time values are ~9.95 seconds apart.</a:t>
            </a:r>
          </a:p>
          <a:p>
            <a:r>
              <a:rPr lang="en-US" dirty="0"/>
              <a:t>This is what a mask looks like for Jan 1, 2019. The black values are bad/contaminated, and white are good.</a:t>
            </a:r>
          </a:p>
          <a:p>
            <a:r>
              <a:rPr lang="en-US" dirty="0"/>
              <a:t>What we care about are the vertical strips of black. Specific time values where there is lots of RFI.</a:t>
            </a:r>
          </a:p>
          <a:p>
            <a:endParaRPr lang="en-US" dirty="0"/>
          </a:p>
          <a:p>
            <a:endParaRPr lang="en-US" dirty="0"/>
          </a:p>
        </p:txBody>
      </p:sp>
      <p:pic>
        <p:nvPicPr>
          <p:cNvPr id="7" name="Content Placeholder 5">
            <a:extLst>
              <a:ext uri="{FF2B5EF4-FFF2-40B4-BE49-F238E27FC236}">
                <a16:creationId xmlns:a16="http://schemas.microsoft.com/office/drawing/2014/main" id="{570AC275-9007-7821-CE67-D093EA4AC2D2}"/>
              </a:ext>
            </a:extLst>
          </p:cNvPr>
          <p:cNvPicPr>
            <a:picLocks noChangeAspect="1"/>
          </p:cNvPicPr>
          <p:nvPr/>
        </p:nvPicPr>
        <p:blipFill>
          <a:blip r:embed="rId2"/>
          <a:stretch>
            <a:fillRect/>
          </a:stretch>
        </p:blipFill>
        <p:spPr>
          <a:xfrm>
            <a:off x="401523" y="2114026"/>
            <a:ext cx="10798439" cy="1715548"/>
          </a:xfrm>
          <a:prstGeom prst="rect">
            <a:avLst/>
          </a:prstGeom>
        </p:spPr>
      </p:pic>
    </p:spTree>
    <p:extLst>
      <p:ext uri="{BB962C8B-B14F-4D97-AF65-F5344CB8AC3E}">
        <p14:creationId xmlns:p14="http://schemas.microsoft.com/office/powerpoint/2010/main" val="200377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7ED7-2DC2-F90D-ED09-0A19EAE2E86B}"/>
              </a:ext>
            </a:extLst>
          </p:cNvPr>
          <p:cNvSpPr>
            <a:spLocks noGrp="1"/>
          </p:cNvSpPr>
          <p:nvPr>
            <p:ph type="title"/>
          </p:nvPr>
        </p:nvSpPr>
        <p:spPr/>
        <p:txBody>
          <a:bodyPr/>
          <a:lstStyle/>
          <a:p>
            <a:r>
              <a:rPr lang="en-US" dirty="0"/>
              <a:t>When is a Time Value Contaminated</a:t>
            </a:r>
          </a:p>
        </p:txBody>
      </p:sp>
      <p:sp>
        <p:nvSpPr>
          <p:cNvPr id="4" name="Text Placeholder 3">
            <a:extLst>
              <a:ext uri="{FF2B5EF4-FFF2-40B4-BE49-F238E27FC236}">
                <a16:creationId xmlns:a16="http://schemas.microsoft.com/office/drawing/2014/main" id="{D71594A3-998D-1AE6-1E33-56C408C5175C}"/>
              </a:ext>
            </a:extLst>
          </p:cNvPr>
          <p:cNvSpPr>
            <a:spLocks noGrp="1"/>
          </p:cNvSpPr>
          <p:nvPr>
            <p:ph type="body" sz="half" idx="2"/>
          </p:nvPr>
        </p:nvSpPr>
        <p:spPr/>
        <p:txBody>
          <a:bodyPr>
            <a:normAutofit lnSpcReduction="10000"/>
          </a:bodyPr>
          <a:lstStyle/>
          <a:p>
            <a:r>
              <a:rPr lang="en-US" dirty="0"/>
              <a:t>We need to set a threshold for how many frequencies are considered bad before the whole time is considered contaminated.</a:t>
            </a:r>
          </a:p>
          <a:p>
            <a:r>
              <a:rPr lang="en-US" dirty="0"/>
              <a:t>Most time values are roughly 60% contaminated, those aren’t interesting. </a:t>
            </a:r>
          </a:p>
          <a:p>
            <a:r>
              <a:rPr lang="en-US" dirty="0"/>
              <a:t>The ones with much more contamination are the ones which have specific RFI events, which is what we want to consider.</a:t>
            </a:r>
          </a:p>
          <a:p>
            <a:r>
              <a:rPr lang="en-US" dirty="0"/>
              <a:t>I’ve chosen to explore thresholds at 860,900 and 1000 frequencies labeled bad, which correspond to the top 10%, 5% and 2% most contaminated times.</a:t>
            </a:r>
          </a:p>
        </p:txBody>
      </p:sp>
      <p:pic>
        <p:nvPicPr>
          <p:cNvPr id="8" name="Picture 7">
            <a:extLst>
              <a:ext uri="{FF2B5EF4-FFF2-40B4-BE49-F238E27FC236}">
                <a16:creationId xmlns:a16="http://schemas.microsoft.com/office/drawing/2014/main" id="{8CBED77B-8AFE-9318-2E15-08E694D600A5}"/>
              </a:ext>
            </a:extLst>
          </p:cNvPr>
          <p:cNvPicPr>
            <a:picLocks noChangeAspect="1"/>
          </p:cNvPicPr>
          <p:nvPr/>
        </p:nvPicPr>
        <p:blipFill>
          <a:blip r:embed="rId2"/>
          <a:stretch>
            <a:fillRect/>
          </a:stretch>
        </p:blipFill>
        <p:spPr>
          <a:xfrm>
            <a:off x="5619750" y="2952750"/>
            <a:ext cx="952500" cy="952500"/>
          </a:xfrm>
          <a:prstGeom prst="rect">
            <a:avLst/>
          </a:prstGeom>
        </p:spPr>
      </p:pic>
      <p:sp>
        <p:nvSpPr>
          <p:cNvPr id="14" name="Content Placeholder 13">
            <a:extLst>
              <a:ext uri="{FF2B5EF4-FFF2-40B4-BE49-F238E27FC236}">
                <a16:creationId xmlns:a16="http://schemas.microsoft.com/office/drawing/2014/main" id="{FA7797E0-17C7-DD60-4119-DB0068A58955}"/>
              </a:ext>
            </a:extLst>
          </p:cNvPr>
          <p:cNvSpPr>
            <a:spLocks noGrp="1"/>
          </p:cNvSpPr>
          <p:nvPr>
            <p:ph idx="1"/>
          </p:nvPr>
        </p:nvSpPr>
        <p:spPr/>
        <p:txBody>
          <a:bodyPr/>
          <a:lstStyle/>
          <a:p>
            <a:endParaRPr lang="en-US"/>
          </a:p>
        </p:txBody>
      </p:sp>
      <p:pic>
        <p:nvPicPr>
          <p:cNvPr id="20" name="Picture 19">
            <a:extLst>
              <a:ext uri="{FF2B5EF4-FFF2-40B4-BE49-F238E27FC236}">
                <a16:creationId xmlns:a16="http://schemas.microsoft.com/office/drawing/2014/main" id="{647909F6-4C81-977B-097F-B873D6A00790}"/>
              </a:ext>
            </a:extLst>
          </p:cNvPr>
          <p:cNvPicPr>
            <a:picLocks noChangeAspect="1"/>
          </p:cNvPicPr>
          <p:nvPr/>
        </p:nvPicPr>
        <p:blipFill>
          <a:blip r:embed="rId3"/>
          <a:stretch>
            <a:fillRect/>
          </a:stretch>
        </p:blipFill>
        <p:spPr>
          <a:xfrm>
            <a:off x="4266998" y="731520"/>
            <a:ext cx="7362272" cy="5417028"/>
          </a:xfrm>
          <a:prstGeom prst="rect">
            <a:avLst/>
          </a:prstGeom>
        </p:spPr>
      </p:pic>
    </p:spTree>
    <p:extLst>
      <p:ext uri="{BB962C8B-B14F-4D97-AF65-F5344CB8AC3E}">
        <p14:creationId xmlns:p14="http://schemas.microsoft.com/office/powerpoint/2010/main" val="275224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A00-E86A-583B-88D8-9D7917FA08A5}"/>
              </a:ext>
            </a:extLst>
          </p:cNvPr>
          <p:cNvSpPr>
            <a:spLocks noGrp="1"/>
          </p:cNvSpPr>
          <p:nvPr>
            <p:ph type="title"/>
          </p:nvPr>
        </p:nvSpPr>
        <p:spPr>
          <a:xfrm>
            <a:off x="517585" y="552796"/>
            <a:ext cx="3200400" cy="1405242"/>
          </a:xfrm>
        </p:spPr>
        <p:txBody>
          <a:bodyPr/>
          <a:lstStyle/>
          <a:p>
            <a:r>
              <a:rPr lang="en-US" dirty="0"/>
              <a:t>Correlating RFI and FFT Times</a:t>
            </a:r>
          </a:p>
        </p:txBody>
      </p:sp>
      <p:pic>
        <p:nvPicPr>
          <p:cNvPr id="6" name="Content Placeholder 5">
            <a:extLst>
              <a:ext uri="{FF2B5EF4-FFF2-40B4-BE49-F238E27FC236}">
                <a16:creationId xmlns:a16="http://schemas.microsoft.com/office/drawing/2014/main" id="{F2D06E8A-F976-ACE6-FE7C-F7894C91FBFE}"/>
              </a:ext>
            </a:extLst>
          </p:cNvPr>
          <p:cNvPicPr>
            <a:picLocks noGrp="1" noChangeAspect="1"/>
          </p:cNvPicPr>
          <p:nvPr>
            <p:ph idx="1"/>
          </p:nvPr>
        </p:nvPicPr>
        <p:blipFill>
          <a:blip r:embed="rId2"/>
          <a:stretch>
            <a:fillRect/>
          </a:stretch>
        </p:blipFill>
        <p:spPr>
          <a:xfrm>
            <a:off x="4800600" y="970840"/>
            <a:ext cx="6492875" cy="4779795"/>
          </a:xfrm>
        </p:spPr>
      </p:pic>
      <p:sp>
        <p:nvSpPr>
          <p:cNvPr id="4" name="Text Placeholder 3">
            <a:extLst>
              <a:ext uri="{FF2B5EF4-FFF2-40B4-BE49-F238E27FC236}">
                <a16:creationId xmlns:a16="http://schemas.microsoft.com/office/drawing/2014/main" id="{C2F192F5-1295-E4AE-5770-027CDCB3B25C}"/>
              </a:ext>
            </a:extLst>
          </p:cNvPr>
          <p:cNvSpPr>
            <a:spLocks noGrp="1"/>
          </p:cNvSpPr>
          <p:nvPr>
            <p:ph type="body" sz="half" idx="2"/>
          </p:nvPr>
        </p:nvSpPr>
        <p:spPr>
          <a:xfrm>
            <a:off x="517585" y="2106571"/>
            <a:ext cx="3200400" cy="3379124"/>
          </a:xfrm>
        </p:spPr>
        <p:txBody>
          <a:bodyPr/>
          <a:lstStyle/>
          <a:p>
            <a:r>
              <a:rPr lang="en-US" dirty="0"/>
              <a:t>Armed with a list of all the times that RFI is contaminated, we want to know what the FFT data looks like at those points. So, we need to match bad RFI data to FFT data and look at only that FFT data.</a:t>
            </a:r>
          </a:p>
          <a:p>
            <a:endParaRPr lang="en-US" dirty="0"/>
          </a:p>
          <a:p>
            <a:r>
              <a:rPr lang="en-US" dirty="0"/>
              <a:t>Here we see the percentage of RFI data matched with FFT data each day. Most days have 100% match, a few outliers here and there, except for the entirety of 2024.</a:t>
            </a:r>
          </a:p>
        </p:txBody>
      </p:sp>
    </p:spTree>
    <p:extLst>
      <p:ext uri="{BB962C8B-B14F-4D97-AF65-F5344CB8AC3E}">
        <p14:creationId xmlns:p14="http://schemas.microsoft.com/office/powerpoint/2010/main" val="344004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65C1-74CA-DBEB-4DDF-221F1592541E}"/>
              </a:ext>
            </a:extLst>
          </p:cNvPr>
          <p:cNvSpPr>
            <a:spLocks noGrp="1"/>
          </p:cNvSpPr>
          <p:nvPr>
            <p:ph type="title"/>
          </p:nvPr>
        </p:nvSpPr>
        <p:spPr/>
        <p:txBody>
          <a:bodyPr/>
          <a:lstStyle/>
          <a:p>
            <a:r>
              <a:rPr lang="en-US" dirty="0"/>
              <a:t>What are FFT Overflows?	</a:t>
            </a:r>
          </a:p>
        </p:txBody>
      </p:sp>
      <p:sp>
        <p:nvSpPr>
          <p:cNvPr id="3" name="Content Placeholder 2">
            <a:extLst>
              <a:ext uri="{FF2B5EF4-FFF2-40B4-BE49-F238E27FC236}">
                <a16:creationId xmlns:a16="http://schemas.microsoft.com/office/drawing/2014/main" id="{B0F9DB77-9299-139C-7E4E-50F29DB9DC18}"/>
              </a:ext>
            </a:extLst>
          </p:cNvPr>
          <p:cNvSpPr>
            <a:spLocks noGrp="1"/>
          </p:cNvSpPr>
          <p:nvPr>
            <p:ph idx="1"/>
          </p:nvPr>
        </p:nvSpPr>
        <p:spPr>
          <a:xfrm>
            <a:off x="1103312" y="2052918"/>
            <a:ext cx="9124421" cy="4195481"/>
          </a:xfrm>
        </p:spPr>
        <p:txBody>
          <a:bodyPr vert="horz" lIns="0" tIns="45720" rIns="0" bIns="45720" rtlCol="0" anchor="t">
            <a:normAutofit/>
          </a:bodyPr>
          <a:lstStyle/>
          <a:p>
            <a:r>
              <a:rPr lang="en-US" dirty="0"/>
              <a:t> The F-engine records the time-stream voltages with 8-bit precision. (The F-engine works with real time processing).</a:t>
            </a:r>
            <a:endParaRPr lang="en-US" dirty="0">
              <a:cs typeface="Calibri"/>
            </a:endParaRPr>
          </a:p>
          <a:p>
            <a:r>
              <a:rPr lang="en-US" dirty="0"/>
              <a:t> These time-streams are then </a:t>
            </a:r>
            <a:r>
              <a:rPr lang="en-US" dirty="0" err="1"/>
              <a:t>FFT’d</a:t>
            </a:r>
            <a:r>
              <a:rPr lang="en-US" dirty="0"/>
              <a:t> (Fast Fourier Transform) to form complex frequency-space voltages. </a:t>
            </a:r>
          </a:p>
          <a:p>
            <a:r>
              <a:rPr lang="en-US" dirty="0"/>
              <a:t> The output of the FFT has 18-bit precision. </a:t>
            </a:r>
          </a:p>
          <a:p>
            <a:r>
              <a:rPr lang="en-US" dirty="0"/>
              <a:t>If the voltage in any single frequency bin exceeds its 18-bit dynamic range, it has the potential to corrupt the entire band </a:t>
            </a:r>
          </a:p>
          <a:p>
            <a:r>
              <a:rPr lang="en-US" dirty="0"/>
              <a:t>There is bit-growth at each stage due to multiplication and addition of numbers. The earlier in the process the overflow occurs, the more frequency bins are affected.</a:t>
            </a:r>
          </a:p>
        </p:txBody>
      </p:sp>
    </p:spTree>
    <p:extLst>
      <p:ext uri="{BB962C8B-B14F-4D97-AF65-F5344CB8AC3E}">
        <p14:creationId xmlns:p14="http://schemas.microsoft.com/office/powerpoint/2010/main" val="3970147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6AF4298-E777-427E-0A6D-4C1C33341987}"/>
              </a:ext>
            </a:extLst>
          </p:cNvPr>
          <p:cNvPicPr>
            <a:picLocks noChangeAspect="1"/>
          </p:cNvPicPr>
          <p:nvPr/>
        </p:nvPicPr>
        <p:blipFill>
          <a:blip r:embed="rId2"/>
          <a:stretch>
            <a:fillRect/>
          </a:stretch>
        </p:blipFill>
        <p:spPr>
          <a:xfrm>
            <a:off x="4488562" y="935837"/>
            <a:ext cx="7338251" cy="5440578"/>
          </a:xfrm>
          <a:prstGeom prst="rect">
            <a:avLst/>
          </a:prstGeom>
        </p:spPr>
      </p:pic>
      <p:sp>
        <p:nvSpPr>
          <p:cNvPr id="12" name="Title 11">
            <a:extLst>
              <a:ext uri="{FF2B5EF4-FFF2-40B4-BE49-F238E27FC236}">
                <a16:creationId xmlns:a16="http://schemas.microsoft.com/office/drawing/2014/main" id="{B35D426B-ECE7-D3A9-3D56-838350B85694}"/>
              </a:ext>
            </a:extLst>
          </p:cNvPr>
          <p:cNvSpPr>
            <a:spLocks noGrp="1"/>
          </p:cNvSpPr>
          <p:nvPr>
            <p:ph type="title"/>
          </p:nvPr>
        </p:nvSpPr>
        <p:spPr/>
        <p:txBody>
          <a:bodyPr/>
          <a:lstStyle/>
          <a:p>
            <a:r>
              <a:rPr lang="en-US" dirty="0"/>
              <a:t>Contaminated vs Non- Contaminated Data</a:t>
            </a:r>
          </a:p>
        </p:txBody>
      </p:sp>
      <p:sp>
        <p:nvSpPr>
          <p:cNvPr id="14" name="Text Placeholder 13">
            <a:extLst>
              <a:ext uri="{FF2B5EF4-FFF2-40B4-BE49-F238E27FC236}">
                <a16:creationId xmlns:a16="http://schemas.microsoft.com/office/drawing/2014/main" id="{334264E7-D532-31FE-A567-B9E8BC52F2B7}"/>
              </a:ext>
            </a:extLst>
          </p:cNvPr>
          <p:cNvSpPr>
            <a:spLocks noGrp="1"/>
          </p:cNvSpPr>
          <p:nvPr>
            <p:ph type="body" sz="half" idx="2"/>
          </p:nvPr>
        </p:nvSpPr>
        <p:spPr/>
        <p:txBody>
          <a:bodyPr/>
          <a:lstStyle/>
          <a:p>
            <a:r>
              <a:rPr lang="en-US" dirty="0"/>
              <a:t>Here, we look at the data on FFT overflows for contaminated vs non contaminated data.</a:t>
            </a:r>
          </a:p>
          <a:p>
            <a:r>
              <a:rPr lang="en-US" dirty="0"/>
              <a:t>The non contaminated data is the exact same as seen in previous slides.</a:t>
            </a:r>
          </a:p>
          <a:p>
            <a:r>
              <a:rPr lang="en-US" dirty="0"/>
              <a:t>The contaminated data is only the data correlating to times with contaminated FFT data.</a:t>
            </a:r>
          </a:p>
          <a:p>
            <a:r>
              <a:rPr lang="en-US" dirty="0"/>
              <a:t>The daily average percent max overflow is much higher when only considering contaminated time samples.</a:t>
            </a:r>
          </a:p>
        </p:txBody>
      </p:sp>
      <p:sp>
        <p:nvSpPr>
          <p:cNvPr id="2" name="TextBox 1">
            <a:extLst>
              <a:ext uri="{FF2B5EF4-FFF2-40B4-BE49-F238E27FC236}">
                <a16:creationId xmlns:a16="http://schemas.microsoft.com/office/drawing/2014/main" id="{56465CDD-18FA-0233-1678-4B49D56CD551}"/>
              </a:ext>
            </a:extLst>
          </p:cNvPr>
          <p:cNvSpPr txBox="1"/>
          <p:nvPr/>
        </p:nvSpPr>
        <p:spPr>
          <a:xfrm>
            <a:off x="4808838" y="884177"/>
            <a:ext cx="7338251" cy="276999"/>
          </a:xfrm>
          <a:prstGeom prst="rect">
            <a:avLst/>
          </a:prstGeom>
          <a:solidFill>
            <a:schemeClr val="bg1"/>
          </a:solidFill>
        </p:spPr>
        <p:txBody>
          <a:bodyPr wrap="square" rtlCol="0">
            <a:spAutoFit/>
          </a:bodyPr>
          <a:lstStyle/>
          <a:p>
            <a:r>
              <a:rPr lang="en-US" sz="1200" dirty="0"/>
              <a:t>Daily Average Percentage of Maximum Overflow for Contaminated Data (Red) vs Non-Contaminated Data (Black)</a:t>
            </a:r>
          </a:p>
        </p:txBody>
      </p:sp>
    </p:spTree>
    <p:extLst>
      <p:ext uri="{BB962C8B-B14F-4D97-AF65-F5344CB8AC3E}">
        <p14:creationId xmlns:p14="http://schemas.microsoft.com/office/powerpoint/2010/main" val="3904413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6EFDB4-0CC5-834E-DB70-4B0F35E9166E}"/>
              </a:ext>
            </a:extLst>
          </p:cNvPr>
          <p:cNvPicPr>
            <a:picLocks noChangeAspect="1"/>
          </p:cNvPicPr>
          <p:nvPr/>
        </p:nvPicPr>
        <p:blipFill>
          <a:blip r:embed="rId2"/>
          <a:stretch>
            <a:fillRect/>
          </a:stretch>
        </p:blipFill>
        <p:spPr>
          <a:xfrm>
            <a:off x="397947" y="1737360"/>
            <a:ext cx="5698053" cy="4237884"/>
          </a:xfrm>
          <a:prstGeom prst="rect">
            <a:avLst/>
          </a:prstGeom>
        </p:spPr>
      </p:pic>
      <p:pic>
        <p:nvPicPr>
          <p:cNvPr id="4" name="Picture 3">
            <a:extLst>
              <a:ext uri="{FF2B5EF4-FFF2-40B4-BE49-F238E27FC236}">
                <a16:creationId xmlns:a16="http://schemas.microsoft.com/office/drawing/2014/main" id="{4B5A24DA-3902-BD09-8D37-DC5539D0FFEF}"/>
              </a:ext>
            </a:extLst>
          </p:cNvPr>
          <p:cNvPicPr>
            <a:picLocks noChangeAspect="1"/>
          </p:cNvPicPr>
          <p:nvPr/>
        </p:nvPicPr>
        <p:blipFill>
          <a:blip r:embed="rId3"/>
          <a:stretch>
            <a:fillRect/>
          </a:stretch>
        </p:blipFill>
        <p:spPr>
          <a:xfrm>
            <a:off x="6025244" y="1737360"/>
            <a:ext cx="5698053" cy="4224535"/>
          </a:xfrm>
          <a:prstGeom prst="rect">
            <a:avLst/>
          </a:prstGeom>
        </p:spPr>
      </p:pic>
      <p:sp>
        <p:nvSpPr>
          <p:cNvPr id="5" name="Title 4">
            <a:extLst>
              <a:ext uri="{FF2B5EF4-FFF2-40B4-BE49-F238E27FC236}">
                <a16:creationId xmlns:a16="http://schemas.microsoft.com/office/drawing/2014/main" id="{7627714B-3926-BA01-AEC4-6008DA0B5D9B}"/>
              </a:ext>
            </a:extLst>
          </p:cNvPr>
          <p:cNvSpPr>
            <a:spLocks noGrp="1"/>
          </p:cNvSpPr>
          <p:nvPr>
            <p:ph type="title"/>
          </p:nvPr>
        </p:nvSpPr>
        <p:spPr>
          <a:xfrm>
            <a:off x="1097280" y="286604"/>
            <a:ext cx="10058400" cy="722688"/>
          </a:xfrm>
        </p:spPr>
        <p:txBody>
          <a:bodyPr>
            <a:normAutofit fontScale="90000"/>
          </a:bodyPr>
          <a:lstStyle/>
          <a:p>
            <a:r>
              <a:rPr lang="en-US" dirty="0"/>
              <a:t>More Contaminated vs Non-Contaminated</a:t>
            </a:r>
          </a:p>
        </p:txBody>
      </p:sp>
      <p:sp>
        <p:nvSpPr>
          <p:cNvPr id="8" name="TextBox 7">
            <a:extLst>
              <a:ext uri="{FF2B5EF4-FFF2-40B4-BE49-F238E27FC236}">
                <a16:creationId xmlns:a16="http://schemas.microsoft.com/office/drawing/2014/main" id="{93D530BC-6569-11AC-51CA-437718B17AE3}"/>
              </a:ext>
            </a:extLst>
          </p:cNvPr>
          <p:cNvSpPr txBox="1"/>
          <p:nvPr/>
        </p:nvSpPr>
        <p:spPr>
          <a:xfrm>
            <a:off x="1134066" y="1031865"/>
            <a:ext cx="9782355" cy="646331"/>
          </a:xfrm>
          <a:prstGeom prst="rect">
            <a:avLst/>
          </a:prstGeom>
          <a:noFill/>
        </p:spPr>
        <p:txBody>
          <a:bodyPr wrap="square" rtlCol="0">
            <a:spAutoFit/>
          </a:bodyPr>
          <a:lstStyle/>
          <a:p>
            <a:r>
              <a:rPr lang="en-US" dirty="0"/>
              <a:t>Here, we see the same plots as before, but with higher thresholds, meaning the contaminated time values are </a:t>
            </a:r>
            <a:r>
              <a:rPr lang="en-US" i="1" dirty="0"/>
              <a:t>more</a:t>
            </a:r>
            <a:r>
              <a:rPr lang="en-US" dirty="0"/>
              <a:t> contaminated than the previous slides. (And blue is more contaminated than orange)</a:t>
            </a:r>
          </a:p>
        </p:txBody>
      </p:sp>
      <p:sp>
        <p:nvSpPr>
          <p:cNvPr id="6" name="TextBox 5">
            <a:extLst>
              <a:ext uri="{FF2B5EF4-FFF2-40B4-BE49-F238E27FC236}">
                <a16:creationId xmlns:a16="http://schemas.microsoft.com/office/drawing/2014/main" id="{82BBD0DC-64D5-4125-736D-C4BAC057537B}"/>
              </a:ext>
            </a:extLst>
          </p:cNvPr>
          <p:cNvSpPr txBox="1"/>
          <p:nvPr/>
        </p:nvSpPr>
        <p:spPr>
          <a:xfrm>
            <a:off x="681402" y="1678196"/>
            <a:ext cx="5589652" cy="230832"/>
          </a:xfrm>
          <a:prstGeom prst="rect">
            <a:avLst/>
          </a:prstGeom>
          <a:solidFill>
            <a:schemeClr val="bg1"/>
          </a:solidFill>
        </p:spPr>
        <p:txBody>
          <a:bodyPr wrap="square">
            <a:spAutoFit/>
          </a:bodyPr>
          <a:lstStyle/>
          <a:p>
            <a:r>
              <a:rPr lang="en-US" sz="900" dirty="0"/>
              <a:t>Daily Average Percentage of Maximum Overflow for Contaminated Data (Orange) vs Non-Contaminated Data (Black)</a:t>
            </a:r>
          </a:p>
        </p:txBody>
      </p:sp>
      <p:sp>
        <p:nvSpPr>
          <p:cNvPr id="7" name="TextBox 6">
            <a:extLst>
              <a:ext uri="{FF2B5EF4-FFF2-40B4-BE49-F238E27FC236}">
                <a16:creationId xmlns:a16="http://schemas.microsoft.com/office/drawing/2014/main" id="{45331D67-B8F8-5C65-60E8-7A17CB08786C}"/>
              </a:ext>
            </a:extLst>
          </p:cNvPr>
          <p:cNvSpPr txBox="1"/>
          <p:nvPr/>
        </p:nvSpPr>
        <p:spPr>
          <a:xfrm>
            <a:off x="6468483" y="1678196"/>
            <a:ext cx="5589652" cy="230832"/>
          </a:xfrm>
          <a:prstGeom prst="rect">
            <a:avLst/>
          </a:prstGeom>
          <a:solidFill>
            <a:schemeClr val="bg1"/>
          </a:solidFill>
        </p:spPr>
        <p:txBody>
          <a:bodyPr wrap="square">
            <a:spAutoFit/>
          </a:bodyPr>
          <a:lstStyle/>
          <a:p>
            <a:r>
              <a:rPr lang="en-US" sz="900" dirty="0"/>
              <a:t>Daily Average Percentage of Maximum Overflow for Contaminated Data (Blue) vs Non-Contaminated Data (Black)</a:t>
            </a:r>
          </a:p>
        </p:txBody>
      </p:sp>
    </p:spTree>
    <p:extLst>
      <p:ext uri="{BB962C8B-B14F-4D97-AF65-F5344CB8AC3E}">
        <p14:creationId xmlns:p14="http://schemas.microsoft.com/office/powerpoint/2010/main" val="4004679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A17D48-6BF0-4F44-85B2-E4E8EFFF4BB8}"/>
              </a:ext>
            </a:extLst>
          </p:cNvPr>
          <p:cNvSpPr>
            <a:spLocks noGrp="1"/>
          </p:cNvSpPr>
          <p:nvPr>
            <p:ph type="title"/>
          </p:nvPr>
        </p:nvSpPr>
        <p:spPr/>
        <p:txBody>
          <a:bodyPr/>
          <a:lstStyle/>
          <a:p>
            <a:r>
              <a:rPr lang="en-US" dirty="0"/>
              <a:t>Strongly vs. Weakly Contaminated Time Samples</a:t>
            </a:r>
          </a:p>
        </p:txBody>
      </p:sp>
      <p:pic>
        <p:nvPicPr>
          <p:cNvPr id="9" name="Content Placeholder 8">
            <a:extLst>
              <a:ext uri="{FF2B5EF4-FFF2-40B4-BE49-F238E27FC236}">
                <a16:creationId xmlns:a16="http://schemas.microsoft.com/office/drawing/2014/main" id="{C6999407-D6EF-74D7-EB63-FC4DDB1A4E75}"/>
              </a:ext>
            </a:extLst>
          </p:cNvPr>
          <p:cNvPicPr>
            <a:picLocks noGrp="1" noChangeAspect="1"/>
          </p:cNvPicPr>
          <p:nvPr>
            <p:ph idx="1"/>
          </p:nvPr>
        </p:nvPicPr>
        <p:blipFill>
          <a:blip r:embed="rId2"/>
          <a:stretch>
            <a:fillRect/>
          </a:stretch>
        </p:blipFill>
        <p:spPr>
          <a:xfrm>
            <a:off x="4639574" y="798801"/>
            <a:ext cx="7095226" cy="5260398"/>
          </a:xfrm>
        </p:spPr>
      </p:pic>
      <p:sp>
        <p:nvSpPr>
          <p:cNvPr id="7" name="Text Placeholder 6">
            <a:extLst>
              <a:ext uri="{FF2B5EF4-FFF2-40B4-BE49-F238E27FC236}">
                <a16:creationId xmlns:a16="http://schemas.microsoft.com/office/drawing/2014/main" id="{D7E4E483-AC28-0326-20E5-E8914706B0F1}"/>
              </a:ext>
            </a:extLst>
          </p:cNvPr>
          <p:cNvSpPr>
            <a:spLocks noGrp="1"/>
          </p:cNvSpPr>
          <p:nvPr>
            <p:ph type="body" sz="half" idx="2"/>
          </p:nvPr>
        </p:nvSpPr>
        <p:spPr/>
        <p:txBody>
          <a:bodyPr/>
          <a:lstStyle/>
          <a:p>
            <a:r>
              <a:rPr lang="en-US" dirty="0"/>
              <a:t>Our various threshold values are how contaminated a time value needs to be before we classify the whole thing as contaminated.</a:t>
            </a:r>
          </a:p>
          <a:p>
            <a:r>
              <a:rPr lang="en-US" dirty="0"/>
              <a:t>Comparing the percent of maximum overflow for the time samples contaminated vs strongly contaminated, we see that there are consistently more overflows for the more strongly contaminated data.</a:t>
            </a:r>
          </a:p>
        </p:txBody>
      </p:sp>
      <p:sp>
        <p:nvSpPr>
          <p:cNvPr id="2" name="TextBox 1">
            <a:extLst>
              <a:ext uri="{FF2B5EF4-FFF2-40B4-BE49-F238E27FC236}">
                <a16:creationId xmlns:a16="http://schemas.microsoft.com/office/drawing/2014/main" id="{2F90D4A6-02F5-6C4D-FBA0-2670383B86A5}"/>
              </a:ext>
            </a:extLst>
          </p:cNvPr>
          <p:cNvSpPr txBox="1"/>
          <p:nvPr/>
        </p:nvSpPr>
        <p:spPr>
          <a:xfrm>
            <a:off x="5034157" y="737017"/>
            <a:ext cx="7000490" cy="292388"/>
          </a:xfrm>
          <a:prstGeom prst="rect">
            <a:avLst/>
          </a:prstGeom>
          <a:solidFill>
            <a:schemeClr val="bg1"/>
          </a:solidFill>
        </p:spPr>
        <p:txBody>
          <a:bodyPr wrap="square">
            <a:spAutoFit/>
          </a:bodyPr>
          <a:lstStyle/>
          <a:p>
            <a:r>
              <a:rPr lang="en-US" sz="1300" dirty="0"/>
              <a:t>Daily Average Percentage of Maximum Overflow for Contaminated Data at Threshold 860 and 1000</a:t>
            </a:r>
          </a:p>
        </p:txBody>
      </p:sp>
    </p:spTree>
    <p:extLst>
      <p:ext uri="{BB962C8B-B14F-4D97-AF65-F5344CB8AC3E}">
        <p14:creationId xmlns:p14="http://schemas.microsoft.com/office/powerpoint/2010/main" val="220395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9A8DA-FE2F-F28A-50F9-03B5D127DF21}"/>
              </a:ext>
            </a:extLst>
          </p:cNvPr>
          <p:cNvSpPr>
            <a:spLocks noGrp="1"/>
          </p:cNvSpPr>
          <p:nvPr>
            <p:ph type="title"/>
          </p:nvPr>
        </p:nvSpPr>
        <p:spPr/>
        <p:txBody>
          <a:bodyPr>
            <a:normAutofit fontScale="90000"/>
          </a:bodyPr>
          <a:lstStyle/>
          <a:p>
            <a:r>
              <a:rPr lang="en-US" dirty="0"/>
              <a:t>Counter Values for Contaminated and Non Contaminated Data</a:t>
            </a:r>
          </a:p>
        </p:txBody>
      </p:sp>
      <p:sp>
        <p:nvSpPr>
          <p:cNvPr id="4" name="Text Placeholder 3">
            <a:extLst>
              <a:ext uri="{FF2B5EF4-FFF2-40B4-BE49-F238E27FC236}">
                <a16:creationId xmlns:a16="http://schemas.microsoft.com/office/drawing/2014/main" id="{37EA0FD6-7B20-7C35-BA91-98F87D67550A}"/>
              </a:ext>
            </a:extLst>
          </p:cNvPr>
          <p:cNvSpPr>
            <a:spLocks noGrp="1"/>
          </p:cNvSpPr>
          <p:nvPr>
            <p:ph type="body" sz="half" idx="2"/>
          </p:nvPr>
        </p:nvSpPr>
        <p:spPr/>
        <p:txBody>
          <a:bodyPr/>
          <a:lstStyle/>
          <a:p>
            <a:r>
              <a:rPr lang="en-US" dirty="0"/>
              <a:t>We expect contaminated data to have more overflows, and more overflows which saturate the counter value.</a:t>
            </a:r>
          </a:p>
          <a:p>
            <a:endParaRPr lang="en-US" dirty="0"/>
          </a:p>
          <a:p>
            <a:r>
              <a:rPr lang="en-US" dirty="0"/>
              <a:t>That is exactly what happens here.</a:t>
            </a:r>
          </a:p>
        </p:txBody>
      </p:sp>
      <p:sp>
        <p:nvSpPr>
          <p:cNvPr id="12" name="Content Placeholder 11">
            <a:extLst>
              <a:ext uri="{FF2B5EF4-FFF2-40B4-BE49-F238E27FC236}">
                <a16:creationId xmlns:a16="http://schemas.microsoft.com/office/drawing/2014/main" id="{B139E30D-711C-E389-B5A8-F032029E7520}"/>
              </a:ext>
            </a:extLst>
          </p:cNvPr>
          <p:cNvSpPr>
            <a:spLocks noGrp="1"/>
          </p:cNvSpPr>
          <p:nvPr>
            <p:ph idx="1"/>
          </p:nvPr>
        </p:nvSpPr>
        <p:spPr/>
        <p:txBody>
          <a:bodyPr/>
          <a:lstStyle/>
          <a:p>
            <a:endParaRPr lang="en-US"/>
          </a:p>
        </p:txBody>
      </p:sp>
      <p:pic>
        <p:nvPicPr>
          <p:cNvPr id="14" name="Picture 13">
            <a:extLst>
              <a:ext uri="{FF2B5EF4-FFF2-40B4-BE49-F238E27FC236}">
                <a16:creationId xmlns:a16="http://schemas.microsoft.com/office/drawing/2014/main" id="{120C2197-A972-E185-3409-5C432071307E}"/>
              </a:ext>
            </a:extLst>
          </p:cNvPr>
          <p:cNvPicPr>
            <a:picLocks noChangeAspect="1"/>
          </p:cNvPicPr>
          <p:nvPr/>
        </p:nvPicPr>
        <p:blipFill>
          <a:blip r:embed="rId2"/>
          <a:stretch>
            <a:fillRect/>
          </a:stretch>
        </p:blipFill>
        <p:spPr>
          <a:xfrm>
            <a:off x="4307214" y="731520"/>
            <a:ext cx="7762136" cy="5394960"/>
          </a:xfrm>
          <a:prstGeom prst="rect">
            <a:avLst/>
          </a:prstGeom>
        </p:spPr>
      </p:pic>
    </p:spTree>
    <p:extLst>
      <p:ext uri="{BB962C8B-B14F-4D97-AF65-F5344CB8AC3E}">
        <p14:creationId xmlns:p14="http://schemas.microsoft.com/office/powerpoint/2010/main" val="4101878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DDFE-6052-0A96-A1E3-7A4EA4D8ED92}"/>
              </a:ext>
            </a:extLst>
          </p:cNvPr>
          <p:cNvSpPr>
            <a:spLocks noGrp="1"/>
          </p:cNvSpPr>
          <p:nvPr>
            <p:ph type="title"/>
          </p:nvPr>
        </p:nvSpPr>
        <p:spPr/>
        <p:txBody>
          <a:bodyPr>
            <a:normAutofit fontScale="90000"/>
          </a:bodyPr>
          <a:lstStyle/>
          <a:p>
            <a:r>
              <a:rPr lang="en-US" dirty="0"/>
              <a:t>Number of Inputs Affected During an Overflow for Contaminated and Non-Contaminated Data</a:t>
            </a:r>
          </a:p>
        </p:txBody>
      </p:sp>
      <p:pic>
        <p:nvPicPr>
          <p:cNvPr id="6" name="Content Placeholder 5">
            <a:extLst>
              <a:ext uri="{FF2B5EF4-FFF2-40B4-BE49-F238E27FC236}">
                <a16:creationId xmlns:a16="http://schemas.microsoft.com/office/drawing/2014/main" id="{9B69980A-7FA4-E013-0769-99CBA28AE858}"/>
              </a:ext>
            </a:extLst>
          </p:cNvPr>
          <p:cNvPicPr>
            <a:picLocks noGrp="1" noChangeAspect="1"/>
          </p:cNvPicPr>
          <p:nvPr>
            <p:ph idx="1"/>
          </p:nvPr>
        </p:nvPicPr>
        <p:blipFill>
          <a:blip r:embed="rId2"/>
          <a:stretch>
            <a:fillRect/>
          </a:stretch>
        </p:blipFill>
        <p:spPr>
          <a:xfrm>
            <a:off x="4674079" y="1057928"/>
            <a:ext cx="7060721" cy="4914604"/>
          </a:xfrm>
        </p:spPr>
      </p:pic>
      <p:sp>
        <p:nvSpPr>
          <p:cNvPr id="4" name="Text Placeholder 3">
            <a:extLst>
              <a:ext uri="{FF2B5EF4-FFF2-40B4-BE49-F238E27FC236}">
                <a16:creationId xmlns:a16="http://schemas.microsoft.com/office/drawing/2014/main" id="{E97BF7B4-6133-8D7B-6D43-ADAC6443EF1B}"/>
              </a:ext>
            </a:extLst>
          </p:cNvPr>
          <p:cNvSpPr>
            <a:spLocks noGrp="1"/>
          </p:cNvSpPr>
          <p:nvPr>
            <p:ph type="body" sz="half" idx="2"/>
          </p:nvPr>
        </p:nvSpPr>
        <p:spPr/>
        <p:txBody>
          <a:bodyPr/>
          <a:lstStyle/>
          <a:p>
            <a:r>
              <a:rPr lang="en-US" dirty="0"/>
              <a:t>We notice that contaminated data more often overflows on more inputs. </a:t>
            </a:r>
          </a:p>
          <a:p>
            <a:r>
              <a:rPr lang="en-US" dirty="0"/>
              <a:t>But still usually only overflows on a few inputs.</a:t>
            </a:r>
          </a:p>
        </p:txBody>
      </p:sp>
    </p:spTree>
    <p:extLst>
      <p:ext uri="{BB962C8B-B14F-4D97-AF65-F5344CB8AC3E}">
        <p14:creationId xmlns:p14="http://schemas.microsoft.com/office/powerpoint/2010/main" val="1920557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3653B-0B50-7325-7EB9-79FB33F35C14}"/>
              </a:ext>
            </a:extLst>
          </p:cNvPr>
          <p:cNvSpPr>
            <a:spLocks noGrp="1"/>
          </p:cNvSpPr>
          <p:nvPr>
            <p:ph type="title"/>
          </p:nvPr>
        </p:nvSpPr>
        <p:spPr/>
        <p:txBody>
          <a:bodyPr/>
          <a:lstStyle/>
          <a:p>
            <a:r>
              <a:rPr lang="en-US" dirty="0"/>
              <a:t>What about the Other Direction?</a:t>
            </a:r>
          </a:p>
        </p:txBody>
      </p:sp>
      <p:sp>
        <p:nvSpPr>
          <p:cNvPr id="6" name="Content Placeholder 5">
            <a:extLst>
              <a:ext uri="{FF2B5EF4-FFF2-40B4-BE49-F238E27FC236}">
                <a16:creationId xmlns:a16="http://schemas.microsoft.com/office/drawing/2014/main" id="{B3BF50D5-31BD-6FF6-F333-68E0DFA92ECF}"/>
              </a:ext>
            </a:extLst>
          </p:cNvPr>
          <p:cNvSpPr>
            <a:spLocks noGrp="1"/>
          </p:cNvSpPr>
          <p:nvPr>
            <p:ph idx="1"/>
          </p:nvPr>
        </p:nvSpPr>
        <p:spPr/>
        <p:txBody>
          <a:bodyPr/>
          <a:lstStyle/>
          <a:p>
            <a:r>
              <a:rPr lang="en-US" dirty="0"/>
              <a:t>We’ve seen that FFT Overflows are somewhat increased at times with high levels of RFI.</a:t>
            </a:r>
          </a:p>
          <a:p>
            <a:r>
              <a:rPr lang="en-US" dirty="0"/>
              <a:t>What does RFI data look like at times with FFT Overflows?</a:t>
            </a:r>
          </a:p>
        </p:txBody>
      </p:sp>
    </p:spTree>
    <p:extLst>
      <p:ext uri="{BB962C8B-B14F-4D97-AF65-F5344CB8AC3E}">
        <p14:creationId xmlns:p14="http://schemas.microsoft.com/office/powerpoint/2010/main" val="3014811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59C676-3BB1-8547-DCFA-9B5588D0A6F8}"/>
              </a:ext>
            </a:extLst>
          </p:cNvPr>
          <p:cNvSpPr>
            <a:spLocks noGrp="1"/>
          </p:cNvSpPr>
          <p:nvPr>
            <p:ph type="title"/>
          </p:nvPr>
        </p:nvSpPr>
        <p:spPr/>
        <p:txBody>
          <a:bodyPr/>
          <a:lstStyle/>
          <a:p>
            <a:r>
              <a:rPr lang="en-US" dirty="0"/>
              <a:t>Regular RFI Data</a:t>
            </a:r>
          </a:p>
        </p:txBody>
      </p:sp>
      <p:sp>
        <p:nvSpPr>
          <p:cNvPr id="6" name="Text Placeholder 5">
            <a:extLst>
              <a:ext uri="{FF2B5EF4-FFF2-40B4-BE49-F238E27FC236}">
                <a16:creationId xmlns:a16="http://schemas.microsoft.com/office/drawing/2014/main" id="{4F9191E4-54FC-EDEE-E747-E327A1BAE836}"/>
              </a:ext>
            </a:extLst>
          </p:cNvPr>
          <p:cNvSpPr>
            <a:spLocks noGrp="1"/>
          </p:cNvSpPr>
          <p:nvPr>
            <p:ph type="body" sz="half" idx="2"/>
          </p:nvPr>
        </p:nvSpPr>
        <p:spPr/>
        <p:txBody>
          <a:bodyPr/>
          <a:lstStyle/>
          <a:p>
            <a:r>
              <a:rPr lang="en-US" dirty="0"/>
              <a:t>Here, we see a histogram over the number of masked frequencies each time sample.</a:t>
            </a:r>
          </a:p>
          <a:p>
            <a:r>
              <a:rPr lang="en-US" dirty="0"/>
              <a:t>The average amount of masked samples for a given time value is about 750, and it’s standard deviation is 85.</a:t>
            </a:r>
          </a:p>
        </p:txBody>
      </p:sp>
      <p:pic>
        <p:nvPicPr>
          <p:cNvPr id="10" name="Content Placeholder 9">
            <a:extLst>
              <a:ext uri="{FF2B5EF4-FFF2-40B4-BE49-F238E27FC236}">
                <a16:creationId xmlns:a16="http://schemas.microsoft.com/office/drawing/2014/main" id="{454A93B1-FBD3-1AEB-4054-515B5F3F99A4}"/>
              </a:ext>
            </a:extLst>
          </p:cNvPr>
          <p:cNvPicPr>
            <a:picLocks noGrp="1" noChangeAspect="1"/>
          </p:cNvPicPr>
          <p:nvPr>
            <p:ph idx="1"/>
          </p:nvPr>
        </p:nvPicPr>
        <p:blipFill>
          <a:blip r:embed="rId2"/>
          <a:stretch>
            <a:fillRect/>
          </a:stretch>
        </p:blipFill>
        <p:spPr>
          <a:xfrm>
            <a:off x="4679810" y="703555"/>
            <a:ext cx="7122882" cy="5450889"/>
          </a:xfrm>
        </p:spPr>
      </p:pic>
    </p:spTree>
    <p:extLst>
      <p:ext uri="{BB962C8B-B14F-4D97-AF65-F5344CB8AC3E}">
        <p14:creationId xmlns:p14="http://schemas.microsoft.com/office/powerpoint/2010/main" val="303790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AC03-6810-8594-DF53-2EDA99083A35}"/>
              </a:ext>
            </a:extLst>
          </p:cNvPr>
          <p:cNvSpPr>
            <a:spLocks noGrp="1"/>
          </p:cNvSpPr>
          <p:nvPr>
            <p:ph type="title"/>
          </p:nvPr>
        </p:nvSpPr>
        <p:spPr/>
        <p:txBody>
          <a:bodyPr/>
          <a:lstStyle/>
          <a:p>
            <a:r>
              <a:rPr lang="en-US" dirty="0"/>
              <a:t>RFI Data at Times with FFT Overflows</a:t>
            </a:r>
          </a:p>
        </p:txBody>
      </p:sp>
      <p:sp>
        <p:nvSpPr>
          <p:cNvPr id="4" name="Text Placeholder 3">
            <a:extLst>
              <a:ext uri="{FF2B5EF4-FFF2-40B4-BE49-F238E27FC236}">
                <a16:creationId xmlns:a16="http://schemas.microsoft.com/office/drawing/2014/main" id="{D832EE7F-37BD-CA9A-46EE-D9550141FD51}"/>
              </a:ext>
            </a:extLst>
          </p:cNvPr>
          <p:cNvSpPr>
            <a:spLocks noGrp="1"/>
          </p:cNvSpPr>
          <p:nvPr>
            <p:ph type="body" sz="half" idx="2"/>
          </p:nvPr>
        </p:nvSpPr>
        <p:spPr/>
        <p:txBody>
          <a:bodyPr/>
          <a:lstStyle/>
          <a:p>
            <a:r>
              <a:rPr lang="en-US" dirty="0"/>
              <a:t>Now, we see the same histogram, but only for times that record at least one FFT Overflow.</a:t>
            </a:r>
          </a:p>
          <a:p>
            <a:endParaRPr lang="en-US" dirty="0"/>
          </a:p>
          <a:p>
            <a:r>
              <a:rPr lang="en-US" dirty="0"/>
              <a:t>The average amount of masked frequencies is now 800, with a standard deviation </a:t>
            </a:r>
            <a:r>
              <a:rPr lang="en-US"/>
              <a:t>of 90.</a:t>
            </a:r>
            <a:endParaRPr lang="en-US" dirty="0"/>
          </a:p>
        </p:txBody>
      </p:sp>
      <p:pic>
        <p:nvPicPr>
          <p:cNvPr id="5" name="Content Placeholder 2">
            <a:extLst>
              <a:ext uri="{FF2B5EF4-FFF2-40B4-BE49-F238E27FC236}">
                <a16:creationId xmlns:a16="http://schemas.microsoft.com/office/drawing/2014/main" id="{A682BE47-D456-98C2-CD0C-2EBF754D90BB}"/>
              </a:ext>
            </a:extLst>
          </p:cNvPr>
          <p:cNvPicPr>
            <a:picLocks noGrp="1" noChangeAspect="1"/>
          </p:cNvPicPr>
          <p:nvPr>
            <p:ph idx="1"/>
          </p:nvPr>
        </p:nvPicPr>
        <p:blipFill>
          <a:blip r:embed="rId2"/>
          <a:stretch>
            <a:fillRect/>
          </a:stretch>
        </p:blipFill>
        <p:spPr>
          <a:xfrm>
            <a:off x="4497567" y="915573"/>
            <a:ext cx="7237233" cy="5389631"/>
          </a:xfrm>
        </p:spPr>
      </p:pic>
    </p:spTree>
    <p:extLst>
      <p:ext uri="{BB962C8B-B14F-4D97-AF65-F5344CB8AC3E}">
        <p14:creationId xmlns:p14="http://schemas.microsoft.com/office/powerpoint/2010/main" val="1747012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E4F5-C444-169E-60D2-CBD1B9E39949}"/>
              </a:ext>
            </a:extLst>
          </p:cNvPr>
          <p:cNvSpPr>
            <a:spLocks noGrp="1"/>
          </p:cNvSpPr>
          <p:nvPr>
            <p:ph type="title"/>
          </p:nvPr>
        </p:nvSpPr>
        <p:spPr/>
        <p:txBody>
          <a:bodyPr/>
          <a:lstStyle/>
          <a:p>
            <a:r>
              <a:rPr lang="en-US" dirty="0" err="1"/>
              <a:t>Misc</a:t>
            </a:r>
            <a:r>
              <a:rPr lang="en-US" dirty="0"/>
              <a:t> Things to Note/Work on Later</a:t>
            </a:r>
          </a:p>
        </p:txBody>
      </p:sp>
      <p:sp>
        <p:nvSpPr>
          <p:cNvPr id="5" name="Content Placeholder 4">
            <a:extLst>
              <a:ext uri="{FF2B5EF4-FFF2-40B4-BE49-F238E27FC236}">
                <a16:creationId xmlns:a16="http://schemas.microsoft.com/office/drawing/2014/main" id="{25BA8429-DC13-71AB-9A42-C2D3346F6DA6}"/>
              </a:ext>
            </a:extLst>
          </p:cNvPr>
          <p:cNvSpPr>
            <a:spLocks noGrp="1"/>
          </p:cNvSpPr>
          <p:nvPr>
            <p:ph idx="1"/>
          </p:nvPr>
        </p:nvSpPr>
        <p:spPr>
          <a:xfrm>
            <a:off x="1097280" y="1845734"/>
            <a:ext cx="10531128" cy="4023360"/>
          </a:xfrm>
        </p:spPr>
        <p:txBody>
          <a:bodyPr/>
          <a:lstStyle/>
          <a:p>
            <a:r>
              <a:rPr lang="en-US" dirty="0"/>
              <a:t>Percentage of NAN for all data: 10%</a:t>
            </a:r>
          </a:p>
          <a:p>
            <a:r>
              <a:rPr lang="en-US" dirty="0"/>
              <a:t>Percentage of NAN for 860: 4%, 900: 2%, 1000: 1%. Higher RFI cutoff correlates with less nan values. Cool?</a:t>
            </a:r>
          </a:p>
          <a:p>
            <a:r>
              <a:rPr lang="en-US" dirty="0"/>
              <a:t>Figure out why 2024 </a:t>
            </a:r>
            <a:r>
              <a:rPr lang="en-US" dirty="0" err="1"/>
              <a:t>fft</a:t>
            </a:r>
            <a:r>
              <a:rPr lang="en-US" dirty="0"/>
              <a:t> and </a:t>
            </a:r>
            <a:r>
              <a:rPr lang="en-US" dirty="0" err="1"/>
              <a:t>rfi</a:t>
            </a:r>
            <a:r>
              <a:rPr lang="en-US" dirty="0"/>
              <a:t> data don’t match very well more</a:t>
            </a:r>
          </a:p>
          <a:p>
            <a:r>
              <a:rPr lang="en-US" dirty="0"/>
              <a:t>Add the two histograms for FFT to RFI</a:t>
            </a:r>
          </a:p>
        </p:txBody>
      </p:sp>
    </p:spTree>
    <p:extLst>
      <p:ext uri="{BB962C8B-B14F-4D97-AF65-F5344CB8AC3E}">
        <p14:creationId xmlns:p14="http://schemas.microsoft.com/office/powerpoint/2010/main" val="3909167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BC4AA-F329-6A99-6A8E-4BBFA584AC0B}"/>
              </a:ext>
            </a:extLst>
          </p:cNvPr>
          <p:cNvSpPr>
            <a:spLocks noGrp="1"/>
          </p:cNvSpPr>
          <p:nvPr>
            <p:ph type="title"/>
          </p:nvPr>
        </p:nvSpPr>
        <p:spPr/>
        <p:txBody>
          <a:bodyPr/>
          <a:lstStyle/>
          <a:p>
            <a:r>
              <a:rPr lang="en-US" dirty="0"/>
              <a:t>How are FFT Overflows recorded?	</a:t>
            </a:r>
          </a:p>
        </p:txBody>
      </p:sp>
      <p:sp>
        <p:nvSpPr>
          <p:cNvPr id="3" name="Content Placeholder 2">
            <a:extLst>
              <a:ext uri="{FF2B5EF4-FFF2-40B4-BE49-F238E27FC236}">
                <a16:creationId xmlns:a16="http://schemas.microsoft.com/office/drawing/2014/main" id="{FA217F33-D91C-FCB9-986C-2DE43ED0A303}"/>
              </a:ext>
            </a:extLst>
          </p:cNvPr>
          <p:cNvSpPr>
            <a:spLocks noGrp="1"/>
          </p:cNvSpPr>
          <p:nvPr>
            <p:ph idx="1"/>
          </p:nvPr>
        </p:nvSpPr>
        <p:spPr/>
        <p:txBody>
          <a:bodyPr vert="horz" lIns="0" tIns="45720" rIns="0" bIns="45720" rtlCol="0" anchor="t">
            <a:normAutofit/>
          </a:bodyPr>
          <a:lstStyle/>
          <a:p>
            <a:r>
              <a:rPr lang="en-US" dirty="0"/>
              <a:t>FFT Overflows are stored in a database in ~50s intervals.</a:t>
            </a:r>
          </a:p>
          <a:p>
            <a:r>
              <a:rPr lang="en-US" dirty="0"/>
              <a:t>Intervals aren’t exactly 50s, but it’s the most accurate we can currently be.</a:t>
            </a:r>
          </a:p>
          <a:p>
            <a:r>
              <a:rPr lang="en-US" dirty="0"/>
              <a:t>To query for them, we use Prometheus and Victoria Metrics. (A tutorial for this is available on GitHub).</a:t>
            </a:r>
          </a:p>
          <a:p>
            <a:r>
              <a:rPr lang="en-US" dirty="0"/>
              <a:t>Overflows are recorded separately for each crate (8 in total).</a:t>
            </a:r>
          </a:p>
          <a:p>
            <a:r>
              <a:rPr lang="en-US" dirty="0"/>
              <a:t>Within the crate, they are stored by channel and slot number, 256 inputs in total (16 channels and 16 slots per channel)</a:t>
            </a:r>
          </a:p>
          <a:p>
            <a:r>
              <a:rPr lang="en-US" dirty="0"/>
              <a:t>Each of these 256 inputs has a counter value that can overflow anywhere from 0-255 times in each time interval. (The counter saturates at 255, it may be higher, we just don't know)</a:t>
            </a:r>
            <a:endParaRPr lang="en-US" dirty="0">
              <a:cs typeface="Calibri"/>
            </a:endParaRPr>
          </a:p>
        </p:txBody>
      </p:sp>
    </p:spTree>
    <p:extLst>
      <p:ext uri="{BB962C8B-B14F-4D97-AF65-F5344CB8AC3E}">
        <p14:creationId xmlns:p14="http://schemas.microsoft.com/office/powerpoint/2010/main" val="319364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gradient of blue and yellow squares&#10;&#10;Description automatically generated with medium confidence">
            <a:extLst>
              <a:ext uri="{FF2B5EF4-FFF2-40B4-BE49-F238E27FC236}">
                <a16:creationId xmlns:a16="http://schemas.microsoft.com/office/drawing/2014/main" id="{33E01A46-EAD9-9A82-9D37-C4CC0E828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 y="1158240"/>
            <a:ext cx="5151120" cy="5151120"/>
          </a:xfrm>
          <a:prstGeom prst="rect">
            <a:avLst/>
          </a:prstGeom>
        </p:spPr>
      </p:pic>
      <p:pic>
        <p:nvPicPr>
          <p:cNvPr id="3" name="Picture 2" descr="A graph with a number of numbers&#10;&#10;Description automatically generated with medium confidence">
            <a:extLst>
              <a:ext uri="{FF2B5EF4-FFF2-40B4-BE49-F238E27FC236}">
                <a16:creationId xmlns:a16="http://schemas.microsoft.com/office/drawing/2014/main" id="{1C753214-28AC-2371-C27E-4FC7C43A7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760" y="1158240"/>
            <a:ext cx="5151120" cy="5151120"/>
          </a:xfrm>
          <a:prstGeom prst="rect">
            <a:avLst/>
          </a:prstGeom>
        </p:spPr>
      </p:pic>
      <p:sp>
        <p:nvSpPr>
          <p:cNvPr id="4" name="TextBox 3">
            <a:extLst>
              <a:ext uri="{FF2B5EF4-FFF2-40B4-BE49-F238E27FC236}">
                <a16:creationId xmlns:a16="http://schemas.microsoft.com/office/drawing/2014/main" id="{CFE6BB86-4E94-B2D1-2388-A717A9C59C7B}"/>
              </a:ext>
            </a:extLst>
          </p:cNvPr>
          <p:cNvSpPr txBox="1"/>
          <p:nvPr/>
        </p:nvSpPr>
        <p:spPr>
          <a:xfrm>
            <a:off x="2880360" y="266700"/>
            <a:ext cx="9662160" cy="369332"/>
          </a:xfrm>
          <a:prstGeom prst="rect">
            <a:avLst/>
          </a:prstGeom>
          <a:noFill/>
        </p:spPr>
        <p:txBody>
          <a:bodyPr wrap="square" rtlCol="0">
            <a:spAutoFit/>
          </a:bodyPr>
          <a:lstStyle/>
          <a:p>
            <a:r>
              <a:rPr lang="en-US" dirty="0">
                <a:latin typeface="+mj-lt"/>
              </a:rPr>
              <a:t>Example Graphs for FFT Overflows, from Crate 2 in January 2019 and January 2024</a:t>
            </a:r>
          </a:p>
        </p:txBody>
      </p:sp>
      <p:sp>
        <p:nvSpPr>
          <p:cNvPr id="5" name="TextBox 4">
            <a:extLst>
              <a:ext uri="{FF2B5EF4-FFF2-40B4-BE49-F238E27FC236}">
                <a16:creationId xmlns:a16="http://schemas.microsoft.com/office/drawing/2014/main" id="{6ACC6C89-F44D-5643-99BC-D532AB1A4A8D}"/>
              </a:ext>
            </a:extLst>
          </p:cNvPr>
          <p:cNvSpPr txBox="1"/>
          <p:nvPr/>
        </p:nvSpPr>
        <p:spPr>
          <a:xfrm>
            <a:off x="4206240" y="731579"/>
            <a:ext cx="5257800" cy="307777"/>
          </a:xfrm>
          <a:prstGeom prst="rect">
            <a:avLst/>
          </a:prstGeom>
          <a:noFill/>
        </p:spPr>
        <p:txBody>
          <a:bodyPr wrap="square" rtlCol="0">
            <a:spAutoFit/>
          </a:bodyPr>
          <a:lstStyle/>
          <a:p>
            <a:r>
              <a:rPr lang="en-US" sz="1400" dirty="0">
                <a:latin typeface="+mj-lt"/>
              </a:rPr>
              <a:t>Roughly 3 times more overflows in 2024 than 2019!</a:t>
            </a:r>
          </a:p>
        </p:txBody>
      </p:sp>
    </p:spTree>
    <p:extLst>
      <p:ext uri="{BB962C8B-B14F-4D97-AF65-F5344CB8AC3E}">
        <p14:creationId xmlns:p14="http://schemas.microsoft.com/office/powerpoint/2010/main" val="73587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D3797-A192-094D-7997-01906B64E4A6}"/>
              </a:ext>
            </a:extLst>
          </p:cNvPr>
          <p:cNvSpPr>
            <a:spLocks noGrp="1"/>
          </p:cNvSpPr>
          <p:nvPr>
            <p:ph type="title"/>
          </p:nvPr>
        </p:nvSpPr>
        <p:spPr/>
        <p:txBody>
          <a:bodyPr/>
          <a:lstStyle/>
          <a:p>
            <a:r>
              <a:rPr lang="en-US" dirty="0"/>
              <a:t>NAN’s</a:t>
            </a:r>
          </a:p>
        </p:txBody>
      </p:sp>
      <p:sp>
        <p:nvSpPr>
          <p:cNvPr id="5" name="Content Placeholder 4">
            <a:extLst>
              <a:ext uri="{FF2B5EF4-FFF2-40B4-BE49-F238E27FC236}">
                <a16:creationId xmlns:a16="http://schemas.microsoft.com/office/drawing/2014/main" id="{585DF3CD-D78D-3223-077A-06DE8668D782}"/>
              </a:ext>
            </a:extLst>
          </p:cNvPr>
          <p:cNvSpPr>
            <a:spLocks noGrp="1"/>
          </p:cNvSpPr>
          <p:nvPr>
            <p:ph idx="1"/>
          </p:nvPr>
        </p:nvSpPr>
        <p:spPr>
          <a:xfrm>
            <a:off x="1097280" y="1845734"/>
            <a:ext cx="5622697" cy="4023360"/>
          </a:xfrm>
        </p:spPr>
        <p:txBody>
          <a:bodyPr/>
          <a:lstStyle/>
          <a:p>
            <a:r>
              <a:rPr lang="en-US" dirty="0"/>
              <a:t>It should be noted that when querying for this FFT overflow data, the value nan is frequently returned as a counter value.</a:t>
            </a:r>
          </a:p>
          <a:p>
            <a:r>
              <a:rPr lang="en-US" dirty="0"/>
              <a:t>Roughly 10% of data is returned as nan. This is dragged upwards by long periods (ex. in January of 2020) where no data was returned at all for several weeks, corresponding to telescope issues.</a:t>
            </a:r>
          </a:p>
          <a:p>
            <a:r>
              <a:rPr lang="en-US" dirty="0"/>
              <a:t>The following statistics generally ignore nan values, since we have no data on the counter values at those points.</a:t>
            </a:r>
          </a:p>
        </p:txBody>
      </p:sp>
      <p:pic>
        <p:nvPicPr>
          <p:cNvPr id="7" name="Picture 6" descr="A graph of a graph of a graph&#10;&#10;Description automatically generated with medium confidence">
            <a:extLst>
              <a:ext uri="{FF2B5EF4-FFF2-40B4-BE49-F238E27FC236}">
                <a16:creationId xmlns:a16="http://schemas.microsoft.com/office/drawing/2014/main" id="{E05E7065-A7F0-A37F-EEBE-378DE80A59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0925" y="1987111"/>
            <a:ext cx="4023361" cy="4023361"/>
          </a:xfrm>
          <a:prstGeom prst="rect">
            <a:avLst/>
          </a:prstGeom>
        </p:spPr>
      </p:pic>
    </p:spTree>
    <p:extLst>
      <p:ext uri="{BB962C8B-B14F-4D97-AF65-F5344CB8AC3E}">
        <p14:creationId xmlns:p14="http://schemas.microsoft.com/office/powerpoint/2010/main" val="1268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2241-F1CE-6F5B-EB12-F6F9A256CF8A}"/>
              </a:ext>
            </a:extLst>
          </p:cNvPr>
          <p:cNvSpPr>
            <a:spLocks noGrp="1"/>
          </p:cNvSpPr>
          <p:nvPr>
            <p:ph type="ctrTitle"/>
          </p:nvPr>
        </p:nvSpPr>
        <p:spPr/>
        <p:txBody>
          <a:bodyPr/>
          <a:lstStyle/>
          <a:p>
            <a:r>
              <a:rPr lang="en-US" dirty="0"/>
              <a:t>FFT Data from Jan 2019-Nov 2024</a:t>
            </a:r>
          </a:p>
        </p:txBody>
      </p:sp>
      <p:sp>
        <p:nvSpPr>
          <p:cNvPr id="3" name="Subtitle 2">
            <a:extLst>
              <a:ext uri="{FF2B5EF4-FFF2-40B4-BE49-F238E27FC236}">
                <a16:creationId xmlns:a16="http://schemas.microsoft.com/office/drawing/2014/main" id="{ACBEB04E-ADFA-7CA2-DB31-C88B50D922E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3108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340C-E4EB-7F0C-4420-8BA28DCCF160}"/>
              </a:ext>
            </a:extLst>
          </p:cNvPr>
          <p:cNvSpPr>
            <a:spLocks noGrp="1"/>
          </p:cNvSpPr>
          <p:nvPr>
            <p:ph type="title"/>
          </p:nvPr>
        </p:nvSpPr>
        <p:spPr/>
        <p:txBody>
          <a:bodyPr/>
          <a:lstStyle/>
          <a:p>
            <a:r>
              <a:rPr lang="en-US" dirty="0"/>
              <a:t>Overflows per Month</a:t>
            </a:r>
          </a:p>
        </p:txBody>
      </p:sp>
      <p:sp>
        <p:nvSpPr>
          <p:cNvPr id="4" name="Text Placeholder 3">
            <a:extLst>
              <a:ext uri="{FF2B5EF4-FFF2-40B4-BE49-F238E27FC236}">
                <a16:creationId xmlns:a16="http://schemas.microsoft.com/office/drawing/2014/main" id="{8942B9AA-B6B3-3DA4-A3D0-78C7A8B5DD49}"/>
              </a:ext>
            </a:extLst>
          </p:cNvPr>
          <p:cNvSpPr>
            <a:spLocks noGrp="1"/>
          </p:cNvSpPr>
          <p:nvPr>
            <p:ph type="body" sz="half" idx="2"/>
          </p:nvPr>
        </p:nvSpPr>
        <p:spPr/>
        <p:txBody>
          <a:bodyPr/>
          <a:lstStyle/>
          <a:p>
            <a:r>
              <a:rPr lang="en-US" dirty="0"/>
              <a:t>Here we see data from January 2019 (month 1) through October of 2024.</a:t>
            </a:r>
          </a:p>
          <a:p>
            <a:r>
              <a:rPr lang="en-US" dirty="0"/>
              <a:t>This corresponds to the percentage of maximum overflow for each time sample during the month. (Maximum overflows means all 2048 inputs have a counter value of 255 for a given time value).</a:t>
            </a:r>
          </a:p>
          <a:p>
            <a:r>
              <a:rPr lang="en-US" dirty="0"/>
              <a:t>Over the last 6 years, we average at about 1% of maximum overflow.</a:t>
            </a:r>
          </a:p>
          <a:p>
            <a:endParaRPr lang="en-US" dirty="0"/>
          </a:p>
        </p:txBody>
      </p:sp>
      <p:pic>
        <p:nvPicPr>
          <p:cNvPr id="6" name="Picture 5">
            <a:extLst>
              <a:ext uri="{FF2B5EF4-FFF2-40B4-BE49-F238E27FC236}">
                <a16:creationId xmlns:a16="http://schemas.microsoft.com/office/drawing/2014/main" id="{E3E7CB94-9810-0CE5-8EF3-C6048670E153}"/>
              </a:ext>
            </a:extLst>
          </p:cNvPr>
          <p:cNvPicPr>
            <a:picLocks noChangeAspect="1"/>
          </p:cNvPicPr>
          <p:nvPr/>
        </p:nvPicPr>
        <p:blipFill>
          <a:blip r:embed="rId2"/>
          <a:stretch>
            <a:fillRect/>
          </a:stretch>
        </p:blipFill>
        <p:spPr>
          <a:xfrm>
            <a:off x="4227989" y="594359"/>
            <a:ext cx="7964011" cy="5973009"/>
          </a:xfrm>
          <a:prstGeom prst="rect">
            <a:avLst/>
          </a:prstGeom>
        </p:spPr>
      </p:pic>
    </p:spTree>
    <p:extLst>
      <p:ext uri="{BB962C8B-B14F-4D97-AF65-F5344CB8AC3E}">
        <p14:creationId xmlns:p14="http://schemas.microsoft.com/office/powerpoint/2010/main" val="58790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7EF4-14C8-7CE3-7E1F-7F6A7DFE4C93}"/>
              </a:ext>
            </a:extLst>
          </p:cNvPr>
          <p:cNvSpPr>
            <a:spLocks noGrp="1"/>
          </p:cNvSpPr>
          <p:nvPr>
            <p:ph type="title"/>
          </p:nvPr>
        </p:nvSpPr>
        <p:spPr>
          <a:xfrm>
            <a:off x="457200" y="468624"/>
            <a:ext cx="3200400" cy="1103317"/>
          </a:xfrm>
        </p:spPr>
        <p:txBody>
          <a:bodyPr/>
          <a:lstStyle/>
          <a:p>
            <a:r>
              <a:rPr lang="en-US" dirty="0"/>
              <a:t>Crate Comparison</a:t>
            </a:r>
          </a:p>
        </p:txBody>
      </p:sp>
      <p:sp>
        <p:nvSpPr>
          <p:cNvPr id="4" name="Text Placeholder 3">
            <a:extLst>
              <a:ext uri="{FF2B5EF4-FFF2-40B4-BE49-F238E27FC236}">
                <a16:creationId xmlns:a16="http://schemas.microsoft.com/office/drawing/2014/main" id="{2CC5D85B-889B-688B-B72F-195A635EF195}"/>
              </a:ext>
            </a:extLst>
          </p:cNvPr>
          <p:cNvSpPr>
            <a:spLocks noGrp="1"/>
          </p:cNvSpPr>
          <p:nvPr>
            <p:ph type="body" sz="half" idx="2"/>
          </p:nvPr>
        </p:nvSpPr>
        <p:spPr>
          <a:xfrm>
            <a:off x="457200" y="1739438"/>
            <a:ext cx="3200400" cy="3379124"/>
          </a:xfrm>
        </p:spPr>
        <p:txBody>
          <a:bodyPr/>
          <a:lstStyle/>
          <a:p>
            <a:r>
              <a:rPr lang="en-US" dirty="0"/>
              <a:t>Here we see a similar graph as before, but now with data separated out by crate.</a:t>
            </a:r>
          </a:p>
          <a:p>
            <a:endParaRPr lang="en-US" dirty="0"/>
          </a:p>
          <a:p>
            <a:r>
              <a:rPr lang="en-US" dirty="0"/>
              <a:t>All crates have the same general structure, but crates 6 and 7 tend higher than the rest. Especially earlier this year, which was during construction near CHIME.</a:t>
            </a:r>
          </a:p>
        </p:txBody>
      </p:sp>
      <p:pic>
        <p:nvPicPr>
          <p:cNvPr id="12" name="Picture 11">
            <a:extLst>
              <a:ext uri="{FF2B5EF4-FFF2-40B4-BE49-F238E27FC236}">
                <a16:creationId xmlns:a16="http://schemas.microsoft.com/office/drawing/2014/main" id="{FFDC8A45-06B3-81FC-5CF2-371071735782}"/>
              </a:ext>
            </a:extLst>
          </p:cNvPr>
          <p:cNvPicPr>
            <a:picLocks noChangeAspect="1"/>
          </p:cNvPicPr>
          <p:nvPr/>
        </p:nvPicPr>
        <p:blipFill>
          <a:blip r:embed="rId2"/>
          <a:stretch>
            <a:fillRect/>
          </a:stretch>
        </p:blipFill>
        <p:spPr>
          <a:xfrm>
            <a:off x="4211692" y="468624"/>
            <a:ext cx="7848036" cy="5830236"/>
          </a:xfrm>
          <a:prstGeom prst="rect">
            <a:avLst/>
          </a:prstGeom>
        </p:spPr>
      </p:pic>
    </p:spTree>
    <p:extLst>
      <p:ext uri="{BB962C8B-B14F-4D97-AF65-F5344CB8AC3E}">
        <p14:creationId xmlns:p14="http://schemas.microsoft.com/office/powerpoint/2010/main" val="165069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EBDF7262-86EB-E81C-9FB3-42DBC169D579}"/>
              </a:ext>
            </a:extLst>
          </p:cNvPr>
          <p:cNvSpPr>
            <a:spLocks noGrp="1"/>
          </p:cNvSpPr>
          <p:nvPr>
            <p:ph type="body" sz="half" idx="2"/>
          </p:nvPr>
        </p:nvSpPr>
        <p:spPr>
          <a:xfrm>
            <a:off x="457200" y="510539"/>
            <a:ext cx="3200400" cy="6114547"/>
          </a:xfrm>
        </p:spPr>
        <p:txBody>
          <a:bodyPr>
            <a:normAutofit/>
          </a:bodyPr>
          <a:lstStyle/>
          <a:p>
            <a:r>
              <a:rPr lang="en-US" sz="2500" dirty="0"/>
              <a:t>Maximum Overflows Over Time</a:t>
            </a:r>
          </a:p>
          <a:p>
            <a:r>
              <a:rPr lang="en-US" dirty="0"/>
              <a:t>Here we see data from every January from 2019-2024.</a:t>
            </a:r>
          </a:p>
          <a:p>
            <a:endParaRPr lang="en-US" dirty="0"/>
          </a:p>
          <a:p>
            <a:r>
              <a:rPr lang="en-US" dirty="0"/>
              <a:t>These graphs show the percent of maximum overflows recorded at every time increment over the month.</a:t>
            </a:r>
          </a:p>
          <a:p>
            <a:endParaRPr lang="en-US" dirty="0"/>
          </a:p>
          <a:p>
            <a:r>
              <a:rPr lang="en-US" dirty="0"/>
              <a:t>Overflows seem to be increasing over time.</a:t>
            </a:r>
          </a:p>
          <a:p>
            <a:endParaRPr lang="en-US" dirty="0"/>
          </a:p>
          <a:p>
            <a:r>
              <a:rPr lang="en-US" dirty="0"/>
              <a:t>Notice that there appears to be a pattern to when overflows are highest (most visible in the more recent years). More on this in the next slides.</a:t>
            </a:r>
          </a:p>
          <a:p>
            <a:endParaRPr lang="en-US" dirty="0"/>
          </a:p>
          <a:p>
            <a:r>
              <a:rPr lang="en-US" dirty="0"/>
              <a:t>Long flat portions like in 2020 are due to telescope maintenance.</a:t>
            </a:r>
          </a:p>
        </p:txBody>
      </p:sp>
      <p:pic>
        <p:nvPicPr>
          <p:cNvPr id="4" name="Picture 3">
            <a:extLst>
              <a:ext uri="{FF2B5EF4-FFF2-40B4-BE49-F238E27FC236}">
                <a16:creationId xmlns:a16="http://schemas.microsoft.com/office/drawing/2014/main" id="{E1E1548B-7D91-E700-B765-C0AAB6FC985D}"/>
              </a:ext>
            </a:extLst>
          </p:cNvPr>
          <p:cNvPicPr>
            <a:picLocks noChangeAspect="1"/>
          </p:cNvPicPr>
          <p:nvPr/>
        </p:nvPicPr>
        <p:blipFill>
          <a:blip r:embed="rId2"/>
          <a:stretch>
            <a:fillRect/>
          </a:stretch>
        </p:blipFill>
        <p:spPr>
          <a:xfrm>
            <a:off x="4153379" y="905773"/>
            <a:ext cx="8044524" cy="5553123"/>
          </a:xfrm>
          <a:prstGeom prst="rect">
            <a:avLst/>
          </a:prstGeom>
        </p:spPr>
      </p:pic>
    </p:spTree>
    <p:extLst>
      <p:ext uri="{BB962C8B-B14F-4D97-AF65-F5344CB8AC3E}">
        <p14:creationId xmlns:p14="http://schemas.microsoft.com/office/powerpoint/2010/main" val="94427607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4553</TotalTime>
  <Words>1634</Words>
  <Application>Microsoft Office PowerPoint</Application>
  <PresentationFormat>Widescreen</PresentationFormat>
  <Paragraphs>119</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Calibri Light</vt:lpstr>
      <vt:lpstr>Retrospect</vt:lpstr>
      <vt:lpstr>FFT Overflows </vt:lpstr>
      <vt:lpstr>What are FFT Overflows? </vt:lpstr>
      <vt:lpstr>How are FFT Overflows recorded? </vt:lpstr>
      <vt:lpstr>PowerPoint Presentation</vt:lpstr>
      <vt:lpstr>NAN’s</vt:lpstr>
      <vt:lpstr>FFT Data from Jan 2019-Nov 2024</vt:lpstr>
      <vt:lpstr>Overflows per Month</vt:lpstr>
      <vt:lpstr>Crate Comparison</vt:lpstr>
      <vt:lpstr>PowerPoint Presentation</vt:lpstr>
      <vt:lpstr>Day Graphs</vt:lpstr>
      <vt:lpstr>Night Graphs</vt:lpstr>
      <vt:lpstr>Time of Day (in PST)</vt:lpstr>
      <vt:lpstr>PowerPoint Presentation</vt:lpstr>
      <vt:lpstr>Number of Inputs in Overflow Events</vt:lpstr>
      <vt:lpstr>Overflows on Each Input</vt:lpstr>
      <vt:lpstr>Overflows on Each Input</vt:lpstr>
      <vt:lpstr>RFI and FFT Overflows</vt:lpstr>
      <vt:lpstr>When is a Time Value Contaminated</vt:lpstr>
      <vt:lpstr>Correlating RFI and FFT Times</vt:lpstr>
      <vt:lpstr>Contaminated vs Non- Contaminated Data</vt:lpstr>
      <vt:lpstr>More Contaminated vs Non-Contaminated</vt:lpstr>
      <vt:lpstr>Strongly vs. Weakly Contaminated Time Samples</vt:lpstr>
      <vt:lpstr>Counter Values for Contaminated and Non Contaminated Data</vt:lpstr>
      <vt:lpstr>Number of Inputs Affected During an Overflow for Contaminated and Non-Contaminated Data</vt:lpstr>
      <vt:lpstr>What about the Other Direction?</vt:lpstr>
      <vt:lpstr>Regular RFI Data</vt:lpstr>
      <vt:lpstr>RFI Data at Times with FFT Overflows</vt:lpstr>
      <vt:lpstr>Misc Things to Note/Work on Later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FFT Overflows</dc:title>
  <dc:creator>Bronwyn</dc:creator>
  <cp:lastModifiedBy>Bronwyn Curnow (Student)</cp:lastModifiedBy>
  <cp:revision>33</cp:revision>
  <dcterms:created xsi:type="dcterms:W3CDTF">2024-11-20T00:59:34Z</dcterms:created>
  <dcterms:modified xsi:type="dcterms:W3CDTF">2025-04-04T15:06:52Z</dcterms:modified>
</cp:coreProperties>
</file>