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5" r:id="rId3"/>
    <p:sldId id="259" r:id="rId4"/>
    <p:sldId id="300" r:id="rId5"/>
    <p:sldId id="302" r:id="rId6"/>
    <p:sldId id="296" r:id="rId7"/>
    <p:sldId id="303" r:id="rId8"/>
    <p:sldId id="304" r:id="rId9"/>
    <p:sldId id="305" r:id="rId10"/>
    <p:sldId id="307" r:id="rId11"/>
    <p:sldId id="318" r:id="rId12"/>
    <p:sldId id="299" r:id="rId13"/>
    <p:sldId id="308" r:id="rId14"/>
    <p:sldId id="309" r:id="rId15"/>
    <p:sldId id="310" r:id="rId16"/>
    <p:sldId id="311" r:id="rId17"/>
    <p:sldId id="312" r:id="rId18"/>
    <p:sldId id="313" r:id="rId19"/>
    <p:sldId id="298" r:id="rId20"/>
    <p:sldId id="319" r:id="rId21"/>
    <p:sldId id="314" r:id="rId22"/>
    <p:sldId id="31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818-4D87-BBEF-BCCA5D663F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18-4D87-BBEF-BCCA5D663F3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Gabriel Pereira</c:v>
                </c:pt>
                <c:pt idx="1">
                  <c:v>Mousinho da Silveira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73.900000000000006</c:v>
                </c:pt>
                <c:pt idx="1">
                  <c:v>26.1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8-4D87-BBEF-BCCA5D663F3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layout>
        <c:manualLayout>
          <c:xMode val="edge"/>
          <c:yMode val="edge"/>
          <c:x val="0.2499657282378942"/>
          <c:y val="4.1819258481982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56-43FB-BACA-31824D835F8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56-43FB-BACA-31824D835F8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43.4</c:v>
                </c:pt>
                <c:pt idx="1">
                  <c:v>56.6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56-43FB-BACA-31824D835F8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Address</a:t>
            </a:r>
          </a:p>
        </c:rich>
      </c:tx>
      <c:layout>
        <c:manualLayout>
          <c:xMode val="edge"/>
          <c:yMode val="edge"/>
          <c:x val="0.2499657282378942"/>
          <c:y val="4.1819258481982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0F-48B3-9CCD-F8D42B12DD7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0F-48B3-9CCD-F8D42B12DD7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72.7</c:v>
                </c:pt>
                <c:pt idx="1">
                  <c:v>27.3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0F-48B3-9CCD-F8D42B12DD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Family</a:t>
            </a:r>
            <a:r>
              <a:rPr lang="en-US" baseline="0" dirty="0"/>
              <a:t> Support</a:t>
            </a:r>
            <a:endParaRPr lang="en-US" dirty="0"/>
          </a:p>
        </c:rich>
      </c:tx>
      <c:layout>
        <c:manualLayout>
          <c:xMode val="edge"/>
          <c:yMode val="edge"/>
          <c:x val="5.0467625095647423E-2"/>
          <c:y val="5.8294282955499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D8-4FE9-A4DD-0F88C7F63E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D8-4FE9-A4DD-0F88C7F63E9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61.3</c:v>
                </c:pt>
                <c:pt idx="1">
                  <c:v>38.700000000000003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D8-4FE9-A4DD-0F88C7F63E9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Parental</a:t>
            </a:r>
            <a:r>
              <a:rPr lang="en-US" baseline="0" dirty="0"/>
              <a:t> Status</a:t>
            </a:r>
            <a:endParaRPr lang="en-US" dirty="0"/>
          </a:p>
        </c:rich>
      </c:tx>
      <c:layout>
        <c:manualLayout>
          <c:xMode val="edge"/>
          <c:yMode val="edge"/>
          <c:x val="7.2322693154249232E-2"/>
          <c:y val="4.1819298096158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28-4528-AD54-36BEEAF942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28-4528-AD54-36BEEAF9427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Together</c:v>
                </c:pt>
                <c:pt idx="1">
                  <c:v>Apart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88.4</c:v>
                </c:pt>
                <c:pt idx="1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28-4528-AD54-36BEEAF9427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Study</a:t>
            </a:r>
            <a:r>
              <a:rPr lang="en-US" baseline="0" dirty="0"/>
              <a:t> Time</a:t>
            </a:r>
            <a:endParaRPr lang="en-US" dirty="0"/>
          </a:p>
        </c:rich>
      </c:tx>
      <c:layout>
        <c:manualLayout>
          <c:xMode val="edge"/>
          <c:yMode val="edge"/>
          <c:x val="0.2499657282378942"/>
          <c:y val="4.1819258481982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C9-4B2A-AF5E-1B05D6AF0FB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C9-4B2A-AF5E-1B05D6AF0FB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C9-4B2A-AF5E-1B05D6AF0FB4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7C9-4B2A-AF5E-1B05D6AF0FB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2 to 5 hours</c:v>
                </c:pt>
                <c:pt idx="1">
                  <c:v>&lt; 2 hours</c:v>
                </c:pt>
                <c:pt idx="2">
                  <c:v>5 to 10 hours</c:v>
                </c:pt>
                <c:pt idx="3">
                  <c:v>&gt; 10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48.2</c:v>
                </c:pt>
                <c:pt idx="1">
                  <c:v>30.4</c:v>
                </c:pt>
                <c:pt idx="2">
                  <c:v>15.5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C9-4B2A-AF5E-1B05D6AF0F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2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22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40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pam7/student-grade-predi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urrend/Student-Grade-Project" TargetMode="External"/><Relationship Id="rId4" Type="http://schemas.openxmlformats.org/officeDocument/2006/relationships/hyperlink" Target="http://www3.dsi.uminho.pt/pcortez/studen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 Analysis and Prediction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David Curren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22BA-E20A-4B0F-9DB8-E963D3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Characterization- Student Living Situation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9B17B-40B5-4B1F-8DF2-195F51EFE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0DD18D-C24A-4694-9A1F-D6F0662E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0" y="1696187"/>
            <a:ext cx="4274993" cy="259180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8978341-0F7D-41C8-8445-EA9F330F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73" y="1690486"/>
            <a:ext cx="4396602" cy="26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8E72-68D9-444B-9A48-56B91C8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Characterization – Time Usage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6F50-815C-46FC-8522-CCCEC4C80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F4391D-F90B-4C92-BB9B-C1CC62073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475099"/>
              </p:ext>
            </p:extLst>
          </p:nvPr>
        </p:nvGraphicFramePr>
        <p:xfrm>
          <a:off x="115260" y="1516316"/>
          <a:ext cx="3786660" cy="2528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9D1097-1752-40E3-B9FD-8AFC5C51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0" y="1516316"/>
            <a:ext cx="4439276" cy="26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5717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Analysis with Target Feature (Grades)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7493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1CDB-068A-42C1-85E6-225EB21B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Areas of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EADEA-17A0-4855-AB2B-3BC89B0B2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Reason: Different school support systems at different schools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Health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Reason: Often health issues affect performance, lead to absences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Life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Reason: School/life balance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Family Dynamics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Reason: Considering family size, family support would impact time/resources parents can give to their children.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C360B-7756-4B2D-96B7-AE3BDF4B0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50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F47-AE1F-48FD-B808-06473213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24771"/>
            <a:ext cx="6728400" cy="3513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Feature: School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A431-737B-4E12-A7E7-12A1EECD5F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E5DC26-33F0-4CE7-A25A-56452811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" y="1457181"/>
            <a:ext cx="4232497" cy="275477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0F261D1-792C-4D95-824A-B178C9539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" r="7934"/>
          <a:stretch/>
        </p:blipFill>
        <p:spPr>
          <a:xfrm>
            <a:off x="4572000" y="2196455"/>
            <a:ext cx="4356848" cy="12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0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B098-17CF-44A3-9E32-39438E32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137D-CC96-4E0B-B39D-9C6FE4A38C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BEADAC-1919-4584-A2F0-78430998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4" y="1387653"/>
            <a:ext cx="5963965" cy="36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3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EB4E-585F-472F-9928-99AA5BE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Feature: Health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2FF8-AC82-4CB8-B8A3-1D39ED226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9CFB3C-34E7-4754-8099-27CA6B43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5" y="1530046"/>
            <a:ext cx="4134010" cy="325840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81B6733-E98D-433C-A4B4-068B80F25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4" r="4976"/>
          <a:stretch/>
        </p:blipFill>
        <p:spPr>
          <a:xfrm>
            <a:off x="4433687" y="2693365"/>
            <a:ext cx="4441371" cy="18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2FD-973F-46F5-82DB-63E99723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Feature: Hanging Out With Friends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4B18B-6D39-4EC4-9BDF-EAC346AC7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FD7CD1-CFF5-4742-8E12-C4BB666E0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8" r="8631"/>
          <a:stretch/>
        </p:blipFill>
        <p:spPr>
          <a:xfrm>
            <a:off x="222837" y="1347723"/>
            <a:ext cx="3780544" cy="287655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1097FFBF-9AED-485A-8616-E8AF4187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20" y="1927864"/>
            <a:ext cx="4405293" cy="16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4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D51D-40E6-470C-866A-CE613E75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Feature: Family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DE0C3-B936-444D-B0CC-C2620EE96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8FB90-2BF2-4E94-9B60-5A3FF725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9" y="1457724"/>
            <a:ext cx="3641149" cy="3020499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DECEE3B-D597-49DF-A316-D0E71D66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337" y="3219194"/>
            <a:ext cx="4671052" cy="1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Development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752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CA16-8E2C-4836-BA23-9BA44665F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6D330-B1D3-43F7-9D5D-928AE4C1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855663"/>
            <a:ext cx="6727825" cy="35083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DE72A6-A765-4953-8565-A209DCB4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430338"/>
            <a:ext cx="6727825" cy="3033712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Discussion</a:t>
            </a:r>
          </a:p>
          <a:p>
            <a:pPr marL="558800" indent="-45720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Population Characterization</a:t>
            </a:r>
          </a:p>
          <a:p>
            <a:pPr marL="558800" indent="-45720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Analysis</a:t>
            </a:r>
          </a:p>
          <a:p>
            <a:pPr marL="558800" indent="-45720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58800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Development</a:t>
            </a:r>
          </a:p>
          <a:p>
            <a:pPr marL="558800" indent="-45720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22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0AD1-3D25-4D60-AC0D-16A38661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Considerations (Classification Algorithms)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469F-DD6C-49CD-A655-BE8F3F8D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00" y="1551900"/>
            <a:ext cx="6728400" cy="30339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Consideration: Only used for binary classification (there are 5 classes for this data)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Consideration: Curse of dimensionality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Consideration: Does not work well with high feature count, does not produce best results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Model: Decision Trees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Reason: Works well with high feature count, but can overfit the data</a:t>
            </a:r>
          </a:p>
          <a:p>
            <a:pPr marL="5715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F2AC-7FD7-4969-BF8A-C54B00E4E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430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7882-3E2E-4499-AA82-B88BA5E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Develop Decision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922-E610-4309-8E97-B7D8F30A4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 features to represent numerical values that are representative of survey results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Classify grades based on standard letter grading scale 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features of high correlation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data into train and test sets</a:t>
            </a:r>
          </a:p>
          <a:p>
            <a:pPr marL="11430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02D9-CD9F-44AD-8CE5-569945529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765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1442-E0F6-4D08-AF1E-82B53D97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284C-9C43-4027-A24E-054272C6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94" y="1254094"/>
            <a:ext cx="6728400" cy="3033900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Max_leaf_nodes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max leaf node count produced higher accuracy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seemed stable when setting parameter to the number of features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values produced higher accuracy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set too high, the accuracy goes down, especially when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max_leaf_nodes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also high.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stable results around 10-15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Max_features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results with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max_features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sqrt.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4EF9-0BC2-414B-BDA9-F8AA0EACC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065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117548" y="1050000"/>
            <a:ext cx="3896554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505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  <a:endParaRPr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F5F185-8263-42E2-A46D-C2BD4FCC4301}"/>
              </a:ext>
            </a:extLst>
          </p:cNvPr>
          <p:cNvSpPr txBox="1"/>
          <p:nvPr/>
        </p:nvSpPr>
        <p:spPr>
          <a:xfrm>
            <a:off x="1117547" y="2402092"/>
            <a:ext cx="4402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https://www.kaggle.com/dipam7/student-grade-prediction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Paper: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http://www3.dsi.uminho.pt/pcortez/student.pdf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https://github.com/currend/Student-Grade-Project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Discussion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EEDD-FD36-49A1-B324-847C4E415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185FB-3532-4E27-B9D9-B7E3B9B3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855663"/>
            <a:ext cx="6727825" cy="350837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Considered Datasets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D7C0C7-3C90-49F4-84D1-67F1A490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088" y="1254125"/>
            <a:ext cx="6727825" cy="30337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Malware Dataset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 for different dataset: Wanted to choose a different dataset from others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Wildfire Dataset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 for different dataset: Complex dataset representation, issues with some attributes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Potability Dataset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 for different dataset: Illogical values for different features with no correlation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8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8711-0AC6-4818-8FB4-0CA3AFE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Dataset: Student Grades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E6B39-17A8-43D8-81E3-D2513DF88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grade performance data measured at three points throughout the year for two Portuguese secondary education schools.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relevant factors that affect student success such as demographics, which was gathered via surveys.</a:t>
            </a:r>
          </a:p>
          <a:p>
            <a:pPr lvl="1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 for Analysis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model for prediction to apply to student grades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A83B7-8506-4D9A-8B26-3CDC12AD4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5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39763" y="2713224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Characterization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73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C1A8-06FA-4F67-A9CF-3BFDFE95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92" y="999733"/>
            <a:ext cx="6728400" cy="3513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Characterization-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EA1AF-13AD-47D4-8459-631720833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5038DB-6BE8-4EDF-8D9E-349C581DA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541503"/>
              </p:ext>
            </p:extLst>
          </p:nvPr>
        </p:nvGraphicFramePr>
        <p:xfrm>
          <a:off x="6141781" y="447652"/>
          <a:ext cx="2674044" cy="180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6C80BA8-81D7-4E9F-8D5C-EEE5DE447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447451"/>
              </p:ext>
            </p:extLst>
          </p:nvPr>
        </p:nvGraphicFramePr>
        <p:xfrm>
          <a:off x="6213136" y="2571750"/>
          <a:ext cx="2342443" cy="189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40457E-4CE8-4963-AF34-69748878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9" y="1672984"/>
            <a:ext cx="4906229" cy="30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625-C0A6-4375-99E8-AE645C7A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Characterization –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Living Situation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65E00-CB74-4599-9B52-8F70F0A1A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84DF57-F659-4B04-9F5A-67CA07104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321482"/>
              </p:ext>
            </p:extLst>
          </p:nvPr>
        </p:nvGraphicFramePr>
        <p:xfrm>
          <a:off x="6258498" y="160497"/>
          <a:ext cx="2557327" cy="175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A00712-8253-4534-8034-FC78A9FF4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86537"/>
              </p:ext>
            </p:extLst>
          </p:nvPr>
        </p:nvGraphicFramePr>
        <p:xfrm>
          <a:off x="6034380" y="2237335"/>
          <a:ext cx="2781445" cy="226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A66059B-8A66-4829-9536-A78334B5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1" y="1738137"/>
            <a:ext cx="4703589" cy="2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3401-784C-453A-96A4-A2FBEF41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Characterization – </a:t>
            </a:r>
            <a:br>
              <a:rPr lang="en-US" dirty="0"/>
            </a:br>
            <a:r>
              <a:rPr lang="en-US" dirty="0"/>
              <a:t>Student Living Situation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511B7-03E6-476B-87E4-B010BEF25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2422C77-F43E-40DC-A13C-39E72AE6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7" y="1815314"/>
            <a:ext cx="4936942" cy="27704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619540C-5D04-488D-850B-B281C241D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627393"/>
              </p:ext>
            </p:extLst>
          </p:nvPr>
        </p:nvGraphicFramePr>
        <p:xfrm>
          <a:off x="5674511" y="1815314"/>
          <a:ext cx="2808662" cy="23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285853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507</Words>
  <Application>Microsoft Office PowerPoint</Application>
  <PresentationFormat>On-screen Show (16:9)</PresentationFormat>
  <Paragraphs>112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Inria Sans</vt:lpstr>
      <vt:lpstr>Saira Semi Condensed</vt:lpstr>
      <vt:lpstr>Titillium Web</vt:lpstr>
      <vt:lpstr>Wingdings</vt:lpstr>
      <vt:lpstr>Gurney template</vt:lpstr>
      <vt:lpstr>Grade Analysis and Prediction By: David Curren</vt:lpstr>
      <vt:lpstr>Table of Contents</vt:lpstr>
      <vt:lpstr>Dataset Discussion</vt:lpstr>
      <vt:lpstr>Considered Datasets</vt:lpstr>
      <vt:lpstr>Chosen Dataset: Student Grades</vt:lpstr>
      <vt:lpstr>Population Characterization</vt:lpstr>
      <vt:lpstr>Student Characterization-  Basic Information</vt:lpstr>
      <vt:lpstr>Student Characterization –  Living Situation</vt:lpstr>
      <vt:lpstr>Student Characterization –  Student Living Situation 2</vt:lpstr>
      <vt:lpstr>Student Characterization- Student Living Situation 3</vt:lpstr>
      <vt:lpstr>Student Characterization – Time Usage</vt:lpstr>
      <vt:lpstr>Feature Analysis with Target Feature (Grades)</vt:lpstr>
      <vt:lpstr>Feature Areas of Interest</vt:lpstr>
      <vt:lpstr>Feature: School System</vt:lpstr>
      <vt:lpstr>Feature: Health</vt:lpstr>
      <vt:lpstr>Feature: Health (continued)</vt:lpstr>
      <vt:lpstr>Feature: Hanging Out With Friends </vt:lpstr>
      <vt:lpstr>Feature: Family Size</vt:lpstr>
      <vt:lpstr>Model Development</vt:lpstr>
      <vt:lpstr>Model Considerations (Classification Algorithms)</vt:lpstr>
      <vt:lpstr>Steps to Develop Decision Tree Model</vt:lpstr>
      <vt:lpstr>Parameter 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Analysis and Prediction By: David Curren</dc:title>
  <dc:creator>David Curren</dc:creator>
  <cp:lastModifiedBy>Curren, David</cp:lastModifiedBy>
  <cp:revision>18</cp:revision>
  <dcterms:modified xsi:type="dcterms:W3CDTF">2022-03-17T02:15:47Z</dcterms:modified>
</cp:coreProperties>
</file>