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18" r:id="rId2"/>
    <p:sldId id="285" r:id="rId3"/>
    <p:sldId id="312" r:id="rId4"/>
    <p:sldId id="321" r:id="rId5"/>
    <p:sldId id="313" r:id="rId6"/>
    <p:sldId id="320" r:id="rId7"/>
    <p:sldId id="305" r:id="rId8"/>
    <p:sldId id="317" r:id="rId9"/>
    <p:sldId id="309" r:id="rId10"/>
    <p:sldId id="307" r:id="rId11"/>
    <p:sldId id="314" r:id="rId12"/>
    <p:sldId id="319" r:id="rId13"/>
    <p:sldId id="315" r:id="rId14"/>
    <p:sldId id="293" r:id="rId15"/>
    <p:sldId id="269" r:id="rId16"/>
    <p:sldId id="270" r:id="rId17"/>
    <p:sldId id="287" r:id="rId18"/>
    <p:sldId id="272" r:id="rId19"/>
    <p:sldId id="294" r:id="rId20"/>
    <p:sldId id="295" r:id="rId21"/>
    <p:sldId id="291" r:id="rId22"/>
    <p:sldId id="276" r:id="rId23"/>
    <p:sldId id="277" r:id="rId24"/>
  </p:sldIdLst>
  <p:sldSz cx="10693400" cy="7561263"/>
  <p:notesSz cx="6797675" cy="9928225"/>
  <p:defaultTextStyle>
    <a:defPPr>
      <a:defRPr lang="ja-JP"/>
    </a:defPPr>
    <a:lvl1pPr marL="0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670C"/>
    <a:srgbClr val="973E07"/>
    <a:srgbClr val="FBECCD"/>
    <a:srgbClr val="F7DAA1"/>
    <a:srgbClr val="7B4B17"/>
    <a:srgbClr val="6C2E00"/>
    <a:srgbClr val="5B3811"/>
    <a:srgbClr val="481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39" autoAdjust="0"/>
    <p:restoredTop sz="94660" autoAdjust="0"/>
  </p:normalViewPr>
  <p:slideViewPr>
    <p:cSldViewPr>
      <p:cViewPr varScale="1">
        <p:scale>
          <a:sx n="86" d="100"/>
          <a:sy n="86" d="100"/>
        </p:scale>
        <p:origin x="-84" y="-138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428145901724232"/>
          <c:y val="7.4548607806371195E-2"/>
          <c:w val="0.80801837270341204"/>
          <c:h val="0.8326195683872849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Sheet1!$A$1:$A$35</c:f>
              <c:numCache>
                <c:formatCode>General</c:formatCode>
                <c:ptCount val="35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</c:numCache>
            </c:numRef>
          </c:xVal>
          <c:yVal>
            <c:numRef>
              <c:f>Sheet1!$B$1:$B$35</c:f>
              <c:numCache>
                <c:formatCode>General</c:formatCode>
                <c:ptCount val="35"/>
                <c:pt idx="0">
                  <c:v>-1.0007575945247101E-10</c:v>
                </c:pt>
                <c:pt idx="1">
                  <c:v>-3.0212664620690899E-9</c:v>
                </c:pt>
                <c:pt idx="2">
                  <c:v>-2.0731971195041701E-8</c:v>
                </c:pt>
                <c:pt idx="3">
                  <c:v>-7.8868865921508402E-8</c:v>
                </c:pt>
                <c:pt idx="4">
                  <c:v>-2.17113401256284E-7</c:v>
                </c:pt>
                <c:pt idx="5">
                  <c:v>-4.8691202751918594E-7</c:v>
                </c:pt>
                <c:pt idx="6">
                  <c:v>-9.4757741382898887E-7</c:v>
                </c:pt>
                <c:pt idx="7">
                  <c:v>-1.6615234517161597E-6</c:v>
                </c:pt>
                <c:pt idx="8">
                  <c:v>-2.6891597600284198E-6</c:v>
                </c:pt>
                <c:pt idx="9">
                  <c:v>-4.0838047102286499E-6</c:v>
                </c:pt>
                <c:pt idx="10">
                  <c:v>-5.8868551318286094E-6</c:v>
                </c:pt>
                <c:pt idx="11">
                  <c:v>-8.1233635777849492E-6</c:v>
                </c:pt>
                <c:pt idx="12">
                  <c:v>-1.07981113035401E-5</c:v>
                </c:pt>
                <c:pt idx="13">
                  <c:v>-1.3892220545956801E-5</c:v>
                </c:pt>
                <c:pt idx="14">
                  <c:v>-1.7360318255552201E-5</c:v>
                </c:pt>
                <c:pt idx="15">
                  <c:v>-2.11282417511893E-5</c:v>
                </c:pt>
                <c:pt idx="16">
                  <c:v>-2.5091262178665799E-5</c:v>
                </c:pt>
                <c:pt idx="17">
                  <c:v>-2.91127922858591E-5</c:v>
                </c:pt>
                <c:pt idx="18">
                  <c:v>-3.3023539441986501E-5</c:v>
                </c:pt>
                <c:pt idx="19">
                  <c:v>-3.6621061999758802E-5</c:v>
                </c:pt>
                <c:pt idx="20">
                  <c:v>-3.96696862445567E-5</c:v>
                </c:pt>
                <c:pt idx="21">
                  <c:v>-4.1900741702489603E-5</c:v>
                </c:pt>
                <c:pt idx="22">
                  <c:v>-4.3013074068194798E-5</c:v>
                </c:pt>
                <c:pt idx="23">
                  <c:v>-4.26737971462018E-5</c:v>
                </c:pt>
                <c:pt idx="24">
                  <c:v>-4.0519247715906201E-5</c:v>
                </c:pt>
                <c:pt idx="25">
                  <c:v>-3.6156109977601303E-5</c:v>
                </c:pt>
                <c:pt idx="26">
                  <c:v>-2.9162679075462399E-5</c:v>
                </c:pt>
                <c:pt idx="27">
                  <c:v>-1.9090236023346499E-5</c:v>
                </c:pt>
                <c:pt idx="28">
                  <c:v>-5.4645091340860901E-6</c:v>
                </c:pt>
                <c:pt idx="29">
                  <c:v>1.2212800296933E-5</c:v>
                </c:pt>
                <c:pt idx="30">
                  <c:v>3.4462447785804201E-5</c:v>
                </c:pt>
                <c:pt idx="31">
                  <c:v>6.1826048312283496E-5</c:v>
                </c:pt>
                <c:pt idx="32">
                  <c:v>9.4864467028055096E-5</c:v>
                </c:pt>
                <c:pt idx="33">
                  <c:v>1.34156211209791E-4</c:v>
                </c:pt>
                <c:pt idx="34">
                  <c:v>1.8029583480893199E-4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818752"/>
        <c:axId val="203373568"/>
      </c:scatterChart>
      <c:valAx>
        <c:axId val="16581875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low"/>
        <c:crossAx val="203373568"/>
        <c:crosses val="autoZero"/>
        <c:crossBetween val="midCat"/>
      </c:valAx>
      <c:valAx>
        <c:axId val="203373568"/>
        <c:scaling>
          <c:orientation val="minMax"/>
        </c:scaling>
        <c:delete val="0"/>
        <c:axPos val="l"/>
        <c:majorGridlines/>
        <c:numFmt formatCode="0.E+00" sourceLinked="0"/>
        <c:majorTickMark val="out"/>
        <c:minorTickMark val="none"/>
        <c:tickLblPos val="nextTo"/>
        <c:crossAx val="165818752"/>
        <c:crosses val="autoZero"/>
        <c:crossBetween val="midCat"/>
      </c:valAx>
      <c:spPr>
        <a:noFill/>
        <a:ln>
          <a:solidFill>
            <a:schemeClr val="tx1">
              <a:lumMod val="50000"/>
              <a:lumOff val="50000"/>
            </a:schemeClr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Sheet1!$A$1:$A$31</c:f>
              <c:numCache>
                <c:formatCode>General</c:formatCode>
                <c:ptCount val="3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</c:numCache>
            </c:numRef>
          </c:xVal>
          <c:yVal>
            <c:numRef>
              <c:f>Sheet1!$B$1:$B$31</c:f>
              <c:numCache>
                <c:formatCode>General</c:formatCode>
                <c:ptCount val="31"/>
                <c:pt idx="11">
                  <c:v>1.17845092702815E-5</c:v>
                </c:pt>
                <c:pt idx="12">
                  <c:v>1.3423644626056E-5</c:v>
                </c:pt>
                <c:pt idx="13">
                  <c:v>1.2569786586849099E-5</c:v>
                </c:pt>
                <c:pt idx="14">
                  <c:v>1.1298468157406001E-5</c:v>
                </c:pt>
                <c:pt idx="15">
                  <c:v>1.01162785316714E-5</c:v>
                </c:pt>
                <c:pt idx="16" formatCode="0.00E+00">
                  <c:v>9.1117384666480504E-6</c:v>
                </c:pt>
                <c:pt idx="17" formatCode="0.00E+00">
                  <c:v>8.2727053328536905E-6</c:v>
                </c:pt>
                <c:pt idx="18" formatCode="0.00E+00">
                  <c:v>7.5695111166006897E-6</c:v>
                </c:pt>
                <c:pt idx="19" formatCode="0.00E+00">
                  <c:v>6.9746869500625201E-6</c:v>
                </c:pt>
                <c:pt idx="20" formatCode="0.00E+00">
                  <c:v>6.4662914891753504E-6</c:v>
                </c:pt>
                <c:pt idx="21" formatCode="0.00E+00">
                  <c:v>6.0274121370004298E-6</c:v>
                </c:pt>
                <c:pt idx="22" formatCode="0.00E+00">
                  <c:v>5.6450562849008396E-6</c:v>
                </c:pt>
                <c:pt idx="23" formatCode="0.00E+00">
                  <c:v>5.3091644328339798E-6</c:v>
                </c:pt>
                <c:pt idx="24" formatCode="0.00E+00">
                  <c:v>5.0118690549636999E-6</c:v>
                </c:pt>
                <c:pt idx="25" formatCode="0.00E+00">
                  <c:v>4.7469435165260398E-6</c:v>
                </c:pt>
                <c:pt idx="26" formatCode="0.00E+00">
                  <c:v>4.5094092416606598E-6</c:v>
                </c:pt>
                <c:pt idx="27" formatCode="0.00E+00">
                  <c:v>4.2952407150190603E-6</c:v>
                </c:pt>
                <c:pt idx="28" formatCode="0.00E+00">
                  <c:v>4.1011539781115597E-6</c:v>
                </c:pt>
                <c:pt idx="29" formatCode="0.00E+00">
                  <c:v>3.9244461062357304E-6</c:v>
                </c:pt>
                <c:pt idx="30" formatCode="0.00E+00">
                  <c:v>3.7628724372319001E-6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470400"/>
        <c:axId val="210471936"/>
      </c:scatterChart>
      <c:valAx>
        <c:axId val="210470400"/>
        <c:scaling>
          <c:orientation val="minMax"/>
          <c:max val="3"/>
        </c:scaling>
        <c:delete val="0"/>
        <c:axPos val="b"/>
        <c:numFmt formatCode="General" sourceLinked="1"/>
        <c:majorTickMark val="out"/>
        <c:minorTickMark val="none"/>
        <c:tickLblPos val="nextTo"/>
        <c:crossAx val="210471936"/>
        <c:crosses val="autoZero"/>
        <c:crossBetween val="midCat"/>
      </c:valAx>
      <c:valAx>
        <c:axId val="210471936"/>
        <c:scaling>
          <c:orientation val="minMax"/>
          <c:min val="2.0000000000000008E-6"/>
        </c:scaling>
        <c:delete val="0"/>
        <c:axPos val="l"/>
        <c:majorGridlines/>
        <c:numFmt formatCode="0.0E+00" sourceLinked="0"/>
        <c:majorTickMark val="out"/>
        <c:minorTickMark val="none"/>
        <c:tickLblPos val="nextTo"/>
        <c:crossAx val="210470400"/>
        <c:crosses val="autoZero"/>
        <c:crossBetween val="midCat"/>
      </c:valAx>
      <c:spPr>
        <a:ln>
          <a:solidFill>
            <a:schemeClr val="tx1">
              <a:lumMod val="50000"/>
              <a:lumOff val="50000"/>
            </a:schemeClr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Sheet1!$A$1:$A$31</c:f>
              <c:numCache>
                <c:formatCode>General</c:formatCode>
                <c:ptCount val="3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</c:numCache>
            </c:numRef>
          </c:xVal>
          <c:yVal>
            <c:numRef>
              <c:f>Sheet1!$B$1:$B$31</c:f>
              <c:numCache>
                <c:formatCode>General</c:formatCode>
                <c:ptCount val="31"/>
                <c:pt idx="1">
                  <c:v>3.8332598090092297E-2</c:v>
                </c:pt>
                <c:pt idx="2">
                  <c:v>3.5985704329474497E-2</c:v>
                </c:pt>
                <c:pt idx="3">
                  <c:v>3.20742147284446E-2</c:v>
                </c:pt>
                <c:pt idx="4">
                  <c:v>2.6598129287002802E-2</c:v>
                </c:pt>
                <c:pt idx="5">
                  <c:v>1.9557448005149101E-2</c:v>
                </c:pt>
                <c:pt idx="6">
                  <c:v>1.09521708828835E-2</c:v>
                </c:pt>
                <c:pt idx="7">
                  <c:v>7.8229792020595695E-4</c:v>
                </c:pt>
                <c:pt idx="8">
                  <c:v>-1.09521708828835E-2</c:v>
                </c:pt>
                <c:pt idx="9">
                  <c:v>-2.42512355263849E-2</c:v>
                </c:pt>
                <c:pt idx="10">
                  <c:v>-3.91148960102983E-2</c:v>
                </c:pt>
                <c:pt idx="11">
                  <c:v>-2.2811365672094599E-2</c:v>
                </c:pt>
                <c:pt idx="12">
                  <c:v>-1.28382721341764E-2</c:v>
                </c:pt>
                <c:pt idx="13">
                  <c:v>-6.6974065974813703E-3</c:v>
                </c:pt>
                <c:pt idx="14">
                  <c:v>-2.9172830109165399E-3</c:v>
                </c:pt>
                <c:pt idx="15">
                  <c:v>-6.0858246106841704E-4</c:v>
                </c:pt>
                <c:pt idx="16">
                  <c:v>7.7634870737240702E-4</c:v>
                </c:pt>
                <c:pt idx="17">
                  <c:v>1.5794617567162601E-3</c:v>
                </c:pt>
                <c:pt idx="18">
                  <c:v>2.01644753606889E-3</c:v>
                </c:pt>
                <c:pt idx="19">
                  <c:v>2.2243353570949201E-3</c:v>
                </c:pt>
                <c:pt idx="20">
                  <c:v>2.29057504200473E-3</c:v>
                </c:pt>
                <c:pt idx="21">
                  <c:v>2.2710825110116299E-3</c:v>
                </c:pt>
                <c:pt idx="22">
                  <c:v>2.20157746347598E-3</c:v>
                </c:pt>
                <c:pt idx="23">
                  <c:v>2.1047791311278301E-3</c:v>
                </c:pt>
                <c:pt idx="24">
                  <c:v>1.9950111396355602E-3</c:v>
                </c:pt>
                <c:pt idx="25">
                  <c:v>1.88116810918762E-3</c:v>
                </c:pt>
                <c:pt idx="26">
                  <c:v>1.76863692236535E-3</c:v>
                </c:pt>
                <c:pt idx="27">
                  <c:v>1.66054587377762E-3</c:v>
                </c:pt>
                <c:pt idx="28">
                  <c:v>1.55857888440914E-3</c:v>
                </c:pt>
                <c:pt idx="29">
                  <c:v>1.4635067650795399E-3</c:v>
                </c:pt>
                <c:pt idx="30">
                  <c:v>1.3755336175460299E-3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100032"/>
        <c:axId val="211101568"/>
      </c:scatterChart>
      <c:valAx>
        <c:axId val="211100032"/>
        <c:scaling>
          <c:orientation val="minMax"/>
          <c:max val="3"/>
        </c:scaling>
        <c:delete val="0"/>
        <c:axPos val="b"/>
        <c:numFmt formatCode="General" sourceLinked="1"/>
        <c:majorTickMark val="out"/>
        <c:minorTickMark val="none"/>
        <c:tickLblPos val="low"/>
        <c:crossAx val="211101568"/>
        <c:crosses val="autoZero"/>
        <c:crossBetween val="midCat"/>
      </c:valAx>
      <c:valAx>
        <c:axId val="211101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100032"/>
        <c:crossesAt val="-0.2"/>
        <c:crossBetween val="midCat"/>
      </c:valAx>
      <c:spPr>
        <a:ln>
          <a:solidFill>
            <a:schemeClr val="tx1">
              <a:lumMod val="50000"/>
              <a:lumOff val="50000"/>
            </a:schemeClr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Sheet1!$A$1:$A$101</c:f>
              <c:numCache>
                <c:formatCode>General</c:formatCode>
                <c:ptCount val="10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</c:numCache>
            </c:numRef>
          </c:xVal>
          <c:yVal>
            <c:numRef>
              <c:f>Sheet1!$B$1:$B$101</c:f>
              <c:numCache>
                <c:formatCode>General</c:formatCode>
                <c:ptCount val="101"/>
                <c:pt idx="1">
                  <c:v>1.5277920117008699E-3</c:v>
                </c:pt>
                <c:pt idx="2">
                  <c:v>1.4342537252701999E-3</c:v>
                </c:pt>
                <c:pt idx="3">
                  <c:v>1.27835658121909E-3</c:v>
                </c:pt>
                <c:pt idx="4">
                  <c:v>1.06010057954754E-3</c:v>
                </c:pt>
                <c:pt idx="5">
                  <c:v>7.7948572025554597E-4</c:v>
                </c:pt>
                <c:pt idx="6">
                  <c:v>4.3651200334310499E-4</c:v>
                </c:pt>
                <c:pt idx="7">
                  <c:v>3.1179428810221497E-5</c:v>
                </c:pt>
                <c:pt idx="8">
                  <c:v>-4.3651200334310602E-4</c:v>
                </c:pt>
                <c:pt idx="9">
                  <c:v>-9.6656229311687801E-4</c:v>
                </c:pt>
                <c:pt idx="10">
                  <c:v>-1.55897144051109E-3</c:v>
                </c:pt>
                <c:pt idx="11">
                  <c:v>-6.7963205175422797E-4</c:v>
                </c:pt>
                <c:pt idx="12">
                  <c:v>-2.8203662112518302E-4</c:v>
                </c:pt>
                <c:pt idx="13">
                  <c:v>-1.0468202350445E-4</c:v>
                </c:pt>
                <c:pt idx="14">
                  <c:v>-2.7706398532764399E-5</c:v>
                </c:pt>
                <c:pt idx="15" formatCode="0.00E+00">
                  <c:v>3.8304747120273903E-6</c:v>
                </c:pt>
                <c:pt idx="16">
                  <c:v>1.50771431430945E-5</c:v>
                </c:pt>
                <c:pt idx="17">
                  <c:v>1.7515471449115601E-5</c:v>
                </c:pt>
                <c:pt idx="18">
                  <c:v>1.6355557340177399E-5</c:v>
                </c:pt>
                <c:pt idx="19">
                  <c:v>1.39284755837737E-5</c:v>
                </c:pt>
                <c:pt idx="20">
                  <c:v>1.1245872335585901E-5</c:v>
                </c:pt>
                <c:pt idx="21" formatCode="0.00E+00">
                  <c:v>8.7185940910170801E-6</c:v>
                </c:pt>
                <c:pt idx="22" formatCode="0.00E+00">
                  <c:v>6.4882366613567498E-6</c:v>
                </c:pt>
                <c:pt idx="23" formatCode="0.00E+00">
                  <c:v>4.57982592042885E-6</c:v>
                </c:pt>
                <c:pt idx="24" formatCode="0.00E+00">
                  <c:v>2.9715742693358602E-6</c:v>
                </c:pt>
                <c:pt idx="25" formatCode="0.00E+00">
                  <c:v>1.62615125542731E-6</c:v>
                </c:pt>
                <c:pt idx="26" formatCode="0.00E+00">
                  <c:v>5.0414741416026405E-7</c:v>
                </c:pt>
                <c:pt idx="27">
                  <c:v>-4.3061622017919398E-7</c:v>
                </c:pt>
                <c:pt idx="28">
                  <c:v>-1.2094272668474E-6</c:v>
                </c:pt>
                <c:pt idx="29">
                  <c:v>-1.8585771752809801E-6</c:v>
                </c:pt>
                <c:pt idx="30">
                  <c:v>-2.39985350581239E-6</c:v>
                </c:pt>
                <c:pt idx="31">
                  <c:v>-2.8512022399063101E-6</c:v>
                </c:pt>
                <c:pt idx="32">
                  <c:v>-3.2273806308453898E-6</c:v>
                </c:pt>
                <c:pt idx="33">
                  <c:v>-3.54053440139254E-6</c:v>
                </c:pt>
                <c:pt idx="34">
                  <c:v>-3.8006831348844298E-6</c:v>
                </c:pt>
                <c:pt idx="35">
                  <c:v>-4.0161183188237498E-6</c:v>
                </c:pt>
                <c:pt idx="36">
                  <c:v>-4.1937256531775194E-6</c:v>
                </c:pt>
                <c:pt idx="37">
                  <c:v>-4.3392445615927495E-6</c:v>
                </c:pt>
                <c:pt idx="38">
                  <c:v>-4.4574767979023693E-6</c:v>
                </c:pt>
                <c:pt idx="39">
                  <c:v>-4.5524542716898599E-6</c:v>
                </c:pt>
                <c:pt idx="40">
                  <c:v>-4.6275743876551697E-6</c:v>
                </c:pt>
                <c:pt idx="41">
                  <c:v>-4.6857095236342699E-6</c:v>
                </c:pt>
                <c:pt idx="42">
                  <c:v>-4.7292959190125995E-6</c:v>
                </c:pt>
                <c:pt idx="43">
                  <c:v>-4.7604061278325098E-6</c:v>
                </c:pt>
                <c:pt idx="44">
                  <c:v>-4.7808083181649596E-6</c:v>
                </c:pt>
                <c:pt idx="45">
                  <c:v>-4.7920149895619793E-6</c:v>
                </c:pt>
                <c:pt idx="46">
                  <c:v>-4.7953231699406396E-6</c:v>
                </c:pt>
                <c:pt idx="47">
                  <c:v>-4.7918476992316804E-6</c:v>
                </c:pt>
                <c:pt idx="48">
                  <c:v>-4.7825488937168802E-6</c:v>
                </c:pt>
                <c:pt idx="49">
                  <c:v>-4.7682556222099895E-6</c:v>
                </c:pt>
                <c:pt idx="50">
                  <c:v>-4.7496846299132299E-6</c:v>
                </c:pt>
                <c:pt idx="51">
                  <c:v>-4.7274567533877092E-6</c:v>
                </c:pt>
                <c:pt idx="52">
                  <c:v>-4.70211059692253E-6</c:v>
                </c:pt>
                <c:pt idx="53">
                  <c:v>-4.6741140772325698E-6</c:v>
                </c:pt>
                <c:pt idx="54">
                  <c:v>-4.6438742191582693E-6</c:v>
                </c:pt>
                <c:pt idx="55">
                  <c:v>-4.6117454677294598E-6</c:v>
                </c:pt>
                <c:pt idx="56">
                  <c:v>-4.5780367849430201E-6</c:v>
                </c:pt>
                <c:pt idx="57">
                  <c:v>-4.5430177027909496E-6</c:v>
                </c:pt>
                <c:pt idx="58">
                  <c:v>-4.5069235135249995E-6</c:v>
                </c:pt>
                <c:pt idx="59">
                  <c:v>-4.4699597198445296E-6</c:v>
                </c:pt>
                <c:pt idx="60">
                  <c:v>-4.4323058686066403E-6</c:v>
                </c:pt>
                <c:pt idx="61">
                  <c:v>-4.39411885388912E-6</c:v>
                </c:pt>
                <c:pt idx="62">
                  <c:v>-4.3555357712941096E-6</c:v>
                </c:pt>
                <c:pt idx="63">
                  <c:v>-4.3166763867765397E-6</c:v>
                </c:pt>
                <c:pt idx="64">
                  <c:v>-4.2776452840159402E-6</c:v>
                </c:pt>
                <c:pt idx="65">
                  <c:v>-4.2385337230229798E-6</c:v>
                </c:pt>
                <c:pt idx="66">
                  <c:v>-4.19942126454435E-6</c:v>
                </c:pt>
                <c:pt idx="67">
                  <c:v>-4.1603771783499297E-6</c:v>
                </c:pt>
                <c:pt idx="68">
                  <c:v>-4.1214616859277595E-6</c:v>
                </c:pt>
                <c:pt idx="69">
                  <c:v>-4.0827270294472296E-6</c:v>
                </c:pt>
                <c:pt idx="70">
                  <c:v>-4.0442184264204399E-6</c:v>
                </c:pt>
                <c:pt idx="71">
                  <c:v>-4.0059748942329697E-6</c:v>
                </c:pt>
                <c:pt idx="72">
                  <c:v>-3.9680299809258899E-6</c:v>
                </c:pt>
                <c:pt idx="73">
                  <c:v>-3.9304124026641699E-6</c:v>
                </c:pt>
                <c:pt idx="74">
                  <c:v>-3.89314661194022E-6</c:v>
                </c:pt>
                <c:pt idx="75">
                  <c:v>-3.8562532915646295E-6</c:v>
                </c:pt>
                <c:pt idx="76">
                  <c:v>-3.8197497936685696E-6</c:v>
                </c:pt>
                <c:pt idx="77">
                  <c:v>-3.7836505298683497E-6</c:v>
                </c:pt>
                <c:pt idx="78">
                  <c:v>-3.74796731000571E-6</c:v>
                </c:pt>
                <c:pt idx="79">
                  <c:v>-3.7127096481843498E-6</c:v>
                </c:pt>
                <c:pt idx="80">
                  <c:v>-3.6778850289918598E-6</c:v>
                </c:pt>
                <c:pt idx="81">
                  <c:v>-3.6434991492440896E-6</c:v>
                </c:pt>
                <c:pt idx="82">
                  <c:v>-3.6095561245851302E-6</c:v>
                </c:pt>
                <c:pt idx="83">
                  <c:v>-3.5760586803679799E-6</c:v>
                </c:pt>
                <c:pt idx="84">
                  <c:v>-3.5430083182521898E-6</c:v>
                </c:pt>
                <c:pt idx="85">
                  <c:v>-3.5104054597739301E-6</c:v>
                </c:pt>
                <c:pt idx="86">
                  <c:v>-3.4782495840071997E-6</c:v>
                </c:pt>
                <c:pt idx="87">
                  <c:v>-3.4465393404678497E-6</c:v>
                </c:pt>
                <c:pt idx="88">
                  <c:v>-3.4152726560561698E-6</c:v>
                </c:pt>
                <c:pt idx="89">
                  <c:v>-3.3844468231616595E-6</c:v>
                </c:pt>
                <c:pt idx="90">
                  <c:v>-3.3540585887443699E-6</c:v>
                </c:pt>
                <c:pt idx="91">
                  <c:v>-3.3241042237556502E-6</c:v>
                </c:pt>
                <c:pt idx="92">
                  <c:v>-3.2945795881857499E-6</c:v>
                </c:pt>
                <c:pt idx="93">
                  <c:v>-3.2654801907756897E-6</c:v>
                </c:pt>
                <c:pt idx="94">
                  <c:v>-3.2368012428731497E-6</c:v>
                </c:pt>
                <c:pt idx="95">
                  <c:v>-3.2085376994019899E-6</c:v>
                </c:pt>
                <c:pt idx="96">
                  <c:v>-3.1806843069111698E-6</c:v>
                </c:pt>
                <c:pt idx="97">
                  <c:v>-3.1532356332906197E-6</c:v>
                </c:pt>
                <c:pt idx="98">
                  <c:v>-3.1261861056097897E-6</c:v>
                </c:pt>
                <c:pt idx="99">
                  <c:v>-3.0995300364690299E-6</c:v>
                </c:pt>
                <c:pt idx="100">
                  <c:v>-3.0732616500774399E-6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998976"/>
        <c:axId val="210000512"/>
      </c:scatterChart>
      <c:valAx>
        <c:axId val="209998976"/>
        <c:scaling>
          <c:orientation val="minMax"/>
          <c:max val="10"/>
        </c:scaling>
        <c:delete val="0"/>
        <c:axPos val="b"/>
        <c:numFmt formatCode="General" sourceLinked="1"/>
        <c:majorTickMark val="out"/>
        <c:minorTickMark val="none"/>
        <c:tickLblPos val="low"/>
        <c:crossAx val="210000512"/>
        <c:crosses val="autoZero"/>
        <c:crossBetween val="midCat"/>
      </c:valAx>
      <c:valAx>
        <c:axId val="210000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998976"/>
        <c:crosses val="autoZero"/>
        <c:crossBetween val="midCat"/>
      </c:valAx>
      <c:spPr>
        <a:ln>
          <a:solidFill>
            <a:schemeClr val="tx1">
              <a:lumMod val="50000"/>
              <a:lumOff val="50000"/>
            </a:schemeClr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Sheet1!$E$33</c:f>
              <c:strCache>
                <c:ptCount val="1"/>
              </c:strCache>
            </c:strRef>
          </c:tx>
          <c:spPr>
            <a:ln w="28575">
              <a:noFill/>
            </a:ln>
          </c:spPr>
          <c:xVal>
            <c:numRef>
              <c:f>Sheet1!$A$22:$A$101</c:f>
              <c:numCache>
                <c:formatCode>General</c:formatCode>
                <c:ptCount val="80"/>
                <c:pt idx="0">
                  <c:v>2.1</c:v>
                </c:pt>
                <c:pt idx="1">
                  <c:v>2.2000000000000002</c:v>
                </c:pt>
                <c:pt idx="2">
                  <c:v>2.2999999999999998</c:v>
                </c:pt>
                <c:pt idx="3">
                  <c:v>2.4</c:v>
                </c:pt>
                <c:pt idx="4">
                  <c:v>2.5</c:v>
                </c:pt>
                <c:pt idx="5">
                  <c:v>2.6</c:v>
                </c:pt>
                <c:pt idx="6">
                  <c:v>2.7</c:v>
                </c:pt>
                <c:pt idx="7">
                  <c:v>2.8</c:v>
                </c:pt>
                <c:pt idx="8">
                  <c:v>2.9</c:v>
                </c:pt>
                <c:pt idx="9">
                  <c:v>3</c:v>
                </c:pt>
                <c:pt idx="10">
                  <c:v>3.1</c:v>
                </c:pt>
                <c:pt idx="11">
                  <c:v>3.2</c:v>
                </c:pt>
                <c:pt idx="12">
                  <c:v>3.3</c:v>
                </c:pt>
                <c:pt idx="13">
                  <c:v>3.4</c:v>
                </c:pt>
                <c:pt idx="14">
                  <c:v>3.5</c:v>
                </c:pt>
                <c:pt idx="15">
                  <c:v>3.6</c:v>
                </c:pt>
                <c:pt idx="16">
                  <c:v>3.7</c:v>
                </c:pt>
                <c:pt idx="17">
                  <c:v>3.8</c:v>
                </c:pt>
                <c:pt idx="18">
                  <c:v>3.9</c:v>
                </c:pt>
                <c:pt idx="19">
                  <c:v>4</c:v>
                </c:pt>
                <c:pt idx="20">
                  <c:v>4.0999999999999996</c:v>
                </c:pt>
                <c:pt idx="21">
                  <c:v>4.2</c:v>
                </c:pt>
                <c:pt idx="22">
                  <c:v>4.3</c:v>
                </c:pt>
                <c:pt idx="23">
                  <c:v>4.4000000000000004</c:v>
                </c:pt>
                <c:pt idx="24">
                  <c:v>4.5</c:v>
                </c:pt>
                <c:pt idx="25">
                  <c:v>4.5999999999999996</c:v>
                </c:pt>
                <c:pt idx="26">
                  <c:v>4.7</c:v>
                </c:pt>
                <c:pt idx="27">
                  <c:v>4.8</c:v>
                </c:pt>
                <c:pt idx="28">
                  <c:v>4.9000000000000004</c:v>
                </c:pt>
                <c:pt idx="29">
                  <c:v>5</c:v>
                </c:pt>
                <c:pt idx="30">
                  <c:v>5.0999999999999996</c:v>
                </c:pt>
                <c:pt idx="31">
                  <c:v>5.2</c:v>
                </c:pt>
                <c:pt idx="32">
                  <c:v>5.3</c:v>
                </c:pt>
                <c:pt idx="33">
                  <c:v>5.4</c:v>
                </c:pt>
                <c:pt idx="34">
                  <c:v>5.5</c:v>
                </c:pt>
                <c:pt idx="35">
                  <c:v>5.6</c:v>
                </c:pt>
                <c:pt idx="36">
                  <c:v>5.7</c:v>
                </c:pt>
                <c:pt idx="37">
                  <c:v>5.8</c:v>
                </c:pt>
                <c:pt idx="38">
                  <c:v>5.9</c:v>
                </c:pt>
                <c:pt idx="39">
                  <c:v>6</c:v>
                </c:pt>
                <c:pt idx="40">
                  <c:v>6.1</c:v>
                </c:pt>
                <c:pt idx="41">
                  <c:v>6.2</c:v>
                </c:pt>
                <c:pt idx="42">
                  <c:v>6.3</c:v>
                </c:pt>
                <c:pt idx="43">
                  <c:v>6.4</c:v>
                </c:pt>
                <c:pt idx="44">
                  <c:v>6.5</c:v>
                </c:pt>
                <c:pt idx="45">
                  <c:v>6.6</c:v>
                </c:pt>
                <c:pt idx="46">
                  <c:v>6.7</c:v>
                </c:pt>
                <c:pt idx="47">
                  <c:v>6.8</c:v>
                </c:pt>
                <c:pt idx="48">
                  <c:v>6.9</c:v>
                </c:pt>
                <c:pt idx="49">
                  <c:v>7</c:v>
                </c:pt>
                <c:pt idx="50">
                  <c:v>7.1</c:v>
                </c:pt>
                <c:pt idx="51">
                  <c:v>7.2</c:v>
                </c:pt>
                <c:pt idx="52">
                  <c:v>7.3</c:v>
                </c:pt>
                <c:pt idx="53">
                  <c:v>7.4</c:v>
                </c:pt>
                <c:pt idx="54">
                  <c:v>7.5</c:v>
                </c:pt>
                <c:pt idx="55">
                  <c:v>7.6</c:v>
                </c:pt>
                <c:pt idx="56">
                  <c:v>7.7</c:v>
                </c:pt>
                <c:pt idx="57">
                  <c:v>7.8</c:v>
                </c:pt>
                <c:pt idx="58">
                  <c:v>7.9</c:v>
                </c:pt>
                <c:pt idx="59">
                  <c:v>8</c:v>
                </c:pt>
                <c:pt idx="60">
                  <c:v>8.1</c:v>
                </c:pt>
                <c:pt idx="61">
                  <c:v>8.1999999999999993</c:v>
                </c:pt>
                <c:pt idx="62">
                  <c:v>8.3000000000000007</c:v>
                </c:pt>
                <c:pt idx="63">
                  <c:v>8.4</c:v>
                </c:pt>
                <c:pt idx="64">
                  <c:v>8.5</c:v>
                </c:pt>
                <c:pt idx="65">
                  <c:v>8.6</c:v>
                </c:pt>
                <c:pt idx="66">
                  <c:v>8.6999999999999993</c:v>
                </c:pt>
                <c:pt idx="67">
                  <c:v>8.8000000000000007</c:v>
                </c:pt>
                <c:pt idx="68">
                  <c:v>8.9</c:v>
                </c:pt>
                <c:pt idx="69">
                  <c:v>9</c:v>
                </c:pt>
                <c:pt idx="70">
                  <c:v>9.1</c:v>
                </c:pt>
                <c:pt idx="71">
                  <c:v>9.1999999999999993</c:v>
                </c:pt>
                <c:pt idx="72">
                  <c:v>9.3000000000000007</c:v>
                </c:pt>
                <c:pt idx="73">
                  <c:v>9.4</c:v>
                </c:pt>
                <c:pt idx="74">
                  <c:v>9.5</c:v>
                </c:pt>
                <c:pt idx="75">
                  <c:v>9.6</c:v>
                </c:pt>
                <c:pt idx="76">
                  <c:v>9.6999999999999993</c:v>
                </c:pt>
                <c:pt idx="77">
                  <c:v>9.8000000000000007</c:v>
                </c:pt>
                <c:pt idx="78">
                  <c:v>9.9</c:v>
                </c:pt>
                <c:pt idx="79">
                  <c:v>10</c:v>
                </c:pt>
              </c:numCache>
            </c:numRef>
          </c:xVal>
          <c:yVal>
            <c:numRef>
              <c:f>Sheet1!$B$22:$B$101</c:f>
              <c:numCache>
                <c:formatCode>0.00E+00</c:formatCode>
                <c:ptCount val="80"/>
                <c:pt idx="0">
                  <c:v>8.7185940910170801E-6</c:v>
                </c:pt>
                <c:pt idx="1">
                  <c:v>6.4882366613567498E-6</c:v>
                </c:pt>
                <c:pt idx="2">
                  <c:v>4.57982592042885E-6</c:v>
                </c:pt>
                <c:pt idx="3">
                  <c:v>2.9715742693358602E-6</c:v>
                </c:pt>
                <c:pt idx="4">
                  <c:v>1.62615125542731E-6</c:v>
                </c:pt>
                <c:pt idx="5">
                  <c:v>5.0414741416026405E-7</c:v>
                </c:pt>
                <c:pt idx="6" formatCode="General">
                  <c:v>-4.3061622017919398E-7</c:v>
                </c:pt>
                <c:pt idx="7" formatCode="General">
                  <c:v>-1.2094272668474E-6</c:v>
                </c:pt>
                <c:pt idx="8" formatCode="General">
                  <c:v>-1.8585771752809801E-6</c:v>
                </c:pt>
                <c:pt idx="9" formatCode="General">
                  <c:v>-2.39985350581239E-6</c:v>
                </c:pt>
                <c:pt idx="10" formatCode="General">
                  <c:v>-2.8512022399063101E-6</c:v>
                </c:pt>
                <c:pt idx="11" formatCode="General">
                  <c:v>-3.2273806308453898E-6</c:v>
                </c:pt>
                <c:pt idx="12" formatCode="General">
                  <c:v>-3.54053440139254E-6</c:v>
                </c:pt>
                <c:pt idx="13" formatCode="General">
                  <c:v>-3.8006831348844298E-6</c:v>
                </c:pt>
                <c:pt idx="14" formatCode="General">
                  <c:v>-4.0161183188237498E-6</c:v>
                </c:pt>
                <c:pt idx="15" formatCode="General">
                  <c:v>-4.1937256531775194E-6</c:v>
                </c:pt>
                <c:pt idx="16" formatCode="General">
                  <c:v>-4.3392445615927495E-6</c:v>
                </c:pt>
                <c:pt idx="17" formatCode="General">
                  <c:v>-4.4574767979023693E-6</c:v>
                </c:pt>
                <c:pt idx="18" formatCode="General">
                  <c:v>-4.5524542716898599E-6</c:v>
                </c:pt>
                <c:pt idx="19" formatCode="General">
                  <c:v>-4.6275743876551697E-6</c:v>
                </c:pt>
                <c:pt idx="20" formatCode="General">
                  <c:v>-4.6857095236342699E-6</c:v>
                </c:pt>
                <c:pt idx="21" formatCode="General">
                  <c:v>-4.7292959190125995E-6</c:v>
                </c:pt>
                <c:pt idx="22" formatCode="General">
                  <c:v>-4.7604061278325098E-6</c:v>
                </c:pt>
                <c:pt idx="23" formatCode="General">
                  <c:v>-4.7808083181649596E-6</c:v>
                </c:pt>
                <c:pt idx="24" formatCode="General">
                  <c:v>-4.7920149895619793E-6</c:v>
                </c:pt>
                <c:pt idx="25" formatCode="General">
                  <c:v>-4.7953231699406396E-6</c:v>
                </c:pt>
                <c:pt idx="26" formatCode="General">
                  <c:v>-4.7918476992316804E-6</c:v>
                </c:pt>
                <c:pt idx="27" formatCode="General">
                  <c:v>-4.7825488937168802E-6</c:v>
                </c:pt>
                <c:pt idx="28" formatCode="General">
                  <c:v>-4.7682556222099895E-6</c:v>
                </c:pt>
                <c:pt idx="29" formatCode="General">
                  <c:v>-4.7496846299132299E-6</c:v>
                </c:pt>
                <c:pt idx="30" formatCode="General">
                  <c:v>-4.7274567533877092E-6</c:v>
                </c:pt>
                <c:pt idx="31" formatCode="General">
                  <c:v>-4.70211059692253E-6</c:v>
                </c:pt>
                <c:pt idx="32" formatCode="General">
                  <c:v>-4.6741140772325698E-6</c:v>
                </c:pt>
                <c:pt idx="33" formatCode="General">
                  <c:v>-4.6438742191582693E-6</c:v>
                </c:pt>
                <c:pt idx="34" formatCode="General">
                  <c:v>-4.6117454677294598E-6</c:v>
                </c:pt>
                <c:pt idx="35" formatCode="General">
                  <c:v>-4.5780367849430201E-6</c:v>
                </c:pt>
                <c:pt idx="36" formatCode="General">
                  <c:v>-4.5430177027909496E-6</c:v>
                </c:pt>
                <c:pt idx="37" formatCode="General">
                  <c:v>-4.5069235135249995E-6</c:v>
                </c:pt>
                <c:pt idx="38" formatCode="General">
                  <c:v>-4.4699597198445296E-6</c:v>
                </c:pt>
                <c:pt idx="39" formatCode="General">
                  <c:v>-4.4323058686066403E-6</c:v>
                </c:pt>
                <c:pt idx="40" formatCode="General">
                  <c:v>-4.39411885388912E-6</c:v>
                </c:pt>
                <c:pt idx="41" formatCode="General">
                  <c:v>-4.3555357712941096E-6</c:v>
                </c:pt>
                <c:pt idx="42" formatCode="General">
                  <c:v>-4.3166763867765397E-6</c:v>
                </c:pt>
                <c:pt idx="43" formatCode="General">
                  <c:v>-4.2776452840159402E-6</c:v>
                </c:pt>
                <c:pt idx="44" formatCode="General">
                  <c:v>-4.2385337230229798E-6</c:v>
                </c:pt>
                <c:pt idx="45" formatCode="General">
                  <c:v>-4.19942126454435E-6</c:v>
                </c:pt>
                <c:pt idx="46" formatCode="General">
                  <c:v>-4.1603771783499297E-6</c:v>
                </c:pt>
                <c:pt idx="47" formatCode="General">
                  <c:v>-4.1214616859277595E-6</c:v>
                </c:pt>
                <c:pt idx="48" formatCode="General">
                  <c:v>-4.0827270294472296E-6</c:v>
                </c:pt>
                <c:pt idx="49" formatCode="General">
                  <c:v>-4.0442184264204399E-6</c:v>
                </c:pt>
                <c:pt idx="50" formatCode="General">
                  <c:v>-4.0059748942329697E-6</c:v>
                </c:pt>
                <c:pt idx="51" formatCode="General">
                  <c:v>-3.9680299809258899E-6</c:v>
                </c:pt>
                <c:pt idx="52" formatCode="General">
                  <c:v>-3.9304124026641699E-6</c:v>
                </c:pt>
                <c:pt idx="53" formatCode="General">
                  <c:v>-3.89314661194022E-6</c:v>
                </c:pt>
                <c:pt idx="54" formatCode="General">
                  <c:v>-3.8562532915646295E-6</c:v>
                </c:pt>
                <c:pt idx="55" formatCode="General">
                  <c:v>-3.8197497936685696E-6</c:v>
                </c:pt>
                <c:pt idx="56" formatCode="General">
                  <c:v>-3.7836505298683497E-6</c:v>
                </c:pt>
                <c:pt idx="57" formatCode="General">
                  <c:v>-3.74796731000571E-6</c:v>
                </c:pt>
                <c:pt idx="58" formatCode="General">
                  <c:v>-3.7127096481843498E-6</c:v>
                </c:pt>
                <c:pt idx="59" formatCode="General">
                  <c:v>-3.6778850289918598E-6</c:v>
                </c:pt>
                <c:pt idx="60" formatCode="General">
                  <c:v>-3.6434991492440896E-6</c:v>
                </c:pt>
                <c:pt idx="61" formatCode="General">
                  <c:v>-3.6095561245851302E-6</c:v>
                </c:pt>
                <c:pt idx="62" formatCode="General">
                  <c:v>-3.5760586803679799E-6</c:v>
                </c:pt>
                <c:pt idx="63" formatCode="General">
                  <c:v>-3.5430083182521898E-6</c:v>
                </c:pt>
                <c:pt idx="64" formatCode="General">
                  <c:v>-3.5104054597739301E-6</c:v>
                </c:pt>
                <c:pt idx="65" formatCode="General">
                  <c:v>-3.4782495840071997E-6</c:v>
                </c:pt>
                <c:pt idx="66" formatCode="General">
                  <c:v>-3.4465393404678497E-6</c:v>
                </c:pt>
                <c:pt idx="67" formatCode="General">
                  <c:v>-3.4152726560561698E-6</c:v>
                </c:pt>
                <c:pt idx="68" formatCode="General">
                  <c:v>-3.3844468231616595E-6</c:v>
                </c:pt>
                <c:pt idx="69" formatCode="General">
                  <c:v>-3.3540585887443699E-6</c:v>
                </c:pt>
                <c:pt idx="70" formatCode="General">
                  <c:v>-3.3241042237556502E-6</c:v>
                </c:pt>
                <c:pt idx="71" formatCode="General">
                  <c:v>-3.2945795881857499E-6</c:v>
                </c:pt>
                <c:pt idx="72" formatCode="General">
                  <c:v>-3.2654801907756897E-6</c:v>
                </c:pt>
                <c:pt idx="73" formatCode="General">
                  <c:v>-3.2368012428731497E-6</c:v>
                </c:pt>
                <c:pt idx="74" formatCode="General">
                  <c:v>-3.2085376994019899E-6</c:v>
                </c:pt>
                <c:pt idx="75" formatCode="General">
                  <c:v>-3.1806843069111698E-6</c:v>
                </c:pt>
                <c:pt idx="76" formatCode="General">
                  <c:v>-3.1532356332906197E-6</c:v>
                </c:pt>
                <c:pt idx="77" formatCode="General">
                  <c:v>-3.1261861056097897E-6</c:v>
                </c:pt>
                <c:pt idx="78" formatCode="General">
                  <c:v>-3.0995300364690299E-6</c:v>
                </c:pt>
                <c:pt idx="79" formatCode="General">
                  <c:v>-3.0732616500774399E-6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191680"/>
        <c:axId val="211928192"/>
      </c:scatterChart>
      <c:valAx>
        <c:axId val="211191680"/>
        <c:scaling>
          <c:orientation val="minMax"/>
          <c:max val="10"/>
        </c:scaling>
        <c:delete val="0"/>
        <c:axPos val="b"/>
        <c:numFmt formatCode="General" sourceLinked="1"/>
        <c:majorTickMark val="out"/>
        <c:minorTickMark val="none"/>
        <c:tickLblPos val="low"/>
        <c:crossAx val="211928192"/>
        <c:crosses val="autoZero"/>
        <c:crossBetween val="midCat"/>
      </c:valAx>
      <c:valAx>
        <c:axId val="211928192"/>
        <c:scaling>
          <c:orientation val="minMax"/>
        </c:scaling>
        <c:delete val="0"/>
        <c:axPos val="l"/>
        <c:majorGridlines/>
        <c:numFmt formatCode="0.E+00" sourceLinked="0"/>
        <c:majorTickMark val="out"/>
        <c:minorTickMark val="none"/>
        <c:tickLblPos val="nextTo"/>
        <c:crossAx val="211191680"/>
        <c:crosses val="autoZero"/>
        <c:crossBetween val="midCat"/>
      </c:valAx>
      <c:spPr>
        <a:ln>
          <a:solidFill>
            <a:schemeClr val="tx1">
              <a:lumMod val="50000"/>
              <a:lumOff val="50000"/>
            </a:schemeClr>
          </a:solidFill>
        </a:ln>
      </c:spPr>
    </c:plotArea>
    <c:plotVisOnly val="1"/>
    <c:dispBlanksAs val="gap"/>
    <c:showDLblsOverMax val="0"/>
  </c:chart>
  <c:spPr>
    <a:noFill/>
    <a:ln w="25400">
      <a:solidFill>
        <a:schemeClr val="tx1"/>
      </a:solidFill>
    </a:ln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e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10" Type="http://schemas.openxmlformats.org/officeDocument/2006/relationships/image" Target="../media/image85.wmf"/><Relationship Id="rId4" Type="http://schemas.openxmlformats.org/officeDocument/2006/relationships/image" Target="../media/image89.wmf"/><Relationship Id="rId9" Type="http://schemas.openxmlformats.org/officeDocument/2006/relationships/image" Target="../media/image9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image" Target="../media/image78.wmf"/><Relationship Id="rId18" Type="http://schemas.openxmlformats.org/officeDocument/2006/relationships/image" Target="../media/image107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12" Type="http://schemas.openxmlformats.org/officeDocument/2006/relationships/image" Target="../media/image105.wmf"/><Relationship Id="rId17" Type="http://schemas.openxmlformats.org/officeDocument/2006/relationships/image" Target="../media/image106.wmf"/><Relationship Id="rId2" Type="http://schemas.openxmlformats.org/officeDocument/2006/relationships/image" Target="../media/image95.wmf"/><Relationship Id="rId16" Type="http://schemas.openxmlformats.org/officeDocument/2006/relationships/image" Target="../media/image93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11" Type="http://schemas.openxmlformats.org/officeDocument/2006/relationships/image" Target="../media/image104.wmf"/><Relationship Id="rId5" Type="http://schemas.openxmlformats.org/officeDocument/2006/relationships/image" Target="../media/image98.wmf"/><Relationship Id="rId15" Type="http://schemas.openxmlformats.org/officeDocument/2006/relationships/image" Target="../media/image92.wmf"/><Relationship Id="rId10" Type="http://schemas.openxmlformats.org/officeDocument/2006/relationships/image" Target="../media/image103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Relationship Id="rId14" Type="http://schemas.openxmlformats.org/officeDocument/2006/relationships/image" Target="../media/image9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77.wmf"/><Relationship Id="rId1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77.wmf"/><Relationship Id="rId1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5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4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12" Type="http://schemas.openxmlformats.org/officeDocument/2006/relationships/image" Target="../media/image43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5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AC213-8C38-47B0-AB3F-CE4478441D3B}" type="datetimeFigureOut">
              <a:rPr kumimoji="1" lang="ja-JP" altLang="en-US" smtClean="0"/>
              <a:t>2014/1/31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53F92-71C8-4344-B9B7-03992EFAA2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228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2170A-6233-4725-A316-E9DFEECA57AD}" type="datetimeFigureOut">
              <a:rPr kumimoji="1" lang="ja-JP" altLang="en-US" smtClean="0"/>
              <a:pPr/>
              <a:t>2014/1/31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6DB25-109F-4395-B3E8-88F342E4DA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774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" y="0"/>
            <a:ext cx="10693400" cy="7561263"/>
          </a:xfrm>
          <a:prstGeom prst="rect">
            <a:avLst/>
          </a:prstGeom>
          <a:blipFill dpi="0"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rcRect/>
            <a:stretch>
              <a:fillRect t="-347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06141" y="324247"/>
            <a:ext cx="5832647" cy="50499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66180" y="2052439"/>
            <a:ext cx="9289032" cy="1512169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5400" b="1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546500" y="3564607"/>
            <a:ext cx="6408712" cy="11521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メイリオ" pitchFamily="50" charset="-128"/>
                <a:ea typeface="メイリオ" pitchFamily="50" charset="-128"/>
              </a:defRPr>
            </a:lvl1pPr>
          </a:lstStyle>
          <a:p>
            <a:fld id="{04931351-92F6-47B4-B6FA-08BBE8070DF3}" type="datetimeFigureOut">
              <a:rPr lang="ja-JP" altLang="en-US" smtClean="0"/>
              <a:pPr/>
              <a:t>2014/1/31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メイリオ" pitchFamily="50" charset="-128"/>
                <a:ea typeface="メイリオ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メイリオ" pitchFamily="50" charset="-128"/>
                <a:ea typeface="メイリオ" pitchFamily="50" charset="-128"/>
              </a:defRPr>
            </a:lvl1pPr>
          </a:lstStyle>
          <a:p>
            <a:fld id="{6D002602-FC44-4815-B2EE-5DB60B3A541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10" name="直線​​コネクタ 9"/>
          <p:cNvCxnSpPr/>
          <p:nvPr userDrawn="1"/>
        </p:nvCxnSpPr>
        <p:spPr>
          <a:xfrm>
            <a:off x="9955212" y="0"/>
            <a:ext cx="0" cy="7561263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​​コネクタ 10"/>
          <p:cNvCxnSpPr/>
          <p:nvPr userDrawn="1"/>
        </p:nvCxnSpPr>
        <p:spPr>
          <a:xfrm>
            <a:off x="2" y="7020991"/>
            <a:ext cx="10128964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608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1351-92F6-47B4-B6FA-08BBE8070DF3}" type="datetimeFigureOut">
              <a:rPr kumimoji="1" lang="ja-JP" altLang="en-US" smtClean="0"/>
              <a:pPr/>
              <a:t>2014/1/31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2602-FC44-4815-B2EE-5DB60B3A541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70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067112" y="334306"/>
            <a:ext cx="2812588" cy="711318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5639" y="334306"/>
            <a:ext cx="8263250" cy="71131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1351-92F6-47B4-B6FA-08BBE8070DF3}" type="datetimeFigureOut">
              <a:rPr kumimoji="1" lang="ja-JP" altLang="en-US" smtClean="0"/>
              <a:pPr/>
              <a:t>2014/1/31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2602-FC44-4815-B2EE-5DB60B3A541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3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1351-92F6-47B4-B6FA-08BBE8070DF3}" type="datetimeFigureOut">
              <a:rPr kumimoji="1" lang="ja-JP" altLang="en-US" smtClean="0"/>
              <a:pPr/>
              <a:t>2014/1/31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2602-FC44-4815-B2EE-5DB60B3A541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534670" y="612278"/>
            <a:ext cx="9624060" cy="86409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954212" y="1836415"/>
            <a:ext cx="8784976" cy="46805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22764" y="3434895"/>
            <a:ext cx="4464496" cy="386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56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1351-92F6-47B4-B6FA-08BBE8070DF3}" type="datetimeFigureOut">
              <a:rPr kumimoji="1" lang="ja-JP" altLang="en-US" smtClean="0"/>
              <a:pPr/>
              <a:t>2014/1/31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2602-FC44-4815-B2EE-5DB60B3A541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94172" y="1548383"/>
            <a:ext cx="9505056" cy="5328592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34670" y="612278"/>
            <a:ext cx="9624060" cy="86409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954212" y="1836415"/>
            <a:ext cx="8784976" cy="46805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322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5639" y="1944575"/>
            <a:ext cx="5537918" cy="550291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41781" y="1944575"/>
            <a:ext cx="5537919" cy="550291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1351-92F6-47B4-B6FA-08BBE8070DF3}" type="datetimeFigureOut">
              <a:rPr kumimoji="1" lang="ja-JP" altLang="en-US" smtClean="0"/>
              <a:pPr/>
              <a:t>2014/1/31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2602-FC44-4815-B2EE-5DB60B3A541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48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1351-92F6-47B4-B6FA-08BBE8070DF3}" type="datetimeFigureOut">
              <a:rPr kumimoji="1" lang="ja-JP" altLang="en-US" smtClean="0"/>
              <a:pPr/>
              <a:t>2014/1/31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2602-FC44-4815-B2EE-5DB60B3A541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08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1351-92F6-47B4-B6FA-08BBE8070DF3}" type="datetimeFigureOut">
              <a:rPr kumimoji="1" lang="ja-JP" altLang="en-US" smtClean="0"/>
              <a:pPr/>
              <a:t>2014/1/31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2602-FC44-4815-B2EE-5DB60B3A541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99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1351-92F6-47B4-B6FA-08BBE8070DF3}" type="datetimeFigureOut">
              <a:rPr kumimoji="1" lang="ja-JP" altLang="en-US" smtClean="0"/>
              <a:pPr/>
              <a:t>2014/1/31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2602-FC44-4815-B2EE-5DB60B3A541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44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  <a:prstGeom prst="rect">
            <a:avLst/>
          </a:prstGeom>
        </p:spPr>
        <p:txBody>
          <a:bodyPr anchor="b"/>
          <a:lstStyle>
            <a:lvl1pPr algn="l">
              <a:defRPr sz="23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1351-92F6-47B4-B6FA-08BBE8070DF3}" type="datetimeFigureOut">
              <a:rPr kumimoji="1" lang="ja-JP" altLang="en-US" smtClean="0"/>
              <a:pPr/>
              <a:t>2014/1/31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2602-FC44-4815-B2EE-5DB60B3A541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49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  <a:prstGeom prst="rect">
            <a:avLst/>
          </a:prstGeom>
        </p:spPr>
        <p:txBody>
          <a:bodyPr anchor="b"/>
          <a:lstStyle>
            <a:lvl1pPr algn="l">
              <a:defRPr sz="23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1351-92F6-47B4-B6FA-08BBE8070DF3}" type="datetimeFigureOut">
              <a:rPr kumimoji="1" lang="ja-JP" altLang="en-US" smtClean="0"/>
              <a:pPr/>
              <a:t>2014/1/31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2602-FC44-4815-B2EE-5DB60B3A541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73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10693400" cy="7561264"/>
          </a:xfrm>
          <a:prstGeom prst="rect">
            <a:avLst/>
          </a:prstGeom>
          <a:blipFill dpi="0" rotWithShape="1">
            <a:blip r:embed="rId13" cstate="print">
              <a:alphaModFix amt="55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rcRect/>
            <a:stretch>
              <a:fillRect l="-34757" t="-34758" r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fld id="{04931351-92F6-47B4-B6FA-08BBE8070DF3}" type="datetimeFigureOut">
              <a:rPr lang="ja-JP" altLang="en-US" smtClean="0"/>
              <a:pPr/>
              <a:t>2014/1/31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fld id="{6D002602-FC44-4815-B2EE-5DB60B3A541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10" name="直線​​コネクタ 9"/>
          <p:cNvCxnSpPr/>
          <p:nvPr/>
        </p:nvCxnSpPr>
        <p:spPr>
          <a:xfrm>
            <a:off x="0" y="1260351"/>
            <a:ext cx="70748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65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043056" rtl="0" eaLnBrk="1" latinLnBrk="0" hangingPunct="1">
        <a:spcBef>
          <a:spcPct val="0"/>
        </a:spcBef>
        <a:buNone/>
        <a:defRPr kumimoji="1" sz="50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37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kumimoji="1" sz="32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27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kumimoji="1" sz="23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kumimoji="1" sz="23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chart" Target="../charts/chart4.xml"/><Relationship Id="rId7" Type="http://schemas.openxmlformats.org/officeDocument/2006/relationships/oleObject" Target="../embeddings/oleObject51.bin"/><Relationship Id="rId12" Type="http://schemas.openxmlformats.org/officeDocument/2006/relationships/chart" Target="../charts/chart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6.jpg"/><Relationship Id="rId11" Type="http://schemas.openxmlformats.org/officeDocument/2006/relationships/oleObject" Target="../embeddings/oleObject53.bin"/><Relationship Id="rId5" Type="http://schemas.openxmlformats.org/officeDocument/2006/relationships/image" Target="../media/image55.wmf"/><Relationship Id="rId10" Type="http://schemas.openxmlformats.org/officeDocument/2006/relationships/image" Target="../media/image53.wmf"/><Relationship Id="rId4" Type="http://schemas.openxmlformats.org/officeDocument/2006/relationships/oleObject" Target="../embeddings/oleObject50.bin"/><Relationship Id="rId9" Type="http://schemas.openxmlformats.org/officeDocument/2006/relationships/oleObject" Target="../embeddings/oleObject5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61.wmf"/><Relationship Id="rId18" Type="http://schemas.openxmlformats.org/officeDocument/2006/relationships/image" Target="../media/image63.wmf"/><Relationship Id="rId3" Type="http://schemas.openxmlformats.org/officeDocument/2006/relationships/image" Target="../media/image66.jpg"/><Relationship Id="rId21" Type="http://schemas.openxmlformats.org/officeDocument/2006/relationships/oleObject" Target="../embeddings/oleObject62.bin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58.bin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png"/><Relationship Id="rId20" Type="http://schemas.openxmlformats.org/officeDocument/2006/relationships/image" Target="../media/image64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5" Type="http://schemas.openxmlformats.org/officeDocument/2006/relationships/image" Target="../media/image62.wmf"/><Relationship Id="rId10" Type="http://schemas.openxmlformats.org/officeDocument/2006/relationships/oleObject" Target="../embeddings/oleObject57.bin"/><Relationship Id="rId19" Type="http://schemas.openxmlformats.org/officeDocument/2006/relationships/oleObject" Target="../embeddings/oleObject61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59.bin"/><Relationship Id="rId22" Type="http://schemas.openxmlformats.org/officeDocument/2006/relationships/image" Target="../media/image6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75.wmf"/><Relationship Id="rId3" Type="http://schemas.openxmlformats.org/officeDocument/2006/relationships/package" Target="../embeddings/Microsoft_Word_Document6.docx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69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7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71.wmf"/><Relationship Id="rId4" Type="http://schemas.openxmlformats.org/officeDocument/2006/relationships/image" Target="../media/image68.e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7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85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8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83.wmf"/><Relationship Id="rId3" Type="http://schemas.openxmlformats.org/officeDocument/2006/relationships/oleObject" Target="../embeddings/oleObject80.bin"/><Relationship Id="rId21" Type="http://schemas.openxmlformats.org/officeDocument/2006/relationships/oleObject" Target="../embeddings/oleObject89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87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92.wmf"/><Relationship Id="rId20" Type="http://schemas.openxmlformats.org/officeDocument/2006/relationships/image" Target="../media/image93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89.wmf"/><Relationship Id="rId19" Type="http://schemas.openxmlformats.org/officeDocument/2006/relationships/oleObject" Target="../embeddings/oleObject88.bin"/><Relationship Id="rId4" Type="http://schemas.openxmlformats.org/officeDocument/2006/relationships/image" Target="../media/image86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91.wmf"/><Relationship Id="rId22" Type="http://schemas.openxmlformats.org/officeDocument/2006/relationships/image" Target="../media/image8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101.wmf"/><Relationship Id="rId26" Type="http://schemas.openxmlformats.org/officeDocument/2006/relationships/image" Target="../media/image104.wmf"/><Relationship Id="rId39" Type="http://schemas.openxmlformats.org/officeDocument/2006/relationships/image" Target="../media/image106.wmf"/><Relationship Id="rId3" Type="http://schemas.openxmlformats.org/officeDocument/2006/relationships/oleObject" Target="../embeddings/oleObject90.bin"/><Relationship Id="rId21" Type="http://schemas.openxmlformats.org/officeDocument/2006/relationships/image" Target="../media/image102.wmf"/><Relationship Id="rId34" Type="http://schemas.openxmlformats.org/officeDocument/2006/relationships/oleObject" Target="../embeddings/oleObject107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97.bin"/><Relationship Id="rId25" Type="http://schemas.openxmlformats.org/officeDocument/2006/relationships/oleObject" Target="../embeddings/oleObject102.bin"/><Relationship Id="rId33" Type="http://schemas.openxmlformats.org/officeDocument/2006/relationships/image" Target="../media/image91.wmf"/><Relationship Id="rId38" Type="http://schemas.openxmlformats.org/officeDocument/2006/relationships/oleObject" Target="../embeddings/oleObject109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00.wmf"/><Relationship Id="rId20" Type="http://schemas.openxmlformats.org/officeDocument/2006/relationships/oleObject" Target="../embeddings/oleObject99.bin"/><Relationship Id="rId29" Type="http://schemas.openxmlformats.org/officeDocument/2006/relationships/oleObject" Target="../embeddings/oleObject104.bin"/><Relationship Id="rId41" Type="http://schemas.openxmlformats.org/officeDocument/2006/relationships/image" Target="../media/image10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103.wmf"/><Relationship Id="rId32" Type="http://schemas.openxmlformats.org/officeDocument/2006/relationships/oleObject" Target="../embeddings/oleObject106.bin"/><Relationship Id="rId37" Type="http://schemas.openxmlformats.org/officeDocument/2006/relationships/image" Target="../media/image93.wmf"/><Relationship Id="rId40" Type="http://schemas.openxmlformats.org/officeDocument/2006/relationships/oleObject" Target="../embeddings/oleObject110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1.bin"/><Relationship Id="rId28" Type="http://schemas.openxmlformats.org/officeDocument/2006/relationships/image" Target="../media/image105.wmf"/><Relationship Id="rId36" Type="http://schemas.openxmlformats.org/officeDocument/2006/relationships/oleObject" Target="../embeddings/oleObject108.bin"/><Relationship Id="rId10" Type="http://schemas.openxmlformats.org/officeDocument/2006/relationships/image" Target="../media/image97.wmf"/><Relationship Id="rId19" Type="http://schemas.openxmlformats.org/officeDocument/2006/relationships/oleObject" Target="../embeddings/oleObject98.bin"/><Relationship Id="rId31" Type="http://schemas.openxmlformats.org/officeDocument/2006/relationships/image" Target="../media/image78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99.wmf"/><Relationship Id="rId22" Type="http://schemas.openxmlformats.org/officeDocument/2006/relationships/oleObject" Target="../embeddings/oleObject100.bin"/><Relationship Id="rId27" Type="http://schemas.openxmlformats.org/officeDocument/2006/relationships/oleObject" Target="../embeddings/oleObject103.bin"/><Relationship Id="rId30" Type="http://schemas.openxmlformats.org/officeDocument/2006/relationships/oleObject" Target="../embeddings/oleObject105.bin"/><Relationship Id="rId35" Type="http://schemas.openxmlformats.org/officeDocument/2006/relationships/image" Target="../media/image9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14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1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14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2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8.jpe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10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114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2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1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34.bin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2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2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1.png"/><Relationship Id="rId4" Type="http://schemas.openxmlformats.org/officeDocument/2006/relationships/image" Target="../media/image1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1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6.wmf"/><Relationship Id="rId18" Type="http://schemas.openxmlformats.org/officeDocument/2006/relationships/image" Target="../media/image38.wmf"/><Relationship Id="rId26" Type="http://schemas.openxmlformats.org/officeDocument/2006/relationships/image" Target="../media/image42.w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6.bin"/><Relationship Id="rId7" Type="http://schemas.openxmlformats.org/officeDocument/2006/relationships/chart" Target="../charts/chart1.xml"/><Relationship Id="rId12" Type="http://schemas.openxmlformats.org/officeDocument/2006/relationships/oleObject" Target="../embeddings/oleObject32.bin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7.wmf"/><Relationship Id="rId20" Type="http://schemas.openxmlformats.org/officeDocument/2006/relationships/image" Target="../media/image39.wmf"/><Relationship Id="rId29" Type="http://schemas.openxmlformats.org/officeDocument/2006/relationships/oleObject" Target="../embeddings/oleObject40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11" Type="http://schemas.openxmlformats.org/officeDocument/2006/relationships/image" Target="../media/image35.wmf"/><Relationship Id="rId24" Type="http://schemas.openxmlformats.org/officeDocument/2006/relationships/image" Target="../media/image41.w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43.wmf"/><Relationship Id="rId10" Type="http://schemas.openxmlformats.org/officeDocument/2006/relationships/oleObject" Target="../embeddings/oleObject31.bin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32.wmf"/><Relationship Id="rId9" Type="http://schemas.openxmlformats.org/officeDocument/2006/relationships/image" Target="../media/image34.wmf"/><Relationship Id="rId14" Type="http://schemas.openxmlformats.org/officeDocument/2006/relationships/image" Target="../media/image45.jpg"/><Relationship Id="rId22" Type="http://schemas.openxmlformats.org/officeDocument/2006/relationships/image" Target="../media/image40.wmf"/><Relationship Id="rId27" Type="http://schemas.openxmlformats.org/officeDocument/2006/relationships/oleObject" Target="../embeddings/oleObject39.bin"/><Relationship Id="rId30" Type="http://schemas.openxmlformats.org/officeDocument/2006/relationships/image" Target="../media/image4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g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1.bin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2.bin"/><Relationship Id="rId11" Type="http://schemas.openxmlformats.org/officeDocument/2006/relationships/chart" Target="../charts/chart2.xml"/><Relationship Id="rId5" Type="http://schemas.openxmlformats.org/officeDocument/2006/relationships/image" Target="../media/image50.jpg"/><Relationship Id="rId10" Type="http://schemas.openxmlformats.org/officeDocument/2006/relationships/image" Target="../media/image48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oleObject" Target="../embeddings/oleObject46.bin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7.bin"/><Relationship Id="rId11" Type="http://schemas.openxmlformats.org/officeDocument/2006/relationships/chart" Target="../charts/chart3.xml"/><Relationship Id="rId5" Type="http://schemas.openxmlformats.org/officeDocument/2006/relationships/image" Target="../media/image54.jpg"/><Relationship Id="rId10" Type="http://schemas.openxmlformats.org/officeDocument/2006/relationships/oleObject" Target="../embeddings/oleObject49.bin"/><Relationship Id="rId4" Type="http://schemas.openxmlformats.org/officeDocument/2006/relationships/image" Target="../media/image52.wmf"/><Relationship Id="rId9" Type="http://schemas.openxmlformats.org/officeDocument/2006/relationships/image" Target="../media/image5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0" y="1836415"/>
            <a:ext cx="10693400" cy="1728193"/>
          </a:xfrm>
          <a:prstGeom prst="rect">
            <a:avLst/>
          </a:prstGeom>
        </p:spPr>
        <p:txBody>
          <a:bodyPr/>
          <a:lstStyle>
            <a:lvl1pPr algn="ctr" defTabSz="1043056" rtl="0" eaLnBrk="1" latinLnBrk="0" hangingPunct="1">
              <a:spcBef>
                <a:spcPct val="0"/>
              </a:spcBef>
              <a:buNone/>
              <a:defRPr kumimoji="1" sz="50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+mj-cs"/>
              </a:defRPr>
            </a:lvl1pPr>
          </a:lstStyle>
          <a:p>
            <a:r>
              <a:rPr lang="ja-JP" altLang="en-US" dirty="0" smtClean="0"/>
              <a:t>臨界点近傍の二成分流体一様相中を並進する液滴まわりの流れ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/>
          </a:p>
        </p:txBody>
      </p:sp>
      <p:sp>
        <p:nvSpPr>
          <p:cNvPr id="3" name="サブタイトル 2"/>
          <p:cNvSpPr txBox="1">
            <a:spLocks/>
          </p:cNvSpPr>
          <p:nvPr/>
        </p:nvSpPr>
        <p:spPr>
          <a:xfrm>
            <a:off x="7309024" y="3852639"/>
            <a:ext cx="3384376" cy="2088232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7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1528" lvl="1" indent="0">
              <a:buNone/>
            </a:pPr>
            <a:endParaRPr lang="en-US" altLang="ja-JP" sz="27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3200" dirty="0" smtClean="0">
                <a:solidFill>
                  <a:schemeClr val="tx2">
                    <a:lumMod val="75000"/>
                  </a:schemeClr>
                </a:solidFill>
              </a:rPr>
              <a:t>藤谷研究室</a:t>
            </a:r>
            <a:endParaRPr lang="en-US" altLang="ja-JP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3200" dirty="0" smtClean="0">
                <a:solidFill>
                  <a:schemeClr val="tx2">
                    <a:lumMod val="75000"/>
                  </a:schemeClr>
                </a:solidFill>
              </a:rPr>
              <a:t>福成　毅</a:t>
            </a:r>
            <a:endParaRPr lang="ja-JP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94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グラフ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8935720"/>
              </p:ext>
            </p:extLst>
          </p:nvPr>
        </p:nvGraphicFramePr>
        <p:xfrm>
          <a:off x="4554612" y="329742"/>
          <a:ext cx="5600701" cy="3538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オブジェクト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246644"/>
              </p:ext>
            </p:extLst>
          </p:nvPr>
        </p:nvGraphicFramePr>
        <p:xfrm>
          <a:off x="2118" y="0"/>
          <a:ext cx="3049588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1" name="数式" r:id="rId4" imgW="965160" imgH="558720" progId="Equation.3">
                  <p:embed/>
                </p:oleObj>
              </mc:Choice>
              <mc:Fallback>
                <p:oleObj name="数式" r:id="rId4" imgW="965160" imgH="55872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0"/>
                        <a:ext cx="3049588" cy="17589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テキスト ボックス 31"/>
          <p:cNvSpPr txBox="1"/>
          <p:nvPr/>
        </p:nvSpPr>
        <p:spPr>
          <a:xfrm>
            <a:off x="2106340" y="4140671"/>
            <a:ext cx="2016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X</a:t>
            </a:r>
            <a:r>
              <a:rPr kumimoji="1" lang="ja-JP" altLang="en-US" dirty="0" smtClean="0"/>
              <a:t>軸上の</a:t>
            </a:r>
            <a:r>
              <a:rPr lang="en-US" altLang="ja-JP" dirty="0" smtClean="0"/>
              <a:t>z</a:t>
            </a:r>
            <a:r>
              <a:rPr lang="ja-JP" altLang="en-US" dirty="0" smtClean="0"/>
              <a:t>方向の流速</a:t>
            </a:r>
            <a:endParaRPr lang="en-US" altLang="ja-JP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12" y="1822559"/>
            <a:ext cx="3292003" cy="5025248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5994772" y="1810979"/>
            <a:ext cx="3960440" cy="457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4698628" y="2268463"/>
            <a:ext cx="1296144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9955212" y="2268463"/>
            <a:ext cx="144016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オブジェクト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572189"/>
              </p:ext>
            </p:extLst>
          </p:nvPr>
        </p:nvGraphicFramePr>
        <p:xfrm>
          <a:off x="3952503" y="108223"/>
          <a:ext cx="7461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2" name="数式" r:id="rId7" imgW="266353" imgH="215619" progId="Equation.3">
                  <p:embed/>
                </p:oleObj>
              </mc:Choice>
              <mc:Fallback>
                <p:oleObj name="数式" r:id="rId7" imgW="266353" imgH="215619" progId="Equation.3">
                  <p:embed/>
                  <p:pic>
                    <p:nvPicPr>
                      <p:cNvPr id="0" name="オブジェクト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503" y="108223"/>
                        <a:ext cx="74612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295697"/>
              </p:ext>
            </p:extLst>
          </p:nvPr>
        </p:nvGraphicFramePr>
        <p:xfrm>
          <a:off x="346857" y="1714042"/>
          <a:ext cx="62865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3" name="数式" r:id="rId9" imgW="279360" imgH="342720" progId="Equation.3">
                  <p:embed/>
                </p:oleObj>
              </mc:Choice>
              <mc:Fallback>
                <p:oleObj name="数式" r:id="rId9" imgW="279360" imgH="342720" progId="Equation.3">
                  <p:embed/>
                  <p:pic>
                    <p:nvPicPr>
                      <p:cNvPr id="0" name="オブジェクト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57" y="1714042"/>
                        <a:ext cx="628650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テキスト ボックス 16"/>
          <p:cNvSpPr txBox="1"/>
          <p:nvPr/>
        </p:nvSpPr>
        <p:spPr>
          <a:xfrm>
            <a:off x="3161572" y="6753106"/>
            <a:ext cx="1296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粒子の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進行方向</a:t>
            </a:r>
            <a:endParaRPr kumimoji="1" lang="ja-JP" altLang="en-US" dirty="0"/>
          </a:p>
        </p:txBody>
      </p:sp>
      <p:graphicFrame>
        <p:nvGraphicFramePr>
          <p:cNvPr id="28" name="オブジェクト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02126"/>
              </p:ext>
            </p:extLst>
          </p:nvPr>
        </p:nvGraphicFramePr>
        <p:xfrm>
          <a:off x="9986617" y="3318630"/>
          <a:ext cx="62865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4" name="数式" r:id="rId11" imgW="279279" imgH="342751" progId="Equation.3">
                  <p:embed/>
                </p:oleObj>
              </mc:Choice>
              <mc:Fallback>
                <p:oleObj name="数式" r:id="rId11" imgW="279279" imgH="342751" progId="Equation.3">
                  <p:embed/>
                  <p:pic>
                    <p:nvPicPr>
                      <p:cNvPr id="0" name="オブジェクト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6617" y="3318630"/>
                        <a:ext cx="62865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グループ化 52"/>
          <p:cNvGrpSpPr/>
          <p:nvPr/>
        </p:nvGrpSpPr>
        <p:grpSpPr>
          <a:xfrm>
            <a:off x="4684372" y="4140671"/>
            <a:ext cx="5436604" cy="3261963"/>
            <a:chOff x="4734632" y="4140671"/>
            <a:chExt cx="5256584" cy="3153951"/>
          </a:xfrm>
        </p:grpSpPr>
        <p:graphicFrame>
          <p:nvGraphicFramePr>
            <p:cNvPr id="21" name="グラフ 2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37603360"/>
                </p:ext>
              </p:extLst>
            </p:nvPr>
          </p:nvGraphicFramePr>
          <p:xfrm>
            <a:off x="4734632" y="4140671"/>
            <a:ext cx="5256584" cy="31539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grpSp>
          <p:nvGrpSpPr>
            <p:cNvPr id="34" name="グループ化 33"/>
            <p:cNvGrpSpPr/>
            <p:nvPr/>
          </p:nvGrpSpPr>
          <p:grpSpPr>
            <a:xfrm>
              <a:off x="8601918" y="5276937"/>
              <a:ext cx="864096" cy="864096"/>
              <a:chOff x="9709601" y="6109254"/>
              <a:chExt cx="864096" cy="864096"/>
            </a:xfrm>
          </p:grpSpPr>
          <p:sp>
            <p:nvSpPr>
              <p:cNvPr id="30" name="円/楕円 29"/>
              <p:cNvSpPr/>
              <p:nvPr/>
            </p:nvSpPr>
            <p:spPr>
              <a:xfrm>
                <a:off x="9709601" y="6109254"/>
                <a:ext cx="864096" cy="8640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3" name="直線コネクタ 32"/>
              <p:cNvCxnSpPr/>
              <p:nvPr/>
            </p:nvCxnSpPr>
            <p:spPr>
              <a:xfrm>
                <a:off x="9835615" y="6541302"/>
                <a:ext cx="6120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直線矢印コネクタ 41"/>
            <p:cNvCxnSpPr/>
            <p:nvPr/>
          </p:nvCxnSpPr>
          <p:spPr>
            <a:xfrm>
              <a:off x="9316145" y="6025455"/>
              <a:ext cx="351035" cy="4194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グループ化 47"/>
          <p:cNvGrpSpPr/>
          <p:nvPr/>
        </p:nvGrpSpPr>
        <p:grpSpPr>
          <a:xfrm>
            <a:off x="1717968" y="2579789"/>
            <a:ext cx="6818131" cy="4975761"/>
            <a:chOff x="1749098" y="2556495"/>
            <a:chExt cx="6818131" cy="4975761"/>
          </a:xfrm>
        </p:grpSpPr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1482" y="2674553"/>
              <a:ext cx="4389284" cy="4389284"/>
            </a:xfrm>
            <a:prstGeom prst="rect">
              <a:avLst/>
            </a:prstGeom>
          </p:spPr>
        </p:pic>
        <p:grpSp>
          <p:nvGrpSpPr>
            <p:cNvPr id="36" name="グループ化 35"/>
            <p:cNvGrpSpPr/>
            <p:nvPr/>
          </p:nvGrpSpPr>
          <p:grpSpPr>
            <a:xfrm>
              <a:off x="1749098" y="2556495"/>
              <a:ext cx="6818131" cy="4975761"/>
              <a:chOff x="4361281" y="1090544"/>
              <a:chExt cx="6818131" cy="4975761"/>
            </a:xfrm>
          </p:grpSpPr>
          <p:graphicFrame>
            <p:nvGraphicFramePr>
              <p:cNvPr id="7" name="オブジェクト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4240515"/>
                  </p:ext>
                </p:extLst>
              </p:nvPr>
            </p:nvGraphicFramePr>
            <p:xfrm>
              <a:off x="9895291" y="5397262"/>
              <a:ext cx="520367" cy="6690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422" name="数式" r:id="rId4" imgW="177480" imgH="228600" progId="Equation.3">
                      <p:embed/>
                    </p:oleObj>
                  </mc:Choice>
                  <mc:Fallback>
                    <p:oleObj name="数式" r:id="rId4" imgW="177480" imgH="228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9895291" y="5397262"/>
                            <a:ext cx="520367" cy="66904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" name="オブジェクト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2542015"/>
                  </p:ext>
                </p:extLst>
              </p:nvPr>
            </p:nvGraphicFramePr>
            <p:xfrm>
              <a:off x="5303745" y="1090544"/>
              <a:ext cx="504056" cy="5460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423" name="数式" r:id="rId6" imgW="152280" imgH="164880" progId="Equation.3">
                      <p:embed/>
                    </p:oleObj>
                  </mc:Choice>
                  <mc:Fallback>
                    <p:oleObj name="数式" r:id="rId6" imgW="152280" imgH="16488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5303745" y="1090544"/>
                            <a:ext cx="504056" cy="54606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オブジェクト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12416909"/>
                  </p:ext>
                </p:extLst>
              </p:nvPr>
            </p:nvGraphicFramePr>
            <p:xfrm>
              <a:off x="4690230" y="2239709"/>
              <a:ext cx="1023937" cy="890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424" name="数式" r:id="rId8" imgW="495000" imgH="431640" progId="Equation.3">
                      <p:embed/>
                    </p:oleObj>
                  </mc:Choice>
                  <mc:Fallback>
                    <p:oleObj name="数式" r:id="rId8" imgW="495000" imgH="431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90230" y="2239709"/>
                            <a:ext cx="1023937" cy="890587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オブジェクト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19466869"/>
                  </p:ext>
                </p:extLst>
              </p:nvPr>
            </p:nvGraphicFramePr>
            <p:xfrm>
              <a:off x="4361281" y="4250923"/>
              <a:ext cx="1023937" cy="890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425" name="数式" r:id="rId10" imgW="495000" imgH="431640" progId="Equation.3">
                      <p:embed/>
                    </p:oleObj>
                  </mc:Choice>
                  <mc:Fallback>
                    <p:oleObj name="数式" r:id="rId10" imgW="495000" imgH="431640" progId="Equation.3">
                      <p:embed/>
                      <p:pic>
                        <p:nvPicPr>
                          <p:cNvPr id="0" name="オブジェクト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1281" y="4250923"/>
                            <a:ext cx="1023937" cy="890587"/>
                          </a:xfrm>
                          <a:prstGeom prst="rect">
                            <a:avLst/>
                          </a:prstGeom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オブジェクト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31190597"/>
                  </p:ext>
                </p:extLst>
              </p:nvPr>
            </p:nvGraphicFramePr>
            <p:xfrm>
              <a:off x="10155475" y="4374691"/>
              <a:ext cx="1023937" cy="890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426" name="数式" r:id="rId12" imgW="495000" imgH="431640" progId="Equation.3">
                      <p:embed/>
                    </p:oleObj>
                  </mc:Choice>
                  <mc:Fallback>
                    <p:oleObj name="数式" r:id="rId12" imgW="495000" imgH="431640" progId="Equation.3">
                      <p:embed/>
                      <p:pic>
                        <p:nvPicPr>
                          <p:cNvPr id="0" name="オブジェクト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55475" y="4374691"/>
                            <a:ext cx="1023937" cy="890587"/>
                          </a:xfrm>
                          <a:prstGeom prst="rect">
                            <a:avLst/>
                          </a:prstGeom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1" name="直線矢印コネクタ 30"/>
              <p:cNvCxnSpPr/>
              <p:nvPr/>
            </p:nvCxnSpPr>
            <p:spPr>
              <a:xfrm>
                <a:off x="5569349" y="2685003"/>
                <a:ext cx="720080" cy="28803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矢印コネクタ 31"/>
              <p:cNvCxnSpPr/>
              <p:nvPr/>
            </p:nvCxnSpPr>
            <p:spPr>
              <a:xfrm>
                <a:off x="5300903" y="4696217"/>
                <a:ext cx="628486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/>
              <p:cNvCxnSpPr>
                <a:stCxn id="13" idx="1"/>
              </p:cNvCxnSpPr>
              <p:nvPr/>
            </p:nvCxnSpPr>
            <p:spPr>
              <a:xfrm flipH="1" flipV="1">
                <a:off x="8571299" y="4176935"/>
                <a:ext cx="1584176" cy="64304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グループ化 1"/>
          <p:cNvGrpSpPr/>
          <p:nvPr/>
        </p:nvGrpSpPr>
        <p:grpSpPr>
          <a:xfrm>
            <a:off x="1242244" y="69303"/>
            <a:ext cx="7579579" cy="2609446"/>
            <a:chOff x="1242244" y="69303"/>
            <a:chExt cx="7579579" cy="2609446"/>
          </a:xfrm>
        </p:grpSpPr>
        <p:graphicFrame>
          <p:nvGraphicFramePr>
            <p:cNvPr id="35" name="オブジェクト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9981245"/>
                </p:ext>
              </p:extLst>
            </p:nvPr>
          </p:nvGraphicFramePr>
          <p:xfrm>
            <a:off x="1581150" y="71438"/>
            <a:ext cx="6715125" cy="1362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27" name="数式" r:id="rId14" imgW="2755800" imgH="558720" progId="Equation.3">
                    <p:embed/>
                  </p:oleObj>
                </mc:Choice>
                <mc:Fallback>
                  <p:oleObj name="数式" r:id="rId14" imgW="2755800" imgH="55872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581150" y="71438"/>
                          <a:ext cx="6715125" cy="1362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" name="グループ化 41"/>
            <p:cNvGrpSpPr/>
            <p:nvPr/>
          </p:nvGrpSpPr>
          <p:grpSpPr>
            <a:xfrm>
              <a:off x="1742608" y="1535250"/>
              <a:ext cx="896860" cy="409523"/>
              <a:chOff x="1242247" y="2906836"/>
              <a:chExt cx="976240" cy="445770"/>
            </a:xfrm>
          </p:grpSpPr>
          <p:pic>
            <p:nvPicPr>
              <p:cNvPr id="38" name="図 37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2284" y="3021137"/>
                <a:ext cx="324036" cy="297763"/>
              </a:xfrm>
              <a:prstGeom prst="rect">
                <a:avLst/>
              </a:prstGeom>
            </p:spPr>
          </p:pic>
          <p:graphicFrame>
            <p:nvGraphicFramePr>
              <p:cNvPr id="39" name="オブジェクト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57129498"/>
                  </p:ext>
                </p:extLst>
              </p:nvPr>
            </p:nvGraphicFramePr>
            <p:xfrm>
              <a:off x="1242247" y="2906836"/>
              <a:ext cx="346086" cy="4457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428" name="数式" r:id="rId17" imgW="177480" imgH="228600" progId="Equation.3">
                      <p:embed/>
                    </p:oleObj>
                  </mc:Choice>
                  <mc:Fallback>
                    <p:oleObj name="数式" r:id="rId17" imgW="177480" imgH="228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242247" y="2906836"/>
                            <a:ext cx="346086" cy="44577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オブジェクト 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77843728"/>
                  </p:ext>
                </p:extLst>
              </p:nvPr>
            </p:nvGraphicFramePr>
            <p:xfrm>
              <a:off x="2045795" y="2997384"/>
              <a:ext cx="172692" cy="3215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429" name="数式" r:id="rId19" imgW="88560" imgH="164880" progId="Equation.3">
                      <p:embed/>
                    </p:oleObj>
                  </mc:Choice>
                  <mc:Fallback>
                    <p:oleObj name="数式" r:id="rId19" imgW="88560" imgH="16488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2045795" y="2997384"/>
                            <a:ext cx="172692" cy="32151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1" name="オブジェクト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6027047"/>
                </p:ext>
              </p:extLst>
            </p:nvPr>
          </p:nvGraphicFramePr>
          <p:xfrm>
            <a:off x="2926036" y="1547471"/>
            <a:ext cx="4731395" cy="1131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30" name="数式" r:id="rId21" imgW="2336760" imgH="558720" progId="Equation.3">
                    <p:embed/>
                  </p:oleObj>
                </mc:Choice>
                <mc:Fallback>
                  <p:oleObj name="数式" r:id="rId21" imgW="2336760" imgH="55872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926036" y="1547471"/>
                          <a:ext cx="4731395" cy="113127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角丸四角形 45"/>
            <p:cNvSpPr/>
            <p:nvPr/>
          </p:nvSpPr>
          <p:spPr>
            <a:xfrm>
              <a:off x="1242244" y="69303"/>
              <a:ext cx="7579579" cy="248719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0156" y="324247"/>
            <a:ext cx="9624060" cy="864097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/>
              <a:t>結論</a:t>
            </a:r>
            <a:endParaRPr kumimoji="1" lang="ja-JP" altLang="en-US" sz="4400" dirty="0"/>
          </a:p>
        </p:txBody>
      </p:sp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484174"/>
              </p:ext>
            </p:extLst>
          </p:nvPr>
        </p:nvGraphicFramePr>
        <p:xfrm>
          <a:off x="12234863" y="2476500"/>
          <a:ext cx="7151687" cy="478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6" name="文書" r:id="rId3" imgW="7151612" imgH="4781915" progId="Word.Document.12">
                  <p:embed/>
                </p:oleObj>
              </mc:Choice>
              <mc:Fallback>
                <p:oleObj name="文書" r:id="rId3" imgW="7151612" imgH="47819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34863" y="2476500"/>
                        <a:ext cx="7151687" cy="478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グループ化 15"/>
          <p:cNvGrpSpPr/>
          <p:nvPr/>
        </p:nvGrpSpPr>
        <p:grpSpPr>
          <a:xfrm>
            <a:off x="234132" y="1611493"/>
            <a:ext cx="9145016" cy="1377050"/>
            <a:chOff x="234132" y="1611493"/>
            <a:chExt cx="9145016" cy="1377050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234132" y="1634072"/>
              <a:ext cx="914501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000" dirty="0" smtClean="0"/>
                <a:t>・</a:t>
              </a:r>
              <a:r>
                <a:rPr lang="ja-JP" altLang="en-US" sz="4000" dirty="0"/>
                <a:t>　</a:t>
              </a:r>
              <a:r>
                <a:rPr lang="ja-JP" altLang="en-US" sz="4000" dirty="0"/>
                <a:t> ↑ ：</a:t>
              </a:r>
              <a:r>
                <a:rPr lang="ja-JP" altLang="en-US" sz="4000" dirty="0"/>
                <a:t>外部循環↑、 　</a:t>
              </a:r>
              <a:r>
                <a:rPr lang="ja-JP" altLang="en-US" sz="4000" dirty="0" smtClean="0"/>
                <a:t>          、</a:t>
              </a:r>
              <a:endParaRPr lang="en-US" altLang="ja-JP" sz="4000" dirty="0" smtClean="0"/>
            </a:p>
            <a:p>
              <a:r>
                <a:rPr lang="ja-JP" altLang="en-US" sz="4000" dirty="0" smtClean="0"/>
                <a:t>・</a:t>
              </a:r>
              <a:r>
                <a:rPr lang="ja-JP" altLang="en-US" sz="4000" dirty="0"/>
                <a:t>　</a:t>
              </a:r>
              <a:r>
                <a:rPr lang="ja-JP" altLang="en-US" sz="4000" dirty="0"/>
                <a:t> ↑ ：</a:t>
              </a:r>
              <a:r>
                <a:rPr lang="ja-JP" altLang="en-US" sz="4000" dirty="0" smtClean="0"/>
                <a:t>外部循環</a:t>
              </a:r>
              <a:r>
                <a:rPr lang="ja-JP" altLang="en-US" sz="4000" dirty="0"/>
                <a:t>↓</a:t>
              </a:r>
              <a:r>
                <a:rPr lang="ja-JP" altLang="en-US" sz="4000" dirty="0" smtClean="0"/>
                <a:t>、　　　　  、</a:t>
              </a:r>
              <a:r>
                <a:rPr lang="en-US" altLang="ja-JP" sz="4000" dirty="0" smtClean="0"/>
                <a:t> </a:t>
              </a:r>
              <a:r>
                <a:rPr lang="ja-JP" altLang="en-US" sz="4000" dirty="0" smtClean="0"/>
                <a:t>　　　</a:t>
              </a:r>
              <a:endParaRPr lang="en-US" altLang="ja-JP" sz="4000" dirty="0" smtClean="0"/>
            </a:p>
          </p:txBody>
        </p:sp>
        <p:graphicFrame>
          <p:nvGraphicFramePr>
            <p:cNvPr id="5" name="オブジェクト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8758645"/>
                </p:ext>
              </p:extLst>
            </p:nvPr>
          </p:nvGraphicFramePr>
          <p:xfrm>
            <a:off x="522164" y="1634071"/>
            <a:ext cx="549034" cy="7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157" name="数式" r:id="rId5" imgW="177480" imgH="228600" progId="Equation.3">
                    <p:embed/>
                  </p:oleObj>
                </mc:Choice>
                <mc:Fallback>
                  <p:oleObj name="数式" r:id="rId5" imgW="177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164" y="1634071"/>
                          <a:ext cx="549034" cy="7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オブジェクト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4428546"/>
                </p:ext>
              </p:extLst>
            </p:nvPr>
          </p:nvGraphicFramePr>
          <p:xfrm>
            <a:off x="6548438" y="1643063"/>
            <a:ext cx="1282700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158" name="数式" r:id="rId7" imgW="368280" imgH="177480" progId="Equation.3">
                    <p:embed/>
                  </p:oleObj>
                </mc:Choice>
                <mc:Fallback>
                  <p:oleObj name="数式" r:id="rId7" imgW="3682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48438" y="1643063"/>
                          <a:ext cx="1282700" cy="619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オブジェクト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5705255"/>
                </p:ext>
              </p:extLst>
            </p:nvPr>
          </p:nvGraphicFramePr>
          <p:xfrm>
            <a:off x="522164" y="2340471"/>
            <a:ext cx="503238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159" name="数式" r:id="rId9" imgW="152280" imgH="164880" progId="Equation.3">
                    <p:embed/>
                  </p:oleObj>
                </mc:Choice>
                <mc:Fallback>
                  <p:oleObj name="数式" r:id="rId9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164" y="2340471"/>
                          <a:ext cx="503238" cy="546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オブジェクト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3803027"/>
                </p:ext>
              </p:extLst>
            </p:nvPr>
          </p:nvGraphicFramePr>
          <p:xfrm>
            <a:off x="6498828" y="2268463"/>
            <a:ext cx="1238250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160" name="数式" r:id="rId11" imgW="355320" imgH="177480" progId="Equation.3">
                    <p:embed/>
                  </p:oleObj>
                </mc:Choice>
                <mc:Fallback>
                  <p:oleObj name="数式" r:id="rId11" imgW="3553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8828" y="2268463"/>
                          <a:ext cx="1238250" cy="619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オブジェクト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1431980"/>
                </p:ext>
              </p:extLst>
            </p:nvPr>
          </p:nvGraphicFramePr>
          <p:xfrm>
            <a:off x="7721600" y="2247900"/>
            <a:ext cx="15525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161" name="数式" r:id="rId13" imgW="469800" imgH="215640" progId="Equation.3">
                    <p:embed/>
                  </p:oleObj>
                </mc:Choice>
                <mc:Fallback>
                  <p:oleObj name="数式" r:id="rId13" imgW="4698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21600" y="2247900"/>
                          <a:ext cx="1552575" cy="714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オブジェクト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8935454"/>
                </p:ext>
              </p:extLst>
            </p:nvPr>
          </p:nvGraphicFramePr>
          <p:xfrm>
            <a:off x="4594615" y="2268463"/>
            <a:ext cx="1648185" cy="7200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162" name="数式" r:id="rId15" imgW="495000" imgH="215640" progId="Equation.3">
                    <p:embed/>
                  </p:oleObj>
                </mc:Choice>
                <mc:Fallback>
                  <p:oleObj name="数式" r:id="rId15" imgW="4950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4615" y="2268463"/>
                          <a:ext cx="1648185" cy="7200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オブジェクト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669504"/>
                </p:ext>
              </p:extLst>
            </p:nvPr>
          </p:nvGraphicFramePr>
          <p:xfrm>
            <a:off x="4594795" y="1611493"/>
            <a:ext cx="1647825" cy="719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163" name="数式" r:id="rId17" imgW="495000" imgH="215640" progId="Equation.3">
                    <p:embed/>
                  </p:oleObj>
                </mc:Choice>
                <mc:Fallback>
                  <p:oleObj name="数式" r:id="rId17" imgW="495000" imgH="215640" progId="Equation.3">
                    <p:embed/>
                    <p:pic>
                      <p:nvPicPr>
                        <p:cNvPr id="0" name="オブジェクト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4795" y="1611493"/>
                          <a:ext cx="1647825" cy="719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949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48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136862"/>
              </p:ext>
            </p:extLst>
          </p:nvPr>
        </p:nvGraphicFramePr>
        <p:xfrm>
          <a:off x="594173" y="1548383"/>
          <a:ext cx="9505055" cy="5328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5"/>
                <a:gridCol w="4421529"/>
                <a:gridCol w="4579471"/>
              </a:tblGrid>
              <a:tr h="53453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剛体球</a:t>
                      </a:r>
                      <a:endParaRPr kumimoji="1" lang="ja-JP" alt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液滴</a:t>
                      </a:r>
                      <a:endParaRPr kumimoji="1" lang="ja-JP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286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一成分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465416"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二成分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2538388" y="6136427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by</a:t>
            </a:r>
            <a:r>
              <a:rPr kumimoji="1" lang="ja-JP" altLang="en-US" sz="1600" dirty="0" smtClean="0"/>
              <a:t>　</a:t>
            </a:r>
            <a:r>
              <a:rPr kumimoji="1" lang="en-US" altLang="ja-JP" sz="1600" dirty="0" smtClean="0"/>
              <a:t>Okamoto, Fujitani</a:t>
            </a:r>
            <a:r>
              <a:rPr lang="en-US" altLang="ja-JP" sz="1600" dirty="0"/>
              <a:t> </a:t>
            </a:r>
            <a:r>
              <a:rPr kumimoji="1" lang="en-US" altLang="ja-JP" sz="1600" dirty="0" smtClean="0"/>
              <a:t>&amp; Komura</a:t>
            </a:r>
            <a:r>
              <a:rPr kumimoji="1" lang="ja-JP" altLang="en-US" sz="1600" dirty="0" smtClean="0"/>
              <a:t>（</a:t>
            </a:r>
            <a:r>
              <a:rPr kumimoji="1" lang="en-US" altLang="ja-JP" sz="1600" dirty="0" smtClean="0"/>
              <a:t>2013</a:t>
            </a:r>
            <a:r>
              <a:rPr kumimoji="1" lang="ja-JP" altLang="en-US" sz="1600" dirty="0" smtClean="0"/>
              <a:t>）</a:t>
            </a:r>
            <a:endParaRPr kumimoji="1" lang="ja-JP" altLang="en-US" sz="1600" dirty="0"/>
          </a:p>
        </p:txBody>
      </p:sp>
      <p:sp>
        <p:nvSpPr>
          <p:cNvPr id="10" name="下矢印 9"/>
          <p:cNvSpPr/>
          <p:nvPr/>
        </p:nvSpPr>
        <p:spPr>
          <a:xfrm>
            <a:off x="3114452" y="3931019"/>
            <a:ext cx="432048" cy="1028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752729"/>
              </p:ext>
            </p:extLst>
          </p:nvPr>
        </p:nvGraphicFramePr>
        <p:xfrm>
          <a:off x="2196350" y="2944849"/>
          <a:ext cx="2700300" cy="9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8" name="数式" r:id="rId3" imgW="609336" imgH="203112" progId="Equation.3">
                  <p:embed/>
                </p:oleObj>
              </mc:Choice>
              <mc:Fallback>
                <p:oleObj name="数式" r:id="rId3" imgW="609336" imgH="203112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350" y="2944849"/>
                        <a:ext cx="2700300" cy="9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1170236" y="2484487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ストークスの式</a:t>
            </a:r>
            <a:endParaRPr kumimoji="1" lang="ja-JP" altLang="en-US" sz="3200" dirty="0"/>
          </a:p>
        </p:txBody>
      </p:sp>
      <p:graphicFrame>
        <p:nvGraphicFramePr>
          <p:cNvPr id="13" name="オブジェクト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602008"/>
              </p:ext>
            </p:extLst>
          </p:nvPr>
        </p:nvGraphicFramePr>
        <p:xfrm>
          <a:off x="1499408" y="5059363"/>
          <a:ext cx="3662135" cy="741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9" name="数式" r:id="rId5" imgW="1002865" imgH="203112" progId="Equation.3">
                  <p:embed/>
                </p:oleObj>
              </mc:Choice>
              <mc:Fallback>
                <p:oleObj name="数式" r:id="rId5" imgW="1002865" imgH="203112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408" y="5059363"/>
                        <a:ext cx="3662135" cy="7418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円/楕円 13"/>
          <p:cNvSpPr/>
          <p:nvPr/>
        </p:nvSpPr>
        <p:spPr>
          <a:xfrm>
            <a:off x="4410596" y="5207727"/>
            <a:ext cx="504056" cy="50405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右矢印 2"/>
          <p:cNvSpPr/>
          <p:nvPr/>
        </p:nvSpPr>
        <p:spPr>
          <a:xfrm>
            <a:off x="5130676" y="2916535"/>
            <a:ext cx="1152128" cy="504056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426820" y="2862927"/>
            <a:ext cx="3480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抵抗係数は</a:t>
            </a:r>
            <a:r>
              <a:rPr lang="ja-JP" altLang="en-US" sz="2400" dirty="0"/>
              <a:t>どのよう</a:t>
            </a:r>
            <a:r>
              <a:rPr lang="ja-JP" altLang="en-US" sz="2400" dirty="0" smtClean="0"/>
              <a:t>に異なる？</a:t>
            </a:r>
            <a:endParaRPr kumimoji="1" lang="ja-JP" altLang="en-US" sz="2400" dirty="0"/>
          </a:p>
        </p:txBody>
      </p:sp>
      <p:sp>
        <p:nvSpPr>
          <p:cNvPr id="6" name="角丸四角形吹き出し 5"/>
          <p:cNvSpPr/>
          <p:nvPr/>
        </p:nvSpPr>
        <p:spPr>
          <a:xfrm rot="16200000">
            <a:off x="1294936" y="3905331"/>
            <a:ext cx="1262768" cy="1224136"/>
          </a:xfrm>
          <a:prstGeom prst="wedgeRoundRectCallout">
            <a:avLst>
              <a:gd name="adj1" fmla="val -21913"/>
              <a:gd name="adj2" fmla="val 8110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86259" y="4076059"/>
            <a:ext cx="108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密度差を考慮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138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一成分中の液滴の抵抗係数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43881" y="3564619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球</a:t>
            </a:r>
            <a:r>
              <a:rPr kumimoji="1" lang="ja-JP" altLang="en-US" sz="2400" dirty="0" smtClean="0"/>
              <a:t>座標系→軸対称性より変数は</a:t>
            </a:r>
            <a:r>
              <a:rPr kumimoji="1" lang="en-US" altLang="ja-JP" sz="2400" dirty="0" smtClean="0"/>
              <a:t>r,θ</a:t>
            </a:r>
            <a:r>
              <a:rPr kumimoji="1" lang="ja-JP" altLang="en-US" sz="2400" dirty="0" smtClean="0"/>
              <a:t>の二つ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26220" y="4604810"/>
            <a:ext cx="1646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流れ関数</a:t>
            </a:r>
            <a:r>
              <a:rPr kumimoji="1" lang="en-US" altLang="ja-JP" sz="2400" dirty="0" smtClean="0"/>
              <a:t>ψ</a:t>
            </a:r>
          </a:p>
          <a:p>
            <a:r>
              <a:rPr lang="ja-JP" altLang="en-US" sz="2400" dirty="0" smtClean="0"/>
              <a:t>を定義</a:t>
            </a:r>
            <a:endParaRPr kumimoji="1" lang="ja-JP" altLang="en-US" sz="2400" dirty="0"/>
          </a:p>
        </p:txBody>
      </p:sp>
      <p:graphicFrame>
        <p:nvGraphicFramePr>
          <p:cNvPr id="9" name="オブジェクト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294835"/>
              </p:ext>
            </p:extLst>
          </p:nvPr>
        </p:nvGraphicFramePr>
        <p:xfrm>
          <a:off x="2660059" y="4840419"/>
          <a:ext cx="2609417" cy="189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22" name="数式" r:id="rId3" imgW="1117115" imgH="812447" progId="Equation.3">
                  <p:embed/>
                </p:oleObj>
              </mc:Choice>
              <mc:Fallback>
                <p:oleObj name="数式" r:id="rId3" imgW="1117115" imgH="812447" progId="Equation.3">
                  <p:embed/>
                  <p:pic>
                    <p:nvPicPr>
                      <p:cNvPr id="0" name="Picture 9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059" y="4840419"/>
                        <a:ext cx="2609417" cy="189636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右矢印 2"/>
          <p:cNvSpPr/>
          <p:nvPr/>
        </p:nvSpPr>
        <p:spPr>
          <a:xfrm rot="5400000">
            <a:off x="3586092" y="4330952"/>
            <a:ext cx="757353" cy="252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>
            <a:off x="850362" y="1700147"/>
            <a:ext cx="5552339" cy="1356451"/>
            <a:chOff x="1026220" y="2612246"/>
            <a:chExt cx="5552339" cy="1356451"/>
          </a:xfrm>
        </p:grpSpPr>
        <p:sp>
          <p:nvSpPr>
            <p:cNvPr id="39" name="テキスト ボックス 38"/>
            <p:cNvSpPr txBox="1"/>
            <p:nvPr/>
          </p:nvSpPr>
          <p:spPr>
            <a:xfrm>
              <a:off x="1026220" y="2612246"/>
              <a:ext cx="2124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ストークス近似による支配方程式</a:t>
              </a:r>
              <a:endParaRPr kumimoji="1" lang="ja-JP" altLang="en-US" sz="2000" dirty="0"/>
            </a:p>
          </p:txBody>
        </p:sp>
        <p:cxnSp>
          <p:nvCxnSpPr>
            <p:cNvPr id="44" name="直線矢印コネクタ 43"/>
            <p:cNvCxnSpPr>
              <a:stCxn id="46" idx="0"/>
            </p:cNvCxnSpPr>
            <p:nvPr/>
          </p:nvCxnSpPr>
          <p:spPr>
            <a:xfrm flipV="1">
              <a:off x="3302784" y="3256043"/>
              <a:ext cx="288032" cy="4048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テキスト ボックス 45"/>
            <p:cNvSpPr txBox="1"/>
            <p:nvPr/>
          </p:nvSpPr>
          <p:spPr>
            <a:xfrm>
              <a:off x="2060646" y="3660920"/>
              <a:ext cx="2484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 smtClean="0"/>
                <a:t>低</a:t>
              </a:r>
              <a:r>
                <a:rPr lang="en-US" altLang="ja-JP" sz="1400" dirty="0" smtClean="0"/>
                <a:t>Re</a:t>
              </a:r>
              <a:r>
                <a:rPr lang="ja-JP" altLang="en-US" sz="1400" dirty="0" smtClean="0"/>
                <a:t>数</a:t>
              </a:r>
              <a:r>
                <a:rPr kumimoji="1" lang="ja-JP" altLang="en-US" sz="1400" dirty="0" smtClean="0"/>
                <a:t>のため左辺は０</a:t>
              </a:r>
              <a:endParaRPr kumimoji="1" lang="ja-JP" altLang="en-US" sz="1400" dirty="0"/>
            </a:p>
          </p:txBody>
        </p:sp>
        <p:graphicFrame>
          <p:nvGraphicFramePr>
            <p:cNvPr id="5" name="オブジェクト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9291200"/>
                </p:ext>
              </p:extLst>
            </p:nvPr>
          </p:nvGraphicFramePr>
          <p:xfrm>
            <a:off x="3535363" y="2968625"/>
            <a:ext cx="2089150" cy="458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223" name="数式" r:id="rId5" imgW="926698" imgH="203112" progId="Equation.3">
                    <p:embed/>
                  </p:oleObj>
                </mc:Choice>
                <mc:Fallback>
                  <p:oleObj name="数式" r:id="rId5" imgW="926698" imgH="203112" progId="Equation.3">
                    <p:embed/>
                    <p:pic>
                      <p:nvPicPr>
                        <p:cNvPr id="0" name="Picture 9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5363" y="2968625"/>
                          <a:ext cx="2089150" cy="4587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8" name="直線コネクタ 47"/>
            <p:cNvCxnSpPr/>
            <p:nvPr/>
          </p:nvCxnSpPr>
          <p:spPr>
            <a:xfrm>
              <a:off x="5168423" y="3410556"/>
              <a:ext cx="258667" cy="295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/>
            <p:cNvSpPr txBox="1"/>
            <p:nvPr/>
          </p:nvSpPr>
          <p:spPr>
            <a:xfrm>
              <a:off x="5176901" y="3654685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/>
                <a:t>粘性係数</a:t>
              </a:r>
              <a:endParaRPr kumimoji="1" lang="ja-JP" altLang="en-US" sz="1400" dirty="0"/>
            </a:p>
          </p:txBody>
        </p:sp>
        <p:cxnSp>
          <p:nvCxnSpPr>
            <p:cNvPr id="53" name="直線コネクタ 52"/>
            <p:cNvCxnSpPr/>
            <p:nvPr/>
          </p:nvCxnSpPr>
          <p:spPr>
            <a:xfrm flipV="1">
              <a:off x="4658462" y="2820522"/>
              <a:ext cx="144016" cy="2872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テキスト ボックス 53"/>
            <p:cNvSpPr txBox="1"/>
            <p:nvPr/>
          </p:nvSpPr>
          <p:spPr>
            <a:xfrm>
              <a:off x="4730470" y="2676506"/>
              <a:ext cx="622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/>
                <a:t>圧力</a:t>
              </a:r>
              <a:endParaRPr kumimoji="1" lang="ja-JP" altLang="en-US" sz="1400" dirty="0"/>
            </a:p>
          </p:txBody>
        </p:sp>
        <p:cxnSp>
          <p:nvCxnSpPr>
            <p:cNvPr id="24577" name="直線コネクタ 24576"/>
            <p:cNvCxnSpPr/>
            <p:nvPr/>
          </p:nvCxnSpPr>
          <p:spPr>
            <a:xfrm flipV="1">
              <a:off x="5572855" y="2870916"/>
              <a:ext cx="216024" cy="2360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78" name="テキスト ボックス 24577"/>
            <p:cNvSpPr txBox="1"/>
            <p:nvPr/>
          </p:nvSpPr>
          <p:spPr>
            <a:xfrm>
              <a:off x="5719279" y="2631719"/>
              <a:ext cx="859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/>
                <a:t>速度場</a:t>
              </a:r>
              <a:endParaRPr kumimoji="1" lang="ja-JP" altLang="en-US" sz="1400" dirty="0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6402700" y="3238983"/>
            <a:ext cx="3552259" cy="3654984"/>
            <a:chOff x="6235969" y="3025397"/>
            <a:chExt cx="3552259" cy="3654984"/>
          </a:xfrm>
        </p:grpSpPr>
        <p:sp>
          <p:nvSpPr>
            <p:cNvPr id="25" name="円弧 24"/>
            <p:cNvSpPr/>
            <p:nvPr/>
          </p:nvSpPr>
          <p:spPr>
            <a:xfrm>
              <a:off x="7471537" y="3718683"/>
              <a:ext cx="2239468" cy="2233920"/>
            </a:xfrm>
            <a:prstGeom prst="arc">
              <a:avLst>
                <a:gd name="adj1" fmla="val 6772455"/>
                <a:gd name="adj2" fmla="val 940972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6235969" y="4874159"/>
              <a:ext cx="3552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7934875" y="3949778"/>
              <a:ext cx="695007" cy="924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円弧 40"/>
            <p:cNvSpPr/>
            <p:nvPr/>
          </p:nvSpPr>
          <p:spPr>
            <a:xfrm rot="16200000">
              <a:off x="8244341" y="4642490"/>
              <a:ext cx="462190" cy="46333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aphicFrame>
          <p:nvGraphicFramePr>
            <p:cNvPr id="42" name="オブジェクト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6549250"/>
                </p:ext>
              </p:extLst>
            </p:nvPr>
          </p:nvGraphicFramePr>
          <p:xfrm>
            <a:off x="7934875" y="4393603"/>
            <a:ext cx="463338" cy="462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224" name="数式" r:id="rId7" imgW="126725" imgH="177415" progId="Equation.3">
                    <p:embed/>
                  </p:oleObj>
                </mc:Choice>
                <mc:Fallback>
                  <p:oleObj name="数式" r:id="rId7" imgW="126725" imgH="177415" progId="Equation.3">
                    <p:embed/>
                    <p:pic>
                      <p:nvPicPr>
                        <p:cNvPr id="0" name="Picture 9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4875" y="4393603"/>
                          <a:ext cx="463338" cy="462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下カーブ矢印 42"/>
            <p:cNvSpPr/>
            <p:nvPr/>
          </p:nvSpPr>
          <p:spPr>
            <a:xfrm rot="10800000">
              <a:off x="6544861" y="4643063"/>
              <a:ext cx="463338" cy="385159"/>
            </a:xfrm>
            <a:prstGeom prst="curvedDown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45" name="直線矢印コネクタ 44"/>
            <p:cNvCxnSpPr/>
            <p:nvPr/>
          </p:nvCxnSpPr>
          <p:spPr>
            <a:xfrm flipH="1" flipV="1">
              <a:off x="7394314" y="3256492"/>
              <a:ext cx="463338" cy="61625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/>
            <p:nvPr/>
          </p:nvCxnSpPr>
          <p:spPr>
            <a:xfrm flipV="1">
              <a:off x="7857652" y="3410556"/>
              <a:ext cx="695007" cy="4621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7" name="オブジェクト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1913026"/>
                </p:ext>
              </p:extLst>
            </p:nvPr>
          </p:nvGraphicFramePr>
          <p:xfrm>
            <a:off x="7008199" y="3025397"/>
            <a:ext cx="386115" cy="5036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225" name="数式" r:id="rId9" imgW="164885" imgH="215619" progId="Equation.3">
                    <p:embed/>
                  </p:oleObj>
                </mc:Choice>
                <mc:Fallback>
                  <p:oleObj name="数式" r:id="rId9" imgW="164885" imgH="215619" progId="Equation.3">
                    <p:embed/>
                    <p:pic>
                      <p:nvPicPr>
                        <p:cNvPr id="0" name="Picture 9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8199" y="3025397"/>
                          <a:ext cx="386115" cy="5036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オブジェクト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7123234"/>
                </p:ext>
              </p:extLst>
            </p:nvPr>
          </p:nvGraphicFramePr>
          <p:xfrm>
            <a:off x="8570972" y="3256492"/>
            <a:ext cx="463338" cy="462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226" name="数式" r:id="rId11" imgW="165028" imgH="228501" progId="Equation.3">
                    <p:embed/>
                  </p:oleObj>
                </mc:Choice>
                <mc:Fallback>
                  <p:oleObj name="数式" r:id="rId11" imgW="165028" imgH="228501" progId="Equation.3">
                    <p:embed/>
                    <p:pic>
                      <p:nvPicPr>
                        <p:cNvPr id="0" name="Picture 9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0972" y="3256492"/>
                          <a:ext cx="463338" cy="462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オブジェクト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6069472"/>
                </p:ext>
              </p:extLst>
            </p:nvPr>
          </p:nvGraphicFramePr>
          <p:xfrm>
            <a:off x="9170444" y="5084370"/>
            <a:ext cx="308892" cy="462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227" name="数式" r:id="rId13" imgW="152334" imgH="228501" progId="Equation.3">
                    <p:embed/>
                  </p:oleObj>
                </mc:Choice>
                <mc:Fallback>
                  <p:oleObj name="数式" r:id="rId13" imgW="152334" imgH="228501" progId="Equation.3">
                    <p:embed/>
                    <p:pic>
                      <p:nvPicPr>
                        <p:cNvPr id="0" name="Picture 9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70444" y="5084370"/>
                          <a:ext cx="308892" cy="462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オブジェクト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7107707"/>
                </p:ext>
              </p:extLst>
            </p:nvPr>
          </p:nvGraphicFramePr>
          <p:xfrm>
            <a:off x="9247667" y="3290849"/>
            <a:ext cx="308892" cy="393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228" name="数式" r:id="rId15" imgW="177646" imgH="228402" progId="Equation.3">
                    <p:embed/>
                  </p:oleObj>
                </mc:Choice>
                <mc:Fallback>
                  <p:oleObj name="数式" r:id="rId15" imgW="177646" imgH="228402" progId="Equation.3">
                    <p:embed/>
                    <p:pic>
                      <p:nvPicPr>
                        <p:cNvPr id="0" name="Picture 9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47667" y="3290849"/>
                          <a:ext cx="308892" cy="3934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フリーフォーム 5"/>
            <p:cNvSpPr/>
            <p:nvPr/>
          </p:nvSpPr>
          <p:spPr>
            <a:xfrm>
              <a:off x="7415169" y="5366657"/>
              <a:ext cx="335460" cy="653143"/>
            </a:xfrm>
            <a:custGeom>
              <a:avLst/>
              <a:gdLst>
                <a:gd name="connsiteX0" fmla="*/ 8888 w 335460"/>
                <a:gd name="connsiteY0" fmla="*/ 653143 h 653143"/>
                <a:gd name="connsiteX1" fmla="*/ 41545 w 335460"/>
                <a:gd name="connsiteY1" fmla="*/ 304800 h 653143"/>
                <a:gd name="connsiteX2" fmla="*/ 335460 w 335460"/>
                <a:gd name="connsiteY2" fmla="*/ 0 h 653143"/>
                <a:gd name="connsiteX3" fmla="*/ 335460 w 335460"/>
                <a:gd name="connsiteY3" fmla="*/ 0 h 65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60" h="653143">
                  <a:moveTo>
                    <a:pt x="8888" y="653143"/>
                  </a:moveTo>
                  <a:cubicBezTo>
                    <a:pt x="-1998" y="533400"/>
                    <a:pt x="-12884" y="413657"/>
                    <a:pt x="41545" y="304800"/>
                  </a:cubicBezTo>
                  <a:cubicBezTo>
                    <a:pt x="95974" y="195943"/>
                    <a:pt x="335460" y="0"/>
                    <a:pt x="335460" y="0"/>
                  </a:cubicBezTo>
                  <a:lnTo>
                    <a:pt x="33546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6930876" y="5941717"/>
              <a:ext cx="169900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コロイド粒子（液滴）</a:t>
              </a:r>
              <a:endParaRPr kumimoji="1" lang="ja-JP" altLang="en-US" dirty="0"/>
            </a:p>
          </p:txBody>
        </p:sp>
      </p:grpSp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190410"/>
              </p:ext>
            </p:extLst>
          </p:nvPr>
        </p:nvGraphicFramePr>
        <p:xfrm>
          <a:off x="6239870" y="2061517"/>
          <a:ext cx="1342031" cy="436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29" name="数式" r:id="rId17" imgW="545626" imgH="177646" progId="Equation.3">
                  <p:embed/>
                </p:oleObj>
              </mc:Choice>
              <mc:Fallback>
                <p:oleObj name="数式" r:id="rId17" imgW="545626" imgH="177646" progId="Equation.3">
                  <p:embed/>
                  <p:pic>
                    <p:nvPicPr>
                      <p:cNvPr id="0" name="Picture 9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9870" y="2061517"/>
                        <a:ext cx="1342031" cy="4369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角丸四角形 10"/>
          <p:cNvSpPr/>
          <p:nvPr/>
        </p:nvSpPr>
        <p:spPr>
          <a:xfrm>
            <a:off x="882204" y="1692399"/>
            <a:ext cx="6787906" cy="1487676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06340" y="4163364"/>
            <a:ext cx="152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 smtClean="0"/>
              <a:t>球から見た系</a:t>
            </a:r>
            <a:endParaRPr kumimoji="1" lang="ja-JP" altLang="en-US" sz="1800" dirty="0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3474492" y="4348030"/>
            <a:ext cx="3857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一成分中の液滴の抵抗係数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26220" y="1548383"/>
            <a:ext cx="50405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支配方程式</a:t>
            </a:r>
            <a:endParaRPr kumimoji="1" lang="ja-JP" altLang="en-US" dirty="0"/>
          </a:p>
        </p:txBody>
      </p:sp>
      <p:graphicFrame>
        <p:nvGraphicFramePr>
          <p:cNvPr id="5" name="オブジェクト 4"/>
          <p:cNvGraphicFramePr>
            <a:graphicFrameLocks noChangeAspect="1"/>
          </p:cNvGraphicFramePr>
          <p:nvPr/>
        </p:nvGraphicFramePr>
        <p:xfrm>
          <a:off x="6714852" y="1908423"/>
          <a:ext cx="1547812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7" name="数式" r:id="rId3" imgW="545863" imgH="228501" progId="Equation.3">
                  <p:embed/>
                </p:oleObj>
              </mc:Choice>
              <mc:Fallback>
                <p:oleObj name="数式" r:id="rId3" imgW="545863" imgH="228501" progId="Equation.3">
                  <p:embed/>
                  <p:pic>
                    <p:nvPicPr>
                      <p:cNvPr id="0" name="Picture 5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4852" y="1908423"/>
                        <a:ext cx="1547812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026220" y="3132559"/>
            <a:ext cx="43204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ただし、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は球座標系における演算子</a:t>
            </a:r>
            <a:endParaRPr kumimoji="1" lang="ja-JP" altLang="en-US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/>
        </p:nvGraphicFramePr>
        <p:xfrm>
          <a:off x="5289550" y="367188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8" name="数式" r:id="rId5" imgW="114151" imgH="215619" progId="Equation.3">
                  <p:embed/>
                </p:oleObj>
              </mc:Choice>
              <mc:Fallback>
                <p:oleObj name="数式" r:id="rId5" imgW="114151" imgH="215619" progId="Equation.3">
                  <p:embed/>
                  <p:pic>
                    <p:nvPicPr>
                      <p:cNvPr id="0" name="Picture 6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550" y="367188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オブジェクト 7"/>
          <p:cNvGraphicFramePr>
            <a:graphicFrameLocks noChangeAspect="1"/>
          </p:cNvGraphicFramePr>
          <p:nvPr/>
        </p:nvGraphicFramePr>
        <p:xfrm>
          <a:off x="3834532" y="3636615"/>
          <a:ext cx="3587693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9" name="数式" r:id="rId7" imgW="1955800" imgH="431800" progId="Equation.3">
                  <p:embed/>
                </p:oleObj>
              </mc:Choice>
              <mc:Fallback>
                <p:oleObj name="数式" r:id="rId7" imgW="1955800" imgH="431800" progId="Equation.3">
                  <p:embed/>
                  <p:pic>
                    <p:nvPicPr>
                      <p:cNvPr id="0" name="Picture 6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4532" y="3636615"/>
                        <a:ext cx="3587693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1098228" y="4572719"/>
            <a:ext cx="38884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この一般解は</a:t>
            </a:r>
            <a:endParaRPr kumimoji="1" lang="en-US" altLang="ja-JP" dirty="0" smtClean="0"/>
          </a:p>
        </p:txBody>
      </p:sp>
      <p:graphicFrame>
        <p:nvGraphicFramePr>
          <p:cNvPr id="10" name="オブジェクト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492104"/>
              </p:ext>
            </p:extLst>
          </p:nvPr>
        </p:nvGraphicFramePr>
        <p:xfrm>
          <a:off x="3185840" y="4500711"/>
          <a:ext cx="5468938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50" name="数式" r:id="rId9" imgW="2578100" imgH="889000" progId="Equation.3">
                  <p:embed/>
                </p:oleObj>
              </mc:Choice>
              <mc:Fallback>
                <p:oleObj name="数式" r:id="rId9" imgW="2578100" imgH="889000" progId="Equation.3">
                  <p:embed/>
                  <p:pic>
                    <p:nvPicPr>
                      <p:cNvPr id="0" name="Picture 6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5840" y="4500711"/>
                        <a:ext cx="5468938" cy="18843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937786"/>
              </p:ext>
            </p:extLst>
          </p:nvPr>
        </p:nvGraphicFramePr>
        <p:xfrm>
          <a:off x="2492023" y="1963881"/>
          <a:ext cx="2108954" cy="462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51" name="数式" r:id="rId11" imgW="926698" imgH="203112" progId="Equation.3">
                  <p:embed/>
                </p:oleObj>
              </mc:Choice>
              <mc:Fallback>
                <p:oleObj name="数式" r:id="rId11" imgW="926698" imgH="203112" progId="Equation.3">
                  <p:embed/>
                  <p:pic>
                    <p:nvPicPr>
                      <p:cNvPr id="0" name="Picture 6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023" y="1963881"/>
                        <a:ext cx="2108954" cy="4625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右矢印 19"/>
          <p:cNvSpPr/>
          <p:nvPr/>
        </p:nvSpPr>
        <p:spPr>
          <a:xfrm>
            <a:off x="4986660" y="2196455"/>
            <a:ext cx="136815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/>
          <p:cNvGrpSpPr/>
          <p:nvPr/>
        </p:nvGrpSpPr>
        <p:grpSpPr>
          <a:xfrm>
            <a:off x="7848922" y="3090452"/>
            <a:ext cx="2086667" cy="1308020"/>
            <a:chOff x="6126336" y="3073936"/>
            <a:chExt cx="2086667" cy="1308020"/>
          </a:xfrm>
        </p:grpSpPr>
        <p:sp>
          <p:nvSpPr>
            <p:cNvPr id="13" name="円/楕円 12"/>
            <p:cNvSpPr/>
            <p:nvPr/>
          </p:nvSpPr>
          <p:spPr>
            <a:xfrm>
              <a:off x="6401893" y="3132559"/>
              <a:ext cx="1080120" cy="10801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>
            <a:xfrm flipH="1">
              <a:off x="7254912" y="3384587"/>
              <a:ext cx="396044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/>
            <p:cNvSpPr txBox="1"/>
            <p:nvPr/>
          </p:nvSpPr>
          <p:spPr>
            <a:xfrm>
              <a:off x="7582933" y="3154045"/>
              <a:ext cx="630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 smtClean="0"/>
                <a:t>粒子</a:t>
              </a:r>
              <a:endParaRPr kumimoji="1" lang="ja-JP" altLang="en-US" sz="1600" dirty="0"/>
            </a:p>
          </p:txBody>
        </p:sp>
        <p:cxnSp>
          <p:nvCxnSpPr>
            <p:cNvPr id="16" name="直線コネクタ 15"/>
            <p:cNvCxnSpPr>
              <a:endCxn id="13" idx="5"/>
            </p:cNvCxnSpPr>
            <p:nvPr/>
          </p:nvCxnSpPr>
          <p:spPr>
            <a:xfrm flipH="1" flipV="1">
              <a:off x="7323833" y="4054499"/>
              <a:ext cx="259100" cy="158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7488898" y="4043402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 smtClean="0"/>
                <a:t>界面</a:t>
              </a:r>
              <a:endParaRPr kumimoji="1" lang="ja-JP" altLang="en-US" sz="1600" dirty="0"/>
            </a:p>
          </p:txBody>
        </p:sp>
        <p:graphicFrame>
          <p:nvGraphicFramePr>
            <p:cNvPr id="18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840108"/>
                </p:ext>
              </p:extLst>
            </p:nvPr>
          </p:nvGraphicFramePr>
          <p:xfrm>
            <a:off x="6126336" y="3073936"/>
            <a:ext cx="456952" cy="364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52" name="数式" r:id="rId13" imgW="266584" imgH="228501" progId="Equation.3">
                    <p:embed/>
                  </p:oleObj>
                </mc:Choice>
                <mc:Fallback>
                  <p:oleObj name="数式" r:id="rId13" imgW="266584" imgH="228501" progId="Equation.3">
                    <p:embed/>
                    <p:pic>
                      <p:nvPicPr>
                        <p:cNvPr id="0" name="Picture 6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6336" y="3073936"/>
                          <a:ext cx="456952" cy="3646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9650072"/>
                </p:ext>
              </p:extLst>
            </p:nvPr>
          </p:nvGraphicFramePr>
          <p:xfrm>
            <a:off x="6771304" y="3672619"/>
            <a:ext cx="341298" cy="288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53" name="数式" r:id="rId15" imgW="253890" imgH="228501" progId="Equation.3">
                    <p:embed/>
                  </p:oleObj>
                </mc:Choice>
                <mc:Fallback>
                  <p:oleObj name="数式" r:id="rId15" imgW="253890" imgH="228501" progId="Equation.3">
                    <p:embed/>
                    <p:pic>
                      <p:nvPicPr>
                        <p:cNvPr id="0" name="Picture 6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1304" y="3672619"/>
                          <a:ext cx="341298" cy="2880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テキスト ボックス 2"/>
          <p:cNvSpPr txBox="1"/>
          <p:nvPr/>
        </p:nvSpPr>
        <p:spPr>
          <a:xfrm>
            <a:off x="5584711" y="6516935"/>
            <a:ext cx="43508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→境界条件によって解くことができる</a:t>
            </a:r>
            <a:endParaRPr kumimoji="1" lang="ja-JP" altLang="en-US" dirty="0"/>
          </a:p>
        </p:txBody>
      </p:sp>
      <p:graphicFrame>
        <p:nvGraphicFramePr>
          <p:cNvPr id="21" name="オブジェクト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259642"/>
              </p:ext>
            </p:extLst>
          </p:nvPr>
        </p:nvGraphicFramePr>
        <p:xfrm>
          <a:off x="8664539" y="3275277"/>
          <a:ext cx="168185" cy="251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54" name="数式" r:id="rId17" imgW="152334" imgH="228501" progId="Equation.3">
                  <p:embed/>
                </p:oleObj>
              </mc:Choice>
              <mc:Fallback>
                <p:oleObj name="数式" r:id="rId17" imgW="152334" imgH="228501" progId="Equation.3">
                  <p:embed/>
                  <p:pic>
                    <p:nvPicPr>
                      <p:cNvPr id="0" name="Picture 6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4539" y="3275277"/>
                        <a:ext cx="168185" cy="2516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222937"/>
              </p:ext>
            </p:extLst>
          </p:nvPr>
        </p:nvGraphicFramePr>
        <p:xfrm>
          <a:off x="8664539" y="2772519"/>
          <a:ext cx="19685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55" name="数式" r:id="rId19" imgW="177646" imgH="228402" progId="Equation.3">
                  <p:embed/>
                </p:oleObj>
              </mc:Choice>
              <mc:Fallback>
                <p:oleObj name="数式" r:id="rId19" imgW="177646" imgH="228402" progId="Equation.3">
                  <p:embed/>
                  <p:pic>
                    <p:nvPicPr>
                      <p:cNvPr id="0" name="Picture 6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4539" y="2772519"/>
                        <a:ext cx="196850" cy="252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オブジェクト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405424"/>
              </p:ext>
            </p:extLst>
          </p:nvPr>
        </p:nvGraphicFramePr>
        <p:xfrm>
          <a:off x="3114452" y="2417525"/>
          <a:ext cx="864095" cy="411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56" name="数式" r:id="rId21" imgW="545626" imgH="177646" progId="Equation.3">
                  <p:embed/>
                </p:oleObj>
              </mc:Choice>
              <mc:Fallback>
                <p:oleObj name="数式" r:id="rId21" imgW="545626" imgH="177646" progId="Equation.3">
                  <p:embed/>
                  <p:pic>
                    <p:nvPicPr>
                      <p:cNvPr id="0" name="Picture 6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452" y="2417525"/>
                        <a:ext cx="864095" cy="4111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一成分中の液滴の抵抗係数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738188" y="4083471"/>
            <a:ext cx="9289032" cy="2721496"/>
            <a:chOff x="738188" y="3852639"/>
            <a:chExt cx="9289032" cy="2952328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810196" y="3852639"/>
              <a:ext cx="360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 smtClean="0"/>
                <a:t>液滴における</a:t>
              </a:r>
              <a:r>
                <a:rPr kumimoji="1" lang="ja-JP" altLang="en-US" sz="2400" dirty="0" smtClean="0"/>
                <a:t>境界条件</a:t>
              </a:r>
              <a:endParaRPr kumimoji="1" lang="ja-JP" altLang="en-US" sz="2400" dirty="0"/>
            </a:p>
          </p:txBody>
        </p:sp>
        <p:graphicFrame>
          <p:nvGraphicFramePr>
            <p:cNvPr id="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2194888"/>
                </p:ext>
              </p:extLst>
            </p:nvPr>
          </p:nvGraphicFramePr>
          <p:xfrm>
            <a:off x="875380" y="4693723"/>
            <a:ext cx="1374976" cy="432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13" name="数式" r:id="rId3" imgW="444307" imgH="139639" progId="Equation.3">
                    <p:embed/>
                  </p:oleObj>
                </mc:Choice>
                <mc:Fallback>
                  <p:oleObj name="数式" r:id="rId3" imgW="444307" imgH="139639" progId="Equation.3">
                    <p:embed/>
                    <p:pic>
                      <p:nvPicPr>
                        <p:cNvPr id="0" name="Picture 13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5380" y="4693723"/>
                          <a:ext cx="1374976" cy="4320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テキスト ボックス 6"/>
            <p:cNvSpPr txBox="1"/>
            <p:nvPr/>
          </p:nvSpPr>
          <p:spPr>
            <a:xfrm>
              <a:off x="2250356" y="4644727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smtClean="0"/>
                <a:t>:</a:t>
              </a:r>
              <a:endParaRPr kumimoji="1" lang="ja-JP" altLang="en-US" sz="2400" dirty="0"/>
            </a:p>
          </p:txBody>
        </p:sp>
        <p:graphicFrame>
          <p:nvGraphicFramePr>
            <p:cNvPr id="8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7413770"/>
                </p:ext>
              </p:extLst>
            </p:nvPr>
          </p:nvGraphicFramePr>
          <p:xfrm>
            <a:off x="2393950" y="4429103"/>
            <a:ext cx="2667000" cy="898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14" name="数式" r:id="rId5" imgW="1167893" imgH="393529" progId="Equation.3">
                    <p:embed/>
                  </p:oleObj>
                </mc:Choice>
                <mc:Fallback>
                  <p:oleObj name="数式" r:id="rId5" imgW="1167893" imgH="393529" progId="Equation.3">
                    <p:embed/>
                    <p:pic>
                      <p:nvPicPr>
                        <p:cNvPr id="0" name="Picture 13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3950" y="4429103"/>
                          <a:ext cx="2667000" cy="898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テキスト ボックス 8"/>
            <p:cNvSpPr txBox="1"/>
            <p:nvPr/>
          </p:nvSpPr>
          <p:spPr>
            <a:xfrm>
              <a:off x="738188" y="5558866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液滴の界面において</a:t>
              </a:r>
              <a:endParaRPr kumimoji="1" lang="ja-JP" altLang="en-US" dirty="0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738188" y="4284687"/>
              <a:ext cx="9289032" cy="25202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4663299"/>
                </p:ext>
              </p:extLst>
            </p:nvPr>
          </p:nvGraphicFramePr>
          <p:xfrm>
            <a:off x="3230389" y="5515577"/>
            <a:ext cx="892175" cy="458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15" name="数式" r:id="rId7" imgW="418918" imgH="215806" progId="Equation.3">
                    <p:embed/>
                  </p:oleObj>
                </mc:Choice>
                <mc:Fallback>
                  <p:oleObj name="数式" r:id="rId7" imgW="418918" imgH="215806" progId="Equation.3">
                    <p:embed/>
                    <p:pic>
                      <p:nvPicPr>
                        <p:cNvPr id="0" name="Picture 13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0389" y="5515577"/>
                          <a:ext cx="892175" cy="458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5470746"/>
                </p:ext>
              </p:extLst>
            </p:nvPr>
          </p:nvGraphicFramePr>
          <p:xfrm>
            <a:off x="954212" y="6012879"/>
            <a:ext cx="1295400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16" name="数式" r:id="rId9" imgW="495085" imgH="228501" progId="Equation.3">
                    <p:embed/>
                  </p:oleObj>
                </mc:Choice>
                <mc:Fallback>
                  <p:oleObj name="数式" r:id="rId9" imgW="495085" imgH="228501" progId="Equation.3">
                    <p:embed/>
                    <p:pic>
                      <p:nvPicPr>
                        <p:cNvPr id="0" name="Picture 13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4212" y="6012879"/>
                          <a:ext cx="1295400" cy="596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8328777"/>
                </p:ext>
              </p:extLst>
            </p:nvPr>
          </p:nvGraphicFramePr>
          <p:xfrm>
            <a:off x="2250356" y="6012879"/>
            <a:ext cx="1295400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17" name="数式" r:id="rId11" imgW="508000" imgH="228600" progId="Equation.3">
                    <p:embed/>
                  </p:oleObj>
                </mc:Choice>
                <mc:Fallback>
                  <p:oleObj name="数式" r:id="rId11" imgW="508000" imgH="228600" progId="Equation.3">
                    <p:embed/>
                    <p:pic>
                      <p:nvPicPr>
                        <p:cNvPr id="0" name="Picture 13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0356" y="6012879"/>
                          <a:ext cx="1295400" cy="5826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9737625"/>
                </p:ext>
              </p:extLst>
            </p:nvPr>
          </p:nvGraphicFramePr>
          <p:xfrm>
            <a:off x="4050556" y="6156895"/>
            <a:ext cx="917575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18" name="数式" r:id="rId13" imgW="355446" imgH="139639" progId="Equation.3">
                    <p:embed/>
                  </p:oleObj>
                </mc:Choice>
                <mc:Fallback>
                  <p:oleObj name="数式" r:id="rId13" imgW="355446" imgH="139639" progId="Equation.3">
                    <p:embed/>
                    <p:pic>
                      <p:nvPicPr>
                        <p:cNvPr id="0" name="Picture 13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0556" y="6156895"/>
                          <a:ext cx="917575" cy="360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テキスト ボックス 14"/>
            <p:cNvSpPr txBox="1"/>
            <p:nvPr/>
          </p:nvSpPr>
          <p:spPr>
            <a:xfrm>
              <a:off x="3474492" y="6084887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smtClean="0"/>
                <a:t>at</a:t>
              </a:r>
              <a:endParaRPr kumimoji="1" lang="ja-JP" altLang="en-US" sz="2400" dirty="0"/>
            </a:p>
          </p:txBody>
        </p:sp>
        <p:graphicFrame>
          <p:nvGraphicFramePr>
            <p:cNvPr id="1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7618742"/>
                </p:ext>
              </p:extLst>
            </p:nvPr>
          </p:nvGraphicFramePr>
          <p:xfrm>
            <a:off x="6053138" y="4284663"/>
            <a:ext cx="420687" cy="503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19" name="数式" r:id="rId15" imgW="190500" imgH="228600" progId="Equation.3">
                    <p:embed/>
                  </p:oleObj>
                </mc:Choice>
                <mc:Fallback>
                  <p:oleObj name="数式" r:id="rId15" imgW="190500" imgH="228600" progId="Equation.3">
                    <p:embed/>
                    <p:pic>
                      <p:nvPicPr>
                        <p:cNvPr id="0" name="Picture 13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3138" y="4284663"/>
                          <a:ext cx="420687" cy="503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テキスト ボックス 16"/>
            <p:cNvSpPr txBox="1"/>
            <p:nvPr/>
          </p:nvSpPr>
          <p:spPr>
            <a:xfrm>
              <a:off x="6354812" y="4356695"/>
              <a:ext cx="2376264" cy="450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は液滴内外で連続</a:t>
              </a:r>
              <a:endParaRPr kumimoji="1" lang="ja-JP" altLang="en-US" dirty="0"/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2603013"/>
                </p:ext>
              </p:extLst>
            </p:nvPr>
          </p:nvGraphicFramePr>
          <p:xfrm>
            <a:off x="6138788" y="4815875"/>
            <a:ext cx="1800225" cy="8369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20" name="数式" r:id="rId17" imgW="901309" imgH="418918" progId="Equation.3">
                    <p:embed/>
                  </p:oleObj>
                </mc:Choice>
                <mc:Fallback>
                  <p:oleObj name="数式" r:id="rId17" imgW="901309" imgH="418918" progId="Equation.3">
                    <p:embed/>
                    <p:pic>
                      <p:nvPicPr>
                        <p:cNvPr id="0" name="Picture 13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8788" y="4815875"/>
                          <a:ext cx="1800225" cy="8369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1990905"/>
                </p:ext>
              </p:extLst>
            </p:nvPr>
          </p:nvGraphicFramePr>
          <p:xfrm>
            <a:off x="8587060" y="5004767"/>
            <a:ext cx="792088" cy="3110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21" name="数式" r:id="rId19" imgW="355446" imgH="139639" progId="Equation.3">
                    <p:embed/>
                  </p:oleObj>
                </mc:Choice>
                <mc:Fallback>
                  <p:oleObj name="数式" r:id="rId19" imgW="355446" imgH="139639" progId="Equation.3">
                    <p:embed/>
                    <p:pic>
                      <p:nvPicPr>
                        <p:cNvPr id="0" name="Picture 13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87060" y="5004767"/>
                          <a:ext cx="792088" cy="3110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テキスト ボックス 19"/>
            <p:cNvSpPr txBox="1"/>
            <p:nvPr/>
          </p:nvSpPr>
          <p:spPr>
            <a:xfrm>
              <a:off x="8083004" y="4932759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smtClean="0"/>
                <a:t>at</a:t>
              </a:r>
              <a:endParaRPr kumimoji="1" lang="ja-JP" altLang="en-US" sz="2400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5922764" y="5652839"/>
              <a:ext cx="3100424" cy="450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応力の接線</a:t>
              </a:r>
              <a:r>
                <a:rPr lang="ja-JP" altLang="en-US" dirty="0"/>
                <a:t>方向は</a:t>
              </a:r>
              <a:r>
                <a:rPr kumimoji="1" lang="ja-JP" altLang="en-US" dirty="0" smtClean="0"/>
                <a:t>連続</a:t>
              </a:r>
              <a:endParaRPr kumimoji="1" lang="ja-JP" altLang="en-US" dirty="0"/>
            </a:p>
          </p:txBody>
        </p:sp>
        <p:graphicFrame>
          <p:nvGraphicFramePr>
            <p:cNvPr id="22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6464007"/>
                </p:ext>
              </p:extLst>
            </p:nvPr>
          </p:nvGraphicFramePr>
          <p:xfrm>
            <a:off x="6015038" y="5940425"/>
            <a:ext cx="3846512" cy="835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22" name="数式" r:id="rId20" imgW="2222500" imgH="482600" progId="Equation.3">
                    <p:embed/>
                  </p:oleObj>
                </mc:Choice>
                <mc:Fallback>
                  <p:oleObj name="数式" r:id="rId20" imgW="2222500" imgH="482600" progId="Equation.3">
                    <p:embed/>
                    <p:pic>
                      <p:nvPicPr>
                        <p:cNvPr id="0" name="Picture 13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5038" y="5940425"/>
                          <a:ext cx="3846512" cy="835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テキスト ボックス 22"/>
          <p:cNvSpPr txBox="1"/>
          <p:nvPr/>
        </p:nvSpPr>
        <p:spPr>
          <a:xfrm>
            <a:off x="810196" y="1650619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剛体球における境界条件</a:t>
            </a:r>
            <a:endParaRPr kumimoji="1" lang="ja-JP" altLang="en-US" sz="2400" dirty="0"/>
          </a:p>
        </p:txBody>
      </p:sp>
      <p:graphicFrame>
        <p:nvGraphicFramePr>
          <p:cNvPr id="2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403652"/>
              </p:ext>
            </p:extLst>
          </p:nvPr>
        </p:nvGraphicFramePr>
        <p:xfrm>
          <a:off x="875380" y="2268463"/>
          <a:ext cx="1374976" cy="398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23" name="数式" r:id="rId22" imgW="444307" imgH="139639" progId="Equation.3">
                  <p:embed/>
                </p:oleObj>
              </mc:Choice>
              <mc:Fallback>
                <p:oleObj name="数式" r:id="rId22" imgW="444307" imgH="139639" progId="Equation.3">
                  <p:embed/>
                  <p:pic>
                    <p:nvPicPr>
                      <p:cNvPr id="0" name="Picture 1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380" y="2268463"/>
                        <a:ext cx="1374976" cy="3982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2209675" y="2191834"/>
            <a:ext cx="360040" cy="425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:</a:t>
            </a:r>
            <a:endParaRPr kumimoji="1" lang="ja-JP" altLang="en-US" sz="2400" dirty="0"/>
          </a:p>
        </p:txBody>
      </p:sp>
      <p:graphicFrame>
        <p:nvGraphicFramePr>
          <p:cNvPr id="2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444564"/>
              </p:ext>
            </p:extLst>
          </p:nvPr>
        </p:nvGraphicFramePr>
        <p:xfrm>
          <a:off x="2466975" y="2052638"/>
          <a:ext cx="237648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24" name="数式" r:id="rId23" imgW="1040948" imgH="393529" progId="Equation.3">
                  <p:embed/>
                </p:oleObj>
              </mc:Choice>
              <mc:Fallback>
                <p:oleObj name="数式" r:id="rId23" imgW="1040948" imgH="393529" progId="Equation.3">
                  <p:embed/>
                  <p:pic>
                    <p:nvPicPr>
                      <p:cNvPr id="0" name="Picture 1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2052638"/>
                        <a:ext cx="2376488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895599"/>
              </p:ext>
            </p:extLst>
          </p:nvPr>
        </p:nvGraphicFramePr>
        <p:xfrm>
          <a:off x="6066780" y="2191834"/>
          <a:ext cx="9953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25" name="数式" r:id="rId25" imgW="380835" imgH="203112" progId="Equation.3">
                  <p:embed/>
                </p:oleObj>
              </mc:Choice>
              <mc:Fallback>
                <p:oleObj name="数式" r:id="rId25" imgW="380835" imgH="203112" progId="Equation.3">
                  <p:embed/>
                  <p:pic>
                    <p:nvPicPr>
                      <p:cNvPr id="0" name="Picture 1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6780" y="2191834"/>
                        <a:ext cx="99536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506112"/>
              </p:ext>
            </p:extLst>
          </p:nvPr>
        </p:nvGraphicFramePr>
        <p:xfrm>
          <a:off x="7254912" y="2041874"/>
          <a:ext cx="101282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26" name="数式" r:id="rId27" imgW="507780" imgH="393529" progId="Equation.3">
                  <p:embed/>
                </p:oleObj>
              </mc:Choice>
              <mc:Fallback>
                <p:oleObj name="数式" r:id="rId27" imgW="507780" imgH="393529" progId="Equation.3">
                  <p:embed/>
                  <p:pic>
                    <p:nvPicPr>
                      <p:cNvPr id="0" name="Picture 1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912" y="2041874"/>
                        <a:ext cx="1012825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テキスト ボックス 28"/>
          <p:cNvSpPr txBox="1"/>
          <p:nvPr/>
        </p:nvSpPr>
        <p:spPr>
          <a:xfrm>
            <a:off x="8375116" y="2191833"/>
            <a:ext cx="648072" cy="425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at</a:t>
            </a:r>
            <a:endParaRPr kumimoji="1" lang="ja-JP" altLang="en-US" sz="2400" dirty="0"/>
          </a:p>
        </p:txBody>
      </p:sp>
      <p:graphicFrame>
        <p:nvGraphicFramePr>
          <p:cNvPr id="3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741829"/>
              </p:ext>
            </p:extLst>
          </p:nvPr>
        </p:nvGraphicFramePr>
        <p:xfrm>
          <a:off x="8839088" y="2330645"/>
          <a:ext cx="792088" cy="286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27" name="数式" r:id="rId29" imgW="355446" imgH="139639" progId="Equation.3">
                  <p:embed/>
                </p:oleObj>
              </mc:Choice>
              <mc:Fallback>
                <p:oleObj name="数式" r:id="rId29" imgW="355446" imgH="139639" progId="Equation.3">
                  <p:embed/>
                  <p:pic>
                    <p:nvPicPr>
                      <p:cNvPr id="0" name="Picture 1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088" y="2330645"/>
                        <a:ext cx="792088" cy="2867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角丸四角形 30"/>
          <p:cNvSpPr/>
          <p:nvPr/>
        </p:nvSpPr>
        <p:spPr>
          <a:xfrm>
            <a:off x="810929" y="2052440"/>
            <a:ext cx="9216291" cy="864096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/>
          <p:cNvSpPr/>
          <p:nvPr/>
        </p:nvSpPr>
        <p:spPr>
          <a:xfrm>
            <a:off x="5058668" y="3060551"/>
            <a:ext cx="864096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3" name="オブジェクト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007122"/>
              </p:ext>
            </p:extLst>
          </p:nvPr>
        </p:nvGraphicFramePr>
        <p:xfrm>
          <a:off x="8318679" y="3132559"/>
          <a:ext cx="1700146" cy="12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28" name="数式" r:id="rId30" imgW="1117115" imgH="812447" progId="Equation.3">
                  <p:embed/>
                </p:oleObj>
              </mc:Choice>
              <mc:Fallback>
                <p:oleObj name="数式" r:id="rId30" imgW="1117115" imgH="812447" progId="Equation.3">
                  <p:embed/>
                  <p:pic>
                    <p:nvPicPr>
                      <p:cNvPr id="0" name="Picture 1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679" y="3132559"/>
                        <a:ext cx="1700146" cy="12365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グループ化 42"/>
          <p:cNvGrpSpPr/>
          <p:nvPr/>
        </p:nvGrpSpPr>
        <p:grpSpPr>
          <a:xfrm>
            <a:off x="6126336" y="3073936"/>
            <a:ext cx="2010634" cy="1308020"/>
            <a:chOff x="6126336" y="3073936"/>
            <a:chExt cx="2010634" cy="1308020"/>
          </a:xfrm>
        </p:grpSpPr>
        <p:sp>
          <p:nvSpPr>
            <p:cNvPr id="3" name="円/楕円 2"/>
            <p:cNvSpPr/>
            <p:nvPr/>
          </p:nvSpPr>
          <p:spPr>
            <a:xfrm>
              <a:off x="6401893" y="3132559"/>
              <a:ext cx="1080120" cy="10801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" name="直線コネクタ 38"/>
            <p:cNvCxnSpPr>
              <a:endCxn id="3" idx="5"/>
            </p:cNvCxnSpPr>
            <p:nvPr/>
          </p:nvCxnSpPr>
          <p:spPr>
            <a:xfrm flipH="1" flipV="1">
              <a:off x="7323833" y="4054499"/>
              <a:ext cx="259100" cy="158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テキスト ボックス 39"/>
            <p:cNvSpPr txBox="1"/>
            <p:nvPr/>
          </p:nvSpPr>
          <p:spPr>
            <a:xfrm>
              <a:off x="7488898" y="4043402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 smtClean="0"/>
                <a:t>界面</a:t>
              </a:r>
              <a:endParaRPr kumimoji="1" lang="ja-JP" altLang="en-US" sz="1600" dirty="0"/>
            </a:p>
          </p:txBody>
        </p:sp>
        <p:graphicFrame>
          <p:nvGraphicFramePr>
            <p:cNvPr id="41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1458486"/>
                </p:ext>
              </p:extLst>
            </p:nvPr>
          </p:nvGraphicFramePr>
          <p:xfrm>
            <a:off x="6126336" y="3073936"/>
            <a:ext cx="456952" cy="364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29" name="数式" r:id="rId32" imgW="266584" imgH="228501" progId="Equation.3">
                    <p:embed/>
                  </p:oleObj>
                </mc:Choice>
                <mc:Fallback>
                  <p:oleObj name="数式" r:id="rId32" imgW="266584" imgH="228501" progId="Equation.3">
                    <p:embed/>
                    <p:pic>
                      <p:nvPicPr>
                        <p:cNvPr id="0" name="Picture 13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6336" y="3073936"/>
                          <a:ext cx="456952" cy="3646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1319841"/>
                </p:ext>
              </p:extLst>
            </p:nvPr>
          </p:nvGraphicFramePr>
          <p:xfrm>
            <a:off x="6771304" y="3755370"/>
            <a:ext cx="341298" cy="288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30" name="数式" r:id="rId34" imgW="253890" imgH="228501" progId="Equation.3">
                    <p:embed/>
                  </p:oleObj>
                </mc:Choice>
                <mc:Fallback>
                  <p:oleObj name="数式" r:id="rId34" imgW="253890" imgH="228501" progId="Equation.3">
                    <p:embed/>
                    <p:pic>
                      <p:nvPicPr>
                        <p:cNvPr id="0" name="Picture 13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1304" y="3755370"/>
                          <a:ext cx="341298" cy="2880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テキスト ボックス 46"/>
          <p:cNvSpPr txBox="1"/>
          <p:nvPr/>
        </p:nvSpPr>
        <p:spPr>
          <a:xfrm>
            <a:off x="7794972" y="2617402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(</a:t>
            </a:r>
            <a:r>
              <a:rPr kumimoji="1" lang="ja-JP" altLang="en-US" sz="1600" dirty="0" smtClean="0"/>
              <a:t>界面では速度なし</a:t>
            </a:r>
            <a:r>
              <a:rPr kumimoji="1" lang="en-US" altLang="ja-JP" sz="1600" dirty="0" smtClean="0"/>
              <a:t>)</a:t>
            </a:r>
            <a:endParaRPr kumimoji="1" lang="ja-JP" altLang="en-US" sz="1600" dirty="0"/>
          </a:p>
        </p:txBody>
      </p:sp>
      <p:graphicFrame>
        <p:nvGraphicFramePr>
          <p:cNvPr id="48" name="オブジェクト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741756"/>
              </p:ext>
            </p:extLst>
          </p:nvPr>
        </p:nvGraphicFramePr>
        <p:xfrm>
          <a:off x="7488898" y="3055593"/>
          <a:ext cx="19685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31" name="数式" r:id="rId36" imgW="177646" imgH="228402" progId="Equation.3">
                  <p:embed/>
                </p:oleObj>
              </mc:Choice>
              <mc:Fallback>
                <p:oleObj name="数式" r:id="rId36" imgW="177646" imgH="228402" progId="Equation.3">
                  <p:embed/>
                  <p:pic>
                    <p:nvPicPr>
                      <p:cNvPr id="0" name="Picture 13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8898" y="3055593"/>
                        <a:ext cx="196850" cy="25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オブジェクト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019105"/>
              </p:ext>
            </p:extLst>
          </p:nvPr>
        </p:nvGraphicFramePr>
        <p:xfrm>
          <a:off x="6792317" y="3204567"/>
          <a:ext cx="168275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32" name="数式" r:id="rId38" imgW="152334" imgH="228501" progId="Equation.3">
                  <p:embed/>
                </p:oleObj>
              </mc:Choice>
              <mc:Fallback>
                <p:oleObj name="数式" r:id="rId38" imgW="152334" imgH="228501" progId="Equation.3">
                  <p:embed/>
                  <p:pic>
                    <p:nvPicPr>
                      <p:cNvPr id="0" name="Picture 1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2317" y="3204567"/>
                        <a:ext cx="168275" cy="25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オブジェクト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376390"/>
              </p:ext>
            </p:extLst>
          </p:nvPr>
        </p:nvGraphicFramePr>
        <p:xfrm>
          <a:off x="8587060" y="4585790"/>
          <a:ext cx="863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33" name="数式" r:id="rId40" imgW="520700" imgH="228600" progId="Equation.3">
                  <p:embed/>
                </p:oleObj>
              </mc:Choice>
              <mc:Fallback>
                <p:oleObj name="数式" r:id="rId40" imgW="520700" imgH="228600" progId="Equation.3">
                  <p:embed/>
                  <p:pic>
                    <p:nvPicPr>
                      <p:cNvPr id="0" name="Picture 1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7060" y="4585790"/>
                        <a:ext cx="86360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270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一成分中の液滴の抵抗係数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6180" y="4212679"/>
            <a:ext cx="3168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</a:t>
            </a:r>
            <a:r>
              <a:rPr kumimoji="1" lang="ja-JP" altLang="en-US" dirty="0" smtClean="0"/>
              <a:t>方向への正射影成分は、</a:t>
            </a:r>
            <a:endParaRPr kumimoji="1" lang="ja-JP" altLang="en-US" dirty="0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12768"/>
              </p:ext>
            </p:extLst>
          </p:nvPr>
        </p:nvGraphicFramePr>
        <p:xfrm>
          <a:off x="769390" y="4867578"/>
          <a:ext cx="2200275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44" name="数式" r:id="rId3" imgW="812447" imgH="533169" progId="Equation.3">
                  <p:embed/>
                </p:oleObj>
              </mc:Choice>
              <mc:Fallback>
                <p:oleObj name="数式" r:id="rId3" imgW="812447" imgH="533169" progId="Equation.3">
                  <p:embed/>
                  <p:pic>
                    <p:nvPicPr>
                      <p:cNvPr id="0" name="Picture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390" y="4867578"/>
                        <a:ext cx="2200275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3471187" y="6178540"/>
            <a:ext cx="20162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抵抗係数（</a:t>
            </a:r>
            <a:r>
              <a:rPr kumimoji="1" lang="en-US" altLang="ja-JP" dirty="0" smtClean="0"/>
              <a:t>γ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100580"/>
              </p:ext>
            </p:extLst>
          </p:nvPr>
        </p:nvGraphicFramePr>
        <p:xfrm>
          <a:off x="2970436" y="4932759"/>
          <a:ext cx="2820988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45" name="数式" r:id="rId5" imgW="1143000" imgH="571500" progId="Equation.3">
                  <p:embed/>
                </p:oleObj>
              </mc:Choice>
              <mc:Fallback>
                <p:oleObj name="数式" r:id="rId5" imgW="1143000" imgH="571500" progId="Equation.3">
                  <p:embed/>
                  <p:pic>
                    <p:nvPicPr>
                      <p:cNvPr id="0" name="Picture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436" y="4932759"/>
                        <a:ext cx="2820988" cy="14112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曲線コネクタ 3"/>
          <p:cNvCxnSpPr/>
          <p:nvPr/>
        </p:nvCxnSpPr>
        <p:spPr>
          <a:xfrm flipV="1">
            <a:off x="5274519" y="5275580"/>
            <a:ext cx="2643662" cy="70936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7986321" y="5067831"/>
            <a:ext cx="3600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if</a:t>
            </a:r>
            <a:endParaRPr kumimoji="1" lang="ja-JP" altLang="en-US" dirty="0"/>
          </a:p>
        </p:txBody>
      </p:sp>
      <p:graphicFrame>
        <p:nvGraphicFramePr>
          <p:cNvPr id="47" name="オブジェクト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352293"/>
              </p:ext>
            </p:extLst>
          </p:nvPr>
        </p:nvGraphicFramePr>
        <p:xfrm>
          <a:off x="8491002" y="5112067"/>
          <a:ext cx="8143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46" name="数式" r:id="rId7" imgW="444114" imgH="177646" progId="Equation.3">
                  <p:embed/>
                </p:oleObj>
              </mc:Choice>
              <mc:Fallback>
                <p:oleObj name="数式" r:id="rId7" imgW="444114" imgH="177646" progId="Equation.3">
                  <p:embed/>
                  <p:pic>
                    <p:nvPicPr>
                      <p:cNvPr id="0" name="Picture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1002" y="5112067"/>
                        <a:ext cx="814388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オブジェクト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629125"/>
              </p:ext>
            </p:extLst>
          </p:nvPr>
        </p:nvGraphicFramePr>
        <p:xfrm>
          <a:off x="6162470" y="5841846"/>
          <a:ext cx="1711574" cy="489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47" name="数式" r:id="rId9" imgW="800100" imgH="228600" progId="Equation.3">
                  <p:embed/>
                </p:oleObj>
              </mc:Choice>
              <mc:Fallback>
                <p:oleObj name="数式" r:id="rId9" imgW="800100" imgH="228600" progId="Equation.3">
                  <p:embed/>
                  <p:pic>
                    <p:nvPicPr>
                      <p:cNvPr id="0" name="Picture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470" y="5841846"/>
                        <a:ext cx="1711574" cy="4890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テキスト ボックス 54"/>
          <p:cNvSpPr txBox="1"/>
          <p:nvPr/>
        </p:nvSpPr>
        <p:spPr>
          <a:xfrm>
            <a:off x="8010996" y="5555443"/>
            <a:ext cx="1944216" cy="10618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剛体球におけるストークスの式と一致</a:t>
            </a:r>
            <a:endParaRPr kumimoji="1" lang="ja-JP" altLang="en-US" dirty="0"/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7751170" y="6086357"/>
            <a:ext cx="25202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3286674" y="6178540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781572" y="1692399"/>
            <a:ext cx="27723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ひずみ</a:t>
            </a:r>
            <a:r>
              <a:rPr kumimoji="1" lang="ja-JP" altLang="en-US" dirty="0" smtClean="0"/>
              <a:t>速度テンソルは</a:t>
            </a:r>
            <a:endParaRPr kumimoji="1" lang="ja-JP" altLang="en-US" dirty="0"/>
          </a:p>
        </p:txBody>
      </p:sp>
      <p:graphicFrame>
        <p:nvGraphicFramePr>
          <p:cNvPr id="12" name="オブジェクト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468876"/>
              </p:ext>
            </p:extLst>
          </p:nvPr>
        </p:nvGraphicFramePr>
        <p:xfrm>
          <a:off x="882204" y="2107897"/>
          <a:ext cx="2952328" cy="933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48" name="数式" r:id="rId11" imgW="1244600" imgH="393700" progId="Equation.3">
                  <p:embed/>
                </p:oleObj>
              </mc:Choice>
              <mc:Fallback>
                <p:oleObj name="数式" r:id="rId11" imgW="1244600" imgH="393700" progId="Equation.3">
                  <p:embed/>
                  <p:pic>
                    <p:nvPicPr>
                      <p:cNvPr id="0" name="Picture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204" y="2107897"/>
                        <a:ext cx="2952328" cy="9334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オブジェクト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274122"/>
              </p:ext>
            </p:extLst>
          </p:nvPr>
        </p:nvGraphicFramePr>
        <p:xfrm>
          <a:off x="5111620" y="2196455"/>
          <a:ext cx="27733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49" name="数式" r:id="rId13" imgW="977900" imgH="228600" progId="Equation.3">
                  <p:embed/>
                </p:oleObj>
              </mc:Choice>
              <mc:Fallback>
                <p:oleObj name="数式" r:id="rId13" imgW="977900" imgH="228600" progId="Equation.3">
                  <p:embed/>
                  <p:pic>
                    <p:nvPicPr>
                      <p:cNvPr id="0" name="Picture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620" y="2196455"/>
                        <a:ext cx="2773362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線コネクタ 14"/>
          <p:cNvCxnSpPr/>
          <p:nvPr/>
        </p:nvCxnSpPr>
        <p:spPr>
          <a:xfrm>
            <a:off x="5922764" y="2772519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7053891" y="2772519"/>
            <a:ext cx="831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6066781" y="2772519"/>
            <a:ext cx="216023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911653" y="3132534"/>
            <a:ext cx="20162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静</a:t>
            </a:r>
            <a:r>
              <a:rPr lang="ja-JP" altLang="en-US" dirty="0" smtClean="0"/>
              <a:t>水時</a:t>
            </a:r>
            <a:r>
              <a:rPr kumimoji="1" lang="ja-JP" altLang="en-US" dirty="0" smtClean="0"/>
              <a:t>の圧力</a:t>
            </a:r>
            <a:endParaRPr kumimoji="1" lang="ja-JP" altLang="en-US" dirty="0"/>
          </a:p>
        </p:txBody>
      </p:sp>
      <p:cxnSp>
        <p:nvCxnSpPr>
          <p:cNvPr id="22" name="直線コネクタ 21"/>
          <p:cNvCxnSpPr/>
          <p:nvPr/>
        </p:nvCxnSpPr>
        <p:spPr>
          <a:xfrm flipH="1" flipV="1">
            <a:off x="7625156" y="2772519"/>
            <a:ext cx="385840" cy="36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7625156" y="3132534"/>
            <a:ext cx="2546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液滴が動いている時に生じる粘性応力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5346700" y="2107897"/>
            <a:ext cx="100214" cy="304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174413" y="1764407"/>
            <a:ext cx="20444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球にかかる応力</a:t>
            </a:r>
            <a:endParaRPr kumimoji="1" lang="ja-JP" altLang="en-US" dirty="0"/>
          </a:p>
        </p:txBody>
      </p:sp>
      <p:sp>
        <p:nvSpPr>
          <p:cNvPr id="7" name="下矢印 6"/>
          <p:cNvSpPr/>
          <p:nvPr/>
        </p:nvSpPr>
        <p:spPr>
          <a:xfrm>
            <a:off x="4194572" y="3708623"/>
            <a:ext cx="284727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4374592" y="399665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878648" y="3843347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1" dirty="0"/>
              <a:t>T</a:t>
            </a:r>
            <a:r>
              <a:rPr kumimoji="1" lang="ja-JP" altLang="en-US" sz="1800" dirty="0" smtClean="0"/>
              <a:t>を</a:t>
            </a:r>
            <a:r>
              <a:rPr lang="en-US" altLang="ja-JP" sz="1800" dirty="0"/>
              <a:t>Ψ</a:t>
            </a:r>
            <a:r>
              <a:rPr kumimoji="1" lang="ja-JP" altLang="en-US" sz="1800" dirty="0" smtClean="0"/>
              <a:t>で表現</a:t>
            </a:r>
            <a:endParaRPr kumimoji="1" lang="ja-JP" altLang="en-US" sz="1800" dirty="0"/>
          </a:p>
        </p:txBody>
      </p:sp>
      <p:cxnSp>
        <p:nvCxnSpPr>
          <p:cNvPr id="21" name="直線コネクタ 20"/>
          <p:cNvCxnSpPr/>
          <p:nvPr/>
        </p:nvCxnSpPr>
        <p:spPr>
          <a:xfrm>
            <a:off x="1674292" y="6202592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946154" y="620104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 smtClean="0"/>
              <a:t>表面全体で積分</a:t>
            </a:r>
            <a:endParaRPr kumimoji="1" lang="ja-JP" altLang="en-US" sz="1800" dirty="0"/>
          </a:p>
        </p:txBody>
      </p:sp>
      <p:grpSp>
        <p:nvGrpSpPr>
          <p:cNvPr id="28" name="グループ化 27"/>
          <p:cNvGrpSpPr/>
          <p:nvPr/>
        </p:nvGrpSpPr>
        <p:grpSpPr>
          <a:xfrm>
            <a:off x="6024833" y="4583201"/>
            <a:ext cx="1029058" cy="834243"/>
            <a:chOff x="5940320" y="4600363"/>
            <a:chExt cx="1029058" cy="834243"/>
          </a:xfrm>
        </p:grpSpPr>
        <p:graphicFrame>
          <p:nvGraphicFramePr>
            <p:cNvPr id="2765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3680415"/>
                </p:ext>
              </p:extLst>
            </p:nvPr>
          </p:nvGraphicFramePr>
          <p:xfrm>
            <a:off x="5940320" y="4600363"/>
            <a:ext cx="907751" cy="834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50" name="数式" r:id="rId15" imgW="469696" imgH="431613" progId="Equation.3">
                    <p:embed/>
                  </p:oleObj>
                </mc:Choice>
                <mc:Fallback>
                  <p:oleObj name="数式" r:id="rId15" imgW="469696" imgH="431613" progId="Equation.3">
                    <p:embed/>
                    <p:pic>
                      <p:nvPicPr>
                        <p:cNvPr id="0" name="Picture 10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0320" y="4600363"/>
                          <a:ext cx="907751" cy="834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角丸四角形 26"/>
            <p:cNvSpPr/>
            <p:nvPr/>
          </p:nvSpPr>
          <p:spPr>
            <a:xfrm>
              <a:off x="5964265" y="4626327"/>
              <a:ext cx="1005113" cy="79208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664348"/>
              </p:ext>
            </p:extLst>
          </p:nvPr>
        </p:nvGraphicFramePr>
        <p:xfrm>
          <a:off x="594173" y="1548383"/>
          <a:ext cx="9505055" cy="5328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5"/>
                <a:gridCol w="4421529"/>
                <a:gridCol w="4579471"/>
              </a:tblGrid>
              <a:tr h="53453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剛体球</a:t>
                      </a:r>
                      <a:endParaRPr kumimoji="1" lang="ja-JP" alt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液滴</a:t>
                      </a:r>
                      <a:endParaRPr kumimoji="1" lang="ja-JP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286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一成分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465416"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二成分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2538388" y="6136427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by</a:t>
            </a:r>
            <a:r>
              <a:rPr kumimoji="1" lang="ja-JP" altLang="en-US" sz="1400" dirty="0" smtClean="0"/>
              <a:t>　</a:t>
            </a:r>
            <a:r>
              <a:rPr kumimoji="1" lang="en-US" altLang="ja-JP" sz="1400" dirty="0" smtClean="0"/>
              <a:t>Okamoto, Fujitani</a:t>
            </a:r>
            <a:r>
              <a:rPr lang="en-US" altLang="ja-JP" sz="1400" dirty="0"/>
              <a:t> </a:t>
            </a:r>
            <a:r>
              <a:rPr kumimoji="1" lang="en-US" altLang="ja-JP" sz="1400" dirty="0" smtClean="0"/>
              <a:t>&amp; Komura</a:t>
            </a:r>
            <a:r>
              <a:rPr kumimoji="1" lang="ja-JP" altLang="en-US" sz="1400" dirty="0" smtClean="0"/>
              <a:t>（</a:t>
            </a:r>
            <a:r>
              <a:rPr kumimoji="1" lang="en-US" altLang="ja-JP" sz="1400" dirty="0" smtClean="0"/>
              <a:t>2013</a:t>
            </a:r>
            <a:r>
              <a:rPr kumimoji="1" lang="ja-JP" altLang="en-US" sz="1400" dirty="0" smtClean="0"/>
              <a:t>）</a:t>
            </a:r>
            <a:endParaRPr kumimoji="1" lang="ja-JP" altLang="en-US" sz="1400" dirty="0"/>
          </a:p>
        </p:txBody>
      </p:sp>
      <p:sp>
        <p:nvSpPr>
          <p:cNvPr id="10" name="下矢印 9"/>
          <p:cNvSpPr/>
          <p:nvPr/>
        </p:nvSpPr>
        <p:spPr>
          <a:xfrm>
            <a:off x="3114452" y="4120039"/>
            <a:ext cx="432048" cy="1028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333286"/>
              </p:ext>
            </p:extLst>
          </p:nvPr>
        </p:nvGraphicFramePr>
        <p:xfrm>
          <a:off x="2196350" y="3132559"/>
          <a:ext cx="2700300" cy="9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9" name="数式" r:id="rId3" imgW="609336" imgH="203112" progId="Equation.3">
                  <p:embed/>
                </p:oleObj>
              </mc:Choice>
              <mc:Fallback>
                <p:oleObj name="数式" r:id="rId3" imgW="609336" imgH="203112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350" y="3132559"/>
                        <a:ext cx="2700300" cy="9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1170236" y="2484487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ストークスの式</a:t>
            </a:r>
            <a:endParaRPr kumimoji="1" lang="ja-JP" altLang="en-US" sz="3200" dirty="0"/>
          </a:p>
        </p:txBody>
      </p:sp>
      <p:graphicFrame>
        <p:nvGraphicFramePr>
          <p:cNvPr id="13" name="オブジェクト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428169"/>
              </p:ext>
            </p:extLst>
          </p:nvPr>
        </p:nvGraphicFramePr>
        <p:xfrm>
          <a:off x="1499408" y="5059363"/>
          <a:ext cx="3662135" cy="741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0" name="数式" r:id="rId5" imgW="1002865" imgH="203112" progId="Equation.3">
                  <p:embed/>
                </p:oleObj>
              </mc:Choice>
              <mc:Fallback>
                <p:oleObj name="数式" r:id="rId5" imgW="1002865" imgH="203112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408" y="5059363"/>
                        <a:ext cx="3662135" cy="7418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円/楕円 13"/>
          <p:cNvSpPr/>
          <p:nvPr/>
        </p:nvSpPr>
        <p:spPr>
          <a:xfrm>
            <a:off x="4410596" y="5207727"/>
            <a:ext cx="504056" cy="50405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右矢印 2"/>
          <p:cNvSpPr/>
          <p:nvPr/>
        </p:nvSpPr>
        <p:spPr>
          <a:xfrm>
            <a:off x="4980022" y="3399640"/>
            <a:ext cx="1230773" cy="504056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4691991" y="2150780"/>
            <a:ext cx="2088232" cy="936104"/>
          </a:xfrm>
          <a:prstGeom prst="wedgeRoundRectCallout">
            <a:avLst>
              <a:gd name="adj1" fmla="val -20312"/>
              <a:gd name="adj2" fmla="val 7296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80023" y="2231878"/>
            <a:ext cx="1512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境界条件が異なる</a:t>
            </a:r>
            <a:endParaRPr kumimoji="1" lang="ja-JP" altLang="en-US" dirty="0"/>
          </a:p>
        </p:txBody>
      </p:sp>
      <p:graphicFrame>
        <p:nvGraphicFramePr>
          <p:cNvPr id="9" name="オブジェクト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811323"/>
              </p:ext>
            </p:extLst>
          </p:nvPr>
        </p:nvGraphicFramePr>
        <p:xfrm>
          <a:off x="6642844" y="2207067"/>
          <a:ext cx="3358455" cy="152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1" name="数式" r:id="rId7" imgW="1257300" imgH="571500" progId="Equation.3">
                  <p:embed/>
                </p:oleObj>
              </mc:Choice>
              <mc:Fallback>
                <p:oleObj name="数式" r:id="rId7" imgW="1257300" imgH="571500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844" y="2207067"/>
                        <a:ext cx="3358455" cy="152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86580"/>
              </p:ext>
            </p:extLst>
          </p:nvPr>
        </p:nvGraphicFramePr>
        <p:xfrm>
          <a:off x="9307140" y="3789155"/>
          <a:ext cx="720079" cy="661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2" name="数式" r:id="rId9" imgW="469696" imgH="431613" progId="Equation.3">
                  <p:embed/>
                </p:oleObj>
              </mc:Choice>
              <mc:Fallback>
                <p:oleObj name="数式" r:id="rId9" imgW="469696" imgH="431613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7140" y="3789155"/>
                        <a:ext cx="720079" cy="6617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93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4132" y="180231"/>
            <a:ext cx="9624060" cy="864097"/>
          </a:xfrm>
        </p:spPr>
        <p:txBody>
          <a:bodyPr/>
          <a:lstStyle/>
          <a:p>
            <a:r>
              <a:rPr kumimoji="1" lang="ja-JP" altLang="en-US" dirty="0" smtClean="0"/>
              <a:t>背景と目的</a:t>
            </a:r>
            <a:endParaRPr kumimoji="1" lang="ja-JP" altLang="en-US" dirty="0"/>
          </a:p>
        </p:txBody>
      </p:sp>
      <p:grpSp>
        <p:nvGrpSpPr>
          <p:cNvPr id="55" name="グループ化 54"/>
          <p:cNvGrpSpPr/>
          <p:nvPr/>
        </p:nvGrpSpPr>
        <p:grpSpPr>
          <a:xfrm>
            <a:off x="0" y="1044327"/>
            <a:ext cx="4884075" cy="3994168"/>
            <a:chOff x="0" y="684287"/>
            <a:chExt cx="4884075" cy="3994168"/>
          </a:xfrm>
        </p:grpSpPr>
        <p:sp>
          <p:nvSpPr>
            <p:cNvPr id="7" name="テキスト ボックス 6"/>
            <p:cNvSpPr txBox="1"/>
            <p:nvPr/>
          </p:nvSpPr>
          <p:spPr>
            <a:xfrm>
              <a:off x="162124" y="684287"/>
              <a:ext cx="42484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 smtClean="0">
                  <a:solidFill>
                    <a:prstClr val="black"/>
                  </a:solidFill>
                </a:rPr>
                <a:t>コロイド分散系</a:t>
              </a:r>
              <a:endParaRPr lang="ja-JP" alt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1911221" y="4206889"/>
              <a:ext cx="164729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>
                  <a:solidFill>
                    <a:prstClr val="black"/>
                  </a:solidFill>
                </a:rPr>
                <a:t>コロイド粒子</a:t>
              </a:r>
              <a:endParaRPr lang="en-US" altLang="ja-JP" dirty="0" smtClean="0">
                <a:solidFill>
                  <a:prstClr val="black"/>
                </a:solidFill>
              </a:endParaRPr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935682" y="1969806"/>
              <a:ext cx="3537756" cy="270864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/>
            <p:cNvSpPr/>
            <p:nvPr/>
          </p:nvSpPr>
          <p:spPr>
            <a:xfrm>
              <a:off x="1732168" y="2417794"/>
              <a:ext cx="358106" cy="3600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2705129" y="2390174"/>
              <a:ext cx="358106" cy="3600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2197706" y="3088042"/>
              <a:ext cx="358106" cy="3600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1680003" y="3812165"/>
              <a:ext cx="358106" cy="3600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2734866" y="3844103"/>
              <a:ext cx="358106" cy="3600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3379458" y="3034332"/>
              <a:ext cx="358106" cy="3600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3687598" y="2237774"/>
              <a:ext cx="358106" cy="3600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1321897" y="3088042"/>
              <a:ext cx="358106" cy="3600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3558511" y="4026869"/>
              <a:ext cx="358106" cy="3600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/>
            <p:cNvCxnSpPr>
              <a:stCxn id="23" idx="0"/>
            </p:cNvCxnSpPr>
            <p:nvPr/>
          </p:nvCxnSpPr>
          <p:spPr>
            <a:xfrm flipV="1">
              <a:off x="494706" y="4140671"/>
              <a:ext cx="819546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0" y="4212679"/>
              <a:ext cx="98941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分散</a:t>
              </a:r>
              <a:r>
                <a:rPr kumimoji="1" lang="ja-JP" altLang="en-US" dirty="0" smtClean="0"/>
                <a:t>媒</a:t>
              </a:r>
              <a:endParaRPr kumimoji="1" lang="ja-JP" altLang="en-US" dirty="0"/>
            </a:p>
          </p:txBody>
        </p:sp>
        <p:cxnSp>
          <p:nvCxnSpPr>
            <p:cNvPr id="26" name="直線コネクタ 25"/>
            <p:cNvCxnSpPr>
              <a:endCxn id="19" idx="2"/>
            </p:cNvCxnSpPr>
            <p:nvPr/>
          </p:nvCxnSpPr>
          <p:spPr>
            <a:xfrm>
              <a:off x="942985" y="2870534"/>
              <a:ext cx="378912" cy="3975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942985" y="2870534"/>
              <a:ext cx="789183" cy="11309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/>
            <p:cNvSpPr txBox="1"/>
            <p:nvPr/>
          </p:nvSpPr>
          <p:spPr>
            <a:xfrm>
              <a:off x="41146" y="2512761"/>
              <a:ext cx="12175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コロイド粒子</a:t>
              </a:r>
              <a:endParaRPr kumimoji="1" lang="ja-JP" altLang="en-US" sz="20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1567241" y="1141139"/>
              <a:ext cx="3316834" cy="823056"/>
              <a:chOff x="2600674" y="853107"/>
              <a:chExt cx="3316834" cy="823056"/>
            </a:xfrm>
          </p:grpSpPr>
          <p:sp>
            <p:nvSpPr>
              <p:cNvPr id="9" name="テキスト ボックス 8"/>
              <p:cNvSpPr txBox="1"/>
              <p:nvPr/>
            </p:nvSpPr>
            <p:spPr>
              <a:xfrm>
                <a:off x="2729497" y="853107"/>
                <a:ext cx="286485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>
                    <a:solidFill>
                      <a:prstClr val="black"/>
                    </a:solidFill>
                  </a:rPr>
                  <a:t>剛体球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　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インク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2719609" y="1188343"/>
                <a:ext cx="3197899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>
                    <a:solidFill>
                      <a:prstClr val="black"/>
                    </a:solidFill>
                  </a:rPr>
                  <a:t>液滴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　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　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牛乳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,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マヨネーズ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円弧 33"/>
              <p:cNvSpPr/>
              <p:nvPr/>
            </p:nvSpPr>
            <p:spPr>
              <a:xfrm rot="13438051">
                <a:off x="2600674" y="861048"/>
                <a:ext cx="810738" cy="815115"/>
              </a:xfrm>
              <a:prstGeom prst="arc">
                <a:avLst>
                  <a:gd name="adj1" fmla="val 14720206"/>
                  <a:gd name="adj2" fmla="val 139580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8" name="フリーフォーム 57"/>
            <p:cNvSpPr/>
            <p:nvPr/>
          </p:nvSpPr>
          <p:spPr>
            <a:xfrm>
              <a:off x="989411" y="1535505"/>
              <a:ext cx="690592" cy="1062309"/>
            </a:xfrm>
            <a:custGeom>
              <a:avLst/>
              <a:gdLst>
                <a:gd name="connsiteX0" fmla="*/ 432179 w 500418"/>
                <a:gd name="connsiteY0" fmla="*/ 0 h 1091821"/>
                <a:gd name="connsiteX1" fmla="*/ 50042 w 500418"/>
                <a:gd name="connsiteY1" fmla="*/ 272955 h 1091821"/>
                <a:gd name="connsiteX2" fmla="*/ 131928 w 500418"/>
                <a:gd name="connsiteY2" fmla="*/ 750627 h 1091821"/>
                <a:gd name="connsiteX3" fmla="*/ 500418 w 500418"/>
                <a:gd name="connsiteY3" fmla="*/ 1091821 h 109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0418" h="1091821">
                  <a:moveTo>
                    <a:pt x="432179" y="0"/>
                  </a:moveTo>
                  <a:cubicBezTo>
                    <a:pt x="266131" y="73925"/>
                    <a:pt x="100084" y="147851"/>
                    <a:pt x="50042" y="272955"/>
                  </a:cubicBezTo>
                  <a:cubicBezTo>
                    <a:pt x="0" y="398060"/>
                    <a:pt x="56865" y="614149"/>
                    <a:pt x="131928" y="750627"/>
                  </a:cubicBezTo>
                  <a:cubicBezTo>
                    <a:pt x="206991" y="887105"/>
                    <a:pt x="353704" y="989463"/>
                    <a:pt x="500418" y="1091821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4" name="グループ化 53"/>
          <p:cNvGrpSpPr/>
          <p:nvPr/>
        </p:nvGrpSpPr>
        <p:grpSpPr>
          <a:xfrm>
            <a:off x="4647362" y="2124447"/>
            <a:ext cx="6046038" cy="3198546"/>
            <a:chOff x="4647362" y="0"/>
            <a:chExt cx="6046038" cy="3198546"/>
          </a:xfrm>
        </p:grpSpPr>
        <p:grpSp>
          <p:nvGrpSpPr>
            <p:cNvPr id="65" name="グループ化 64"/>
            <p:cNvGrpSpPr/>
            <p:nvPr/>
          </p:nvGrpSpPr>
          <p:grpSpPr>
            <a:xfrm>
              <a:off x="4647362" y="0"/>
              <a:ext cx="6046038" cy="3198546"/>
              <a:chOff x="4647362" y="972319"/>
              <a:chExt cx="6046038" cy="3198546"/>
            </a:xfrm>
          </p:grpSpPr>
          <p:grpSp>
            <p:nvGrpSpPr>
              <p:cNvPr id="52" name="グループ化 51"/>
              <p:cNvGrpSpPr/>
              <p:nvPr/>
            </p:nvGrpSpPr>
            <p:grpSpPr>
              <a:xfrm>
                <a:off x="4647362" y="972319"/>
                <a:ext cx="6046038" cy="3198546"/>
                <a:chOff x="4695623" y="1764407"/>
                <a:chExt cx="6046038" cy="3198546"/>
              </a:xfrm>
            </p:grpSpPr>
            <p:pic>
              <p:nvPicPr>
                <p:cNvPr id="21" name="図 2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95623" y="1764407"/>
                  <a:ext cx="5997777" cy="3198546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</p:pic>
            <p:sp>
              <p:nvSpPr>
                <p:cNvPr id="60" name="右矢印 59"/>
                <p:cNvSpPr/>
                <p:nvPr/>
              </p:nvSpPr>
              <p:spPr>
                <a:xfrm>
                  <a:off x="8731076" y="2981972"/>
                  <a:ext cx="899140" cy="572180"/>
                </a:xfrm>
                <a:prstGeom prst="rightArrow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" name="左矢印 61"/>
                <p:cNvSpPr/>
                <p:nvPr/>
              </p:nvSpPr>
              <p:spPr>
                <a:xfrm>
                  <a:off x="5682993" y="2844527"/>
                  <a:ext cx="1026083" cy="410433"/>
                </a:xfrm>
                <a:prstGeom prst="leftArrow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aphicFrame>
              <p:nvGraphicFramePr>
                <p:cNvPr id="63" name="Object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51045138"/>
                    </p:ext>
                  </p:extLst>
                </p:nvPr>
              </p:nvGraphicFramePr>
              <p:xfrm>
                <a:off x="5237799" y="3206676"/>
                <a:ext cx="1336675" cy="4587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77" name="数式" r:id="rId4" imgW="647700" imgH="228600" progId="Equation.3">
                        <p:embed/>
                      </p:oleObj>
                    </mc:Choice>
                    <mc:Fallback>
                      <p:oleObj name="数式" r:id="rId4" imgW="647700" imgH="228600" progId="Equation.3">
                        <p:embed/>
                        <p:pic>
                          <p:nvPicPr>
                            <p:cNvPr id="0" name="Picture 2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37799" y="3206676"/>
                              <a:ext cx="1336675" cy="45878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4" name="テキスト ボックス 63"/>
                <p:cNvSpPr txBox="1"/>
                <p:nvPr/>
              </p:nvSpPr>
              <p:spPr>
                <a:xfrm>
                  <a:off x="9307140" y="1791793"/>
                  <a:ext cx="1434521" cy="418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400" dirty="0" smtClean="0"/>
                    <a:t>T=const</a:t>
                  </a:r>
                  <a:endParaRPr kumimoji="1" lang="ja-JP" altLang="en-US" sz="2400" dirty="0"/>
                </a:p>
              </p:txBody>
            </p:sp>
          </p:grpSp>
          <p:sp>
            <p:nvSpPr>
              <p:cNvPr id="59" name="円/楕円 58"/>
              <p:cNvSpPr/>
              <p:nvPr/>
            </p:nvSpPr>
            <p:spPr>
              <a:xfrm>
                <a:off x="6642844" y="1548383"/>
                <a:ext cx="2016224" cy="20162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6278" name="Picture 2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731076" y="1620391"/>
              <a:ext cx="357188" cy="381000"/>
            </a:xfrm>
            <a:prstGeom prst="rect">
              <a:avLst/>
            </a:prstGeom>
            <a:noFill/>
          </p:spPr>
        </p:pic>
      </p:grpSp>
      <p:grpSp>
        <p:nvGrpSpPr>
          <p:cNvPr id="5" name="グループ化 4"/>
          <p:cNvGrpSpPr/>
          <p:nvPr/>
        </p:nvGrpSpPr>
        <p:grpSpPr>
          <a:xfrm>
            <a:off x="5933139" y="5724847"/>
            <a:ext cx="2606915" cy="1601162"/>
            <a:chOff x="5933139" y="5724847"/>
            <a:chExt cx="2606915" cy="1601162"/>
          </a:xfrm>
        </p:grpSpPr>
        <p:graphicFrame>
          <p:nvGraphicFramePr>
            <p:cNvPr id="27" name="オブジェクト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07015"/>
                </p:ext>
              </p:extLst>
            </p:nvPr>
          </p:nvGraphicFramePr>
          <p:xfrm>
            <a:off x="5933139" y="6567263"/>
            <a:ext cx="547983" cy="7587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78" name="数式" r:id="rId7" imgW="164880" imgH="228600" progId="Equation.3">
                    <p:embed/>
                  </p:oleObj>
                </mc:Choice>
                <mc:Fallback>
                  <p:oleObj name="数式" r:id="rId7" imgW="16488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933139" y="6567263"/>
                          <a:ext cx="547983" cy="75874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テキスト ボックス 28"/>
            <p:cNvSpPr txBox="1"/>
            <p:nvPr/>
          </p:nvSpPr>
          <p:spPr>
            <a:xfrm>
              <a:off x="6460807" y="6741234"/>
              <a:ext cx="20792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 smtClean="0"/>
                <a:t>：抵抗係数</a:t>
              </a:r>
              <a:endParaRPr kumimoji="1" lang="ja-JP" altLang="en-US" sz="3200" dirty="0"/>
            </a:p>
          </p:txBody>
        </p:sp>
        <p:graphicFrame>
          <p:nvGraphicFramePr>
            <p:cNvPr id="31" name="オブジェクト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2935470"/>
                </p:ext>
              </p:extLst>
            </p:nvPr>
          </p:nvGraphicFramePr>
          <p:xfrm>
            <a:off x="6006914" y="5765181"/>
            <a:ext cx="468099" cy="504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79" name="数式" r:id="rId9" imgW="164880" imgH="177480" progId="Equation.3">
                    <p:embed/>
                  </p:oleObj>
                </mc:Choice>
                <mc:Fallback>
                  <p:oleObj name="数式" r:id="rId9" imgW="164880" imgH="1774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006914" y="5765181"/>
                          <a:ext cx="468099" cy="5041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テキスト ボックス 31"/>
            <p:cNvSpPr txBox="1"/>
            <p:nvPr/>
          </p:nvSpPr>
          <p:spPr>
            <a:xfrm>
              <a:off x="6426820" y="5724847"/>
              <a:ext cx="21132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 smtClean="0"/>
                <a:t>：並進速度</a:t>
              </a:r>
              <a:endParaRPr kumimoji="1" lang="ja-JP" altLang="en-US" sz="3200" dirty="0"/>
            </a:p>
          </p:txBody>
        </p:sp>
        <p:graphicFrame>
          <p:nvGraphicFramePr>
            <p:cNvPr id="33" name="オブジェクト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7036574"/>
                </p:ext>
              </p:extLst>
            </p:nvPr>
          </p:nvGraphicFramePr>
          <p:xfrm>
            <a:off x="5936145" y="6216572"/>
            <a:ext cx="524662" cy="524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80" name="数式" r:id="rId11" imgW="164880" imgH="164880" progId="Equation.3">
                    <p:embed/>
                  </p:oleObj>
                </mc:Choice>
                <mc:Fallback>
                  <p:oleObj name="数式" r:id="rId11" imgW="164880" imgH="1648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936145" y="6216572"/>
                          <a:ext cx="524662" cy="5246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テキスト ボックス 34"/>
            <p:cNvSpPr txBox="1"/>
            <p:nvPr/>
          </p:nvSpPr>
          <p:spPr>
            <a:xfrm>
              <a:off x="6479464" y="6189569"/>
              <a:ext cx="18382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 smtClean="0"/>
                <a:t>：抵抗力</a:t>
              </a:r>
              <a:endParaRPr kumimoji="1" lang="ja-JP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31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542883"/>
              </p:ext>
            </p:extLst>
          </p:nvPr>
        </p:nvGraphicFramePr>
        <p:xfrm>
          <a:off x="594173" y="1548383"/>
          <a:ext cx="9505055" cy="5328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5"/>
                <a:gridCol w="4421529"/>
                <a:gridCol w="4579471"/>
              </a:tblGrid>
              <a:tr h="53453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剛体球</a:t>
                      </a:r>
                      <a:endParaRPr kumimoji="1" lang="ja-JP" alt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液滴</a:t>
                      </a:r>
                      <a:endParaRPr kumimoji="1" lang="ja-JP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286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一成分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465416"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二成分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2538388" y="6136427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by</a:t>
            </a:r>
            <a:r>
              <a:rPr kumimoji="1" lang="ja-JP" altLang="en-US" sz="1400" dirty="0" smtClean="0"/>
              <a:t>　</a:t>
            </a:r>
            <a:r>
              <a:rPr kumimoji="1" lang="en-US" altLang="ja-JP" sz="1400" dirty="0" smtClean="0"/>
              <a:t>Okamoto, Fujitani</a:t>
            </a:r>
            <a:r>
              <a:rPr lang="en-US" altLang="ja-JP" sz="1400" dirty="0"/>
              <a:t> </a:t>
            </a:r>
            <a:r>
              <a:rPr kumimoji="1" lang="en-US" altLang="ja-JP" sz="1400" dirty="0" smtClean="0"/>
              <a:t>&amp; Komura</a:t>
            </a:r>
            <a:r>
              <a:rPr kumimoji="1" lang="ja-JP" altLang="en-US" sz="1400" dirty="0" smtClean="0"/>
              <a:t>（</a:t>
            </a:r>
            <a:r>
              <a:rPr kumimoji="1" lang="en-US" altLang="ja-JP" sz="1400" dirty="0" smtClean="0"/>
              <a:t>2013</a:t>
            </a:r>
            <a:r>
              <a:rPr kumimoji="1" lang="ja-JP" altLang="en-US" sz="1400" dirty="0" smtClean="0"/>
              <a:t>）</a:t>
            </a:r>
            <a:endParaRPr kumimoji="1" lang="ja-JP" altLang="en-US" sz="1400" dirty="0"/>
          </a:p>
        </p:txBody>
      </p:sp>
      <p:sp>
        <p:nvSpPr>
          <p:cNvPr id="10" name="下矢印 9"/>
          <p:cNvSpPr/>
          <p:nvPr/>
        </p:nvSpPr>
        <p:spPr>
          <a:xfrm>
            <a:off x="3114452" y="4120039"/>
            <a:ext cx="432048" cy="1028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77214"/>
              </p:ext>
            </p:extLst>
          </p:nvPr>
        </p:nvGraphicFramePr>
        <p:xfrm>
          <a:off x="2279723" y="2957941"/>
          <a:ext cx="2700300" cy="9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6" name="数式" r:id="rId3" imgW="609336" imgH="203112" progId="Equation.3">
                  <p:embed/>
                </p:oleObj>
              </mc:Choice>
              <mc:Fallback>
                <p:oleObj name="数式" r:id="rId3" imgW="609336" imgH="203112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723" y="2957941"/>
                        <a:ext cx="2700300" cy="9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1170236" y="2484487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ストークスの式</a:t>
            </a:r>
            <a:endParaRPr kumimoji="1" lang="ja-JP" altLang="en-US" sz="3200" dirty="0"/>
          </a:p>
        </p:txBody>
      </p:sp>
      <p:graphicFrame>
        <p:nvGraphicFramePr>
          <p:cNvPr id="13" name="オブジェクト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213117"/>
              </p:ext>
            </p:extLst>
          </p:nvPr>
        </p:nvGraphicFramePr>
        <p:xfrm>
          <a:off x="1499408" y="5059363"/>
          <a:ext cx="3662135" cy="741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7" name="数式" r:id="rId5" imgW="1002865" imgH="203112" progId="Equation.3">
                  <p:embed/>
                </p:oleObj>
              </mc:Choice>
              <mc:Fallback>
                <p:oleObj name="数式" r:id="rId5" imgW="1002865" imgH="203112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408" y="5059363"/>
                        <a:ext cx="3662135" cy="7418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円/楕円 13"/>
          <p:cNvSpPr/>
          <p:nvPr/>
        </p:nvSpPr>
        <p:spPr>
          <a:xfrm>
            <a:off x="4410596" y="5207727"/>
            <a:ext cx="504056" cy="50405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右矢印 2"/>
          <p:cNvSpPr/>
          <p:nvPr/>
        </p:nvSpPr>
        <p:spPr>
          <a:xfrm>
            <a:off x="4980022" y="3399640"/>
            <a:ext cx="1230773" cy="504056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4691991" y="2150780"/>
            <a:ext cx="2088232" cy="936104"/>
          </a:xfrm>
          <a:prstGeom prst="wedgeRoundRectCallout">
            <a:avLst>
              <a:gd name="adj1" fmla="val -20312"/>
              <a:gd name="adj2" fmla="val 7296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80023" y="2231878"/>
            <a:ext cx="1512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境界条件が異なる</a:t>
            </a:r>
            <a:endParaRPr kumimoji="1" lang="ja-JP" altLang="en-US" dirty="0"/>
          </a:p>
        </p:txBody>
      </p:sp>
      <p:graphicFrame>
        <p:nvGraphicFramePr>
          <p:cNvPr id="9" name="オブジェクト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72411"/>
              </p:ext>
            </p:extLst>
          </p:nvPr>
        </p:nvGraphicFramePr>
        <p:xfrm>
          <a:off x="6642844" y="2207067"/>
          <a:ext cx="3358455" cy="152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8" name="数式" r:id="rId7" imgW="1257300" imgH="571500" progId="Equation.3">
                  <p:embed/>
                </p:oleObj>
              </mc:Choice>
              <mc:Fallback>
                <p:oleObj name="数式" r:id="rId7" imgW="1257300" imgH="5715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844" y="2207067"/>
                        <a:ext cx="3358455" cy="152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71986"/>
              </p:ext>
            </p:extLst>
          </p:nvPr>
        </p:nvGraphicFramePr>
        <p:xfrm>
          <a:off x="9307140" y="3789155"/>
          <a:ext cx="720079" cy="661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9" name="数式" r:id="rId9" imgW="469696" imgH="431613" progId="Equation.3">
                  <p:embed/>
                </p:oleObj>
              </mc:Choice>
              <mc:Fallback>
                <p:oleObj name="数式" r:id="rId9" imgW="469696" imgH="431613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7140" y="3789155"/>
                        <a:ext cx="720079" cy="6617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角丸四角形吹き出し 4"/>
          <p:cNvSpPr/>
          <p:nvPr/>
        </p:nvSpPr>
        <p:spPr>
          <a:xfrm rot="16200000">
            <a:off x="1435321" y="3627935"/>
            <a:ext cx="1141812" cy="1368152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234095" y="3942679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支配方程式が異なる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166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流れの比較、今後の課題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402883"/>
              </p:ext>
            </p:extLst>
          </p:nvPr>
        </p:nvGraphicFramePr>
        <p:xfrm>
          <a:off x="594173" y="1548383"/>
          <a:ext cx="9505055" cy="5328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5"/>
                <a:gridCol w="4421529"/>
                <a:gridCol w="4579471"/>
              </a:tblGrid>
              <a:tr h="53453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剛体球</a:t>
                      </a:r>
                      <a:endParaRPr kumimoji="1" lang="ja-JP" alt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液滴</a:t>
                      </a:r>
                      <a:endParaRPr kumimoji="1" lang="ja-JP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286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一成分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465416"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二成分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244" y="4425452"/>
            <a:ext cx="368617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1258753" y="640665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by</a:t>
            </a:r>
            <a:r>
              <a:rPr kumimoji="1" lang="ja-JP" altLang="en-US" sz="1400" dirty="0" smtClean="0"/>
              <a:t>　</a:t>
            </a:r>
            <a:r>
              <a:rPr kumimoji="1" lang="en-US" altLang="ja-JP" sz="1400" dirty="0" smtClean="0"/>
              <a:t>Okamoto, Fujitani</a:t>
            </a:r>
            <a:r>
              <a:rPr lang="en-US" altLang="ja-JP" sz="1400" dirty="0"/>
              <a:t> </a:t>
            </a:r>
            <a:r>
              <a:rPr kumimoji="1" lang="en-US" altLang="ja-JP" sz="1400" dirty="0" smtClean="0"/>
              <a:t>&amp; Komura</a:t>
            </a:r>
            <a:r>
              <a:rPr kumimoji="1" lang="ja-JP" altLang="en-US" sz="1400" dirty="0" smtClean="0"/>
              <a:t>（</a:t>
            </a:r>
            <a:r>
              <a:rPr kumimoji="1" lang="en-US" altLang="ja-JP" sz="1400" dirty="0" smtClean="0"/>
              <a:t>2013</a:t>
            </a:r>
            <a:r>
              <a:rPr kumimoji="1" lang="ja-JP" altLang="en-US" sz="1400" dirty="0" smtClean="0"/>
              <a:t>）</a:t>
            </a:r>
            <a:endParaRPr kumimoji="1" lang="ja-JP" altLang="en-US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426820" y="6156895"/>
            <a:ext cx="36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流れ関数から</a:t>
            </a:r>
            <a:r>
              <a:rPr kumimoji="1" lang="ja-JP" altLang="en-US" dirty="0" smtClean="0"/>
              <a:t>抵抗係数を求めることが目標</a:t>
            </a:r>
            <a:endParaRPr kumimoji="1" lang="ja-JP" altLang="en-US" dirty="0"/>
          </a:p>
        </p:txBody>
      </p:sp>
      <p:sp>
        <p:nvSpPr>
          <p:cNvPr id="10" name="角丸四角形吹き出し 9"/>
          <p:cNvSpPr/>
          <p:nvPr/>
        </p:nvSpPr>
        <p:spPr>
          <a:xfrm rot="10800000">
            <a:off x="4554612" y="6096680"/>
            <a:ext cx="1872208" cy="1143161"/>
          </a:xfrm>
          <a:prstGeom prst="wedgeRoundRectCallout">
            <a:avLst>
              <a:gd name="adj1" fmla="val -4553"/>
              <a:gd name="adj2" fmla="val 8154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724" y="2124447"/>
            <a:ext cx="4086225" cy="2133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59" y="2124447"/>
            <a:ext cx="4086225" cy="21336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円弧 12"/>
          <p:cNvSpPr/>
          <p:nvPr/>
        </p:nvSpPr>
        <p:spPr>
          <a:xfrm>
            <a:off x="2152902" y="2877971"/>
            <a:ext cx="2232248" cy="2273964"/>
          </a:xfrm>
          <a:prstGeom prst="arc">
            <a:avLst>
              <a:gd name="adj1" fmla="val 10883698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7075932" y="4774341"/>
            <a:ext cx="1296144" cy="13825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？</a:t>
            </a:r>
            <a:endParaRPr kumimoji="1" lang="ja-JP" altLang="en-US" sz="36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766723" y="6298930"/>
            <a:ext cx="16600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支配方程式</a:t>
            </a:r>
            <a:r>
              <a:rPr kumimoji="1" lang="ja-JP" altLang="en-US" dirty="0" smtClean="0"/>
              <a:t>に着目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>
            <a:off x="5130676" y="5151935"/>
            <a:ext cx="1134448" cy="500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吹き出し 16"/>
          <p:cNvSpPr/>
          <p:nvPr/>
        </p:nvSpPr>
        <p:spPr>
          <a:xfrm rot="5400000">
            <a:off x="9110644" y="3976722"/>
            <a:ext cx="1401102" cy="1440160"/>
          </a:xfrm>
          <a:prstGeom prst="wedgeRoundRectCallout">
            <a:avLst>
              <a:gd name="adj1" fmla="val -20833"/>
              <a:gd name="adj2" fmla="val 7988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163123" y="4361038"/>
            <a:ext cx="1296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境界条件に着目</a:t>
            </a:r>
            <a:endParaRPr kumimoji="1" lang="ja-JP" altLang="en-US" dirty="0"/>
          </a:p>
        </p:txBody>
      </p:sp>
      <p:sp>
        <p:nvSpPr>
          <p:cNvPr id="21" name="下矢印 20"/>
          <p:cNvSpPr/>
          <p:nvPr/>
        </p:nvSpPr>
        <p:spPr>
          <a:xfrm>
            <a:off x="7481688" y="401495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98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Appendix </a:t>
            </a:r>
            <a:r>
              <a:rPr lang="ja-JP" altLang="en-US" dirty="0" smtClean="0"/>
              <a:t>流れ関数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66180" y="1692399"/>
            <a:ext cx="4176464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14652" y="1692399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Ｃ</a:t>
            </a:r>
            <a:r>
              <a:rPr kumimoji="1" lang="ja-JP" altLang="en-US" sz="2400" dirty="0" smtClean="0"/>
              <a:t>への</a:t>
            </a:r>
            <a:r>
              <a:rPr lang="ja-JP" altLang="en-US" sz="2400" dirty="0" smtClean="0"/>
              <a:t>接線方向成分</a:t>
            </a:r>
            <a:endParaRPr lang="en-US" altLang="ja-JP" sz="2400" dirty="0" smtClean="0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/>
        </p:nvGraphicFramePr>
        <p:xfrm>
          <a:off x="4914652" y="2052439"/>
          <a:ext cx="4968552" cy="50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6" name="数式" r:id="rId3" imgW="1409088" imgH="215806" progId="Equation.3">
                  <p:embed/>
                </p:oleObj>
              </mc:Choice>
              <mc:Fallback>
                <p:oleObj name="数式" r:id="rId3" imgW="1409088" imgH="215806" progId="Equation.3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652" y="2052439"/>
                        <a:ext cx="4968552" cy="5040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4986660" y="2628503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法線方向の成分</a:t>
            </a:r>
            <a:endParaRPr kumimoji="1" lang="ja-JP" altLang="en-US" sz="2400" dirty="0"/>
          </a:p>
        </p:txBody>
      </p:sp>
      <p:graphicFrame>
        <p:nvGraphicFramePr>
          <p:cNvPr id="8" name="オブジェクト 7"/>
          <p:cNvGraphicFramePr>
            <a:graphicFrameLocks noChangeAspect="1"/>
          </p:cNvGraphicFramePr>
          <p:nvPr/>
        </p:nvGraphicFramePr>
        <p:xfrm>
          <a:off x="5058668" y="2988543"/>
          <a:ext cx="487712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7" name="数式" r:id="rId5" imgW="1256755" imgH="215806" progId="Equation.3">
                  <p:embed/>
                </p:oleObj>
              </mc:Choice>
              <mc:Fallback>
                <p:oleObj name="数式" r:id="rId5" imgW="1256755" imgH="215806" progId="Equation.3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8668" y="2988543"/>
                        <a:ext cx="4877122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4986660" y="3636615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AP</a:t>
            </a:r>
            <a:r>
              <a:rPr kumimoji="1" lang="ja-JP" altLang="en-US" sz="2400" dirty="0" smtClean="0"/>
              <a:t>を左から右に</a:t>
            </a:r>
            <a:r>
              <a:rPr lang="ja-JP" altLang="en-US" sz="2400" dirty="0" smtClean="0"/>
              <a:t>通過する単位時間あたりの流量を</a:t>
            </a:r>
            <a:r>
              <a:rPr lang="en-US" altLang="ja-JP" sz="2400" dirty="0" smtClean="0"/>
              <a:t>ψ(C)</a:t>
            </a:r>
            <a:r>
              <a:rPr lang="ja-JP" altLang="en-US" sz="2400" dirty="0" smtClean="0"/>
              <a:t>とすると、</a:t>
            </a:r>
            <a:endParaRPr kumimoji="1" lang="en-US" altLang="ja-JP" sz="2400" dirty="0" smtClean="0"/>
          </a:p>
        </p:txBody>
      </p:sp>
      <p:graphicFrame>
        <p:nvGraphicFramePr>
          <p:cNvPr id="10" name="オブジェクト 9"/>
          <p:cNvGraphicFramePr>
            <a:graphicFrameLocks noChangeAspect="1"/>
          </p:cNvGraphicFramePr>
          <p:nvPr/>
        </p:nvGraphicFramePr>
        <p:xfrm>
          <a:off x="5058668" y="4356695"/>
          <a:ext cx="4397375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8" name="数式" r:id="rId7" imgW="1637589" imgH="583947" progId="Equation.3">
                  <p:embed/>
                </p:oleObj>
              </mc:Choice>
              <mc:Fallback>
                <p:oleObj name="数式" r:id="rId7" imgW="1637589" imgH="583947" progId="Equation.3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8668" y="4356695"/>
                        <a:ext cx="4397375" cy="1440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7074892" y="5724847"/>
            <a:ext cx="3618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曲線の経路は無関係！</a:t>
            </a:r>
            <a:endParaRPr kumimoji="1" lang="ja-JP" altLang="en-US" sz="2400" dirty="0"/>
          </a:p>
        </p:txBody>
      </p:sp>
      <p:cxnSp>
        <p:nvCxnSpPr>
          <p:cNvPr id="13" name="直線コネクタ 12"/>
          <p:cNvCxnSpPr>
            <a:endCxn id="11" idx="1"/>
          </p:cNvCxnSpPr>
          <p:nvPr/>
        </p:nvCxnSpPr>
        <p:spPr>
          <a:xfrm>
            <a:off x="5634732" y="5796855"/>
            <a:ext cx="1440160" cy="158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6930876" y="5580831"/>
            <a:ext cx="28803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306140" y="5868863"/>
            <a:ext cx="5904656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流れ関数：２点を結ぶ曲線を左から右   に</a:t>
            </a:r>
            <a:r>
              <a:rPr lang="ja-JP" altLang="en-US" sz="2800" dirty="0" smtClean="0"/>
              <a:t>通過する流量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Appendix </a:t>
            </a:r>
            <a:r>
              <a:rPr lang="ja-JP" altLang="en-US" dirty="0"/>
              <a:t>流れ関数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10196" y="1692399"/>
            <a:ext cx="4176464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58668" y="1836415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A</a:t>
            </a:r>
            <a:r>
              <a:rPr lang="ja-JP" altLang="en-US" sz="2400" dirty="0" smtClean="0"/>
              <a:t>を固定し、点Ｐの座標を</a:t>
            </a:r>
            <a:r>
              <a:rPr lang="en-US" altLang="ja-JP" sz="2400" dirty="0" smtClean="0"/>
              <a:t>(</a:t>
            </a:r>
            <a:r>
              <a:rPr lang="en-US" altLang="ja-JP" sz="2400" dirty="0" err="1" smtClean="0"/>
              <a:t>x,y</a:t>
            </a:r>
            <a:r>
              <a:rPr lang="en-US" altLang="ja-JP" sz="2400" dirty="0" smtClean="0"/>
              <a:t>)</a:t>
            </a:r>
            <a:r>
              <a:rPr lang="ja-JP" altLang="en-US" sz="2400" dirty="0" smtClean="0"/>
              <a:t>とすると</a:t>
            </a:r>
            <a:endParaRPr kumimoji="1" lang="ja-JP" altLang="en-US" sz="2400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/>
        </p:nvGraphicFramePr>
        <p:xfrm>
          <a:off x="5562724" y="2484487"/>
          <a:ext cx="3656572" cy="828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0" name="数式" r:id="rId3" imgW="952087" imgH="215806" progId="Equation.3">
                  <p:embed/>
                </p:oleObj>
              </mc:Choice>
              <mc:Fallback>
                <p:oleObj name="数式" r:id="rId3" imgW="952087" imgH="215806" progId="Equation.3">
                  <p:embed/>
                  <p:pic>
                    <p:nvPicPr>
                      <p:cNvPr id="0" name="Picture 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724" y="2484487"/>
                        <a:ext cx="3656572" cy="8288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5490716" y="3924647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曲線</a:t>
            </a:r>
            <a:r>
              <a:rPr kumimoji="1" lang="en-US" altLang="ja-JP" sz="2400" dirty="0" smtClean="0"/>
              <a:t>AB, ABB’</a:t>
            </a:r>
            <a:r>
              <a:rPr kumimoji="1" lang="ja-JP" altLang="en-US" sz="2400" dirty="0" smtClean="0"/>
              <a:t>を通る流量をそれぞれ</a:t>
            </a:r>
            <a:r>
              <a:rPr lang="ja-JP" altLang="en-US" sz="2400" dirty="0" smtClean="0"/>
              <a:t>Ｑ、Ｑ</a:t>
            </a:r>
            <a:r>
              <a:rPr lang="en-US" altLang="ja-JP" sz="2400" dirty="0" smtClean="0"/>
              <a:t>‘</a:t>
            </a:r>
            <a:r>
              <a:rPr lang="ja-JP" altLang="en-US" sz="2400" dirty="0" smtClean="0"/>
              <a:t>とすると</a:t>
            </a:r>
            <a:endParaRPr kumimoji="1" lang="ja-JP" altLang="en-US" sz="24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5562724" y="3276575"/>
            <a:ext cx="3672408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858868" y="3276575"/>
            <a:ext cx="136815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流線</a:t>
            </a:r>
            <a:endParaRPr kumimoji="1" lang="ja-JP" altLang="en-US" sz="3600" dirty="0"/>
          </a:p>
        </p:txBody>
      </p:sp>
      <p:graphicFrame>
        <p:nvGraphicFramePr>
          <p:cNvPr id="12" name="オブジェクト 11"/>
          <p:cNvGraphicFramePr>
            <a:graphicFrameLocks noChangeAspect="1"/>
          </p:cNvGraphicFramePr>
          <p:nvPr/>
        </p:nvGraphicFramePr>
        <p:xfrm>
          <a:off x="7218908" y="4716735"/>
          <a:ext cx="3082932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1" name="数式" r:id="rId5" imgW="889000" imgH="228600" progId="Equation.3">
                  <p:embed/>
                </p:oleObj>
              </mc:Choice>
              <mc:Fallback>
                <p:oleObj name="数式" r:id="rId5" imgW="889000" imgH="228600" progId="Equation.3">
                  <p:embed/>
                  <p:pic>
                    <p:nvPicPr>
                      <p:cNvPr id="0" name="Picture 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8908" y="4716735"/>
                        <a:ext cx="3082932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オブジェクト 12"/>
          <p:cNvGraphicFramePr>
            <a:graphicFrameLocks noChangeAspect="1"/>
          </p:cNvGraphicFramePr>
          <p:nvPr/>
        </p:nvGraphicFramePr>
        <p:xfrm>
          <a:off x="7218908" y="5292799"/>
          <a:ext cx="3078236" cy="769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2" name="数式" r:id="rId7" imgW="914400" imgH="228600" progId="Equation.3">
                  <p:embed/>
                </p:oleObj>
              </mc:Choice>
              <mc:Fallback>
                <p:oleObj name="数式" r:id="rId7" imgW="914400" imgH="228600" progId="Equation.3">
                  <p:embed/>
                  <p:pic>
                    <p:nvPicPr>
                      <p:cNvPr id="0" name="Picture 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8908" y="5292799"/>
                        <a:ext cx="3078236" cy="7695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オブジェクト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073975"/>
              </p:ext>
            </p:extLst>
          </p:nvPr>
        </p:nvGraphicFramePr>
        <p:xfrm>
          <a:off x="594172" y="5292799"/>
          <a:ext cx="1872208" cy="67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3" name="数式" r:id="rId9" imgW="494870" imgH="177646" progId="Equation.3">
                  <p:embed/>
                </p:oleObj>
              </mc:Choice>
              <mc:Fallback>
                <p:oleObj name="数式" r:id="rId9" imgW="494870" imgH="177646" progId="Equation.3">
                  <p:embed/>
                  <p:pic>
                    <p:nvPicPr>
                      <p:cNvPr id="0" name="Picture 4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172" y="5292799"/>
                        <a:ext cx="1872208" cy="67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オブジェクト 14"/>
          <p:cNvGraphicFramePr>
            <a:graphicFrameLocks noChangeAspect="1"/>
          </p:cNvGraphicFramePr>
          <p:nvPr/>
        </p:nvGraphicFramePr>
        <p:xfrm>
          <a:off x="2826420" y="5364808"/>
          <a:ext cx="342438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4" name="数式" r:id="rId11" imgW="1358900" imgH="228600" progId="Equation.3">
                  <p:embed/>
                </p:oleObj>
              </mc:Choice>
              <mc:Fallback>
                <p:oleObj name="数式" r:id="rId11" imgW="1358900" imgH="228600" progId="Equation.3">
                  <p:embed/>
                  <p:pic>
                    <p:nvPicPr>
                      <p:cNvPr id="0" name="Picture 4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6420" y="5364808"/>
                        <a:ext cx="3424380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オブジェクト 15"/>
          <p:cNvGraphicFramePr>
            <a:graphicFrameLocks noChangeAspect="1"/>
          </p:cNvGraphicFramePr>
          <p:nvPr/>
        </p:nvGraphicFramePr>
        <p:xfrm>
          <a:off x="1242244" y="6156895"/>
          <a:ext cx="4608512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5" name="数式" r:id="rId13" imgW="1422400" imgH="266700" progId="Equation.3">
                  <p:embed/>
                </p:oleObj>
              </mc:Choice>
              <mc:Fallback>
                <p:oleObj name="数式" r:id="rId13" imgW="1422400" imgH="266700" progId="Equation.3">
                  <p:embed/>
                  <p:pic>
                    <p:nvPicPr>
                      <p:cNvPr id="0" name="Picture 4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244" y="6156895"/>
                        <a:ext cx="4608512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2538388" y="3510271"/>
            <a:ext cx="6120680" cy="3690411"/>
            <a:chOff x="4858225" y="3998275"/>
            <a:chExt cx="6120680" cy="3690411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5362281" y="5726467"/>
              <a:ext cx="5616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 smtClean="0"/>
                <a:t>拡散は凝集のダイナミクスに関係</a:t>
              </a:r>
              <a:endParaRPr kumimoji="1" lang="ja-JP" altLang="en-US" sz="2400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6298385" y="3998275"/>
              <a:ext cx="4176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Einstein</a:t>
              </a:r>
              <a:r>
                <a:rPr kumimoji="1" lang="ja-JP" altLang="en-US" sz="2400" dirty="0" smtClean="0"/>
                <a:t>の関係</a:t>
              </a:r>
              <a:endParaRPr kumimoji="1" lang="ja-JP" altLang="en-US" sz="2400" dirty="0"/>
            </a:p>
          </p:txBody>
        </p:sp>
        <p:graphicFrame>
          <p:nvGraphicFramePr>
            <p:cNvPr id="6" name="オブジェクト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2690071"/>
                </p:ext>
              </p:extLst>
            </p:nvPr>
          </p:nvGraphicFramePr>
          <p:xfrm>
            <a:off x="7090473" y="4574339"/>
            <a:ext cx="1249363" cy="904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450" name="数式" r:id="rId3" imgW="596900" imgH="431800" progId="Equation.3">
                    <p:embed/>
                  </p:oleObj>
                </mc:Choice>
                <mc:Fallback>
                  <p:oleObj name="数式" r:id="rId3" imgW="596900" imgH="4318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90473" y="4574339"/>
                          <a:ext cx="1249363" cy="904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テキスト ボックス 6"/>
            <p:cNvSpPr txBox="1"/>
            <p:nvPr/>
          </p:nvSpPr>
          <p:spPr>
            <a:xfrm>
              <a:off x="5434289" y="5150403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拡散係数</a:t>
              </a:r>
              <a:endParaRPr kumimoji="1" lang="ja-JP" altLang="en-US" sz="2000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9106697" y="5222411"/>
              <a:ext cx="172819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抵抗係数</a:t>
              </a:r>
              <a:endParaRPr kumimoji="1" lang="ja-JP" altLang="en-US" dirty="0"/>
            </a:p>
          </p:txBody>
        </p:sp>
        <p:cxnSp>
          <p:nvCxnSpPr>
            <p:cNvPr id="9" name="直線矢印コネクタ 8"/>
            <p:cNvCxnSpPr/>
            <p:nvPr/>
          </p:nvCxnSpPr>
          <p:spPr>
            <a:xfrm flipV="1">
              <a:off x="6586417" y="5078395"/>
              <a:ext cx="576064" cy="2478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>
              <a:stCxn id="8" idx="1"/>
            </p:cNvCxnSpPr>
            <p:nvPr/>
          </p:nvCxnSpPr>
          <p:spPr>
            <a:xfrm flipH="1" flipV="1">
              <a:off x="8098585" y="5294419"/>
              <a:ext cx="1008112" cy="1357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4858225" y="6734579"/>
              <a:ext cx="5832648" cy="95410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 smtClean="0"/>
                <a:t>抵抗係数・・・コロイドの性質を決める</a:t>
              </a:r>
              <a:r>
                <a:rPr lang="ja-JP" altLang="en-US" sz="2800" dirty="0"/>
                <a:t>物理量</a:t>
              </a:r>
              <a:r>
                <a:rPr lang="ja-JP" altLang="en-US" sz="2800" dirty="0" smtClean="0"/>
                <a:t>のひとつ</a:t>
              </a:r>
              <a:endParaRPr kumimoji="1" lang="ja-JP" altLang="en-US" sz="2800" dirty="0"/>
            </a:p>
          </p:txBody>
        </p:sp>
        <p:sp>
          <p:nvSpPr>
            <p:cNvPr id="12" name="下矢印 11"/>
            <p:cNvSpPr/>
            <p:nvPr/>
          </p:nvSpPr>
          <p:spPr>
            <a:xfrm>
              <a:off x="7522521" y="6158515"/>
              <a:ext cx="413997" cy="5277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358020" y="3433239"/>
            <a:ext cx="1988536" cy="1287306"/>
            <a:chOff x="6224467" y="3094650"/>
            <a:chExt cx="1988536" cy="1287306"/>
          </a:xfrm>
        </p:grpSpPr>
        <p:sp>
          <p:nvSpPr>
            <p:cNvPr id="18" name="円/楕円 17"/>
            <p:cNvSpPr/>
            <p:nvPr/>
          </p:nvSpPr>
          <p:spPr>
            <a:xfrm>
              <a:off x="6401893" y="3132559"/>
              <a:ext cx="1080120" cy="10801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/>
            <p:nvPr/>
          </p:nvCxnSpPr>
          <p:spPr>
            <a:xfrm flipH="1">
              <a:off x="7254912" y="3384587"/>
              <a:ext cx="396044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/>
            <p:cNvSpPr txBox="1"/>
            <p:nvPr/>
          </p:nvSpPr>
          <p:spPr>
            <a:xfrm>
              <a:off x="7582933" y="3154045"/>
              <a:ext cx="630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 smtClean="0"/>
                <a:t>液滴</a:t>
              </a:r>
              <a:endParaRPr kumimoji="1" lang="ja-JP" altLang="en-US" sz="1600" dirty="0"/>
            </a:p>
          </p:txBody>
        </p:sp>
        <p:cxnSp>
          <p:nvCxnSpPr>
            <p:cNvPr id="21" name="直線コネクタ 20"/>
            <p:cNvCxnSpPr>
              <a:endCxn id="18" idx="5"/>
            </p:cNvCxnSpPr>
            <p:nvPr/>
          </p:nvCxnSpPr>
          <p:spPr>
            <a:xfrm flipH="1" flipV="1">
              <a:off x="7323833" y="4054499"/>
              <a:ext cx="259100" cy="158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7488898" y="4043402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 smtClean="0"/>
                <a:t>界面</a:t>
              </a:r>
              <a:endParaRPr kumimoji="1" lang="ja-JP" altLang="en-US" sz="1600" dirty="0"/>
            </a:p>
          </p:txBody>
        </p:sp>
        <p:graphicFrame>
          <p:nvGraphicFramePr>
            <p:cNvPr id="23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7210616"/>
                </p:ext>
              </p:extLst>
            </p:nvPr>
          </p:nvGraphicFramePr>
          <p:xfrm>
            <a:off x="6224467" y="3094650"/>
            <a:ext cx="260350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451" name="数式" r:id="rId5" imgW="152280" imgH="203040" progId="Equation.3">
                    <p:embed/>
                  </p:oleObj>
                </mc:Choice>
                <mc:Fallback>
                  <p:oleObj name="数式" r:id="rId5" imgW="152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4467" y="3094650"/>
                          <a:ext cx="260350" cy="32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8456362"/>
                </p:ext>
              </p:extLst>
            </p:nvPr>
          </p:nvGraphicFramePr>
          <p:xfrm>
            <a:off x="6839558" y="3706934"/>
            <a:ext cx="279489" cy="329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452" name="数式" r:id="rId7" imgW="152280" imgH="190440" progId="Equation.3">
                    <p:embed/>
                  </p:oleObj>
                </mc:Choice>
                <mc:Fallback>
                  <p:oleObj name="数式" r:id="rId7" imgW="1522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9558" y="3706934"/>
                          <a:ext cx="279489" cy="32932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" name="オブジェクト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270578"/>
              </p:ext>
            </p:extLst>
          </p:nvPr>
        </p:nvGraphicFramePr>
        <p:xfrm>
          <a:off x="998233" y="2459716"/>
          <a:ext cx="718253" cy="677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53" name="数式" r:id="rId9" imgW="444240" imgH="419040" progId="Equation.3">
                  <p:embed/>
                </p:oleObj>
              </mc:Choice>
              <mc:Fallback>
                <p:oleObj name="数式" r:id="rId9" imgW="44424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8233" y="2459716"/>
                        <a:ext cx="718253" cy="677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オブジェクト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320062"/>
              </p:ext>
            </p:extLst>
          </p:nvPr>
        </p:nvGraphicFramePr>
        <p:xfrm>
          <a:off x="383790" y="1158745"/>
          <a:ext cx="303311" cy="496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54" name="数式" r:id="rId11" imgW="139680" imgH="228600" progId="Equation.3">
                  <p:embed/>
                </p:oleObj>
              </mc:Choice>
              <mc:Fallback>
                <p:oleObj name="数式" r:id="rId11" imgW="1396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3790" y="1158745"/>
                        <a:ext cx="303311" cy="496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テキスト ボックス 30"/>
          <p:cNvSpPr txBox="1"/>
          <p:nvPr/>
        </p:nvSpPr>
        <p:spPr>
          <a:xfrm>
            <a:off x="835966" y="1206853"/>
            <a:ext cx="149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：液滴半径</a:t>
            </a:r>
            <a:endParaRPr kumimoji="1" lang="ja-JP" altLang="en-US" sz="2000" dirty="0"/>
          </a:p>
        </p:txBody>
      </p:sp>
      <p:graphicFrame>
        <p:nvGraphicFramePr>
          <p:cNvPr id="32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742084"/>
              </p:ext>
            </p:extLst>
          </p:nvPr>
        </p:nvGraphicFramePr>
        <p:xfrm>
          <a:off x="371472" y="1741154"/>
          <a:ext cx="327947" cy="407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55" name="数式" r:id="rId13" imgW="152280" imgH="203040" progId="Equation.3">
                  <p:embed/>
                </p:oleObj>
              </mc:Choice>
              <mc:Fallback>
                <p:oleObj name="数式" r:id="rId13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2" y="1741154"/>
                        <a:ext cx="327947" cy="4079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テキスト ボックス 32"/>
          <p:cNvSpPr txBox="1"/>
          <p:nvPr/>
        </p:nvSpPr>
        <p:spPr>
          <a:xfrm>
            <a:off x="840572" y="1691733"/>
            <a:ext cx="23818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：液滴外部の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粘性係数</a:t>
            </a:r>
            <a:endParaRPr kumimoji="1" lang="ja-JP" altLang="en-US" dirty="0"/>
          </a:p>
        </p:txBody>
      </p:sp>
      <p:grpSp>
        <p:nvGrpSpPr>
          <p:cNvPr id="25" name="グループ化 24"/>
          <p:cNvGrpSpPr/>
          <p:nvPr/>
        </p:nvGrpSpPr>
        <p:grpSpPr>
          <a:xfrm>
            <a:off x="2925763" y="791355"/>
            <a:ext cx="6849429" cy="2663545"/>
            <a:chOff x="2925763" y="791355"/>
            <a:chExt cx="6849429" cy="2663545"/>
          </a:xfrm>
        </p:grpSpPr>
        <p:sp>
          <p:nvSpPr>
            <p:cNvPr id="2" name="テキスト ボックス 1"/>
            <p:cNvSpPr txBox="1"/>
            <p:nvPr/>
          </p:nvSpPr>
          <p:spPr>
            <a:xfrm>
              <a:off x="3285380" y="791355"/>
              <a:ext cx="21602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液滴の抵抗係数</a:t>
              </a:r>
              <a:endParaRPr kumimoji="1" lang="en-US" altLang="ja-JP" dirty="0" smtClean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7326920" y="1167572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剛体球の抵抗係数</a:t>
              </a:r>
              <a:endParaRPr kumimoji="1" lang="ja-JP" altLang="en-US" dirty="0"/>
            </a:p>
          </p:txBody>
        </p:sp>
        <p:graphicFrame>
          <p:nvGraphicFramePr>
            <p:cNvPr id="13" name="オブジェクト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5705688"/>
                </p:ext>
              </p:extLst>
            </p:nvPr>
          </p:nvGraphicFramePr>
          <p:xfrm>
            <a:off x="2925763" y="1230313"/>
            <a:ext cx="2824162" cy="147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456" name="数式" r:id="rId15" imgW="1143000" imgH="596880" progId="Equation.3">
                    <p:embed/>
                  </p:oleObj>
                </mc:Choice>
                <mc:Fallback>
                  <p:oleObj name="数式" r:id="rId15" imgW="1143000" imgH="59688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763" y="1230313"/>
                          <a:ext cx="2824162" cy="1473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右矢印 13"/>
            <p:cNvSpPr/>
            <p:nvPr/>
          </p:nvSpPr>
          <p:spPr>
            <a:xfrm>
              <a:off x="6011834" y="2005072"/>
              <a:ext cx="1062167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061505" y="2716236"/>
              <a:ext cx="266318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err="1" smtClean="0"/>
                <a:t>Hadamard</a:t>
              </a:r>
              <a:r>
                <a:rPr lang="en-US" altLang="ja-JP" dirty="0" err="1"/>
                <a:t>-Rybczynski</a:t>
              </a:r>
              <a:r>
                <a:rPr kumimoji="1" lang="ja-JP" altLang="en-US" dirty="0" smtClean="0"/>
                <a:t>の式</a:t>
              </a:r>
              <a:endParaRPr kumimoji="1" lang="ja-JP" altLang="en-US" dirty="0"/>
            </a:p>
          </p:txBody>
        </p:sp>
        <p:graphicFrame>
          <p:nvGraphicFramePr>
            <p:cNvPr id="27" name="オブジェクト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8545722"/>
                </p:ext>
              </p:extLst>
            </p:nvPr>
          </p:nvGraphicFramePr>
          <p:xfrm>
            <a:off x="6168165" y="1514142"/>
            <a:ext cx="749503" cy="399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457" name="数式" r:id="rId17" imgW="380880" imgH="203040" progId="Equation.3">
                    <p:embed/>
                  </p:oleObj>
                </mc:Choice>
                <mc:Fallback>
                  <p:oleObj name="数式" r:id="rId17" imgW="38088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168165" y="1514142"/>
                          <a:ext cx="749503" cy="3997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テキスト ボックス 53"/>
            <p:cNvSpPr txBox="1"/>
            <p:nvPr/>
          </p:nvSpPr>
          <p:spPr>
            <a:xfrm>
              <a:off x="7578948" y="2622094"/>
              <a:ext cx="21602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Stokes</a:t>
              </a:r>
              <a:r>
                <a:rPr kumimoji="1" lang="ja-JP" altLang="en-US" dirty="0" smtClean="0"/>
                <a:t>の法則</a:t>
              </a:r>
              <a:endParaRPr kumimoji="1" lang="ja-JP" altLang="en-US" dirty="0"/>
            </a:p>
          </p:txBody>
        </p:sp>
        <p:graphicFrame>
          <p:nvGraphicFramePr>
            <p:cNvPr id="55" name="オブジェクト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8753348"/>
                </p:ext>
              </p:extLst>
            </p:nvPr>
          </p:nvGraphicFramePr>
          <p:xfrm>
            <a:off x="7578948" y="1743251"/>
            <a:ext cx="1931632" cy="6438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458" name="数式" r:id="rId19" imgW="685800" imgH="228600" progId="Equation.3">
                    <p:embed/>
                  </p:oleObj>
                </mc:Choice>
                <mc:Fallback>
                  <p:oleObj name="数式" r:id="rId19" imgW="685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7578948" y="1743251"/>
                          <a:ext cx="1931632" cy="6438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" name="角丸四角形 55"/>
          <p:cNvSpPr/>
          <p:nvPr/>
        </p:nvSpPr>
        <p:spPr>
          <a:xfrm>
            <a:off x="2898428" y="1206853"/>
            <a:ext cx="2880320" cy="16229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角丸四角形 56"/>
          <p:cNvSpPr/>
          <p:nvPr/>
        </p:nvSpPr>
        <p:spPr>
          <a:xfrm>
            <a:off x="7434932" y="1691732"/>
            <a:ext cx="2232248" cy="738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5274692" y="898801"/>
            <a:ext cx="4608512" cy="5315247"/>
            <a:chOff x="162124" y="180231"/>
            <a:chExt cx="4608512" cy="5315247"/>
          </a:xfrm>
        </p:grpSpPr>
        <p:grpSp>
          <p:nvGrpSpPr>
            <p:cNvPr id="31" name="グループ化 30"/>
            <p:cNvGrpSpPr/>
            <p:nvPr/>
          </p:nvGrpSpPr>
          <p:grpSpPr>
            <a:xfrm>
              <a:off x="162124" y="180231"/>
              <a:ext cx="4608512" cy="4608512"/>
              <a:chOff x="594172" y="2700511"/>
              <a:chExt cx="4608512" cy="4608512"/>
            </a:xfrm>
          </p:grpSpPr>
          <p:sp>
            <p:nvSpPr>
              <p:cNvPr id="25" name="正方形/長方形 24"/>
              <p:cNvSpPr/>
              <p:nvPr/>
            </p:nvSpPr>
            <p:spPr>
              <a:xfrm>
                <a:off x="594172" y="2700511"/>
                <a:ext cx="4608512" cy="4608512"/>
              </a:xfrm>
              <a:prstGeom prst="rect">
                <a:avLst/>
              </a:prstGeom>
              <a:gradFill>
                <a:gsLst>
                  <a:gs pos="32000">
                    <a:schemeClr val="accent6">
                      <a:lumMod val="40000"/>
                      <a:lumOff val="60000"/>
                    </a:schemeClr>
                  </a:gs>
                  <a:gs pos="78000">
                    <a:srgbClr val="85C2FF"/>
                  </a:gs>
                  <a:gs pos="100000">
                    <a:srgbClr val="C4D6EB"/>
                  </a:gs>
                  <a:gs pos="100000">
                    <a:srgbClr val="FFEBFA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1962324" y="3996655"/>
                <a:ext cx="1944216" cy="19442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3042444" y="2844527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/>
                  <a:t>A</a:t>
                </a:r>
                <a:r>
                  <a:rPr kumimoji="1" lang="ja-JP" altLang="en-US" sz="2400" dirty="0" smtClean="0"/>
                  <a:t>成分＋</a:t>
                </a:r>
                <a:r>
                  <a:rPr kumimoji="1" lang="en-US" altLang="ja-JP" sz="2400" dirty="0" smtClean="0"/>
                  <a:t>B</a:t>
                </a:r>
                <a:r>
                  <a:rPr kumimoji="1" lang="ja-JP" altLang="en-US" sz="2400" dirty="0" smtClean="0"/>
                  <a:t>成分</a:t>
                </a:r>
                <a:endParaRPr kumimoji="1" lang="ja-JP" altLang="en-US" sz="2400" dirty="0"/>
              </a:p>
            </p:txBody>
          </p:sp>
          <p:sp>
            <p:nvSpPr>
              <p:cNvPr id="28" name="円/楕円 27"/>
              <p:cNvSpPr/>
              <p:nvPr/>
            </p:nvSpPr>
            <p:spPr>
              <a:xfrm>
                <a:off x="3114452" y="2700511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上下矢印 28"/>
              <p:cNvSpPr/>
              <p:nvPr/>
            </p:nvSpPr>
            <p:spPr>
              <a:xfrm rot="1000952">
                <a:off x="3135193" y="3313544"/>
                <a:ext cx="360040" cy="698967"/>
              </a:xfrm>
              <a:prstGeom prst="upDownArrow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2034332" y="4788743"/>
                <a:ext cx="216024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colloid  particle</a:t>
                </a:r>
                <a:endParaRPr kumimoji="1" lang="ja-JP" altLang="en-US" dirty="0"/>
              </a:p>
            </p:txBody>
          </p:sp>
        </p:grpSp>
        <p:cxnSp>
          <p:nvCxnSpPr>
            <p:cNvPr id="33" name="直線矢印コネクタ 32"/>
            <p:cNvCxnSpPr/>
            <p:nvPr/>
          </p:nvCxnSpPr>
          <p:spPr>
            <a:xfrm>
              <a:off x="2970436" y="3276575"/>
              <a:ext cx="288032" cy="43204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6" name="オブジェクト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1553905"/>
                </p:ext>
              </p:extLst>
            </p:nvPr>
          </p:nvGraphicFramePr>
          <p:xfrm>
            <a:off x="2682404" y="3420591"/>
            <a:ext cx="360040" cy="498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14" name="数式" r:id="rId3" imgW="165028" imgH="228501" progId="Equation.3">
                    <p:embed/>
                  </p:oleObj>
                </mc:Choice>
                <mc:Fallback>
                  <p:oleObj name="数式" r:id="rId3" imgW="16502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2404" y="3420591"/>
                          <a:ext cx="360040" cy="4985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テキスト ボックス 39"/>
            <p:cNvSpPr txBox="1"/>
            <p:nvPr/>
          </p:nvSpPr>
          <p:spPr>
            <a:xfrm>
              <a:off x="1106335" y="5033813"/>
              <a:ext cx="360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ja-JP" altLang="en-US" sz="2400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2978271" y="1052695"/>
              <a:ext cx="13681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mtClean="0"/>
                <a:t>相互作用</a:t>
              </a:r>
              <a:endParaRPr kumimoji="1" lang="ja-JP" altLang="en-US"/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7275" y="400541"/>
            <a:ext cx="4536504" cy="4538953"/>
            <a:chOff x="5726335" y="128258"/>
            <a:chExt cx="4536504" cy="4538953"/>
          </a:xfrm>
        </p:grpSpPr>
        <p:sp>
          <p:nvSpPr>
            <p:cNvPr id="2" name="テキスト ボックス 1"/>
            <p:cNvSpPr txBox="1"/>
            <p:nvPr/>
          </p:nvSpPr>
          <p:spPr>
            <a:xfrm>
              <a:off x="6032474" y="3836214"/>
              <a:ext cx="38972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 smtClean="0"/>
                <a:t>臨界点近傍</a:t>
              </a:r>
              <a:r>
                <a:rPr kumimoji="1" lang="en-US" altLang="ja-JP" sz="2400" dirty="0" smtClean="0"/>
                <a:t>, </a:t>
              </a:r>
              <a:r>
                <a:rPr kumimoji="1" lang="ja-JP" altLang="en-US" sz="2400" dirty="0" smtClean="0"/>
                <a:t>密度</a:t>
              </a:r>
              <a:r>
                <a:rPr kumimoji="1" lang="ja-JP" altLang="en-US" sz="2400" dirty="0" smtClean="0"/>
                <a:t>揺らぎ</a:t>
              </a:r>
              <a:r>
                <a:rPr lang="ja-JP" altLang="en-US" sz="2400" dirty="0" smtClean="0"/>
                <a:t>↑</a:t>
              </a:r>
              <a:r>
                <a:rPr lang="ja-JP" altLang="en-US" sz="2400" dirty="0"/>
                <a:t>　→ </a:t>
              </a:r>
              <a:r>
                <a:rPr lang="ja-JP" altLang="en-US" sz="2400" dirty="0" smtClean="0"/>
                <a:t>相関距離    増加</a:t>
              </a:r>
              <a:endParaRPr lang="ja-JP" altLang="en-US" sz="2400" dirty="0"/>
            </a:p>
          </p:txBody>
        </p:sp>
        <p:grpSp>
          <p:nvGrpSpPr>
            <p:cNvPr id="39" name="グループ化 38"/>
            <p:cNvGrpSpPr/>
            <p:nvPr/>
          </p:nvGrpSpPr>
          <p:grpSpPr>
            <a:xfrm>
              <a:off x="5726335" y="128258"/>
              <a:ext cx="4536504" cy="4538953"/>
              <a:chOff x="5583146" y="1836415"/>
              <a:chExt cx="4536504" cy="4538953"/>
            </a:xfrm>
          </p:grpSpPr>
          <p:grpSp>
            <p:nvGrpSpPr>
              <p:cNvPr id="18" name="グループ化 17"/>
              <p:cNvGrpSpPr/>
              <p:nvPr/>
            </p:nvGrpSpPr>
            <p:grpSpPr>
              <a:xfrm>
                <a:off x="5583146" y="1836415"/>
                <a:ext cx="4536504" cy="3759651"/>
                <a:chOff x="5162585" y="2572496"/>
                <a:chExt cx="4032448" cy="3341911"/>
              </a:xfrm>
            </p:grpSpPr>
            <p:pic>
              <p:nvPicPr>
                <p:cNvPr id="19" name="Picture 2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62585" y="2572496"/>
                  <a:ext cx="4032448" cy="33419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1" name="テキスト ボックス 20"/>
                <p:cNvSpPr txBox="1"/>
                <p:nvPr/>
              </p:nvSpPr>
              <p:spPr>
                <a:xfrm>
                  <a:off x="7002884" y="4644727"/>
                  <a:ext cx="10801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2000" dirty="0" smtClean="0"/>
                    <a:t>相分離</a:t>
                  </a:r>
                  <a:endParaRPr kumimoji="1" lang="ja-JP" altLang="en-US" sz="2000" dirty="0"/>
                </a:p>
              </p:txBody>
            </p:sp>
          </p:grpSp>
          <p:graphicFrame>
            <p:nvGraphicFramePr>
              <p:cNvPr id="37" name="オブジェクト 3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8871464"/>
                  </p:ext>
                </p:extLst>
              </p:nvPr>
            </p:nvGraphicFramePr>
            <p:xfrm>
              <a:off x="7491938" y="5871312"/>
              <a:ext cx="364040" cy="5040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115" name="数式" r:id="rId6" imgW="164880" imgH="228600" progId="Equation.3">
                      <p:embed/>
                    </p:oleObj>
                  </mc:Choice>
                  <mc:Fallback>
                    <p:oleObj name="数式" r:id="rId6" imgW="1648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91938" y="5871312"/>
                            <a:ext cx="364040" cy="5040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89833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893714" y="6444927"/>
            <a:ext cx="4798115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目的</a:t>
            </a:r>
            <a:r>
              <a:rPr kumimoji="1" lang="en-US" altLang="ja-JP" sz="2800" dirty="0" smtClean="0"/>
              <a:t>:</a:t>
            </a:r>
            <a:r>
              <a:rPr kumimoji="1" lang="ja-JP" altLang="en-US" sz="2800" dirty="0" smtClean="0"/>
              <a:t>流れを計算し原因を探る</a:t>
            </a:r>
            <a:endParaRPr kumimoji="1" lang="ja-JP" altLang="en-US" sz="2800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2970436" y="5292799"/>
            <a:ext cx="6107421" cy="859743"/>
            <a:chOff x="1278248" y="4479243"/>
            <a:chExt cx="4752528" cy="669014"/>
          </a:xfrm>
        </p:grpSpPr>
        <p:sp>
          <p:nvSpPr>
            <p:cNvPr id="3" name="テキスト ボックス 2"/>
            <p:cNvSpPr txBox="1"/>
            <p:nvPr/>
          </p:nvSpPr>
          <p:spPr>
            <a:xfrm>
              <a:off x="1278248" y="4573461"/>
              <a:ext cx="4752528" cy="574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液滴の</a:t>
              </a:r>
              <a:r>
                <a:rPr lang="ja-JP" altLang="en-US" dirty="0"/>
                <a:t>場合</a:t>
              </a:r>
              <a:r>
                <a:rPr kumimoji="1" lang="ja-JP" altLang="en-US" dirty="0" smtClean="0"/>
                <a:t>・・・　　と　　によっては</a:t>
              </a:r>
              <a:r>
                <a:rPr lang="ja-JP" altLang="en-US" dirty="0"/>
                <a:t>補正</a:t>
              </a:r>
              <a:r>
                <a:rPr lang="ja-JP" altLang="en-US" dirty="0" smtClean="0"/>
                <a:t>項→負</a:t>
              </a:r>
              <a:r>
                <a:rPr kumimoji="1" lang="ja-JP" altLang="en-US" dirty="0" smtClean="0"/>
                <a:t>　</a:t>
              </a:r>
              <a:endParaRPr kumimoji="1" lang="en-US" altLang="ja-JP" dirty="0" smtClean="0"/>
            </a:p>
            <a:p>
              <a:r>
                <a:rPr kumimoji="1" lang="en-US" altLang="ja-JP" dirty="0" smtClean="0"/>
                <a:t>by</a:t>
              </a:r>
              <a:r>
                <a:rPr kumimoji="1" lang="ja-JP" altLang="en-US" dirty="0" smtClean="0"/>
                <a:t> 　</a:t>
              </a:r>
              <a:r>
                <a:rPr kumimoji="1" lang="en-US" altLang="ja-JP" dirty="0" err="1" smtClean="0"/>
                <a:t>Fujitani</a:t>
              </a:r>
              <a:r>
                <a:rPr kumimoji="1" lang="en-US" altLang="ja-JP" dirty="0" smtClean="0"/>
                <a:t>(2014)</a:t>
              </a:r>
              <a:endParaRPr kumimoji="1" lang="ja-JP" altLang="en-US" dirty="0"/>
            </a:p>
          </p:txBody>
        </p:sp>
        <p:graphicFrame>
          <p:nvGraphicFramePr>
            <p:cNvPr id="14" name="オブジェクト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9150186"/>
                </p:ext>
              </p:extLst>
            </p:nvPr>
          </p:nvGraphicFramePr>
          <p:xfrm>
            <a:off x="2687125" y="4479243"/>
            <a:ext cx="333375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50" name="数式" r:id="rId3" imgW="164880" imgH="228600" progId="Equation.3">
                    <p:embed/>
                  </p:oleObj>
                </mc:Choice>
                <mc:Fallback>
                  <p:oleObj name="数式" r:id="rId3" imgW="16488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87125" y="4479243"/>
                          <a:ext cx="333375" cy="4635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オブジェクト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4450043"/>
                </p:ext>
              </p:extLst>
            </p:nvPr>
          </p:nvGraphicFramePr>
          <p:xfrm>
            <a:off x="3127353" y="4571418"/>
            <a:ext cx="342808" cy="371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51" name="数式" r:id="rId5" imgW="152280" imgH="164880" progId="Equation.3">
                    <p:embed/>
                  </p:oleObj>
                </mc:Choice>
                <mc:Fallback>
                  <p:oleObj name="数式" r:id="rId5" imgW="152280" imgH="1648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27353" y="4571418"/>
                          <a:ext cx="342808" cy="371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グループ化 3"/>
          <p:cNvGrpSpPr/>
          <p:nvPr/>
        </p:nvGrpSpPr>
        <p:grpSpPr>
          <a:xfrm>
            <a:off x="2538388" y="3276575"/>
            <a:ext cx="5371115" cy="1816373"/>
            <a:chOff x="2538388" y="3276575"/>
            <a:chExt cx="5371115" cy="1816373"/>
          </a:xfrm>
        </p:grpSpPr>
        <p:graphicFrame>
          <p:nvGraphicFramePr>
            <p:cNvPr id="19" name="オブジェクト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802874"/>
                </p:ext>
              </p:extLst>
            </p:nvPr>
          </p:nvGraphicFramePr>
          <p:xfrm>
            <a:off x="2538388" y="3276575"/>
            <a:ext cx="5371115" cy="1816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52" name="数式" r:id="rId7" imgW="1765080" imgH="596880" progId="Equation.3">
                    <p:embed/>
                  </p:oleObj>
                </mc:Choice>
                <mc:Fallback>
                  <p:oleObj name="数式" r:id="rId7" imgW="1765080" imgH="5968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538388" y="3276575"/>
                          <a:ext cx="5371115" cy="181637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テキスト ボックス 19"/>
            <p:cNvSpPr txBox="1"/>
            <p:nvPr/>
          </p:nvSpPr>
          <p:spPr>
            <a:xfrm>
              <a:off x="6592544" y="4265045"/>
              <a:ext cx="1099286" cy="415498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/>
                <a:t>補正項</a:t>
              </a:r>
              <a:endParaRPr kumimoji="1" lang="ja-JP" altLang="en-US" dirty="0"/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2970436" y="185551"/>
            <a:ext cx="4341707" cy="2880000"/>
            <a:chOff x="2754412" y="540271"/>
            <a:chExt cx="4341707" cy="2880000"/>
          </a:xfrm>
        </p:grpSpPr>
        <p:sp>
          <p:nvSpPr>
            <p:cNvPr id="21" name="正方形/長方形 20"/>
            <p:cNvSpPr/>
            <p:nvPr/>
          </p:nvSpPr>
          <p:spPr>
            <a:xfrm>
              <a:off x="2754412" y="540271"/>
              <a:ext cx="4320000" cy="288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2798284" y="1012615"/>
              <a:ext cx="3633059" cy="2017024"/>
              <a:chOff x="2798284" y="1012615"/>
              <a:chExt cx="3633059" cy="2017024"/>
            </a:xfrm>
            <a:gradFill flip="none" rotWithShape="1">
              <a:gsLst>
                <a:gs pos="46000">
                  <a:schemeClr val="accent6">
                    <a:lumMod val="40000"/>
                    <a:lumOff val="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22" name="円弧 21"/>
              <p:cNvSpPr/>
              <p:nvPr/>
            </p:nvSpPr>
            <p:spPr>
              <a:xfrm>
                <a:off x="4496031" y="1012615"/>
                <a:ext cx="1935312" cy="1935312"/>
              </a:xfrm>
              <a:prstGeom prst="arc">
                <a:avLst>
                  <a:gd name="adj1" fmla="val 16200000"/>
                  <a:gd name="adj2" fmla="val 537227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フリーフォーム 22"/>
              <p:cNvSpPr/>
              <p:nvPr/>
            </p:nvSpPr>
            <p:spPr>
              <a:xfrm>
                <a:off x="2798284" y="1013552"/>
                <a:ext cx="2699133" cy="2016087"/>
              </a:xfrm>
              <a:custGeom>
                <a:avLst/>
                <a:gdLst>
                  <a:gd name="connsiteX0" fmla="*/ 2677099 w 2699133"/>
                  <a:gd name="connsiteY0" fmla="*/ 0 h 2016087"/>
                  <a:gd name="connsiteX1" fmla="*/ 2522863 w 2699133"/>
                  <a:gd name="connsiteY1" fmla="*/ 11017 h 2016087"/>
                  <a:gd name="connsiteX2" fmla="*/ 2445745 w 2699133"/>
                  <a:gd name="connsiteY2" fmla="*/ 22034 h 2016087"/>
                  <a:gd name="connsiteX3" fmla="*/ 2148289 w 2699133"/>
                  <a:gd name="connsiteY3" fmla="*/ 33050 h 2016087"/>
                  <a:gd name="connsiteX4" fmla="*/ 1972020 w 2699133"/>
                  <a:gd name="connsiteY4" fmla="*/ 44067 h 2016087"/>
                  <a:gd name="connsiteX5" fmla="*/ 1861851 w 2699133"/>
                  <a:gd name="connsiteY5" fmla="*/ 77118 h 2016087"/>
                  <a:gd name="connsiteX6" fmla="*/ 1806767 w 2699133"/>
                  <a:gd name="connsiteY6" fmla="*/ 88135 h 2016087"/>
                  <a:gd name="connsiteX7" fmla="*/ 1740665 w 2699133"/>
                  <a:gd name="connsiteY7" fmla="*/ 110168 h 2016087"/>
                  <a:gd name="connsiteX8" fmla="*/ 1564396 w 2699133"/>
                  <a:gd name="connsiteY8" fmla="*/ 132202 h 2016087"/>
                  <a:gd name="connsiteX9" fmla="*/ 1487277 w 2699133"/>
                  <a:gd name="connsiteY9" fmla="*/ 165253 h 2016087"/>
                  <a:gd name="connsiteX10" fmla="*/ 1410159 w 2699133"/>
                  <a:gd name="connsiteY10" fmla="*/ 253388 h 2016087"/>
                  <a:gd name="connsiteX11" fmla="*/ 1388126 w 2699133"/>
                  <a:gd name="connsiteY11" fmla="*/ 286438 h 2016087"/>
                  <a:gd name="connsiteX12" fmla="*/ 1355075 w 2699133"/>
                  <a:gd name="connsiteY12" fmla="*/ 297455 h 2016087"/>
                  <a:gd name="connsiteX13" fmla="*/ 1311008 w 2699133"/>
                  <a:gd name="connsiteY13" fmla="*/ 308472 h 2016087"/>
                  <a:gd name="connsiteX14" fmla="*/ 1277957 w 2699133"/>
                  <a:gd name="connsiteY14" fmla="*/ 319489 h 2016087"/>
                  <a:gd name="connsiteX15" fmla="*/ 1156771 w 2699133"/>
                  <a:gd name="connsiteY15" fmla="*/ 330506 h 2016087"/>
                  <a:gd name="connsiteX16" fmla="*/ 936434 w 2699133"/>
                  <a:gd name="connsiteY16" fmla="*/ 341523 h 2016087"/>
                  <a:gd name="connsiteX17" fmla="*/ 804232 w 2699133"/>
                  <a:gd name="connsiteY17" fmla="*/ 374573 h 2016087"/>
                  <a:gd name="connsiteX18" fmla="*/ 760164 w 2699133"/>
                  <a:gd name="connsiteY18" fmla="*/ 396607 h 2016087"/>
                  <a:gd name="connsiteX19" fmla="*/ 727114 w 2699133"/>
                  <a:gd name="connsiteY19" fmla="*/ 418641 h 2016087"/>
                  <a:gd name="connsiteX20" fmla="*/ 661012 w 2699133"/>
                  <a:gd name="connsiteY20" fmla="*/ 440675 h 2016087"/>
                  <a:gd name="connsiteX21" fmla="*/ 550844 w 2699133"/>
                  <a:gd name="connsiteY21" fmla="*/ 473725 h 2016087"/>
                  <a:gd name="connsiteX22" fmla="*/ 517793 w 2699133"/>
                  <a:gd name="connsiteY22" fmla="*/ 484742 h 2016087"/>
                  <a:gd name="connsiteX23" fmla="*/ 495759 w 2699133"/>
                  <a:gd name="connsiteY23" fmla="*/ 517793 h 2016087"/>
                  <a:gd name="connsiteX24" fmla="*/ 462709 w 2699133"/>
                  <a:gd name="connsiteY24" fmla="*/ 528809 h 2016087"/>
                  <a:gd name="connsiteX25" fmla="*/ 429658 w 2699133"/>
                  <a:gd name="connsiteY25" fmla="*/ 550843 h 2016087"/>
                  <a:gd name="connsiteX26" fmla="*/ 385591 w 2699133"/>
                  <a:gd name="connsiteY26" fmla="*/ 561860 h 2016087"/>
                  <a:gd name="connsiteX27" fmla="*/ 319489 w 2699133"/>
                  <a:gd name="connsiteY27" fmla="*/ 583894 h 2016087"/>
                  <a:gd name="connsiteX28" fmla="*/ 286439 w 2699133"/>
                  <a:gd name="connsiteY28" fmla="*/ 594911 h 2016087"/>
                  <a:gd name="connsiteX29" fmla="*/ 253388 w 2699133"/>
                  <a:gd name="connsiteY29" fmla="*/ 616944 h 2016087"/>
                  <a:gd name="connsiteX30" fmla="*/ 187287 w 2699133"/>
                  <a:gd name="connsiteY30" fmla="*/ 638978 h 2016087"/>
                  <a:gd name="connsiteX31" fmla="*/ 132203 w 2699133"/>
                  <a:gd name="connsiteY31" fmla="*/ 694062 h 2016087"/>
                  <a:gd name="connsiteX32" fmla="*/ 121186 w 2699133"/>
                  <a:gd name="connsiteY32" fmla="*/ 727113 h 2016087"/>
                  <a:gd name="connsiteX33" fmla="*/ 132203 w 2699133"/>
                  <a:gd name="connsiteY33" fmla="*/ 760164 h 2016087"/>
                  <a:gd name="connsiteX34" fmla="*/ 165253 w 2699133"/>
                  <a:gd name="connsiteY34" fmla="*/ 782197 h 2016087"/>
                  <a:gd name="connsiteX35" fmla="*/ 110169 w 2699133"/>
                  <a:gd name="connsiteY35" fmla="*/ 826265 h 2016087"/>
                  <a:gd name="connsiteX36" fmla="*/ 66102 w 2699133"/>
                  <a:gd name="connsiteY36" fmla="*/ 925417 h 2016087"/>
                  <a:gd name="connsiteX37" fmla="*/ 55085 w 2699133"/>
                  <a:gd name="connsiteY37" fmla="*/ 958467 h 2016087"/>
                  <a:gd name="connsiteX38" fmla="*/ 77118 w 2699133"/>
                  <a:gd name="connsiteY38" fmla="*/ 991518 h 2016087"/>
                  <a:gd name="connsiteX39" fmla="*/ 143220 w 2699133"/>
                  <a:gd name="connsiteY39" fmla="*/ 1024568 h 2016087"/>
                  <a:gd name="connsiteX40" fmla="*/ 132203 w 2699133"/>
                  <a:gd name="connsiteY40" fmla="*/ 1068636 h 2016087"/>
                  <a:gd name="connsiteX41" fmla="*/ 99152 w 2699133"/>
                  <a:gd name="connsiteY41" fmla="*/ 1079653 h 2016087"/>
                  <a:gd name="connsiteX42" fmla="*/ 0 w 2699133"/>
                  <a:gd name="connsiteY42" fmla="*/ 1101687 h 2016087"/>
                  <a:gd name="connsiteX43" fmla="*/ 11017 w 2699133"/>
                  <a:gd name="connsiteY43" fmla="*/ 1167788 h 2016087"/>
                  <a:gd name="connsiteX44" fmla="*/ 77118 w 2699133"/>
                  <a:gd name="connsiteY44" fmla="*/ 1200838 h 2016087"/>
                  <a:gd name="connsiteX45" fmla="*/ 110169 w 2699133"/>
                  <a:gd name="connsiteY45" fmla="*/ 1266940 h 2016087"/>
                  <a:gd name="connsiteX46" fmla="*/ 44068 w 2699133"/>
                  <a:gd name="connsiteY46" fmla="*/ 1311007 h 2016087"/>
                  <a:gd name="connsiteX47" fmla="*/ 22034 w 2699133"/>
                  <a:gd name="connsiteY47" fmla="*/ 1377108 h 2016087"/>
                  <a:gd name="connsiteX48" fmla="*/ 44068 w 2699133"/>
                  <a:gd name="connsiteY48" fmla="*/ 1410159 h 2016087"/>
                  <a:gd name="connsiteX49" fmla="*/ 110169 w 2699133"/>
                  <a:gd name="connsiteY49" fmla="*/ 1454226 h 2016087"/>
                  <a:gd name="connsiteX50" fmla="*/ 143220 w 2699133"/>
                  <a:gd name="connsiteY50" fmla="*/ 1476260 h 2016087"/>
                  <a:gd name="connsiteX51" fmla="*/ 209321 w 2699133"/>
                  <a:gd name="connsiteY51" fmla="*/ 1520328 h 2016087"/>
                  <a:gd name="connsiteX52" fmla="*/ 242371 w 2699133"/>
                  <a:gd name="connsiteY52" fmla="*/ 1542361 h 2016087"/>
                  <a:gd name="connsiteX53" fmla="*/ 341523 w 2699133"/>
                  <a:gd name="connsiteY53" fmla="*/ 1575412 h 2016087"/>
                  <a:gd name="connsiteX54" fmla="*/ 374574 w 2699133"/>
                  <a:gd name="connsiteY54" fmla="*/ 1586429 h 2016087"/>
                  <a:gd name="connsiteX55" fmla="*/ 407624 w 2699133"/>
                  <a:gd name="connsiteY55" fmla="*/ 1597446 h 2016087"/>
                  <a:gd name="connsiteX56" fmla="*/ 451692 w 2699133"/>
                  <a:gd name="connsiteY56" fmla="*/ 1608462 h 2016087"/>
                  <a:gd name="connsiteX57" fmla="*/ 484743 w 2699133"/>
                  <a:gd name="connsiteY57" fmla="*/ 1619479 h 2016087"/>
                  <a:gd name="connsiteX58" fmla="*/ 561861 w 2699133"/>
                  <a:gd name="connsiteY58" fmla="*/ 1630496 h 2016087"/>
                  <a:gd name="connsiteX59" fmla="*/ 616945 w 2699133"/>
                  <a:gd name="connsiteY59" fmla="*/ 1641513 h 2016087"/>
                  <a:gd name="connsiteX60" fmla="*/ 661012 w 2699133"/>
                  <a:gd name="connsiteY60" fmla="*/ 1652530 h 2016087"/>
                  <a:gd name="connsiteX61" fmla="*/ 782198 w 2699133"/>
                  <a:gd name="connsiteY61" fmla="*/ 1674564 h 2016087"/>
                  <a:gd name="connsiteX62" fmla="*/ 826265 w 2699133"/>
                  <a:gd name="connsiteY62" fmla="*/ 1685581 h 2016087"/>
                  <a:gd name="connsiteX63" fmla="*/ 881350 w 2699133"/>
                  <a:gd name="connsiteY63" fmla="*/ 1696597 h 2016087"/>
                  <a:gd name="connsiteX64" fmla="*/ 958468 w 2699133"/>
                  <a:gd name="connsiteY64" fmla="*/ 1718631 h 2016087"/>
                  <a:gd name="connsiteX65" fmla="*/ 1002535 w 2699133"/>
                  <a:gd name="connsiteY65" fmla="*/ 1729648 h 2016087"/>
                  <a:gd name="connsiteX66" fmla="*/ 1068636 w 2699133"/>
                  <a:gd name="connsiteY66" fmla="*/ 1751682 h 2016087"/>
                  <a:gd name="connsiteX67" fmla="*/ 1101687 w 2699133"/>
                  <a:gd name="connsiteY67" fmla="*/ 1773715 h 2016087"/>
                  <a:gd name="connsiteX68" fmla="*/ 1167788 w 2699133"/>
                  <a:gd name="connsiteY68" fmla="*/ 1795749 h 2016087"/>
                  <a:gd name="connsiteX69" fmla="*/ 1233889 w 2699133"/>
                  <a:gd name="connsiteY69" fmla="*/ 1839817 h 2016087"/>
                  <a:gd name="connsiteX70" fmla="*/ 1311008 w 2699133"/>
                  <a:gd name="connsiteY70" fmla="*/ 1861850 h 2016087"/>
                  <a:gd name="connsiteX71" fmla="*/ 1377109 w 2699133"/>
                  <a:gd name="connsiteY71" fmla="*/ 1883884 h 2016087"/>
                  <a:gd name="connsiteX72" fmla="*/ 1443210 w 2699133"/>
                  <a:gd name="connsiteY72" fmla="*/ 1905918 h 2016087"/>
                  <a:gd name="connsiteX73" fmla="*/ 1531345 w 2699133"/>
                  <a:gd name="connsiteY73" fmla="*/ 1916935 h 2016087"/>
                  <a:gd name="connsiteX74" fmla="*/ 1762699 w 2699133"/>
                  <a:gd name="connsiteY74" fmla="*/ 1938968 h 2016087"/>
                  <a:gd name="connsiteX75" fmla="*/ 1905918 w 2699133"/>
                  <a:gd name="connsiteY75" fmla="*/ 1961002 h 2016087"/>
                  <a:gd name="connsiteX76" fmla="*/ 2071171 w 2699133"/>
                  <a:gd name="connsiteY76" fmla="*/ 1983036 h 2016087"/>
                  <a:gd name="connsiteX77" fmla="*/ 2104222 w 2699133"/>
                  <a:gd name="connsiteY77" fmla="*/ 1994053 h 2016087"/>
                  <a:gd name="connsiteX78" fmla="*/ 2368627 w 2699133"/>
                  <a:gd name="connsiteY78" fmla="*/ 2016087 h 2016087"/>
                  <a:gd name="connsiteX79" fmla="*/ 2533880 w 2699133"/>
                  <a:gd name="connsiteY79" fmla="*/ 2005070 h 2016087"/>
                  <a:gd name="connsiteX80" fmla="*/ 2610998 w 2699133"/>
                  <a:gd name="connsiteY80" fmla="*/ 1983036 h 2016087"/>
                  <a:gd name="connsiteX81" fmla="*/ 2699133 w 2699133"/>
                  <a:gd name="connsiteY81" fmla="*/ 1949985 h 201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2699133" h="2016087">
                    <a:moveTo>
                      <a:pt x="2677099" y="0"/>
                    </a:moveTo>
                    <a:cubicBezTo>
                      <a:pt x="2625687" y="3672"/>
                      <a:pt x="2574174" y="6130"/>
                      <a:pt x="2522863" y="11017"/>
                    </a:cubicBezTo>
                    <a:cubicBezTo>
                      <a:pt x="2497013" y="13479"/>
                      <a:pt x="2471667" y="20509"/>
                      <a:pt x="2445745" y="22034"/>
                    </a:cubicBezTo>
                    <a:cubicBezTo>
                      <a:pt x="2346696" y="27860"/>
                      <a:pt x="2247402" y="28440"/>
                      <a:pt x="2148289" y="33050"/>
                    </a:cubicBezTo>
                    <a:cubicBezTo>
                      <a:pt x="2089482" y="35785"/>
                      <a:pt x="2030776" y="40395"/>
                      <a:pt x="1972020" y="44067"/>
                    </a:cubicBezTo>
                    <a:cubicBezTo>
                      <a:pt x="1917096" y="62375"/>
                      <a:pt x="1911799" y="66018"/>
                      <a:pt x="1861851" y="77118"/>
                    </a:cubicBezTo>
                    <a:cubicBezTo>
                      <a:pt x="1843572" y="81180"/>
                      <a:pt x="1824832" y="83208"/>
                      <a:pt x="1806767" y="88135"/>
                    </a:cubicBezTo>
                    <a:cubicBezTo>
                      <a:pt x="1784360" y="94246"/>
                      <a:pt x="1763657" y="106883"/>
                      <a:pt x="1740665" y="110168"/>
                    </a:cubicBezTo>
                    <a:cubicBezTo>
                      <a:pt x="1630627" y="125888"/>
                      <a:pt x="1689355" y="118317"/>
                      <a:pt x="1564396" y="132202"/>
                    </a:cubicBezTo>
                    <a:cubicBezTo>
                      <a:pt x="1535324" y="139470"/>
                      <a:pt x="1508580" y="140907"/>
                      <a:pt x="1487277" y="165253"/>
                    </a:cubicBezTo>
                    <a:cubicBezTo>
                      <a:pt x="1397306" y="268077"/>
                      <a:pt x="1484524" y="203811"/>
                      <a:pt x="1410159" y="253388"/>
                    </a:cubicBezTo>
                    <a:cubicBezTo>
                      <a:pt x="1402815" y="264405"/>
                      <a:pt x="1398465" y="278167"/>
                      <a:pt x="1388126" y="286438"/>
                    </a:cubicBezTo>
                    <a:cubicBezTo>
                      <a:pt x="1379058" y="293693"/>
                      <a:pt x="1366241" y="294265"/>
                      <a:pt x="1355075" y="297455"/>
                    </a:cubicBezTo>
                    <a:cubicBezTo>
                      <a:pt x="1340516" y="301615"/>
                      <a:pt x="1325567" y="304312"/>
                      <a:pt x="1311008" y="308472"/>
                    </a:cubicBezTo>
                    <a:cubicBezTo>
                      <a:pt x="1299842" y="311662"/>
                      <a:pt x="1289453" y="317847"/>
                      <a:pt x="1277957" y="319489"/>
                    </a:cubicBezTo>
                    <a:cubicBezTo>
                      <a:pt x="1237803" y="325225"/>
                      <a:pt x="1197249" y="327895"/>
                      <a:pt x="1156771" y="330506"/>
                    </a:cubicBezTo>
                    <a:cubicBezTo>
                      <a:pt x="1083386" y="335241"/>
                      <a:pt x="1009880" y="337851"/>
                      <a:pt x="936434" y="341523"/>
                    </a:cubicBezTo>
                    <a:cubicBezTo>
                      <a:pt x="889404" y="349361"/>
                      <a:pt x="847875" y="352751"/>
                      <a:pt x="804232" y="374573"/>
                    </a:cubicBezTo>
                    <a:cubicBezTo>
                      <a:pt x="789543" y="381918"/>
                      <a:pt x="774423" y="388459"/>
                      <a:pt x="760164" y="396607"/>
                    </a:cubicBezTo>
                    <a:cubicBezTo>
                      <a:pt x="748668" y="403176"/>
                      <a:pt x="739213" y="413263"/>
                      <a:pt x="727114" y="418641"/>
                    </a:cubicBezTo>
                    <a:cubicBezTo>
                      <a:pt x="705890" y="428074"/>
                      <a:pt x="683544" y="435042"/>
                      <a:pt x="661012" y="440675"/>
                    </a:cubicBezTo>
                    <a:cubicBezTo>
                      <a:pt x="594412" y="457324"/>
                      <a:pt x="631311" y="446903"/>
                      <a:pt x="550844" y="473725"/>
                    </a:cubicBezTo>
                    <a:lnTo>
                      <a:pt x="517793" y="484742"/>
                    </a:lnTo>
                    <a:cubicBezTo>
                      <a:pt x="510448" y="495759"/>
                      <a:pt x="506098" y="509522"/>
                      <a:pt x="495759" y="517793"/>
                    </a:cubicBezTo>
                    <a:cubicBezTo>
                      <a:pt x="486691" y="525047"/>
                      <a:pt x="473096" y="523616"/>
                      <a:pt x="462709" y="528809"/>
                    </a:cubicBezTo>
                    <a:cubicBezTo>
                      <a:pt x="450866" y="534730"/>
                      <a:pt x="441828" y="545627"/>
                      <a:pt x="429658" y="550843"/>
                    </a:cubicBezTo>
                    <a:cubicBezTo>
                      <a:pt x="415741" y="556807"/>
                      <a:pt x="400094" y="557509"/>
                      <a:pt x="385591" y="561860"/>
                    </a:cubicBezTo>
                    <a:cubicBezTo>
                      <a:pt x="363345" y="568534"/>
                      <a:pt x="341523" y="576549"/>
                      <a:pt x="319489" y="583894"/>
                    </a:cubicBezTo>
                    <a:cubicBezTo>
                      <a:pt x="308472" y="587566"/>
                      <a:pt x="296101" y="588470"/>
                      <a:pt x="286439" y="594911"/>
                    </a:cubicBezTo>
                    <a:cubicBezTo>
                      <a:pt x="275422" y="602255"/>
                      <a:pt x="265487" y="611567"/>
                      <a:pt x="253388" y="616944"/>
                    </a:cubicBezTo>
                    <a:cubicBezTo>
                      <a:pt x="232164" y="626377"/>
                      <a:pt x="187287" y="638978"/>
                      <a:pt x="187287" y="638978"/>
                    </a:cubicBezTo>
                    <a:cubicBezTo>
                      <a:pt x="161450" y="716489"/>
                      <a:pt x="200271" y="625994"/>
                      <a:pt x="132203" y="694062"/>
                    </a:cubicBezTo>
                    <a:cubicBezTo>
                      <a:pt x="123991" y="702274"/>
                      <a:pt x="124858" y="716096"/>
                      <a:pt x="121186" y="727113"/>
                    </a:cubicBezTo>
                    <a:cubicBezTo>
                      <a:pt x="124858" y="738130"/>
                      <a:pt x="124948" y="751096"/>
                      <a:pt x="132203" y="760164"/>
                    </a:cubicBezTo>
                    <a:cubicBezTo>
                      <a:pt x="140474" y="770503"/>
                      <a:pt x="162656" y="769214"/>
                      <a:pt x="165253" y="782197"/>
                    </a:cubicBezTo>
                    <a:cubicBezTo>
                      <a:pt x="171482" y="813343"/>
                      <a:pt x="125343" y="821207"/>
                      <a:pt x="110169" y="826265"/>
                    </a:cubicBezTo>
                    <a:cubicBezTo>
                      <a:pt x="75251" y="878641"/>
                      <a:pt x="92323" y="846752"/>
                      <a:pt x="66102" y="925417"/>
                    </a:cubicBezTo>
                    <a:lnTo>
                      <a:pt x="55085" y="958467"/>
                    </a:lnTo>
                    <a:cubicBezTo>
                      <a:pt x="62429" y="969484"/>
                      <a:pt x="67756" y="982155"/>
                      <a:pt x="77118" y="991518"/>
                    </a:cubicBezTo>
                    <a:cubicBezTo>
                      <a:pt x="98475" y="1012876"/>
                      <a:pt x="116338" y="1015608"/>
                      <a:pt x="143220" y="1024568"/>
                    </a:cubicBezTo>
                    <a:cubicBezTo>
                      <a:pt x="139548" y="1039257"/>
                      <a:pt x="141662" y="1056813"/>
                      <a:pt x="132203" y="1068636"/>
                    </a:cubicBezTo>
                    <a:cubicBezTo>
                      <a:pt x="124948" y="1077704"/>
                      <a:pt x="110488" y="1077134"/>
                      <a:pt x="99152" y="1079653"/>
                    </a:cubicBezTo>
                    <a:cubicBezTo>
                      <a:pt x="-17182" y="1105505"/>
                      <a:pt x="74403" y="1076886"/>
                      <a:pt x="0" y="1101687"/>
                    </a:cubicBezTo>
                    <a:cubicBezTo>
                      <a:pt x="3672" y="1123721"/>
                      <a:pt x="1027" y="1147809"/>
                      <a:pt x="11017" y="1167788"/>
                    </a:cubicBezTo>
                    <a:cubicBezTo>
                      <a:pt x="19559" y="1184871"/>
                      <a:pt x="61477" y="1195624"/>
                      <a:pt x="77118" y="1200838"/>
                    </a:cubicBezTo>
                    <a:cubicBezTo>
                      <a:pt x="79292" y="1204099"/>
                      <a:pt x="118033" y="1255930"/>
                      <a:pt x="110169" y="1266940"/>
                    </a:cubicBezTo>
                    <a:cubicBezTo>
                      <a:pt x="94777" y="1288489"/>
                      <a:pt x="44068" y="1311007"/>
                      <a:pt x="44068" y="1311007"/>
                    </a:cubicBezTo>
                    <a:cubicBezTo>
                      <a:pt x="36723" y="1333041"/>
                      <a:pt x="9151" y="1357783"/>
                      <a:pt x="22034" y="1377108"/>
                    </a:cubicBezTo>
                    <a:cubicBezTo>
                      <a:pt x="29379" y="1388125"/>
                      <a:pt x="34103" y="1401440"/>
                      <a:pt x="44068" y="1410159"/>
                    </a:cubicBezTo>
                    <a:cubicBezTo>
                      <a:pt x="63997" y="1427597"/>
                      <a:pt x="88135" y="1439537"/>
                      <a:pt x="110169" y="1454226"/>
                    </a:cubicBezTo>
                    <a:lnTo>
                      <a:pt x="143220" y="1476260"/>
                    </a:lnTo>
                    <a:lnTo>
                      <a:pt x="209321" y="1520328"/>
                    </a:lnTo>
                    <a:cubicBezTo>
                      <a:pt x="220338" y="1527672"/>
                      <a:pt x="229810" y="1538174"/>
                      <a:pt x="242371" y="1542361"/>
                    </a:cubicBezTo>
                    <a:lnTo>
                      <a:pt x="341523" y="1575412"/>
                    </a:lnTo>
                    <a:lnTo>
                      <a:pt x="374574" y="1586429"/>
                    </a:lnTo>
                    <a:cubicBezTo>
                      <a:pt x="385591" y="1590101"/>
                      <a:pt x="396358" y="1594630"/>
                      <a:pt x="407624" y="1597446"/>
                    </a:cubicBezTo>
                    <a:cubicBezTo>
                      <a:pt x="422313" y="1601118"/>
                      <a:pt x="437133" y="1604303"/>
                      <a:pt x="451692" y="1608462"/>
                    </a:cubicBezTo>
                    <a:cubicBezTo>
                      <a:pt x="462858" y="1611652"/>
                      <a:pt x="473356" y="1617201"/>
                      <a:pt x="484743" y="1619479"/>
                    </a:cubicBezTo>
                    <a:cubicBezTo>
                      <a:pt x="510206" y="1624572"/>
                      <a:pt x="536247" y="1626227"/>
                      <a:pt x="561861" y="1630496"/>
                    </a:cubicBezTo>
                    <a:cubicBezTo>
                      <a:pt x="580331" y="1633574"/>
                      <a:pt x="598666" y="1637451"/>
                      <a:pt x="616945" y="1641513"/>
                    </a:cubicBezTo>
                    <a:cubicBezTo>
                      <a:pt x="631726" y="1644798"/>
                      <a:pt x="646231" y="1649245"/>
                      <a:pt x="661012" y="1652530"/>
                    </a:cubicBezTo>
                    <a:cubicBezTo>
                      <a:pt x="767352" y="1676161"/>
                      <a:pt x="662613" y="1650647"/>
                      <a:pt x="782198" y="1674564"/>
                    </a:cubicBezTo>
                    <a:cubicBezTo>
                      <a:pt x="797045" y="1677533"/>
                      <a:pt x="811484" y="1682297"/>
                      <a:pt x="826265" y="1685581"/>
                    </a:cubicBezTo>
                    <a:cubicBezTo>
                      <a:pt x="844544" y="1689643"/>
                      <a:pt x="863071" y="1692535"/>
                      <a:pt x="881350" y="1696597"/>
                    </a:cubicBezTo>
                    <a:cubicBezTo>
                      <a:pt x="958821" y="1713812"/>
                      <a:pt x="894074" y="1700232"/>
                      <a:pt x="958468" y="1718631"/>
                    </a:cubicBezTo>
                    <a:cubicBezTo>
                      <a:pt x="973027" y="1722791"/>
                      <a:pt x="988032" y="1725297"/>
                      <a:pt x="1002535" y="1729648"/>
                    </a:cubicBezTo>
                    <a:cubicBezTo>
                      <a:pt x="1024781" y="1736322"/>
                      <a:pt x="1049311" y="1738799"/>
                      <a:pt x="1068636" y="1751682"/>
                    </a:cubicBezTo>
                    <a:cubicBezTo>
                      <a:pt x="1079653" y="1759026"/>
                      <a:pt x="1089588" y="1768338"/>
                      <a:pt x="1101687" y="1773715"/>
                    </a:cubicBezTo>
                    <a:cubicBezTo>
                      <a:pt x="1122911" y="1783148"/>
                      <a:pt x="1148463" y="1782866"/>
                      <a:pt x="1167788" y="1795749"/>
                    </a:cubicBezTo>
                    <a:cubicBezTo>
                      <a:pt x="1189822" y="1810438"/>
                      <a:pt x="1208767" y="1831443"/>
                      <a:pt x="1233889" y="1839817"/>
                    </a:cubicBezTo>
                    <a:cubicBezTo>
                      <a:pt x="1344973" y="1876845"/>
                      <a:pt x="1172661" y="1820347"/>
                      <a:pt x="1311008" y="1861850"/>
                    </a:cubicBezTo>
                    <a:cubicBezTo>
                      <a:pt x="1333254" y="1868524"/>
                      <a:pt x="1355075" y="1876539"/>
                      <a:pt x="1377109" y="1883884"/>
                    </a:cubicBezTo>
                    <a:lnTo>
                      <a:pt x="1443210" y="1905918"/>
                    </a:lnTo>
                    <a:cubicBezTo>
                      <a:pt x="1472588" y="1909590"/>
                      <a:pt x="1501895" y="1913889"/>
                      <a:pt x="1531345" y="1916935"/>
                    </a:cubicBezTo>
                    <a:cubicBezTo>
                      <a:pt x="1608401" y="1924906"/>
                      <a:pt x="1686011" y="1928012"/>
                      <a:pt x="1762699" y="1938968"/>
                    </a:cubicBezTo>
                    <a:cubicBezTo>
                      <a:pt x="1986316" y="1970914"/>
                      <a:pt x="1707203" y="1930430"/>
                      <a:pt x="1905918" y="1961002"/>
                    </a:cubicBezTo>
                    <a:cubicBezTo>
                      <a:pt x="1971802" y="1971138"/>
                      <a:pt x="2003497" y="1974577"/>
                      <a:pt x="2071171" y="1983036"/>
                    </a:cubicBezTo>
                    <a:cubicBezTo>
                      <a:pt x="2082188" y="1986708"/>
                      <a:pt x="2092680" y="1992771"/>
                      <a:pt x="2104222" y="1994053"/>
                    </a:cubicBezTo>
                    <a:cubicBezTo>
                      <a:pt x="2192122" y="2003820"/>
                      <a:pt x="2368627" y="2016087"/>
                      <a:pt x="2368627" y="2016087"/>
                    </a:cubicBezTo>
                    <a:cubicBezTo>
                      <a:pt x="2423711" y="2012415"/>
                      <a:pt x="2478977" y="2010849"/>
                      <a:pt x="2533880" y="2005070"/>
                    </a:cubicBezTo>
                    <a:cubicBezTo>
                      <a:pt x="2579465" y="2000272"/>
                      <a:pt x="2571060" y="1991911"/>
                      <a:pt x="2610998" y="1983036"/>
                    </a:cubicBezTo>
                    <a:cubicBezTo>
                      <a:pt x="2692798" y="1964858"/>
                      <a:pt x="2658768" y="1990350"/>
                      <a:pt x="2699133" y="1949985"/>
                    </a:cubicBez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円/楕円 24"/>
            <p:cNvSpPr/>
            <p:nvPr/>
          </p:nvSpPr>
          <p:spPr>
            <a:xfrm>
              <a:off x="4887623" y="1404207"/>
              <a:ext cx="1152128" cy="11521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6376519" y="1769567"/>
              <a:ext cx="719600" cy="504056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ボックス 28"/>
          <p:cNvSpPr txBox="1"/>
          <p:nvPr/>
        </p:nvSpPr>
        <p:spPr>
          <a:xfrm>
            <a:off x="5209385" y="1401650"/>
            <a:ext cx="10081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particle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8587060" y="2172300"/>
            <a:ext cx="1988536" cy="1287306"/>
            <a:chOff x="6224467" y="3094650"/>
            <a:chExt cx="1988536" cy="1287306"/>
          </a:xfrm>
        </p:grpSpPr>
        <p:sp>
          <p:nvSpPr>
            <p:cNvPr id="30" name="円/楕円 29"/>
            <p:cNvSpPr/>
            <p:nvPr/>
          </p:nvSpPr>
          <p:spPr>
            <a:xfrm>
              <a:off x="6401893" y="3132559"/>
              <a:ext cx="1080120" cy="10801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 flipH="1">
              <a:off x="7254912" y="3384587"/>
              <a:ext cx="396044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7582933" y="3154045"/>
              <a:ext cx="630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 smtClean="0"/>
                <a:t>液滴</a:t>
              </a:r>
              <a:endParaRPr kumimoji="1" lang="ja-JP" altLang="en-US" sz="1600" dirty="0"/>
            </a:p>
          </p:txBody>
        </p:sp>
        <p:cxnSp>
          <p:nvCxnSpPr>
            <p:cNvPr id="33" name="直線コネクタ 32"/>
            <p:cNvCxnSpPr>
              <a:endCxn id="30" idx="5"/>
            </p:cNvCxnSpPr>
            <p:nvPr/>
          </p:nvCxnSpPr>
          <p:spPr>
            <a:xfrm flipH="1" flipV="1">
              <a:off x="7323833" y="4054499"/>
              <a:ext cx="259100" cy="158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/>
            <p:cNvSpPr txBox="1"/>
            <p:nvPr/>
          </p:nvSpPr>
          <p:spPr>
            <a:xfrm>
              <a:off x="7488898" y="4043402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 smtClean="0"/>
                <a:t>界面</a:t>
              </a:r>
              <a:endParaRPr kumimoji="1" lang="ja-JP" altLang="en-US" sz="1600" dirty="0"/>
            </a:p>
          </p:txBody>
        </p:sp>
        <p:graphicFrame>
          <p:nvGraphicFramePr>
            <p:cNvPr id="3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9329135"/>
                </p:ext>
              </p:extLst>
            </p:nvPr>
          </p:nvGraphicFramePr>
          <p:xfrm>
            <a:off x="6224467" y="3094650"/>
            <a:ext cx="260350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53" name="数式" r:id="rId9" imgW="152280" imgH="203040" progId="Equation.3">
                    <p:embed/>
                  </p:oleObj>
                </mc:Choice>
                <mc:Fallback>
                  <p:oleObj name="数式" r:id="rId9" imgW="152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4467" y="3094650"/>
                          <a:ext cx="260350" cy="32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4912712"/>
                </p:ext>
              </p:extLst>
            </p:nvPr>
          </p:nvGraphicFramePr>
          <p:xfrm>
            <a:off x="6839558" y="3706934"/>
            <a:ext cx="279489" cy="329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54" name="数式" r:id="rId11" imgW="152280" imgH="190440" progId="Equation.3">
                    <p:embed/>
                  </p:oleObj>
                </mc:Choice>
                <mc:Fallback>
                  <p:oleObj name="数式" r:id="rId11" imgW="1522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9558" y="3706934"/>
                          <a:ext cx="279489" cy="32932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144111"/>
              </p:ext>
            </p:extLst>
          </p:nvPr>
        </p:nvGraphicFramePr>
        <p:xfrm>
          <a:off x="8926827" y="1110479"/>
          <a:ext cx="71755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55" name="数式" r:id="rId13" imgW="444240" imgH="419040" progId="Equation.3">
                  <p:embed/>
                </p:oleObj>
              </mc:Choice>
              <mc:Fallback>
                <p:oleObj name="数式" r:id="rId13" imgW="444240" imgH="419040" progId="Equation.3">
                  <p:embed/>
                  <p:pic>
                    <p:nvPicPr>
                      <p:cNvPr id="0" name="オブジェクト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6827" y="1110479"/>
                        <a:ext cx="71755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4305" y="138187"/>
            <a:ext cx="9624060" cy="864097"/>
          </a:xfrm>
        </p:spPr>
        <p:txBody>
          <a:bodyPr>
            <a:normAutofit/>
          </a:bodyPr>
          <a:lstStyle/>
          <a:p>
            <a:r>
              <a:rPr lang="ja-JP" altLang="en-US" sz="4400" dirty="0"/>
              <a:t>方法</a:t>
            </a:r>
            <a:endParaRPr kumimoji="1" lang="ja-JP" altLang="en-US" sz="44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414472" y="2120022"/>
            <a:ext cx="205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←</a:t>
            </a:r>
            <a:r>
              <a:rPr lang="ja-JP" altLang="en-US" sz="2400" dirty="0" smtClean="0">
                <a:solidFill>
                  <a:srgbClr val="FF0000"/>
                </a:solidFill>
              </a:rPr>
              <a:t>密度差保存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06777" y="5317527"/>
            <a:ext cx="7476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ja-JP" altLang="en-US" sz="2800" dirty="0" smtClean="0"/>
              <a:t>粒子速度を</a:t>
            </a:r>
            <a:r>
              <a:rPr lang="en-US" altLang="ja-JP" sz="2800" dirty="0"/>
              <a:t> </a:t>
            </a:r>
            <a:r>
              <a:rPr lang="en-US" altLang="ja-JP" sz="2800" dirty="0" smtClean="0"/>
              <a:t>     </a:t>
            </a:r>
            <a:r>
              <a:rPr lang="ja-JP" altLang="en-US" sz="2800" dirty="0" smtClean="0"/>
              <a:t>とする→</a:t>
            </a:r>
            <a:r>
              <a:rPr kumimoji="1" lang="ja-JP" altLang="en-US" sz="2800" dirty="0" smtClean="0"/>
              <a:t>粒子速度に対する摂動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76570" y="184539"/>
            <a:ext cx="2294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：</a:t>
            </a:r>
            <a:r>
              <a:rPr kumimoji="1" lang="ja-JP" altLang="en-US" sz="2400" dirty="0" smtClean="0"/>
              <a:t>流速ベクトル</a:t>
            </a:r>
            <a:endParaRPr kumimoji="1" lang="ja-JP" altLang="en-US" sz="24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867882" y="648341"/>
            <a:ext cx="2864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：</a:t>
            </a:r>
            <a:r>
              <a:rPr lang="ja-JP" altLang="en-US" sz="2400" dirty="0" smtClean="0"/>
              <a:t>二成分の質量密度の差（遠方で一定）</a:t>
            </a:r>
            <a:endParaRPr lang="ja-JP" altLang="en-US" sz="2400" dirty="0"/>
          </a:p>
        </p:txBody>
      </p:sp>
      <p:sp>
        <p:nvSpPr>
          <p:cNvPr id="11" name="角丸四角形 10"/>
          <p:cNvSpPr/>
          <p:nvPr/>
        </p:nvSpPr>
        <p:spPr>
          <a:xfrm>
            <a:off x="806777" y="5868863"/>
            <a:ext cx="8611007" cy="13681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>
            <a:off x="378434" y="1116335"/>
            <a:ext cx="10219140" cy="3910454"/>
            <a:chOff x="162124" y="1267193"/>
            <a:chExt cx="9033544" cy="3456774"/>
          </a:xfrm>
        </p:grpSpPr>
        <p:graphicFrame>
          <p:nvGraphicFramePr>
            <p:cNvPr id="55" name="オブジェクト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2978106"/>
                </p:ext>
              </p:extLst>
            </p:nvPr>
          </p:nvGraphicFramePr>
          <p:xfrm>
            <a:off x="952538" y="2059671"/>
            <a:ext cx="5356225" cy="165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089" name="数式" r:id="rId3" imgW="2095200" imgH="647640" progId="Equation.3">
                    <p:embed/>
                  </p:oleObj>
                </mc:Choice>
                <mc:Fallback>
                  <p:oleObj name="数式" r:id="rId3" imgW="2095200" imgH="647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538" y="2059671"/>
                          <a:ext cx="5356225" cy="1655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テキスト ボックス 39"/>
            <p:cNvSpPr txBox="1"/>
            <p:nvPr/>
          </p:nvSpPr>
          <p:spPr>
            <a:xfrm>
              <a:off x="7273200" y="3202507"/>
              <a:ext cx="180702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←</a:t>
              </a:r>
              <a:r>
                <a:rPr kumimoji="1" lang="ja-JP" altLang="en-US" sz="2400" dirty="0" smtClean="0">
                  <a:solidFill>
                    <a:srgbClr val="FF0000"/>
                  </a:solidFill>
                </a:rPr>
                <a:t>密度和一定</a:t>
              </a:r>
              <a:r>
                <a:rPr kumimoji="1" lang="en-US" altLang="ja-JP" sz="2400" dirty="0" smtClean="0">
                  <a:solidFill>
                    <a:srgbClr val="FF0000"/>
                  </a:solidFill>
                </a:rPr>
                <a:t>(</a:t>
              </a:r>
              <a:r>
                <a:rPr kumimoji="1" lang="ja-JP" altLang="en-US" sz="2400" dirty="0" smtClean="0">
                  <a:solidFill>
                    <a:srgbClr val="FF0000"/>
                  </a:solidFill>
                </a:rPr>
                <a:t>非圧縮条件</a:t>
              </a:r>
              <a:r>
                <a:rPr kumimoji="1" lang="en-US" altLang="ja-JP" sz="2400" dirty="0" smtClean="0">
                  <a:solidFill>
                    <a:srgbClr val="FF0000"/>
                  </a:solidFill>
                </a:rPr>
                <a:t>)</a:t>
              </a:r>
              <a:endParaRPr kumimoji="1" lang="ja-JP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7273201" y="2680014"/>
              <a:ext cx="180702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←</a:t>
              </a:r>
              <a:r>
                <a:rPr kumimoji="1" lang="ja-JP" altLang="en-US" sz="2400" dirty="0" smtClean="0">
                  <a:solidFill>
                    <a:srgbClr val="FF0000"/>
                  </a:solidFill>
                </a:rPr>
                <a:t>運動方程式</a:t>
              </a:r>
              <a:endParaRPr kumimoji="1" lang="ja-JP" altLang="en-US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30" name="グループ化 29"/>
            <p:cNvGrpSpPr/>
            <p:nvPr/>
          </p:nvGrpSpPr>
          <p:grpSpPr>
            <a:xfrm>
              <a:off x="286641" y="1267193"/>
              <a:ext cx="6882742" cy="3456774"/>
              <a:chOff x="306140" y="899921"/>
              <a:chExt cx="6882742" cy="3456774"/>
            </a:xfrm>
          </p:grpSpPr>
          <p:sp>
            <p:nvSpPr>
              <p:cNvPr id="31" name="テキスト ボックス 30"/>
              <p:cNvSpPr txBox="1"/>
              <p:nvPr/>
            </p:nvSpPr>
            <p:spPr>
              <a:xfrm>
                <a:off x="459748" y="899921"/>
                <a:ext cx="49325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 smtClean="0"/>
                  <a:t>・</a:t>
                </a:r>
                <a:r>
                  <a:rPr kumimoji="1" lang="ja-JP" altLang="en-US" sz="2800" dirty="0" smtClean="0"/>
                  <a:t>二成分における支配方程式</a:t>
                </a:r>
                <a:endParaRPr kumimoji="1" lang="ja-JP" altLang="en-US" sz="2800" dirty="0"/>
              </a:p>
            </p:txBody>
          </p:sp>
          <p:cxnSp>
            <p:nvCxnSpPr>
              <p:cNvPr id="32" name="直線コネクタ 31"/>
              <p:cNvCxnSpPr/>
              <p:nvPr/>
            </p:nvCxnSpPr>
            <p:spPr>
              <a:xfrm>
                <a:off x="3330476" y="2772519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/>
              <p:nvPr/>
            </p:nvCxnSpPr>
            <p:spPr>
              <a:xfrm>
                <a:off x="5130676" y="2772519"/>
                <a:ext cx="360040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テキスト ボックス 33"/>
              <p:cNvSpPr txBox="1"/>
              <p:nvPr/>
            </p:nvSpPr>
            <p:spPr>
              <a:xfrm>
                <a:off x="2610396" y="3060551"/>
                <a:ext cx="2183826" cy="70788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dirty="0" smtClean="0"/>
                  <a:t>質量密度差による</a:t>
                </a:r>
                <a:endParaRPr kumimoji="1" lang="en-US" altLang="ja-JP" sz="2000" dirty="0" smtClean="0"/>
              </a:p>
              <a:p>
                <a:r>
                  <a:rPr kumimoji="1" lang="ja-JP" altLang="en-US" sz="2000" dirty="0" smtClean="0"/>
                  <a:t>浸透圧</a:t>
                </a:r>
                <a:endParaRPr kumimoji="1" lang="ja-JP" altLang="en-US" sz="2000" dirty="0"/>
              </a:p>
            </p:txBody>
          </p:sp>
          <p:sp>
            <p:nvSpPr>
              <p:cNvPr id="35" name="テキスト ボックス 34"/>
              <p:cNvSpPr txBox="1"/>
              <p:nvPr/>
            </p:nvSpPr>
            <p:spPr>
              <a:xfrm>
                <a:off x="5274692" y="3060551"/>
                <a:ext cx="1914190" cy="70788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dirty="0" smtClean="0"/>
                  <a:t>濃度勾配による圧力テンソル</a:t>
                </a:r>
                <a:endParaRPr kumimoji="1" lang="ja-JP" altLang="en-US" sz="2000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558887" y="1661585"/>
                <a:ext cx="2125939" cy="40011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dirty="0" smtClean="0"/>
                  <a:t>化学ポテンシャル</a:t>
                </a:r>
                <a:endParaRPr kumimoji="1" lang="ja-JP" altLang="en-US" sz="2000" dirty="0"/>
              </a:p>
            </p:txBody>
          </p:sp>
          <p:cxnSp>
            <p:nvCxnSpPr>
              <p:cNvPr id="49" name="直線コネクタ 48"/>
              <p:cNvCxnSpPr/>
              <p:nvPr/>
            </p:nvCxnSpPr>
            <p:spPr>
              <a:xfrm>
                <a:off x="3638007" y="1956834"/>
                <a:ext cx="920880" cy="139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円弧 49"/>
              <p:cNvSpPr/>
              <p:nvPr/>
            </p:nvSpPr>
            <p:spPr>
              <a:xfrm rot="16200000">
                <a:off x="72114" y="2934537"/>
                <a:ext cx="1728192" cy="1116124"/>
              </a:xfrm>
              <a:prstGeom prst="arc">
                <a:avLst>
                  <a:gd name="adj1" fmla="val 13363234"/>
                  <a:gd name="adj2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306140" y="3840445"/>
                <a:ext cx="3168352" cy="41549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低</a:t>
                </a:r>
                <a:r>
                  <a:rPr kumimoji="1" lang="en-US" altLang="ja-JP" dirty="0" smtClean="0"/>
                  <a:t>Re</a:t>
                </a:r>
                <a:r>
                  <a:rPr kumimoji="1" lang="ja-JP" altLang="en-US" dirty="0" smtClean="0"/>
                  <a:t>数のため慣性項は０</a:t>
                </a:r>
                <a:endParaRPr kumimoji="1" lang="ja-JP" altLang="en-US" dirty="0"/>
              </a:p>
            </p:txBody>
          </p:sp>
          <p:sp>
            <p:nvSpPr>
              <p:cNvPr id="52" name="左中かっこ 51"/>
              <p:cNvSpPr/>
              <p:nvPr/>
            </p:nvSpPr>
            <p:spPr>
              <a:xfrm>
                <a:off x="594172" y="1692399"/>
                <a:ext cx="288032" cy="165618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" name="角丸四角形 14"/>
            <p:cNvSpPr/>
            <p:nvPr/>
          </p:nvSpPr>
          <p:spPr>
            <a:xfrm>
              <a:off x="162124" y="1908423"/>
              <a:ext cx="9033544" cy="2815544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aphicFrame>
        <p:nvGraphicFramePr>
          <p:cNvPr id="18" name="オブジェクト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404973"/>
              </p:ext>
            </p:extLst>
          </p:nvPr>
        </p:nvGraphicFramePr>
        <p:xfrm>
          <a:off x="7221190" y="184539"/>
          <a:ext cx="419695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0" name="数式" r:id="rId5" imgW="126720" imgH="139680" progId="Equation.3">
                  <p:embed/>
                </p:oleObj>
              </mc:Choice>
              <mc:Fallback>
                <p:oleObj name="数式" r:id="rId5" imgW="126720" imgH="139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21190" y="184539"/>
                        <a:ext cx="419695" cy="46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オブジェクト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402207"/>
              </p:ext>
            </p:extLst>
          </p:nvPr>
        </p:nvGraphicFramePr>
        <p:xfrm>
          <a:off x="7095882" y="646203"/>
          <a:ext cx="771999" cy="546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1" name="数式" r:id="rId7" imgW="304560" imgH="215640" progId="Equation.3">
                  <p:embed/>
                </p:oleObj>
              </mc:Choice>
              <mc:Fallback>
                <p:oleObj name="数式" r:id="rId7" imgW="3045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95882" y="646203"/>
                        <a:ext cx="771999" cy="546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テキスト ボックス 28"/>
          <p:cNvSpPr txBox="1"/>
          <p:nvPr/>
        </p:nvSpPr>
        <p:spPr>
          <a:xfrm>
            <a:off x="7723662" y="4935358"/>
            <a:ext cx="28010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（ｂｙ　</a:t>
            </a:r>
            <a:r>
              <a:rPr lang="en-US" altLang="ja-JP" dirty="0" err="1" smtClean="0"/>
              <a:t>Fujitani</a:t>
            </a:r>
            <a:r>
              <a:rPr lang="en-US" altLang="ja-JP" dirty="0" smtClean="0"/>
              <a:t>(2014)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graphicFrame>
        <p:nvGraphicFramePr>
          <p:cNvPr id="3" name="オブジェクト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052720"/>
              </p:ext>
            </p:extLst>
          </p:nvPr>
        </p:nvGraphicFramePr>
        <p:xfrm>
          <a:off x="5289550" y="367188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2" name="数式" r:id="rId9" imgW="114120" imgH="215640" progId="Equation.3">
                  <p:embed/>
                </p:oleObj>
              </mc:Choice>
              <mc:Fallback>
                <p:oleObj name="数式" r:id="rId9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89550" y="3671888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218952"/>
              </p:ext>
            </p:extLst>
          </p:nvPr>
        </p:nvGraphicFramePr>
        <p:xfrm>
          <a:off x="1890316" y="6372919"/>
          <a:ext cx="6750799" cy="66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3" name="数式" r:id="rId11" imgW="2323800" imgH="228600" progId="Equation.3">
                  <p:embed/>
                </p:oleObj>
              </mc:Choice>
              <mc:Fallback>
                <p:oleObj name="数式" r:id="rId11" imgW="2323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90316" y="6372919"/>
                        <a:ext cx="6750799" cy="66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170961" y="6039202"/>
            <a:ext cx="954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例</a:t>
            </a:r>
            <a:r>
              <a:rPr kumimoji="1" lang="en-US" altLang="ja-JP" sz="2800" dirty="0" smtClean="0"/>
              <a:t>:</a:t>
            </a:r>
            <a:endParaRPr kumimoji="1" lang="ja-JP" altLang="en-US" sz="2800" dirty="0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714421"/>
              </p:ext>
            </p:extLst>
          </p:nvPr>
        </p:nvGraphicFramePr>
        <p:xfrm>
          <a:off x="2754412" y="5354270"/>
          <a:ext cx="610352" cy="449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4" name="数式" r:id="rId13" imgW="241200" imgH="177480" progId="Equation.3">
                  <p:embed/>
                </p:oleObj>
              </mc:Choice>
              <mc:Fallback>
                <p:oleObj name="数式" r:id="rId13" imgW="24120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54412" y="5354270"/>
                        <a:ext cx="610352" cy="449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807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タイトル 1"/>
          <p:cNvSpPr>
            <a:spLocks noGrp="1"/>
          </p:cNvSpPr>
          <p:nvPr>
            <p:ph type="title"/>
          </p:nvPr>
        </p:nvSpPr>
        <p:spPr>
          <a:xfrm>
            <a:off x="450156" y="180231"/>
            <a:ext cx="9624060" cy="864097"/>
          </a:xfrm>
        </p:spPr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2165869" y="0"/>
            <a:ext cx="7218789" cy="2515327"/>
            <a:chOff x="2412374" y="843222"/>
            <a:chExt cx="7218789" cy="2515327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2412374" y="939092"/>
              <a:ext cx="7218789" cy="2128494"/>
              <a:chOff x="1890316" y="3492599"/>
              <a:chExt cx="7848119" cy="1975391"/>
            </a:xfrm>
          </p:grpSpPr>
          <p:sp>
            <p:nvSpPr>
              <p:cNvPr id="29" name="角丸四角形 28"/>
              <p:cNvSpPr/>
              <p:nvPr/>
            </p:nvSpPr>
            <p:spPr>
              <a:xfrm>
                <a:off x="1890316" y="3492599"/>
                <a:ext cx="6696744" cy="151216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2" name="直線コネクタ 31"/>
              <p:cNvCxnSpPr/>
              <p:nvPr/>
            </p:nvCxnSpPr>
            <p:spPr>
              <a:xfrm>
                <a:off x="5873155" y="4845359"/>
                <a:ext cx="20658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/>
              <p:nvPr/>
            </p:nvCxnSpPr>
            <p:spPr>
              <a:xfrm>
                <a:off x="7497638" y="4828280"/>
                <a:ext cx="982237" cy="263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テキスト ボックス 33"/>
              <p:cNvSpPr txBox="1"/>
              <p:nvPr/>
            </p:nvSpPr>
            <p:spPr>
              <a:xfrm>
                <a:off x="7866227" y="5052492"/>
                <a:ext cx="187220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補正項</a:t>
                </a:r>
                <a:endParaRPr kumimoji="1" lang="ja-JP" altLang="en-US" dirty="0"/>
              </a:p>
            </p:txBody>
          </p:sp>
        </p:grpSp>
        <p:cxnSp>
          <p:nvCxnSpPr>
            <p:cNvPr id="37" name="直線コネクタ 36"/>
            <p:cNvCxnSpPr/>
            <p:nvPr/>
          </p:nvCxnSpPr>
          <p:spPr>
            <a:xfrm>
              <a:off x="3400978" y="2378295"/>
              <a:ext cx="1981726" cy="184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/>
            <p:cNvCxnSpPr/>
            <p:nvPr/>
          </p:nvCxnSpPr>
          <p:spPr>
            <a:xfrm flipV="1">
              <a:off x="3400978" y="2396699"/>
              <a:ext cx="212703" cy="306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1" name="オブジェクト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953613"/>
                </p:ext>
              </p:extLst>
            </p:nvPr>
          </p:nvGraphicFramePr>
          <p:xfrm>
            <a:off x="2560752" y="843222"/>
            <a:ext cx="5778747" cy="1588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51" name="数式" r:id="rId3" imgW="2171520" imgH="596880" progId="Equation.3">
                    <p:embed/>
                  </p:oleObj>
                </mc:Choice>
                <mc:Fallback>
                  <p:oleObj name="数式" r:id="rId3" imgW="2171520" imgH="5968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60752" y="843222"/>
                          <a:ext cx="5778747" cy="15883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テキスト ボックス 11"/>
            <p:cNvSpPr txBox="1"/>
            <p:nvPr/>
          </p:nvSpPr>
          <p:spPr>
            <a:xfrm>
              <a:off x="2496861" y="2619885"/>
              <a:ext cx="23762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吸着層がない時の抵抗係数</a:t>
              </a:r>
              <a:endParaRPr kumimoji="1" lang="ja-JP" altLang="en-US" dirty="0"/>
            </a:p>
          </p:txBody>
        </p:sp>
      </p:grpSp>
      <p:graphicFrame>
        <p:nvGraphicFramePr>
          <p:cNvPr id="15" name="オブジェクト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149266"/>
              </p:ext>
            </p:extLst>
          </p:nvPr>
        </p:nvGraphicFramePr>
        <p:xfrm>
          <a:off x="8930453" y="805985"/>
          <a:ext cx="1219104" cy="1035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2" name="数式" r:id="rId5" imgW="507960" imgH="431640" progId="Equation.3">
                  <p:embed/>
                </p:oleObj>
              </mc:Choice>
              <mc:Fallback>
                <p:oleObj name="数式" r:id="rId5" imgW="507960" imgH="431640" progId="Equation.3">
                  <p:embed/>
                  <p:pic>
                    <p:nvPicPr>
                      <p:cNvPr id="0" name="オブジェクト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0453" y="805985"/>
                        <a:ext cx="1219104" cy="1035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グループ化 1"/>
          <p:cNvGrpSpPr/>
          <p:nvPr/>
        </p:nvGrpSpPr>
        <p:grpSpPr>
          <a:xfrm>
            <a:off x="4909888" y="2625525"/>
            <a:ext cx="5728465" cy="4080600"/>
            <a:chOff x="4909888" y="2625525"/>
            <a:chExt cx="5728465" cy="4080600"/>
          </a:xfrm>
        </p:grpSpPr>
        <p:graphicFrame>
          <p:nvGraphicFramePr>
            <p:cNvPr id="40" name="グラフ 3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73267608"/>
                </p:ext>
              </p:extLst>
            </p:nvPr>
          </p:nvGraphicFramePr>
          <p:xfrm>
            <a:off x="4939569" y="3073371"/>
            <a:ext cx="5446022" cy="32676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21" name="オブジェクト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8182651"/>
                </p:ext>
              </p:extLst>
            </p:nvPr>
          </p:nvGraphicFramePr>
          <p:xfrm>
            <a:off x="7323547" y="2625525"/>
            <a:ext cx="1101864" cy="587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53" name="数式" r:id="rId8" imgW="380880" imgH="203040" progId="Equation.3">
                    <p:embed/>
                  </p:oleObj>
                </mc:Choice>
                <mc:Fallback>
                  <p:oleObj name="数式" r:id="rId8" imgW="38088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323547" y="2625525"/>
                          <a:ext cx="1101864" cy="5876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オブジェクト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5594917"/>
                </p:ext>
              </p:extLst>
            </p:nvPr>
          </p:nvGraphicFramePr>
          <p:xfrm>
            <a:off x="10139407" y="6064623"/>
            <a:ext cx="498946" cy="641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54" name="数式" r:id="rId10" imgW="177480" imgH="228600" progId="Equation.3">
                    <p:embed/>
                  </p:oleObj>
                </mc:Choice>
                <mc:Fallback>
                  <p:oleObj name="数式" r:id="rId10" imgW="17748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0139407" y="6064623"/>
                          <a:ext cx="498946" cy="64150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オブジェクト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8083147"/>
                </p:ext>
              </p:extLst>
            </p:nvPr>
          </p:nvGraphicFramePr>
          <p:xfrm>
            <a:off x="4909888" y="2963264"/>
            <a:ext cx="452621" cy="576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55" name="数式" r:id="rId12" imgW="139680" imgH="177480" progId="Equation.3">
                    <p:embed/>
                  </p:oleObj>
                </mc:Choice>
                <mc:Fallback>
                  <p:oleObj name="数式" r:id="rId12" imgW="139680" imgH="1774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909888" y="2963264"/>
                          <a:ext cx="452621" cy="5760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テキスト ボックス 21"/>
          <p:cNvSpPr txBox="1"/>
          <p:nvPr/>
        </p:nvSpPr>
        <p:spPr>
          <a:xfrm>
            <a:off x="4522476" y="1761186"/>
            <a:ext cx="28010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（ｂｙ　</a:t>
            </a:r>
            <a:r>
              <a:rPr lang="en-US" altLang="ja-JP" dirty="0" err="1" smtClean="0"/>
              <a:t>Fujitani</a:t>
            </a:r>
            <a:r>
              <a:rPr lang="en-US" altLang="ja-JP" dirty="0" smtClean="0"/>
              <a:t>(2014)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grpSp>
        <p:nvGrpSpPr>
          <p:cNvPr id="62" name="グループ化 61"/>
          <p:cNvGrpSpPr/>
          <p:nvPr/>
        </p:nvGrpSpPr>
        <p:grpSpPr>
          <a:xfrm>
            <a:off x="0" y="2734817"/>
            <a:ext cx="4786141" cy="4425746"/>
            <a:chOff x="1723" y="2615596"/>
            <a:chExt cx="4786141" cy="4425746"/>
          </a:xfrm>
        </p:grpSpPr>
        <p:pic>
          <p:nvPicPr>
            <p:cNvPr id="58" name="図 57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811" y="3043240"/>
              <a:ext cx="3548091" cy="3548091"/>
            </a:xfrm>
            <a:prstGeom prst="rect">
              <a:avLst/>
            </a:prstGeom>
          </p:spPr>
        </p:pic>
        <p:grpSp>
          <p:nvGrpSpPr>
            <p:cNvPr id="54" name="グループ化 53"/>
            <p:cNvGrpSpPr/>
            <p:nvPr/>
          </p:nvGrpSpPr>
          <p:grpSpPr>
            <a:xfrm>
              <a:off x="1723" y="2615596"/>
              <a:ext cx="4786141" cy="4425746"/>
              <a:chOff x="218337" y="2429629"/>
              <a:chExt cx="4786141" cy="4425746"/>
            </a:xfrm>
          </p:grpSpPr>
          <p:graphicFrame>
            <p:nvGraphicFramePr>
              <p:cNvPr id="10" name="オブジェクト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22018200"/>
                  </p:ext>
                </p:extLst>
              </p:nvPr>
            </p:nvGraphicFramePr>
            <p:xfrm>
              <a:off x="4506003" y="6214025"/>
              <a:ext cx="498475" cy="641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456" name="数式" r:id="rId15" imgW="177480" imgH="228600" progId="Equation.3">
                      <p:embed/>
                    </p:oleObj>
                  </mc:Choice>
                  <mc:Fallback>
                    <p:oleObj name="数式" r:id="rId15" imgW="177480" imgH="228600" progId="Equation.3">
                      <p:embed/>
                      <p:pic>
                        <p:nvPicPr>
                          <p:cNvPr id="0" name="オブジェクト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6003" y="6214025"/>
                            <a:ext cx="498475" cy="6413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オブジェクト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86443943"/>
                  </p:ext>
                </p:extLst>
              </p:nvPr>
            </p:nvGraphicFramePr>
            <p:xfrm>
              <a:off x="886749" y="2628503"/>
              <a:ext cx="441325" cy="4778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457" name="数式" r:id="rId17" imgW="152280" imgH="164880" progId="Equation.3">
                      <p:embed/>
                    </p:oleObj>
                  </mc:Choice>
                  <mc:Fallback>
                    <p:oleObj name="数式" r:id="rId17" imgW="152280" imgH="164880" progId="Equation.3">
                      <p:embed/>
                      <p:pic>
                        <p:nvPicPr>
                          <p:cNvPr id="0" name="オブジェクト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6749" y="2628503"/>
                            <a:ext cx="441325" cy="4778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オブジェクト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4110826"/>
                  </p:ext>
                </p:extLst>
              </p:nvPr>
            </p:nvGraphicFramePr>
            <p:xfrm>
              <a:off x="382497" y="3877513"/>
              <a:ext cx="799470" cy="399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458" name="数式" r:id="rId19" imgW="355320" imgH="177480" progId="Equation.3">
                      <p:embed/>
                    </p:oleObj>
                  </mc:Choice>
                  <mc:Fallback>
                    <p:oleObj name="数式" r:id="rId19" imgW="355320" imgH="177480" progId="Equation.3">
                      <p:embed/>
                      <p:pic>
                        <p:nvPicPr>
                          <p:cNvPr id="0" name="オブジェクト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2497" y="3877513"/>
                            <a:ext cx="799470" cy="3993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オブジェクト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29437295"/>
                  </p:ext>
                </p:extLst>
              </p:nvPr>
            </p:nvGraphicFramePr>
            <p:xfrm>
              <a:off x="218337" y="5433379"/>
              <a:ext cx="828630" cy="399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459" name="数式" r:id="rId21" imgW="368280" imgH="177480" progId="Equation.3">
                      <p:embed/>
                    </p:oleObj>
                  </mc:Choice>
                  <mc:Fallback>
                    <p:oleObj name="数式" r:id="rId21" imgW="368280" imgH="177480" progId="Equation.3">
                      <p:embed/>
                      <p:pic>
                        <p:nvPicPr>
                          <p:cNvPr id="0" name="オブジェクト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8337" y="5433379"/>
                            <a:ext cx="828630" cy="3993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24" name="直線矢印コネクタ 23"/>
              <p:cNvCxnSpPr/>
              <p:nvPr/>
            </p:nvCxnSpPr>
            <p:spPr>
              <a:xfrm>
                <a:off x="994025" y="5633044"/>
                <a:ext cx="393471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矢印コネクタ 38"/>
              <p:cNvCxnSpPr/>
              <p:nvPr/>
            </p:nvCxnSpPr>
            <p:spPr>
              <a:xfrm>
                <a:off x="1117516" y="4136220"/>
                <a:ext cx="393471" cy="21602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1" name="オブジェクト 4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3733413"/>
                  </p:ext>
                </p:extLst>
              </p:nvPr>
            </p:nvGraphicFramePr>
            <p:xfrm>
              <a:off x="2025338" y="6417542"/>
              <a:ext cx="828630" cy="399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460" name="数式" r:id="rId23" imgW="368280" imgH="177480" progId="Equation.3">
                      <p:embed/>
                    </p:oleObj>
                  </mc:Choice>
                  <mc:Fallback>
                    <p:oleObj name="数式" r:id="rId23" imgW="368280" imgH="177480" progId="Equation.3">
                      <p:embed/>
                      <p:pic>
                        <p:nvPicPr>
                          <p:cNvPr id="0" name="オブジェクト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25338" y="6417542"/>
                            <a:ext cx="828630" cy="3993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2" name="直線矢印コネクタ 41"/>
              <p:cNvCxnSpPr>
                <a:stCxn id="41" idx="0"/>
              </p:cNvCxnSpPr>
              <p:nvPr/>
            </p:nvCxnSpPr>
            <p:spPr>
              <a:xfrm flipV="1">
                <a:off x="2439653" y="6007201"/>
                <a:ext cx="26727" cy="41034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/>
              <p:cNvCxnSpPr/>
              <p:nvPr/>
            </p:nvCxnSpPr>
            <p:spPr>
              <a:xfrm flipV="1">
                <a:off x="4023025" y="2670175"/>
                <a:ext cx="172137" cy="27802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テキスト ボックス 52"/>
              <p:cNvSpPr txBox="1"/>
              <p:nvPr/>
            </p:nvSpPr>
            <p:spPr>
              <a:xfrm>
                <a:off x="3825758" y="2429629"/>
                <a:ext cx="9133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 smtClean="0"/>
                  <a:t>0.002</a:t>
                </a:r>
                <a:endParaRPr kumimoji="1" lang="ja-JP" altLang="en-US" sz="1600" dirty="0"/>
              </a:p>
            </p:txBody>
          </p:sp>
        </p:grpSp>
      </p:grpSp>
      <p:grpSp>
        <p:nvGrpSpPr>
          <p:cNvPr id="57" name="グループ化 56"/>
          <p:cNvGrpSpPr/>
          <p:nvPr/>
        </p:nvGrpSpPr>
        <p:grpSpPr>
          <a:xfrm>
            <a:off x="8875097" y="171890"/>
            <a:ext cx="1656173" cy="738664"/>
            <a:chOff x="8731087" y="324246"/>
            <a:chExt cx="1656173" cy="738664"/>
          </a:xfrm>
        </p:grpSpPr>
        <p:graphicFrame>
          <p:nvGraphicFramePr>
            <p:cNvPr id="55" name="オブジェクト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5311846"/>
                </p:ext>
              </p:extLst>
            </p:nvPr>
          </p:nvGraphicFramePr>
          <p:xfrm>
            <a:off x="8731087" y="324257"/>
            <a:ext cx="335232" cy="425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61" name="数式" r:id="rId25" imgW="139680" imgH="177480" progId="Equation.3">
                    <p:embed/>
                  </p:oleObj>
                </mc:Choice>
                <mc:Fallback>
                  <p:oleObj name="数式" r:id="rId25" imgW="139680" imgH="1774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8731087" y="324257"/>
                          <a:ext cx="335232" cy="4259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テキスト ボックス 55"/>
            <p:cNvSpPr txBox="1"/>
            <p:nvPr/>
          </p:nvSpPr>
          <p:spPr>
            <a:xfrm>
              <a:off x="9019108" y="324246"/>
              <a:ext cx="13681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:</a:t>
              </a:r>
              <a:r>
                <a:rPr kumimoji="1" lang="ja-JP" altLang="en-US" dirty="0" smtClean="0"/>
                <a:t>表面効果の指標</a:t>
              </a:r>
              <a:endParaRPr kumimoji="1" lang="ja-JP" altLang="en-US" dirty="0"/>
            </a:p>
          </p:txBody>
        </p:sp>
      </p:grpSp>
      <p:grpSp>
        <p:nvGrpSpPr>
          <p:cNvPr id="43" name="グループ化 42"/>
          <p:cNvGrpSpPr/>
          <p:nvPr/>
        </p:nvGrpSpPr>
        <p:grpSpPr>
          <a:xfrm>
            <a:off x="4791072" y="6680824"/>
            <a:ext cx="5876868" cy="741990"/>
            <a:chOff x="3293121" y="6638858"/>
            <a:chExt cx="4586833" cy="1299136"/>
          </a:xfrm>
        </p:grpSpPr>
        <p:sp>
          <p:nvSpPr>
            <p:cNvPr id="44" name="テキスト ボックス 43"/>
            <p:cNvSpPr txBox="1"/>
            <p:nvPr/>
          </p:nvSpPr>
          <p:spPr>
            <a:xfrm>
              <a:off x="3293121" y="6810510"/>
              <a:ext cx="4586833" cy="10772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3200" dirty="0" smtClean="0"/>
                <a:t>　　と　　を変化させて流れを計算</a:t>
              </a:r>
              <a:endParaRPr kumimoji="1" lang="ja-JP" altLang="en-US" sz="3200" dirty="0"/>
            </a:p>
          </p:txBody>
        </p:sp>
        <p:graphicFrame>
          <p:nvGraphicFramePr>
            <p:cNvPr id="45" name="オブジェクト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189415"/>
                </p:ext>
              </p:extLst>
            </p:nvPr>
          </p:nvGraphicFramePr>
          <p:xfrm>
            <a:off x="3409835" y="6638858"/>
            <a:ext cx="449612" cy="1299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62" name="数式" r:id="rId27" imgW="177480" imgH="228600" progId="Equation.3">
                    <p:embed/>
                  </p:oleObj>
                </mc:Choice>
                <mc:Fallback>
                  <p:oleObj name="数式" r:id="rId27" imgW="17748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3409835" y="6638858"/>
                          <a:ext cx="449612" cy="12991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オブジェクト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8411648"/>
                </p:ext>
              </p:extLst>
            </p:nvPr>
          </p:nvGraphicFramePr>
          <p:xfrm>
            <a:off x="4026423" y="6860749"/>
            <a:ext cx="420567" cy="976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63" name="数式" r:id="rId29" imgW="152280" imgH="164880" progId="Equation.3">
                    <p:embed/>
                  </p:oleObj>
                </mc:Choice>
                <mc:Fallback>
                  <p:oleObj name="数式" r:id="rId29" imgW="152280" imgH="1648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026423" y="6860749"/>
                          <a:ext cx="420567" cy="9767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" name="円/楕円 47"/>
          <p:cNvSpPr/>
          <p:nvPr/>
        </p:nvSpPr>
        <p:spPr>
          <a:xfrm>
            <a:off x="1807816" y="5609802"/>
            <a:ext cx="144016" cy="14401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3010457" y="5589215"/>
            <a:ext cx="144016" cy="14401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1386260" y="6371057"/>
            <a:ext cx="144016" cy="14401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オブジェクト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600103"/>
              </p:ext>
            </p:extLst>
          </p:nvPr>
        </p:nvGraphicFramePr>
        <p:xfrm>
          <a:off x="-11840" y="0"/>
          <a:ext cx="3060700" cy="1771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73" name="数式" r:id="rId3" imgW="965160" imgH="558720" progId="Equation.3">
                  <p:embed/>
                </p:oleObj>
              </mc:Choice>
              <mc:Fallback>
                <p:oleObj name="数式" r:id="rId3" imgW="9651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1840" y="0"/>
                        <a:ext cx="3060700" cy="1771651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2024818" y="2390728"/>
            <a:ext cx="16032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変化分のみ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481" y="467393"/>
            <a:ext cx="4032448" cy="1971419"/>
          </a:xfrm>
          <a:prstGeom prst="rect">
            <a:avLst/>
          </a:prstGeom>
        </p:spPr>
      </p:pic>
      <p:grpSp>
        <p:nvGrpSpPr>
          <p:cNvPr id="2" name="グループ化 1"/>
          <p:cNvGrpSpPr/>
          <p:nvPr/>
        </p:nvGrpSpPr>
        <p:grpSpPr>
          <a:xfrm>
            <a:off x="164897" y="3167000"/>
            <a:ext cx="6330939" cy="4363440"/>
            <a:chOff x="164897" y="3167000"/>
            <a:chExt cx="6330939" cy="4363440"/>
          </a:xfrm>
        </p:grpSpPr>
        <p:graphicFrame>
          <p:nvGraphicFramePr>
            <p:cNvPr id="3" name="オブジェクト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753043"/>
                </p:ext>
              </p:extLst>
            </p:nvPr>
          </p:nvGraphicFramePr>
          <p:xfrm>
            <a:off x="164897" y="3167000"/>
            <a:ext cx="628650" cy="769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74" name="数式" r:id="rId6" imgW="279360" imgH="342720" progId="Equation.3">
                    <p:embed/>
                  </p:oleObj>
                </mc:Choice>
                <mc:Fallback>
                  <p:oleObj name="数式" r:id="rId6" imgW="27936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897" y="3167000"/>
                          <a:ext cx="628650" cy="769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547" y="3728948"/>
              <a:ext cx="4424989" cy="3441658"/>
            </a:xfrm>
            <a:prstGeom prst="rect">
              <a:avLst/>
            </a:prstGeom>
          </p:spPr>
        </p:pic>
        <p:cxnSp>
          <p:nvCxnSpPr>
            <p:cNvPr id="14" name="直線コネクタ 13"/>
            <p:cNvCxnSpPr/>
            <p:nvPr/>
          </p:nvCxnSpPr>
          <p:spPr>
            <a:xfrm flipH="1">
              <a:off x="3151800" y="3564607"/>
              <a:ext cx="7260" cy="3263035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右矢印 23"/>
            <p:cNvSpPr/>
            <p:nvPr/>
          </p:nvSpPr>
          <p:spPr>
            <a:xfrm>
              <a:off x="3141499" y="4500711"/>
              <a:ext cx="360040" cy="14401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aphicFrame>
          <p:nvGraphicFramePr>
            <p:cNvPr id="25" name="オブジェクト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6782247"/>
                </p:ext>
              </p:extLst>
            </p:nvPr>
          </p:nvGraphicFramePr>
          <p:xfrm>
            <a:off x="3166320" y="4199331"/>
            <a:ext cx="462805" cy="37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75" name="数式" r:id="rId9" imgW="266353" imgH="215619" progId="Equation.3">
                    <p:embed/>
                  </p:oleObj>
                </mc:Choice>
                <mc:Fallback>
                  <p:oleObj name="数式" r:id="rId9" imgW="266353" imgH="215619" progId="Equation.3">
                    <p:embed/>
                    <p:pic>
                      <p:nvPicPr>
                        <p:cNvPr id="0" name="オブジェクト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6320" y="4199331"/>
                          <a:ext cx="462805" cy="373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テキスト ボックス 25"/>
            <p:cNvSpPr txBox="1"/>
            <p:nvPr/>
          </p:nvSpPr>
          <p:spPr>
            <a:xfrm>
              <a:off x="5199692" y="6791776"/>
              <a:ext cx="12961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粒子の</a:t>
              </a:r>
              <a:endParaRPr kumimoji="1" lang="en-US" altLang="ja-JP" dirty="0" smtClean="0"/>
            </a:p>
            <a:p>
              <a:r>
                <a:rPr kumimoji="1" lang="ja-JP" altLang="en-US" dirty="0" smtClean="0"/>
                <a:t>進行方向</a:t>
              </a:r>
              <a:endParaRPr kumimoji="1" lang="ja-JP" altLang="en-US" dirty="0"/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5496249" y="22246"/>
            <a:ext cx="22322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吸着層がない時</a:t>
            </a:r>
            <a:endParaRPr kumimoji="1" lang="ja-JP" altLang="en-US" dirty="0"/>
          </a:p>
        </p:txBody>
      </p:sp>
      <p:grpSp>
        <p:nvGrpSpPr>
          <p:cNvPr id="51" name="グループ化 50"/>
          <p:cNvGrpSpPr/>
          <p:nvPr/>
        </p:nvGrpSpPr>
        <p:grpSpPr>
          <a:xfrm>
            <a:off x="5634732" y="3330363"/>
            <a:ext cx="4872752" cy="3896638"/>
            <a:chOff x="5423078" y="1684454"/>
            <a:chExt cx="4872752" cy="3896638"/>
          </a:xfrm>
        </p:grpSpPr>
        <p:graphicFrame>
          <p:nvGraphicFramePr>
            <p:cNvPr id="32" name="グラフ 3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84335033"/>
                </p:ext>
              </p:extLst>
            </p:nvPr>
          </p:nvGraphicFramePr>
          <p:xfrm>
            <a:off x="5423078" y="2180955"/>
            <a:ext cx="4612172" cy="27673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graphicFrame>
          <p:nvGraphicFramePr>
            <p:cNvPr id="5" name="オブジェクト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9026998"/>
                </p:ext>
              </p:extLst>
            </p:nvPr>
          </p:nvGraphicFramePr>
          <p:xfrm>
            <a:off x="5474419" y="1684454"/>
            <a:ext cx="746689" cy="603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76" name="数式" r:id="rId12" imgW="266400" imgH="215640" progId="Equation.3">
                    <p:embed/>
                  </p:oleObj>
                </mc:Choice>
                <mc:Fallback>
                  <p:oleObj name="数式" r:id="rId12" imgW="2664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4419" y="1684454"/>
                          <a:ext cx="746689" cy="603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オブジェクト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5669060"/>
                </p:ext>
              </p:extLst>
            </p:nvPr>
          </p:nvGraphicFramePr>
          <p:xfrm>
            <a:off x="9667180" y="4811155"/>
            <a:ext cx="628650" cy="769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77" name="数式" r:id="rId13" imgW="279360" imgH="342720" progId="Equation.3">
                    <p:embed/>
                  </p:oleObj>
                </mc:Choice>
                <mc:Fallback>
                  <p:oleObj name="数式" r:id="rId13" imgW="279360" imgH="342720" progId="Equation.3">
                    <p:embed/>
                    <p:pic>
                      <p:nvPicPr>
                        <p:cNvPr id="0" name="オブジェクト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67180" y="4811155"/>
                          <a:ext cx="628650" cy="769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" name="グループ化 41"/>
            <p:cNvGrpSpPr/>
            <p:nvPr/>
          </p:nvGrpSpPr>
          <p:grpSpPr>
            <a:xfrm>
              <a:off x="8803084" y="2730764"/>
              <a:ext cx="864096" cy="864096"/>
              <a:chOff x="8227020" y="6228903"/>
              <a:chExt cx="864096" cy="864096"/>
            </a:xfrm>
          </p:grpSpPr>
          <p:grpSp>
            <p:nvGrpSpPr>
              <p:cNvPr id="43" name="グループ化 42"/>
              <p:cNvGrpSpPr/>
              <p:nvPr/>
            </p:nvGrpSpPr>
            <p:grpSpPr>
              <a:xfrm>
                <a:off x="8227020" y="6228903"/>
                <a:ext cx="864096" cy="864096"/>
                <a:chOff x="9709601" y="6109254"/>
                <a:chExt cx="864096" cy="864096"/>
              </a:xfrm>
            </p:grpSpPr>
            <p:sp>
              <p:nvSpPr>
                <p:cNvPr id="45" name="円/楕円 44"/>
                <p:cNvSpPr/>
                <p:nvPr/>
              </p:nvSpPr>
              <p:spPr>
                <a:xfrm>
                  <a:off x="9709601" y="6109254"/>
                  <a:ext cx="864096" cy="8640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46" name="直線コネクタ 45"/>
                <p:cNvCxnSpPr/>
                <p:nvPr/>
              </p:nvCxnSpPr>
              <p:spPr>
                <a:xfrm>
                  <a:off x="9835615" y="6541302"/>
                  <a:ext cx="61206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直線コネクタ 43"/>
              <p:cNvCxnSpPr/>
              <p:nvPr/>
            </p:nvCxnSpPr>
            <p:spPr>
              <a:xfrm>
                <a:off x="8656820" y="6345506"/>
                <a:ext cx="0" cy="63089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直線矢印コネクタ 46"/>
            <p:cNvCxnSpPr/>
            <p:nvPr/>
          </p:nvCxnSpPr>
          <p:spPr>
            <a:xfrm>
              <a:off x="9444356" y="3542531"/>
              <a:ext cx="366840" cy="5981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直線矢印コネクタ 56"/>
          <p:cNvCxnSpPr/>
          <p:nvPr/>
        </p:nvCxnSpPr>
        <p:spPr>
          <a:xfrm flipH="1">
            <a:off x="2826420" y="1829646"/>
            <a:ext cx="1359061" cy="189930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グループ化 78"/>
          <p:cNvGrpSpPr/>
          <p:nvPr/>
        </p:nvGrpSpPr>
        <p:grpSpPr>
          <a:xfrm>
            <a:off x="3183346" y="3053677"/>
            <a:ext cx="3603035" cy="912966"/>
            <a:chOff x="3159060" y="3008916"/>
            <a:chExt cx="3603035" cy="912966"/>
          </a:xfrm>
        </p:grpSpPr>
        <p:sp>
          <p:nvSpPr>
            <p:cNvPr id="70" name="フリーフォーム 69"/>
            <p:cNvSpPr/>
            <p:nvPr/>
          </p:nvSpPr>
          <p:spPr>
            <a:xfrm>
              <a:off x="3159060" y="3008916"/>
              <a:ext cx="3591499" cy="720032"/>
            </a:xfrm>
            <a:custGeom>
              <a:avLst/>
              <a:gdLst>
                <a:gd name="connsiteX0" fmla="*/ 0 w 3591499"/>
                <a:gd name="connsiteY0" fmla="*/ 720032 h 720032"/>
                <a:gd name="connsiteX1" fmla="*/ 99152 w 3591499"/>
                <a:gd name="connsiteY1" fmla="*/ 664948 h 720032"/>
                <a:gd name="connsiteX2" fmla="*/ 1255923 w 3591499"/>
                <a:gd name="connsiteY2" fmla="*/ 14953 h 720032"/>
                <a:gd name="connsiteX3" fmla="*/ 3161841 w 3591499"/>
                <a:gd name="connsiteY3" fmla="*/ 246307 h 720032"/>
                <a:gd name="connsiteX4" fmla="*/ 3591499 w 3591499"/>
                <a:gd name="connsiteY4" fmla="*/ 675965 h 720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1499" h="720032">
                  <a:moveTo>
                    <a:pt x="0" y="720032"/>
                  </a:moveTo>
                  <a:lnTo>
                    <a:pt x="99152" y="664948"/>
                  </a:lnTo>
                  <a:cubicBezTo>
                    <a:pt x="308473" y="547435"/>
                    <a:pt x="745475" y="84726"/>
                    <a:pt x="1255923" y="14953"/>
                  </a:cubicBezTo>
                  <a:cubicBezTo>
                    <a:pt x="1766371" y="-54820"/>
                    <a:pt x="2772578" y="136138"/>
                    <a:pt x="3161841" y="246307"/>
                  </a:cubicBezTo>
                  <a:cubicBezTo>
                    <a:pt x="3551104" y="356476"/>
                    <a:pt x="3571301" y="516220"/>
                    <a:pt x="3591499" y="675965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2" name="直線矢印コネクタ 71"/>
            <p:cNvCxnSpPr/>
            <p:nvPr/>
          </p:nvCxnSpPr>
          <p:spPr>
            <a:xfrm>
              <a:off x="6726091" y="3536013"/>
              <a:ext cx="36004" cy="38586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491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オブジェクト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267286"/>
              </p:ext>
            </p:extLst>
          </p:nvPr>
        </p:nvGraphicFramePr>
        <p:xfrm>
          <a:off x="-24696" y="0"/>
          <a:ext cx="3040063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50" name="数式" r:id="rId3" imgW="965160" imgH="558720" progId="Equation.3">
                  <p:embed/>
                </p:oleObj>
              </mc:Choice>
              <mc:Fallback>
                <p:oleObj name="数式" r:id="rId3" imgW="965160" imgH="55872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4696" y="0"/>
                        <a:ext cx="3040063" cy="1760538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図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72" y="2510223"/>
            <a:ext cx="4536504" cy="3125147"/>
          </a:xfrm>
          <a:prstGeom prst="rect">
            <a:avLst/>
          </a:prstGeom>
        </p:spPr>
      </p:pic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329869"/>
              </p:ext>
            </p:extLst>
          </p:nvPr>
        </p:nvGraphicFramePr>
        <p:xfrm>
          <a:off x="5058668" y="2052439"/>
          <a:ext cx="746689" cy="60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51" name="数式" r:id="rId6" imgW="266400" imgH="215640" progId="Equation.3">
                  <p:embed/>
                </p:oleObj>
              </mc:Choice>
              <mc:Fallback>
                <p:oleObj name="数式" r:id="rId6" imgW="266400" imgH="215640" progId="Equation.3">
                  <p:embed/>
                  <p:pic>
                    <p:nvPicPr>
                      <p:cNvPr id="0" name="オブジェクト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8668" y="2052439"/>
                        <a:ext cx="746689" cy="60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4266580" y="5633429"/>
            <a:ext cx="1296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粒子の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進行方向</a:t>
            </a:r>
            <a:endParaRPr kumimoji="1" lang="ja-JP" altLang="en-US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78840"/>
              </p:ext>
            </p:extLst>
          </p:nvPr>
        </p:nvGraphicFramePr>
        <p:xfrm>
          <a:off x="9791402" y="5436815"/>
          <a:ext cx="62865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52" name="数式" r:id="rId8" imgW="279360" imgH="342720" progId="Equation.3">
                  <p:embed/>
                </p:oleObj>
              </mc:Choice>
              <mc:Fallback>
                <p:oleObj name="数式" r:id="rId8" imgW="279360" imgH="342720" progId="Equation.3">
                  <p:embed/>
                  <p:pic>
                    <p:nvPicPr>
                      <p:cNvPr id="0" name="オブジェクト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1402" y="5436815"/>
                        <a:ext cx="628650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379553"/>
              </p:ext>
            </p:extLst>
          </p:nvPr>
        </p:nvGraphicFramePr>
        <p:xfrm>
          <a:off x="0" y="2125254"/>
          <a:ext cx="62865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53" name="数式" r:id="rId10" imgW="279360" imgH="342720" progId="Equation.3">
                  <p:embed/>
                </p:oleObj>
              </mc:Choice>
              <mc:Fallback>
                <p:oleObj name="数式" r:id="rId10" imgW="279360" imgH="342720" progId="Equation.3">
                  <p:embed/>
                  <p:pic>
                    <p:nvPicPr>
                      <p:cNvPr id="0" name="オブジェクト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25254"/>
                        <a:ext cx="628650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グループ化 22"/>
          <p:cNvGrpSpPr/>
          <p:nvPr/>
        </p:nvGrpSpPr>
        <p:grpSpPr>
          <a:xfrm>
            <a:off x="5346700" y="2583170"/>
            <a:ext cx="4958846" cy="2979254"/>
            <a:chOff x="5058668" y="2583170"/>
            <a:chExt cx="4958846" cy="2979254"/>
          </a:xfrm>
        </p:grpSpPr>
        <p:graphicFrame>
          <p:nvGraphicFramePr>
            <p:cNvPr id="16" name="グラフ 1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08599663"/>
                </p:ext>
              </p:extLst>
            </p:nvPr>
          </p:nvGraphicFramePr>
          <p:xfrm>
            <a:off x="5058668" y="2583170"/>
            <a:ext cx="4958846" cy="29792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grpSp>
          <p:nvGrpSpPr>
            <p:cNvPr id="17" name="グループ化 16"/>
            <p:cNvGrpSpPr/>
            <p:nvPr/>
          </p:nvGrpSpPr>
          <p:grpSpPr>
            <a:xfrm>
              <a:off x="8643310" y="4250750"/>
              <a:ext cx="864096" cy="864096"/>
              <a:chOff x="8227020" y="6228903"/>
              <a:chExt cx="864096" cy="864096"/>
            </a:xfrm>
          </p:grpSpPr>
          <p:grpSp>
            <p:nvGrpSpPr>
              <p:cNvPr id="13" name="グループ化 12"/>
              <p:cNvGrpSpPr/>
              <p:nvPr/>
            </p:nvGrpSpPr>
            <p:grpSpPr>
              <a:xfrm>
                <a:off x="8227020" y="6228903"/>
                <a:ext cx="864096" cy="864096"/>
                <a:chOff x="9709601" y="6109254"/>
                <a:chExt cx="864096" cy="864096"/>
              </a:xfrm>
            </p:grpSpPr>
            <p:sp>
              <p:nvSpPr>
                <p:cNvPr id="14" name="円/楕円 13"/>
                <p:cNvSpPr/>
                <p:nvPr/>
              </p:nvSpPr>
              <p:spPr>
                <a:xfrm>
                  <a:off x="9709601" y="6109254"/>
                  <a:ext cx="864096" cy="86409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" name="直線コネクタ 14"/>
                <p:cNvCxnSpPr/>
                <p:nvPr/>
              </p:nvCxnSpPr>
              <p:spPr>
                <a:xfrm>
                  <a:off x="9835615" y="6541302"/>
                  <a:ext cx="61206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直線コネクタ 10"/>
              <p:cNvCxnSpPr/>
              <p:nvPr/>
            </p:nvCxnSpPr>
            <p:spPr>
              <a:xfrm>
                <a:off x="8656820" y="6345506"/>
                <a:ext cx="0" cy="63089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矢印コネクタ 18"/>
            <p:cNvCxnSpPr>
              <a:stCxn id="14" idx="7"/>
            </p:cNvCxnSpPr>
            <p:nvPr/>
          </p:nvCxnSpPr>
          <p:spPr>
            <a:xfrm flipV="1">
              <a:off x="9380862" y="4072797"/>
              <a:ext cx="386731" cy="3044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tp_001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presentation_tp_001</Template>
  <TotalTime>8072</TotalTime>
  <Words>609</Words>
  <Application>Microsoft Office PowerPoint</Application>
  <PresentationFormat>ユーザー設定</PresentationFormat>
  <Paragraphs>160</Paragraphs>
  <Slides>23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3</vt:i4>
      </vt:variant>
      <vt:variant>
        <vt:lpstr>スライド タイトル</vt:lpstr>
      </vt:variant>
      <vt:variant>
        <vt:i4>23</vt:i4>
      </vt:variant>
    </vt:vector>
  </HeadingPairs>
  <TitlesOfParts>
    <vt:vector size="27" baseType="lpstr">
      <vt:lpstr>presentation_tp_001</vt:lpstr>
      <vt:lpstr>数式</vt:lpstr>
      <vt:lpstr>Microsoft 数式 3.0</vt:lpstr>
      <vt:lpstr>文書</vt:lpstr>
      <vt:lpstr>PowerPoint プレゼンテーション</vt:lpstr>
      <vt:lpstr>背景と目的</vt:lpstr>
      <vt:lpstr>PowerPoint プレゼンテーション</vt:lpstr>
      <vt:lpstr>PowerPoint プレゼンテーション</vt:lpstr>
      <vt:lpstr>PowerPoint プレゼンテーション</vt:lpstr>
      <vt:lpstr>方法</vt:lpstr>
      <vt:lpstr>結果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結論</vt:lpstr>
      <vt:lpstr>PowerPoint プレゼンテーション</vt:lpstr>
      <vt:lpstr>PowerPoint プレゼンテーション</vt:lpstr>
      <vt:lpstr>一成分中の液滴の抵抗係数</vt:lpstr>
      <vt:lpstr>一成分中の液滴の抵抗係数</vt:lpstr>
      <vt:lpstr>一成分中の液滴の抵抗係数</vt:lpstr>
      <vt:lpstr>一成分中の液滴の抵抗係数</vt:lpstr>
      <vt:lpstr>PowerPoint プレゼンテーション</vt:lpstr>
      <vt:lpstr>PowerPoint プレゼンテーション</vt:lpstr>
      <vt:lpstr>流れの比較、今後の課題</vt:lpstr>
      <vt:lpstr>Appendix 流れ関数</vt:lpstr>
      <vt:lpstr>Appendix 流れ関数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企業ブランディング計画</dc:title>
  <dc:creator>fukunari</dc:creator>
  <cp:lastModifiedBy>amazake</cp:lastModifiedBy>
  <cp:revision>567</cp:revision>
  <cp:lastPrinted>2014-01-29T04:07:22Z</cp:lastPrinted>
  <dcterms:created xsi:type="dcterms:W3CDTF">2013-09-04T23:54:28Z</dcterms:created>
  <dcterms:modified xsi:type="dcterms:W3CDTF">2014-01-31T13:15:36Z</dcterms:modified>
</cp:coreProperties>
</file>