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59" r:id="rId7"/>
    <p:sldId id="280" r:id="rId8"/>
    <p:sldId id="264" r:id="rId9"/>
    <p:sldId id="263" r:id="rId10"/>
    <p:sldId id="262" r:id="rId11"/>
    <p:sldId id="260" r:id="rId12"/>
    <p:sldId id="281" r:id="rId13"/>
    <p:sldId id="266" r:id="rId14"/>
    <p:sldId id="270" r:id="rId15"/>
    <p:sldId id="273" r:id="rId16"/>
    <p:sldId id="282" r:id="rId17"/>
    <p:sldId id="283" r:id="rId18"/>
    <p:sldId id="284" r:id="rId19"/>
    <p:sldId id="274" r:id="rId20"/>
    <p:sldId id="286" r:id="rId21"/>
    <p:sldId id="287" r:id="rId22"/>
    <p:sldId id="288" r:id="rId23"/>
    <p:sldId id="289" r:id="rId24"/>
    <p:sldId id="271" r:id="rId25"/>
    <p:sldId id="290" r:id="rId26"/>
    <p:sldId id="291" r:id="rId27"/>
    <p:sldId id="292" r:id="rId28"/>
    <p:sldId id="293" r:id="rId29"/>
    <p:sldId id="272" r:id="rId30"/>
    <p:sldId id="295" r:id="rId31"/>
    <p:sldId id="267" r:id="rId32"/>
    <p:sldId id="296" r:id="rId33"/>
    <p:sldId id="268" r:id="rId34"/>
    <p:sldId id="26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012"/>
    <a:srgbClr val="00386C"/>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121" y="66"/>
      </p:cViewPr>
      <p:guideLst>
        <p:guide orient="horz" pos="2114"/>
        <p:guide pos="28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7C0CA3-79A2-416E-A2F8-3CF1ACFC3CE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C04B14-3FA6-4279-B04F-45AAC7A3AF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C0CA3-79A2-416E-A2F8-3CF1ACFC3CEB}"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04B14-3FA6-4279-B04F-45AAC7A3AF5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xml"/><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 y="4572008"/>
            <a:ext cx="9144000" cy="228599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9" name="Picture 5"/>
          <p:cNvPicPr>
            <a:picLocks noChangeAspect="1" noChangeArrowheads="1"/>
          </p:cNvPicPr>
          <p:nvPr/>
        </p:nvPicPr>
        <p:blipFill>
          <a:blip r:embed="rId1"/>
          <a:srcRect/>
          <a:stretch>
            <a:fillRect/>
          </a:stretch>
        </p:blipFill>
        <p:spPr bwMode="auto">
          <a:xfrm>
            <a:off x="0" y="-36214"/>
            <a:ext cx="9144000" cy="2286000"/>
          </a:xfrm>
          <a:prstGeom prst="rect">
            <a:avLst/>
          </a:prstGeom>
          <a:noFill/>
          <a:ln w="9525">
            <a:noFill/>
            <a:miter lim="800000"/>
            <a:headEnd/>
            <a:tailEnd/>
          </a:ln>
          <a:effectLst/>
        </p:spPr>
      </p:pic>
      <p:sp>
        <p:nvSpPr>
          <p:cNvPr id="11" name="TextBox 10"/>
          <p:cNvSpPr txBox="1"/>
          <p:nvPr/>
        </p:nvSpPr>
        <p:spPr>
          <a:xfrm>
            <a:off x="1785918" y="5500702"/>
            <a:ext cx="2857520" cy="521970"/>
          </a:xfrm>
          <a:prstGeom prst="rect">
            <a:avLst/>
          </a:prstGeom>
          <a:noFill/>
        </p:spPr>
        <p:txBody>
          <a:bodyPr wrap="square" rtlCol="0">
            <a:spAutoFit/>
          </a:bodyPr>
          <a:lstStyle/>
          <a:p>
            <a:r>
              <a:rPr lang="zh-CN" altLang="en-US" sz="2800" dirty="0">
                <a:solidFill>
                  <a:schemeClr val="bg1"/>
                </a:solidFill>
              </a:rPr>
              <a:t>答辩人：戴志奇</a:t>
            </a:r>
            <a:endParaRPr lang="zh-CN" altLang="en-US" sz="2800" dirty="0">
              <a:solidFill>
                <a:schemeClr val="bg1"/>
              </a:solidFill>
            </a:endParaRPr>
          </a:p>
        </p:txBody>
      </p:sp>
      <p:sp>
        <p:nvSpPr>
          <p:cNvPr id="12" name="TextBox 11"/>
          <p:cNvSpPr txBox="1"/>
          <p:nvPr/>
        </p:nvSpPr>
        <p:spPr>
          <a:xfrm>
            <a:off x="5286380" y="5500702"/>
            <a:ext cx="2857520" cy="521970"/>
          </a:xfrm>
          <a:prstGeom prst="rect">
            <a:avLst/>
          </a:prstGeom>
          <a:noFill/>
        </p:spPr>
        <p:txBody>
          <a:bodyPr wrap="square" rtlCol="0">
            <a:spAutoFit/>
          </a:bodyPr>
          <a:lstStyle/>
          <a:p>
            <a:r>
              <a:rPr lang="zh-CN" altLang="en-US" sz="2800" dirty="0">
                <a:solidFill>
                  <a:schemeClr val="bg1"/>
                </a:solidFill>
              </a:rPr>
              <a:t>导师：张小红</a:t>
            </a:r>
            <a:endParaRPr lang="en-US" altLang="zh-CN" sz="2800" dirty="0">
              <a:solidFill>
                <a:schemeClr val="bg1"/>
              </a:solidFill>
            </a:endParaRPr>
          </a:p>
        </p:txBody>
      </p:sp>
      <p:sp>
        <p:nvSpPr>
          <p:cNvPr id="13" name="TextBox 12"/>
          <p:cNvSpPr txBox="1"/>
          <p:nvPr/>
        </p:nvSpPr>
        <p:spPr>
          <a:xfrm>
            <a:off x="1000100" y="2855838"/>
            <a:ext cx="7643866" cy="1076325"/>
          </a:xfrm>
          <a:prstGeom prst="rect">
            <a:avLst/>
          </a:prstGeom>
          <a:noFill/>
        </p:spPr>
        <p:txBody>
          <a:bodyPr wrap="square" rtlCol="0">
            <a:spAutoFit/>
          </a:bodyPr>
          <a:lstStyle/>
          <a:p>
            <a:pPr algn="ctr"/>
            <a:r>
              <a:rPr lang="zh-CN" altLang="zh-CN" sz="3200" dirty="0">
                <a:latin typeface="Calibri" panose="020F0502020204030204" pitchFamily="34" charset="0"/>
                <a:ea typeface="微软雅黑" panose="020B0503020204020204" pitchFamily="34" charset="-122"/>
                <a:cs typeface="Calibri" panose="020F0502020204030204" pitchFamily="34" charset="0"/>
              </a:rPr>
              <a:t>企业网站的设计与实现</a:t>
            </a:r>
            <a:endParaRPr lang="zh-CN" altLang="zh-CN" sz="3200" dirty="0">
              <a:latin typeface="Calibri" panose="020F0502020204030204" pitchFamily="34" charset="0"/>
              <a:ea typeface="微软雅黑" panose="020B0503020204020204" pitchFamily="34" charset="-122"/>
              <a:cs typeface="Calibri" panose="020F0502020204030204" pitchFamily="34" charset="0"/>
            </a:endParaRPr>
          </a:p>
          <a:p>
            <a:endParaRPr lang="zh-CN" altLang="en-US" sz="3200" dirty="0">
              <a:solidFill>
                <a:schemeClr val="tx1">
                  <a:lumMod val="85000"/>
                  <a:lumOff val="15000"/>
                </a:schemeClr>
              </a:solidFill>
            </a:endParaRPr>
          </a:p>
        </p:txBody>
      </p:sp>
      <p:sp>
        <p:nvSpPr>
          <p:cNvPr id="18" name="TextBox 17"/>
          <p:cNvSpPr txBox="1"/>
          <p:nvPr/>
        </p:nvSpPr>
        <p:spPr>
          <a:xfrm>
            <a:off x="0" y="3717032"/>
            <a:ext cx="9144000" cy="368300"/>
          </a:xfrm>
          <a:prstGeom prst="rect">
            <a:avLst/>
          </a:prstGeom>
          <a:noFill/>
        </p:spPr>
        <p:txBody>
          <a:bodyPr wrap="square" rtlCol="0">
            <a:spAutoFit/>
          </a:bodyPr>
          <a:lstStyle/>
          <a:p>
            <a:pPr algn="ctr"/>
            <a:r>
              <a:rPr lang="en-US" altLang="zh-CN" b="1">
                <a:latin typeface="Calibri" panose="020F0502020204030204" pitchFamily="34" charset="0"/>
                <a:cs typeface="Calibri" panose="020F0502020204030204" pitchFamily="34" charset="0"/>
              </a:rPr>
              <a:t>Design and Construction of Enterprise Website</a:t>
            </a:r>
            <a:endParaRPr lang="en-US" altLang="zh-CN" b="1">
              <a:latin typeface="Calibri" panose="020F0502020204030204" pitchFamily="34" charset="0"/>
              <a:cs typeface="Calibri" panose="020F050202020403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2" nodeType="clickEffect">
                                  <p:stCondLst>
                                    <p:cond delay="0"/>
                                  </p:stCondLst>
                                  <p:childTnLst>
                                    <p:set>
                                      <p:cBhvr>
                                        <p:cTn id="6" dur="1000"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000" fill="hold">
                                          <p:stCondLst>
                                            <p:cond delay="0"/>
                                          </p:stCondLst>
                                        </p:cTn>
                                        <p:tgtEl>
                                          <p:spTgt spid="18"/>
                                        </p:tgtEl>
                                        <p:attrNameLst>
                                          <p:attrName>style.visibility</p:attrName>
                                        </p:attrNameLst>
                                      </p:cBhvr>
                                      <p:to>
                                        <p:strVal val="visible"/>
                                      </p:to>
                                    </p:set>
                                    <p:anim calcmode="lin" valueType="num">
                                      <p:cBhvr additive="base">
                                        <p:cTn id="13" dur="1000" fill="hold"/>
                                        <p:tgtEl>
                                          <p:spTgt spid="18"/>
                                        </p:tgtEl>
                                        <p:attrNameLst>
                                          <p:attrName>ppt_x</p:attrName>
                                        </p:attrNameLst>
                                      </p:cBhvr>
                                      <p:tavLst>
                                        <p:tav tm="0">
                                          <p:val>
                                            <p:strVal val="0-#ppt_w/2"/>
                                          </p:val>
                                        </p:tav>
                                        <p:tav tm="100000">
                                          <p:val>
                                            <p:strVal val="#ppt_x"/>
                                          </p:val>
                                        </p:tav>
                                      </p:tavLst>
                                    </p:anim>
                                    <p:anim calcmode="lin" valueType="num">
                                      <p:cBhvr additive="base">
                                        <p:cTn id="14"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P spid="13" grpId="2"/>
      <p:bldP spid="18" grpId="0"/>
      <p:bldP spid="18"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p:nvSpPr>
        <p:spPr>
          <a:xfrm>
            <a:off x="0" y="-3162"/>
            <a:ext cx="314324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0" y="3786190"/>
            <a:ext cx="3143240" cy="1692771"/>
          </a:xfrm>
          <a:prstGeom prst="rect">
            <a:avLst/>
          </a:prstGeom>
          <a:noFill/>
        </p:spPr>
        <p:txBody>
          <a:bodyPr wrap="square" rtlCol="0">
            <a:spAutoFit/>
          </a:bodyPr>
          <a:lstStyle/>
          <a:p>
            <a:pPr algn="ctr"/>
            <a:r>
              <a:rPr lang="zh-CN" altLang="en-US" sz="3600" dirty="0">
                <a:solidFill>
                  <a:schemeClr val="bg1"/>
                </a:solidFill>
                <a:latin typeface="+mn-ea"/>
              </a:rPr>
              <a:t>第二部分</a:t>
            </a:r>
            <a:endParaRPr lang="en-US" altLang="zh-CN" sz="3600" dirty="0">
              <a:solidFill>
                <a:schemeClr val="bg1"/>
              </a:solidFill>
              <a:latin typeface="+mn-ea"/>
            </a:endParaRPr>
          </a:p>
          <a:p>
            <a:pPr algn="ctr"/>
            <a:endParaRPr lang="en-US" altLang="zh-CN" sz="3600" dirty="0">
              <a:solidFill>
                <a:schemeClr val="bg1"/>
              </a:solidFill>
              <a:latin typeface="+mn-ea"/>
            </a:endParaRPr>
          </a:p>
          <a:p>
            <a:pPr algn="ctr"/>
            <a:r>
              <a:rPr lang="zh-CN" altLang="en-US" sz="3200" dirty="0">
                <a:solidFill>
                  <a:schemeClr val="bg1"/>
                </a:solidFill>
                <a:latin typeface="+mn-ea"/>
              </a:rPr>
              <a:t>主要参考文献</a:t>
            </a:r>
            <a:endParaRPr lang="zh-CN" altLang="en-US" sz="3200" dirty="0">
              <a:solidFill>
                <a:schemeClr val="bg1"/>
              </a:solidFill>
              <a:latin typeface="+mn-ea"/>
            </a:endParaRPr>
          </a:p>
        </p:txBody>
      </p:sp>
      <p:pic>
        <p:nvPicPr>
          <p:cNvPr id="6" name="Picture 3"/>
          <p:cNvPicPr>
            <a:picLocks noChangeAspect="1" noChangeArrowheads="1"/>
          </p:cNvPicPr>
          <p:nvPr/>
        </p:nvPicPr>
        <p:blipFill>
          <a:blip r:embed="rId1"/>
          <a:srcRect/>
          <a:stretch>
            <a:fillRect/>
          </a:stretch>
        </p:blipFill>
        <p:spPr bwMode="auto">
          <a:xfrm>
            <a:off x="500034" y="1357298"/>
            <a:ext cx="2145020" cy="2000264"/>
          </a:xfrm>
          <a:prstGeom prst="rect">
            <a:avLst/>
          </a:prstGeom>
          <a:noFill/>
          <a:ln w="9525">
            <a:noFill/>
            <a:miter lim="800000"/>
            <a:headEnd/>
            <a:tailEnd/>
          </a:ln>
          <a:effectLst/>
        </p:spPr>
      </p:pic>
      <p:sp>
        <p:nvSpPr>
          <p:cNvPr id="2" name="文本框 1"/>
          <p:cNvSpPr txBox="1"/>
          <p:nvPr/>
        </p:nvSpPr>
        <p:spPr>
          <a:xfrm>
            <a:off x="3347864" y="44624"/>
            <a:ext cx="5688632" cy="6677660"/>
          </a:xfrm>
          <a:prstGeom prst="rect">
            <a:avLst/>
          </a:prstGeom>
          <a:noFill/>
        </p:spPr>
        <p:txBody>
          <a:bodyPr wrap="square" rtlCol="0">
            <a:spAutoFit/>
          </a:bodyPr>
          <a:lstStyle/>
          <a:p>
            <a:r>
              <a:rPr altLang="zh-CN" dirty="0">
                <a:latin typeface="微软雅黑" panose="020B0503020204020204" pitchFamily="34" charset="-122"/>
                <a:ea typeface="微软雅黑" panose="020B0503020204020204" pitchFamily="34" charset="-122"/>
              </a:rPr>
              <a:t>[1]比尔.斯科特. WEB界面设计[M].电子工业出版社.2009.</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[2]史蒂夫.克鲁克. Don`t make me think [M].New Riders Press 2005.</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[3]彼得-莫维尔. WEB信息架构[M]，电子工业出版社，2008-8.</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[4]Wang,XH.The suggestions for the website construction based on The customers` consuming mentalstate[C].liaoning Tech Univ. ,Fuxin, PEOPLES </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RCHINA:3rd International Symposium on ModernMining and Safety Technology ,2008.</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[5]L. Crawford, J. Pollack,D. Engl and. Uncovering the trends in project management: Journal emphases over the last 10 years[J]. International Journal of Project Management,2006,24:175-184.</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[6]Ali, A.S.B., Money, W.H. A Study of Project Management System Acceptance[C]. System Sci ences, Hawaii,USA,2005:234-244. </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[7] 赵鹤芹. 设计动态网站的最佳方案:Apache+PHP+MySQL[M]. 计算机工程与设计，2007.</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[8]王凤玲. 基于PHP+MYSQL的新闻发布系统的研究与实现[J]，计算机应用与软件，2012.</a:t>
            </a:r>
            <a:endParaRPr altLang="zh-CN" sz="1400" dirty="0">
              <a:latin typeface="微软雅黑" panose="020B0503020204020204" pitchFamily="34" charset="-122"/>
              <a:ea typeface="微软雅黑" panose="020B0503020204020204" pitchFamily="34" charset="-122"/>
            </a:endParaRPr>
          </a:p>
          <a:p>
            <a:endParaRPr altLang="zh-CN" sz="1400"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 calcmode="lin" valueType="num">
                                      <p:cBhvr additive="base">
                                        <p:cTn id="2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 calcmode="lin" valueType="num">
                                      <p:cBhvr additive="base">
                                        <p:cTn id="2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 calcmode="lin" valueType="num">
                                      <p:cBhvr additive="base">
                                        <p:cTn id="3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 calcmode="lin" valueType="num">
                                      <p:cBhvr additive="base">
                                        <p:cTn id="3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 calcmode="lin" valueType="num">
                                      <p:cBhvr additive="base">
                                        <p:cTn id="38"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4" end="4"/>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 calcmode="lin" valueType="num">
                                      <p:cBhvr additive="base">
                                        <p:cTn id="4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 calcmode="lin" valueType="num">
                                      <p:cBhvr additive="base">
                                        <p:cTn id="46"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txEl>
                                              <p:pRg st="6" end="6"/>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 calcmode="lin" valueType="num">
                                      <p:cBhvr additive="base">
                                        <p:cTn id="50"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7" end="7"/>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 calcmode="lin" valueType="num">
                                      <p:cBhvr additive="base">
                                        <p:cTn id="54"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p:nvSpPr>
        <p:spPr>
          <a:xfrm>
            <a:off x="0" y="13"/>
            <a:ext cx="314324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0" y="3786190"/>
            <a:ext cx="3143240" cy="583565"/>
          </a:xfrm>
          <a:prstGeom prst="rect">
            <a:avLst/>
          </a:prstGeom>
          <a:noFill/>
        </p:spPr>
        <p:txBody>
          <a:bodyPr wrap="square" rtlCol="0">
            <a:spAutoFit/>
          </a:bodyPr>
          <a:lstStyle/>
          <a:p>
            <a:pPr algn="ctr"/>
            <a:endParaRPr lang="zh-CN" altLang="en-US" sz="3200" dirty="0">
              <a:solidFill>
                <a:schemeClr val="bg1"/>
              </a:solidFill>
              <a:latin typeface="+mn-ea"/>
            </a:endParaRPr>
          </a:p>
        </p:txBody>
      </p:sp>
      <p:pic>
        <p:nvPicPr>
          <p:cNvPr id="6" name="Picture 3"/>
          <p:cNvPicPr>
            <a:picLocks noChangeAspect="1" noChangeArrowheads="1"/>
          </p:cNvPicPr>
          <p:nvPr/>
        </p:nvPicPr>
        <p:blipFill>
          <a:blip r:embed="rId1"/>
          <a:srcRect/>
          <a:stretch>
            <a:fillRect/>
          </a:stretch>
        </p:blipFill>
        <p:spPr bwMode="auto">
          <a:xfrm>
            <a:off x="500034" y="1357298"/>
            <a:ext cx="2145020" cy="2000264"/>
          </a:xfrm>
          <a:prstGeom prst="rect">
            <a:avLst/>
          </a:prstGeom>
          <a:noFill/>
          <a:ln w="9525">
            <a:noFill/>
            <a:miter lim="800000"/>
            <a:headEnd/>
            <a:tailEnd/>
          </a:ln>
          <a:effectLst/>
        </p:spPr>
      </p:pic>
      <p:sp>
        <p:nvSpPr>
          <p:cNvPr id="2" name="文本框 1"/>
          <p:cNvSpPr txBox="1"/>
          <p:nvPr/>
        </p:nvSpPr>
        <p:spPr>
          <a:xfrm>
            <a:off x="3347864" y="44624"/>
            <a:ext cx="5688632" cy="6462395"/>
          </a:xfrm>
          <a:prstGeom prst="rect">
            <a:avLst/>
          </a:prstGeom>
          <a:noFill/>
        </p:spPr>
        <p:txBody>
          <a:bodyPr wrap="square" rtlCol="0">
            <a:spAutoFit/>
          </a:bodyPr>
          <a:lstStyle/>
          <a:p>
            <a:r>
              <a:rPr altLang="zh-CN" dirty="0">
                <a:latin typeface="微软雅黑" panose="020B0503020204020204" pitchFamily="34" charset="-122"/>
                <a:ea typeface="微软雅黑" panose="020B0503020204020204" pitchFamily="34" charset="-122"/>
              </a:rPr>
              <a:t>[9] GuptaS,  K aiser G,  NeistadtD, et al.  DOM-based content extraction of HTML documents  Intemational Conference on World W ide Web.  ACM,  2003:  207-214.</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[10]朱频，程治平. 基于PHP技术网站的建设[J]. 甘肃冶金，2008，30(2).[11]刘丹.网页艺术设计的审美技巧[J].盐城师范学院学报(人文社会科学版),2015,35(02):107-108.</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[11]前沿科技. DIV+CSS网站布局从入门到精通[M]. 北京:人民邮电出版社,2007(1).</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[12]郑华君. 基于HTML5技术企业网站设计[J].数字技术与应用,2017(04):156.</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[13]David Flanagan.  JavaScript权威指南[M]. 北京:机械工业出版社，2003</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[14]王石，杨英娜. 精通PHP+MySQL[M]. 北京:人民邮电出版社,2006.</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[15] (美) Jono Bancon,吴连河李剑译. Practical PHP and MySQL Building Eight  Dynamic Web Applications , PHP+MySQL八大动态Web应用实战[M]. 北京:电子工业出版社，2008.6.</a:t>
            </a:r>
            <a:endParaRPr altLang="zh-CN" dirty="0">
              <a:latin typeface="微软雅黑" panose="020B0503020204020204" pitchFamily="34" charset="-122"/>
              <a:ea typeface="微软雅黑" panose="020B0503020204020204" pitchFamily="34" charset="-122"/>
            </a:endParaRPr>
          </a:p>
          <a:p>
            <a:r>
              <a:rPr altLang="zh-CN" dirty="0">
                <a:latin typeface="微软雅黑" panose="020B0503020204020204" pitchFamily="34" charset="-122"/>
                <a:ea typeface="微软雅黑" panose="020B0503020204020204" pitchFamily="34" charset="-122"/>
              </a:rPr>
              <a:t>[16]潘凯华，刘中华. PHP 从入门到精通(第2版) [M]. 清华大学出版社，2010.</a:t>
            </a:r>
            <a:endParaRPr altLang="zh-CN" dirty="0">
              <a:latin typeface="微软雅黑" panose="020B0503020204020204" pitchFamily="34" charset="-122"/>
              <a:ea typeface="微软雅黑" panose="020B0503020204020204" pitchFamily="34" charset="-122"/>
            </a:endParaRPr>
          </a:p>
          <a:p>
            <a:endParaRPr altLang="zh-CN"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arn(inVertical)">
                                      <p:cBhvr>
                                        <p:cTn id="24" dur="500"/>
                                        <p:tgtEl>
                                          <p:spTgt spid="2">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arn(inVertical)">
                                      <p:cBhvr>
                                        <p:cTn id="30" dur="500"/>
                                        <p:tgtEl>
                                          <p:spTgt spid="2">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barn(inVertical)">
                                      <p:cBhvr>
                                        <p:cTn id="3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4324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0" y="3786190"/>
            <a:ext cx="3143240" cy="1692771"/>
          </a:xfrm>
          <a:prstGeom prst="rect">
            <a:avLst/>
          </a:prstGeom>
          <a:noFill/>
        </p:spPr>
        <p:txBody>
          <a:bodyPr wrap="square" rtlCol="0">
            <a:spAutoFit/>
          </a:bodyPr>
          <a:lstStyle/>
          <a:p>
            <a:pPr algn="ctr"/>
            <a:r>
              <a:rPr lang="zh-CN" altLang="en-US" sz="3600" dirty="0">
                <a:solidFill>
                  <a:schemeClr val="bg1"/>
                </a:solidFill>
                <a:latin typeface="+mn-ea"/>
              </a:rPr>
              <a:t>第三部分</a:t>
            </a:r>
            <a:endParaRPr lang="en-US" altLang="zh-CN" sz="3600" dirty="0">
              <a:solidFill>
                <a:schemeClr val="bg1"/>
              </a:solidFill>
              <a:latin typeface="+mn-ea"/>
            </a:endParaRPr>
          </a:p>
          <a:p>
            <a:pPr algn="ctr"/>
            <a:endParaRPr lang="en-US" altLang="zh-CN" sz="3600" dirty="0">
              <a:solidFill>
                <a:schemeClr val="bg1"/>
              </a:solidFill>
              <a:latin typeface="+mn-ea"/>
            </a:endParaRPr>
          </a:p>
          <a:p>
            <a:pPr algn="ctr"/>
            <a:r>
              <a:rPr lang="zh-CN" altLang="en-US" sz="3200" dirty="0">
                <a:solidFill>
                  <a:schemeClr val="bg1"/>
                </a:solidFill>
                <a:latin typeface="+mn-ea"/>
              </a:rPr>
              <a:t>论文基本内容</a:t>
            </a:r>
            <a:endParaRPr lang="zh-CN" altLang="en-US" sz="3200" dirty="0">
              <a:solidFill>
                <a:schemeClr val="bg1"/>
              </a:solidFill>
              <a:latin typeface="+mn-ea"/>
            </a:endParaRPr>
          </a:p>
        </p:txBody>
      </p:sp>
      <p:pic>
        <p:nvPicPr>
          <p:cNvPr id="6" name="Picture 3"/>
          <p:cNvPicPr>
            <a:picLocks noChangeAspect="1" noChangeArrowheads="1"/>
          </p:cNvPicPr>
          <p:nvPr/>
        </p:nvPicPr>
        <p:blipFill>
          <a:blip r:embed="rId1"/>
          <a:srcRect/>
          <a:stretch>
            <a:fillRect/>
          </a:stretch>
        </p:blipFill>
        <p:spPr bwMode="auto">
          <a:xfrm>
            <a:off x="500034" y="1357298"/>
            <a:ext cx="2145020" cy="2000264"/>
          </a:xfrm>
          <a:prstGeom prst="rect">
            <a:avLst/>
          </a:prstGeom>
          <a:noFill/>
          <a:ln w="9525">
            <a:noFill/>
            <a:miter lim="800000"/>
            <a:headEnd/>
            <a:tailEnd/>
          </a:ln>
          <a:effectLst/>
        </p:spPr>
      </p:pic>
      <p:pic>
        <p:nvPicPr>
          <p:cNvPr id="16" name="图片 15" descr="cycle_mix"/>
          <p:cNvPicPr>
            <a:picLocks noChangeAspect="1"/>
          </p:cNvPicPr>
          <p:nvPr/>
        </p:nvPicPr>
        <p:blipFill>
          <a:blip r:embed="rId2"/>
          <a:srcRect b="51475"/>
          <a:stretch>
            <a:fillRect/>
          </a:stretch>
        </p:blipFill>
        <p:spPr>
          <a:xfrm>
            <a:off x="3573145" y="3562985"/>
            <a:ext cx="4791075" cy="845820"/>
          </a:xfrm>
          <a:prstGeom prst="rect">
            <a:avLst/>
          </a:prstGeom>
        </p:spPr>
      </p:pic>
      <p:pic>
        <p:nvPicPr>
          <p:cNvPr id="17" name="图片 16" descr="cycle_mix"/>
          <p:cNvPicPr>
            <a:picLocks noChangeAspect="1"/>
          </p:cNvPicPr>
          <p:nvPr/>
        </p:nvPicPr>
        <p:blipFill>
          <a:blip r:embed="rId2"/>
          <a:stretch>
            <a:fillRect/>
          </a:stretch>
        </p:blipFill>
        <p:spPr>
          <a:xfrm>
            <a:off x="3553460" y="1819910"/>
            <a:ext cx="4791075" cy="1743075"/>
          </a:xfrm>
          <a:prstGeom prst="rect">
            <a:avLst/>
          </a:prstGeom>
        </p:spPr>
      </p:pic>
      <p:pic>
        <p:nvPicPr>
          <p:cNvPr id="20" name="图片 19" descr="cycle_blue"/>
          <p:cNvPicPr>
            <a:picLocks noChangeAspect="1"/>
          </p:cNvPicPr>
          <p:nvPr/>
        </p:nvPicPr>
        <p:blipFill>
          <a:blip r:embed="rId3"/>
          <a:stretch>
            <a:fillRect/>
          </a:stretch>
        </p:blipFill>
        <p:spPr>
          <a:xfrm>
            <a:off x="3573145" y="1021715"/>
            <a:ext cx="4791075" cy="847725"/>
          </a:xfrm>
          <a:prstGeom prst="rect">
            <a:avLst/>
          </a:prstGeom>
        </p:spPr>
      </p:pic>
      <p:pic>
        <p:nvPicPr>
          <p:cNvPr id="23" name="图片 22" descr="cycle_blue"/>
          <p:cNvPicPr>
            <a:picLocks noChangeAspect="1"/>
          </p:cNvPicPr>
          <p:nvPr/>
        </p:nvPicPr>
        <p:blipFill>
          <a:blip r:embed="rId3"/>
          <a:stretch>
            <a:fillRect/>
          </a:stretch>
        </p:blipFill>
        <p:spPr>
          <a:xfrm>
            <a:off x="3573145" y="4384040"/>
            <a:ext cx="4791075" cy="847725"/>
          </a:xfrm>
          <a:prstGeom prst="rect">
            <a:avLst/>
          </a:prstGeom>
        </p:spPr>
      </p:pic>
      <p:grpSp>
        <p:nvGrpSpPr>
          <p:cNvPr id="13" name="组合 12"/>
          <p:cNvGrpSpPr/>
          <p:nvPr/>
        </p:nvGrpSpPr>
        <p:grpSpPr>
          <a:xfrm rot="0">
            <a:off x="4660900" y="1273810"/>
            <a:ext cx="4064000" cy="3720465"/>
            <a:chOff x="4788024" y="1697772"/>
            <a:chExt cx="4064198" cy="3720465"/>
          </a:xfrm>
        </p:grpSpPr>
        <p:sp>
          <p:nvSpPr>
            <p:cNvPr id="9" name="矩形 8"/>
            <p:cNvSpPr/>
            <p:nvPr/>
          </p:nvSpPr>
          <p:spPr>
            <a:xfrm>
              <a:off x="4788024" y="2365157"/>
              <a:ext cx="4032448" cy="343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8C8C8C"/>
                  </a:solidFill>
                  <a:latin typeface="微软雅黑 Light" panose="020B0502040204020203" pitchFamily="34" charset="-122"/>
                  <a:ea typeface="微软雅黑 Light" panose="020B0502040204020203" pitchFamily="34" charset="-122"/>
                </a:rPr>
                <a:t>数据库设计</a:t>
              </a:r>
              <a:endParaRPr lang="zh-CN" altLang="en-US" sz="2400" b="1" dirty="0">
                <a:solidFill>
                  <a:srgbClr val="8C8C8C"/>
                </a:solidFill>
                <a:latin typeface="微软雅黑 Light" panose="020B0502040204020203" pitchFamily="34" charset="-122"/>
                <a:ea typeface="微软雅黑 Light" panose="020B0502040204020203" pitchFamily="34" charset="-122"/>
              </a:endParaRPr>
            </a:p>
          </p:txBody>
        </p:sp>
        <p:sp>
          <p:nvSpPr>
            <p:cNvPr id="10" name="矩形 9"/>
            <p:cNvSpPr/>
            <p:nvPr/>
          </p:nvSpPr>
          <p:spPr>
            <a:xfrm>
              <a:off x="4788024" y="3252346"/>
              <a:ext cx="4032448" cy="343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8C8C8C"/>
                  </a:solidFill>
                  <a:latin typeface="微软雅黑 Light" panose="020B0502040204020203" pitchFamily="34" charset="-122"/>
                  <a:ea typeface="微软雅黑 Light" panose="020B0502040204020203" pitchFamily="34" charset="-122"/>
                </a:rPr>
                <a:t>后台的基础功能开发</a:t>
              </a:r>
              <a:endParaRPr lang="zh-CN" altLang="en-US" sz="2400" b="1" dirty="0">
                <a:solidFill>
                  <a:srgbClr val="8C8C8C"/>
                </a:solidFill>
                <a:latin typeface="微软雅黑 Light" panose="020B0502040204020203" pitchFamily="34" charset="-122"/>
                <a:ea typeface="微软雅黑 Light" panose="020B0502040204020203" pitchFamily="34" charset="-122"/>
              </a:endParaRPr>
            </a:p>
          </p:txBody>
        </p:sp>
        <p:sp>
          <p:nvSpPr>
            <p:cNvPr id="15" name="矩形 14"/>
            <p:cNvSpPr/>
            <p:nvPr/>
          </p:nvSpPr>
          <p:spPr>
            <a:xfrm>
              <a:off x="4819774" y="4237345"/>
              <a:ext cx="4032448" cy="343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400" b="1" dirty="0">
                  <a:solidFill>
                    <a:srgbClr val="8C8C8C"/>
                  </a:solidFill>
                  <a:latin typeface="微软雅黑 Light" panose="020B0502040204020203" pitchFamily="34" charset="-122"/>
                  <a:ea typeface="微软雅黑 Light" panose="020B0502040204020203" pitchFamily="34" charset="-122"/>
                </a:rPr>
                <a:t>后台内容的完善</a:t>
              </a:r>
              <a:endParaRPr lang="zh-CN" altLang="en-US" sz="2400" b="1" dirty="0">
                <a:solidFill>
                  <a:srgbClr val="8C8C8C"/>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4788024" y="1697772"/>
              <a:ext cx="4032448" cy="343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400" b="1" dirty="0">
                  <a:solidFill>
                    <a:srgbClr val="8C8C8C"/>
                  </a:solidFill>
                  <a:latin typeface="微软雅黑 Light" panose="020B0502040204020203" pitchFamily="34" charset="-122"/>
                  <a:ea typeface="微软雅黑 Light" panose="020B0502040204020203" pitchFamily="34" charset="-122"/>
                </a:rPr>
                <a:t>网站框架设计</a:t>
              </a:r>
              <a:endParaRPr lang="zh-CN" altLang="en-US" sz="2400" b="1" dirty="0">
                <a:solidFill>
                  <a:srgbClr val="8C8C8C"/>
                </a:solidFill>
                <a:latin typeface="微软雅黑 Light" panose="020B0502040204020203" pitchFamily="34" charset="-122"/>
                <a:ea typeface="微软雅黑 Light" panose="020B0502040204020203" pitchFamily="34" charset="-122"/>
              </a:endParaRPr>
            </a:p>
          </p:txBody>
        </p:sp>
        <p:sp>
          <p:nvSpPr>
            <p:cNvPr id="11" name="矩形 10"/>
            <p:cNvSpPr/>
            <p:nvPr/>
          </p:nvSpPr>
          <p:spPr>
            <a:xfrm>
              <a:off x="4788024" y="4971197"/>
              <a:ext cx="4032250" cy="447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8C8C8C"/>
                  </a:solidFill>
                  <a:latin typeface="微软雅黑 Light" panose="020B0502040204020203" pitchFamily="34" charset="-122"/>
                  <a:ea typeface="微软雅黑 Light" panose="020B0502040204020203" pitchFamily="34" charset="-122"/>
                </a:rPr>
                <a:t>登录页面的设计</a:t>
              </a:r>
              <a:endParaRPr lang="zh-CN" altLang="en-US" sz="2400" b="1" dirty="0">
                <a:solidFill>
                  <a:srgbClr val="8C8C8C"/>
                </a:solidFill>
                <a:latin typeface="微软雅黑 Light" panose="020B0502040204020203" pitchFamily="34" charset="-122"/>
                <a:ea typeface="微软雅黑 Light" panose="020B0502040204020203" pitchFamily="34" charset="-122"/>
              </a:endParaRPr>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left)">
                                      <p:cBhvr>
                                        <p:cTn id="19" dur="500"/>
                                        <p:tgtEl>
                                          <p:spTgt spid="20"/>
                                        </p:tgtEl>
                                      </p:cBhvr>
                                    </p:animEffect>
                                  </p:childTnLst>
                                </p:cTn>
                              </p:par>
                              <p:par>
                                <p:cTn id="20" presetID="12" presetClass="entr" presetSubtype="2"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ppt_x</p:attrName>
                                        </p:attrNameLst>
                                      </p:cBhvr>
                                      <p:tavLst>
                                        <p:tav tm="0">
                                          <p:val>
                                            <p:strVal val="#ppt_x+#ppt_w*1.125000"/>
                                          </p:val>
                                        </p:tav>
                                        <p:tav tm="100000">
                                          <p:val>
                                            <p:strVal val="#ppt_x"/>
                                          </p:val>
                                        </p:tav>
                                      </p:tavLst>
                                    </p:anim>
                                    <p:animEffect transition="in" filter="wipe(left)">
                                      <p:cBhvr>
                                        <p:cTn id="23" dur="500"/>
                                        <p:tgtEl>
                                          <p:spTgt spid="17"/>
                                        </p:tgtEl>
                                      </p:cBhvr>
                                    </p:animEffect>
                                  </p:childTnLst>
                                </p:cTn>
                              </p:par>
                              <p:par>
                                <p:cTn id="24" presetID="12" presetClass="entr" presetSubtype="2"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p:tgtEl>
                                          <p:spTgt spid="16"/>
                                        </p:tgtEl>
                                        <p:attrNameLst>
                                          <p:attrName>ppt_x</p:attrName>
                                        </p:attrNameLst>
                                      </p:cBhvr>
                                      <p:tavLst>
                                        <p:tav tm="0">
                                          <p:val>
                                            <p:strVal val="#ppt_x+#ppt_w*1.125000"/>
                                          </p:val>
                                        </p:tav>
                                        <p:tav tm="100000">
                                          <p:val>
                                            <p:strVal val="#ppt_x"/>
                                          </p:val>
                                        </p:tav>
                                      </p:tavLst>
                                    </p:anim>
                                    <p:animEffect transition="in" filter="wipe(left)">
                                      <p:cBhvr>
                                        <p:cTn id="27" dur="500"/>
                                        <p:tgtEl>
                                          <p:spTgt spid="16"/>
                                        </p:tgtEl>
                                      </p:cBhvr>
                                    </p:animEffect>
                                  </p:childTnLst>
                                </p:cTn>
                              </p:par>
                              <p:par>
                                <p:cTn id="28" presetID="12" presetClass="entr" presetSubtype="2"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ppt_x</p:attrName>
                                        </p:attrNameLst>
                                      </p:cBhvr>
                                      <p:tavLst>
                                        <p:tav tm="0">
                                          <p:val>
                                            <p:strVal val="#ppt_x+#ppt_w*1.125000"/>
                                          </p:val>
                                        </p:tav>
                                        <p:tav tm="100000">
                                          <p:val>
                                            <p:strVal val="#ppt_x"/>
                                          </p:val>
                                        </p:tav>
                                      </p:tavLst>
                                    </p:anim>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376350" y="1376030"/>
            <a:ext cx="8208912" cy="4896544"/>
          </a:xfrm>
          <a:prstGeom prst="rect">
            <a:avLst/>
          </a:prstGeom>
          <a:noFill/>
        </p:spPr>
        <p:txBody>
          <a:bodyPr wrap="square" rtlCol="0">
            <a:spAutoFit/>
          </a:bodyPr>
          <a:lstStyle/>
          <a:p>
            <a:endParaRPr lang="zh-CN" altLang="en-US" dirty="0"/>
          </a:p>
        </p:txBody>
      </p:sp>
      <p:sp>
        <p:nvSpPr>
          <p:cNvPr id="3" name="矩形 2"/>
          <p:cNvSpPr/>
          <p:nvPr/>
        </p:nvSpPr>
        <p:spPr>
          <a:xfrm>
            <a:off x="2123728" y="189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网站框架设计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76350" y="834836"/>
            <a:ext cx="8208912" cy="798830"/>
          </a:xfrm>
          <a:prstGeom prst="rect">
            <a:avLst/>
          </a:prstGeom>
          <a:noFill/>
        </p:spPr>
        <p:txBody>
          <a:bodyPr wrap="square" rtlCol="0">
            <a:spAutoFit/>
          </a:bodyPr>
          <a:lstStyle/>
          <a:p>
            <a:r>
              <a:rPr lang="zh-CN" altLang="zh-CN" sz="2800" b="1" dirty="0">
                <a:ea typeface="浪漫雅圆" panose="02010601040101010101" pitchFamily="2" charset="-122"/>
              </a:rPr>
              <a:t>项目功能设计</a:t>
            </a:r>
            <a:r>
              <a:rPr lang="en-US" altLang="zh-CN" sz="2800" b="1" dirty="0">
                <a:ea typeface="浪漫雅圆" panose="02010601040101010101" pitchFamily="2" charset="-122"/>
              </a:rPr>
              <a:t> </a:t>
            </a:r>
            <a:endParaRPr lang="en-US" altLang="zh-CN" sz="2800" b="1" dirty="0">
              <a:ea typeface="浪漫雅圆" panose="02010601040101010101" pitchFamily="2" charset="-122"/>
            </a:endParaRPr>
          </a:p>
          <a:p>
            <a:endParaRPr lang="zh-CN" altLang="en-US" dirty="0"/>
          </a:p>
        </p:txBody>
      </p:sp>
      <p:pic>
        <p:nvPicPr>
          <p:cNvPr id="202" name="图片 2"/>
          <p:cNvPicPr>
            <a:picLocks noChangeAspect="1"/>
          </p:cNvPicPr>
          <p:nvPr/>
        </p:nvPicPr>
        <p:blipFill>
          <a:blip r:embed="rId3" cstate="print"/>
          <a:stretch>
            <a:fillRect/>
          </a:stretch>
        </p:blipFill>
        <p:spPr>
          <a:xfrm>
            <a:off x="1912620" y="1645920"/>
            <a:ext cx="5273040" cy="3566160"/>
          </a:xfrm>
          <a:prstGeom prst="rect">
            <a:avLst/>
          </a:prstGeom>
          <a:noFill/>
          <a:ln>
            <a:noFill/>
          </a:ln>
        </p:spPr>
      </p:pic>
      <p:pic>
        <p:nvPicPr>
          <p:cNvPr id="203" name="图片 3"/>
          <p:cNvPicPr>
            <a:picLocks noChangeAspect="1"/>
          </p:cNvPicPr>
          <p:nvPr/>
        </p:nvPicPr>
        <p:blipFill>
          <a:blip r:embed="rId4" cstate="print"/>
          <a:stretch>
            <a:fillRect/>
          </a:stretch>
        </p:blipFill>
        <p:spPr>
          <a:xfrm>
            <a:off x="1918970" y="5128578"/>
            <a:ext cx="5266690" cy="1143635"/>
          </a:xfrm>
          <a:prstGeom prst="rect">
            <a:avLst/>
          </a:prstGeom>
          <a:noFill/>
          <a:ln>
            <a:noFill/>
          </a:ln>
        </p:spPr>
      </p:pic>
      <p:sp>
        <p:nvSpPr>
          <p:cNvPr id="6" name="文本框 5"/>
          <p:cNvSpPr txBox="1"/>
          <p:nvPr/>
        </p:nvSpPr>
        <p:spPr>
          <a:xfrm>
            <a:off x="377190" y="2085975"/>
            <a:ext cx="1746885" cy="286131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前台是客户和用户操作的界面，后台是企业内部管理人员操作的界面。分别对应不同的功能。后台有权限操作，前台有修改操作。</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2"/>
                                        </p:tgtEl>
                                        <p:attrNameLst>
                                          <p:attrName>style.visibility</p:attrName>
                                        </p:attrNameLst>
                                      </p:cBhvr>
                                      <p:to>
                                        <p:strVal val="visible"/>
                                      </p:to>
                                    </p:set>
                                    <p:anim calcmode="lin" valueType="num">
                                      <p:cBhvr additive="base">
                                        <p:cTn id="12" dur="500" fill="hold"/>
                                        <p:tgtEl>
                                          <p:spTgt spid="202"/>
                                        </p:tgtEl>
                                        <p:attrNameLst>
                                          <p:attrName>ppt_x</p:attrName>
                                        </p:attrNameLst>
                                      </p:cBhvr>
                                      <p:tavLst>
                                        <p:tav tm="0">
                                          <p:val>
                                            <p:strVal val="#ppt_x"/>
                                          </p:val>
                                        </p:tav>
                                        <p:tav tm="100000">
                                          <p:val>
                                            <p:strVal val="#ppt_x"/>
                                          </p:val>
                                        </p:tav>
                                      </p:tavLst>
                                    </p:anim>
                                    <p:anim calcmode="lin" valueType="num">
                                      <p:cBhvr additive="base">
                                        <p:cTn id="13" dur="500" fill="hold"/>
                                        <p:tgtEl>
                                          <p:spTgt spid="20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03"/>
                                        </p:tgtEl>
                                        <p:attrNameLst>
                                          <p:attrName>style.visibility</p:attrName>
                                        </p:attrNameLst>
                                      </p:cBhvr>
                                      <p:to>
                                        <p:strVal val="visible"/>
                                      </p:to>
                                    </p:set>
                                    <p:anim calcmode="lin" valueType="num">
                                      <p:cBhvr additive="base">
                                        <p:cTn id="16" dur="500" fill="hold"/>
                                        <p:tgtEl>
                                          <p:spTgt spid="203"/>
                                        </p:tgtEl>
                                        <p:attrNameLst>
                                          <p:attrName>ppt_x</p:attrName>
                                        </p:attrNameLst>
                                      </p:cBhvr>
                                      <p:tavLst>
                                        <p:tav tm="0">
                                          <p:val>
                                            <p:strVal val="#ppt_x"/>
                                          </p:val>
                                        </p:tav>
                                        <p:tav tm="100000">
                                          <p:val>
                                            <p:strVal val="#ppt_x"/>
                                          </p:val>
                                        </p:tav>
                                      </p:tavLst>
                                    </p:anim>
                                    <p:anim calcmode="lin" valueType="num">
                                      <p:cBhvr additive="base">
                                        <p:cTn id="17"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376350" y="1461755"/>
            <a:ext cx="8208912" cy="4896544"/>
          </a:xfrm>
          <a:prstGeom prst="rect">
            <a:avLst/>
          </a:prstGeom>
          <a:noFill/>
        </p:spPr>
        <p:txBody>
          <a:bodyPr wrap="square" rtlCol="0">
            <a:spAutoFit/>
          </a:bodyPr>
          <a:lstStyle/>
          <a:p>
            <a:endParaRPr lang="zh-CN" altLang="en-US" dirty="0"/>
          </a:p>
        </p:txBody>
      </p:sp>
      <p:sp>
        <p:nvSpPr>
          <p:cNvPr id="3" name="矩形 2"/>
          <p:cNvSpPr/>
          <p:nvPr/>
        </p:nvSpPr>
        <p:spPr>
          <a:xfrm>
            <a:off x="2123728" y="189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sym typeface="+mn-ea"/>
              </a:rPr>
              <a:t>网站框架设计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76350" y="834836"/>
            <a:ext cx="8208912" cy="798830"/>
          </a:xfrm>
          <a:prstGeom prst="rect">
            <a:avLst/>
          </a:prstGeom>
          <a:noFill/>
        </p:spPr>
        <p:txBody>
          <a:bodyPr wrap="square" rtlCol="0">
            <a:spAutoFit/>
          </a:bodyPr>
          <a:lstStyle/>
          <a:p>
            <a:r>
              <a:rPr lang="zh-CN" sz="2800" b="1" dirty="0">
                <a:ea typeface="浪漫雅圆" panose="02010601040101010101" pitchFamily="2" charset="-122"/>
              </a:rPr>
              <a:t>企业网站业务流程</a:t>
            </a:r>
            <a:r>
              <a:rPr lang="en-US" altLang="zh-CN" sz="2800" b="1" dirty="0">
                <a:ea typeface="浪漫雅圆" panose="02010601040101010101" pitchFamily="2" charset="-122"/>
              </a:rPr>
              <a:t> </a:t>
            </a:r>
            <a:endParaRPr lang="en-US" altLang="zh-CN" sz="2800" b="1" dirty="0">
              <a:ea typeface="浪漫雅圆" panose="02010601040101010101" pitchFamily="2" charset="-122"/>
            </a:endParaRPr>
          </a:p>
          <a:p>
            <a:endParaRPr lang="zh-CN" altLang="en-US" dirty="0"/>
          </a:p>
        </p:txBody>
      </p:sp>
      <p:pic>
        <p:nvPicPr>
          <p:cNvPr id="6" name="图片 5"/>
          <p:cNvPicPr>
            <a:picLocks noChangeAspect="1"/>
          </p:cNvPicPr>
          <p:nvPr/>
        </p:nvPicPr>
        <p:blipFill>
          <a:blip r:embed="rId3"/>
          <a:srcRect l="2178" t="10458"/>
          <a:stretch>
            <a:fillRect/>
          </a:stretch>
        </p:blipFill>
        <p:spPr>
          <a:xfrm>
            <a:off x="1076960" y="2708910"/>
            <a:ext cx="6303645" cy="2468245"/>
          </a:xfrm>
          <a:prstGeom prst="rect">
            <a:avLst/>
          </a:prstGeom>
        </p:spPr>
      </p:pic>
    </p:spTree>
    <p:custDataLst>
      <p:tags r:id="rId4"/>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000"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376350" y="1461755"/>
            <a:ext cx="8208912" cy="4896544"/>
          </a:xfrm>
          <a:prstGeom prst="rect">
            <a:avLst/>
          </a:prstGeom>
          <a:noFill/>
        </p:spPr>
        <p:txBody>
          <a:bodyPr wrap="square" rtlCol="0">
            <a:spAutoFit/>
          </a:bodyPr>
          <a:lstStyle/>
          <a:p>
            <a:endParaRPr lang="zh-CN" altLang="en-US" dirty="0"/>
          </a:p>
        </p:txBody>
      </p:sp>
      <p:sp>
        <p:nvSpPr>
          <p:cNvPr id="3" name="矩形 2"/>
          <p:cNvSpPr/>
          <p:nvPr/>
        </p:nvSpPr>
        <p:spPr>
          <a:xfrm>
            <a:off x="2123728" y="189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sym typeface="+mn-ea"/>
              </a:rPr>
              <a:t>网站框架设计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76350" y="834836"/>
            <a:ext cx="8208912" cy="798830"/>
          </a:xfrm>
          <a:prstGeom prst="rect">
            <a:avLst/>
          </a:prstGeom>
          <a:noFill/>
        </p:spPr>
        <p:txBody>
          <a:bodyPr wrap="square" rtlCol="0">
            <a:spAutoFit/>
          </a:bodyPr>
          <a:lstStyle/>
          <a:p>
            <a:r>
              <a:rPr lang="zh-CN" sz="2800" b="1" dirty="0">
                <a:ea typeface="浪漫雅圆" panose="02010601040101010101" pitchFamily="2" charset="-122"/>
              </a:rPr>
              <a:t>网站登录流程图</a:t>
            </a:r>
            <a:r>
              <a:rPr lang="en-US" altLang="zh-CN" sz="2800" b="1" dirty="0">
                <a:ea typeface="浪漫雅圆" panose="02010601040101010101" pitchFamily="2" charset="-122"/>
              </a:rPr>
              <a:t> </a:t>
            </a:r>
            <a:endParaRPr lang="en-US" altLang="zh-CN" sz="2800" b="1" dirty="0">
              <a:ea typeface="浪漫雅圆" panose="02010601040101010101" pitchFamily="2" charset="-122"/>
            </a:endParaRPr>
          </a:p>
          <a:p>
            <a:endParaRPr lang="zh-CN" altLang="en-US" dirty="0"/>
          </a:p>
        </p:txBody>
      </p:sp>
      <p:pic>
        <p:nvPicPr>
          <p:cNvPr id="7" name="图片 6"/>
          <p:cNvPicPr>
            <a:picLocks noChangeAspect="1"/>
          </p:cNvPicPr>
          <p:nvPr/>
        </p:nvPicPr>
        <p:blipFill>
          <a:blip r:embed="rId3"/>
          <a:stretch>
            <a:fillRect/>
          </a:stretch>
        </p:blipFill>
        <p:spPr>
          <a:xfrm>
            <a:off x="2061210" y="1461770"/>
            <a:ext cx="4031615" cy="4356735"/>
          </a:xfrm>
          <a:prstGeom prst="rect">
            <a:avLst/>
          </a:prstGeom>
        </p:spPr>
      </p:pic>
      <p:sp>
        <p:nvSpPr>
          <p:cNvPr id="6" name="文本框 5"/>
          <p:cNvSpPr txBox="1"/>
          <p:nvPr/>
        </p:nvSpPr>
        <p:spPr>
          <a:xfrm>
            <a:off x="5148580" y="2390775"/>
            <a:ext cx="3528060" cy="11988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管理员后台登录，若管理员登录成功，则会跳转管理平台主页，进行会员信息管理。若操作失败，会提示错误信息</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edg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plus(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376350" y="1461755"/>
            <a:ext cx="8208912" cy="4896544"/>
          </a:xfrm>
          <a:prstGeom prst="rect">
            <a:avLst/>
          </a:prstGeom>
          <a:noFill/>
        </p:spPr>
        <p:txBody>
          <a:bodyPr wrap="square" rtlCol="0">
            <a:spAutoFit/>
          </a:bodyPr>
          <a:lstStyle/>
          <a:p>
            <a:endParaRPr lang="zh-CN" altLang="en-US" dirty="0"/>
          </a:p>
        </p:txBody>
      </p:sp>
      <p:sp>
        <p:nvSpPr>
          <p:cNvPr id="3" name="矩形 2"/>
          <p:cNvSpPr/>
          <p:nvPr/>
        </p:nvSpPr>
        <p:spPr>
          <a:xfrm>
            <a:off x="2123728" y="189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sym typeface="+mn-ea"/>
              </a:rPr>
              <a:t>网站框架设计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76350" y="834836"/>
            <a:ext cx="8208912" cy="521970"/>
          </a:xfrm>
          <a:prstGeom prst="rect">
            <a:avLst/>
          </a:prstGeom>
          <a:noFill/>
        </p:spPr>
        <p:txBody>
          <a:bodyPr wrap="square" rtlCol="0">
            <a:spAutoFit/>
          </a:bodyPr>
          <a:lstStyle/>
          <a:p>
            <a:r>
              <a:rPr sz="2800" b="1" dirty="0">
                <a:ea typeface="浪漫雅圆" panose="02010601040101010101" pitchFamily="2" charset="-122"/>
              </a:rPr>
              <a:t> RBAC权限功能模块功能设计</a:t>
            </a:r>
            <a:endParaRPr sz="2800" b="1" dirty="0">
              <a:ea typeface="浪漫雅圆" panose="02010601040101010101" pitchFamily="2" charset="-122"/>
            </a:endParaRPr>
          </a:p>
        </p:txBody>
      </p:sp>
      <p:pic>
        <p:nvPicPr>
          <p:cNvPr id="9" name="图片 8"/>
          <p:cNvPicPr>
            <a:picLocks noChangeAspect="1"/>
          </p:cNvPicPr>
          <p:nvPr/>
        </p:nvPicPr>
        <p:blipFill>
          <a:blip r:embed="rId3"/>
          <a:stretch>
            <a:fillRect/>
          </a:stretch>
        </p:blipFill>
        <p:spPr>
          <a:xfrm>
            <a:off x="907415" y="1461770"/>
            <a:ext cx="4736465" cy="4770120"/>
          </a:xfrm>
          <a:prstGeom prst="rect">
            <a:avLst/>
          </a:prstGeom>
        </p:spPr>
      </p:pic>
      <p:sp>
        <p:nvSpPr>
          <p:cNvPr id="6" name="文本框 5"/>
          <p:cNvSpPr txBox="1"/>
          <p:nvPr/>
        </p:nvSpPr>
        <p:spPr>
          <a:xfrm>
            <a:off x="4717415" y="1974850"/>
            <a:ext cx="3310890" cy="11988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当用户会员登录网站后，才可以权限操作；若管理员权限不通过，则会弹出提示你没有该权限，请重新选择权限。</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strVal val="#ppt_w*0.70"/>
                                          </p:val>
                                        </p:tav>
                                        <p:tav tm="100000">
                                          <p:val>
                                            <p:strVal val="#ppt_w"/>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000"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3" name="矩形 2"/>
          <p:cNvSpPr/>
          <p:nvPr/>
        </p:nvSpPr>
        <p:spPr>
          <a:xfrm>
            <a:off x="2123728" y="189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sym typeface="+mn-ea"/>
              </a:rPr>
              <a:t>网站框架设计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62380" y="797371"/>
            <a:ext cx="8208912" cy="521970"/>
          </a:xfrm>
          <a:prstGeom prst="rect">
            <a:avLst/>
          </a:prstGeom>
          <a:noFill/>
        </p:spPr>
        <p:txBody>
          <a:bodyPr wrap="square" rtlCol="0">
            <a:spAutoFit/>
          </a:bodyPr>
          <a:lstStyle/>
          <a:p>
            <a:r>
              <a:rPr sz="2800" b="1" dirty="0">
                <a:ea typeface="浪漫雅圆" panose="02010601040101010101" pitchFamily="2" charset="-122"/>
              </a:rPr>
              <a:t> 会员增添流程</a:t>
            </a:r>
            <a:endParaRPr sz="2800" b="1" dirty="0">
              <a:ea typeface="浪漫雅圆" panose="02010601040101010101" pitchFamily="2" charset="-122"/>
            </a:endParaRPr>
          </a:p>
        </p:txBody>
      </p:sp>
      <p:pic>
        <p:nvPicPr>
          <p:cNvPr id="6" name="图片 5"/>
          <p:cNvPicPr>
            <a:picLocks noChangeAspect="1"/>
          </p:cNvPicPr>
          <p:nvPr/>
        </p:nvPicPr>
        <p:blipFill>
          <a:blip r:embed="rId3"/>
          <a:stretch>
            <a:fillRect/>
          </a:stretch>
        </p:blipFill>
        <p:spPr>
          <a:xfrm>
            <a:off x="1495425" y="1319530"/>
            <a:ext cx="6153150" cy="5038725"/>
          </a:xfrm>
          <a:prstGeom prst="rect">
            <a:avLst/>
          </a:prstGeom>
        </p:spPr>
      </p:pic>
      <p:sp>
        <p:nvSpPr>
          <p:cNvPr id="2" name="文本框 1"/>
          <p:cNvSpPr txBox="1"/>
          <p:nvPr/>
        </p:nvSpPr>
        <p:spPr>
          <a:xfrm>
            <a:off x="5621655" y="1820545"/>
            <a:ext cx="3054985" cy="147637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管理员后台登录，若管理员登录成功，则会跳转管理平台主页，进行会员信息管理。若操作失败，会提示错误信息</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467544" y="1821165"/>
            <a:ext cx="8208912" cy="2553335"/>
          </a:xfrm>
          <a:prstGeom prst="rect">
            <a:avLst/>
          </a:prstGeom>
          <a:noFill/>
        </p:spPr>
        <p:txBody>
          <a:bodyPr wrap="square" rtlCol="0">
            <a:spAutoFit/>
          </a:bodyPr>
          <a:lstStyle/>
          <a:p>
            <a:pPr fontAlgn="auto">
              <a:lnSpc>
                <a:spcPct val="200000"/>
              </a:lnSpc>
            </a:pPr>
            <a:r>
              <a:rPr lang="zh-CN" altLang="en-US" sz="2000" dirty="0">
                <a:solidFill>
                  <a:schemeClr val="tx1"/>
                </a:solidFill>
                <a:uFillTx/>
                <a:latin typeface="Times New Roman" panose="02020603050405020304" charset="0"/>
                <a:ea typeface="微软雅黑" panose="020B0503020204020204" pitchFamily="34" charset="-122"/>
              </a:rPr>
              <a:t>manager后台用户表</a:t>
            </a:r>
            <a:endParaRPr lang="zh-CN" altLang="en-US" sz="2000" dirty="0">
              <a:solidFill>
                <a:schemeClr val="tx1"/>
              </a:solidFill>
              <a:uFillTx/>
              <a:latin typeface="Times New Roman" panose="02020603050405020304" charset="0"/>
              <a:ea typeface="微软雅黑" panose="020B0503020204020204" pitchFamily="34" charset="-122"/>
            </a:endParaRPr>
          </a:p>
          <a:p>
            <a:pPr fontAlgn="auto">
              <a:lnSpc>
                <a:spcPct val="200000"/>
              </a:lnSpc>
            </a:pPr>
            <a:r>
              <a:rPr lang="zh-CN" altLang="en-US" sz="2000" dirty="0">
                <a:solidFill>
                  <a:schemeClr val="tx1"/>
                </a:solidFill>
                <a:uFillTx/>
                <a:latin typeface="Times New Roman" panose="02020603050405020304" charset="0"/>
                <a:ea typeface="微软雅黑" panose="020B0503020204020204" pitchFamily="34" charset="-122"/>
              </a:rPr>
              <a:t>role后台角色表</a:t>
            </a:r>
            <a:endParaRPr lang="zh-CN" altLang="en-US" sz="2000" dirty="0">
              <a:solidFill>
                <a:schemeClr val="tx1"/>
              </a:solidFill>
              <a:uFillTx/>
              <a:latin typeface="Times New Roman" panose="02020603050405020304" charset="0"/>
              <a:ea typeface="微软雅黑" panose="020B0503020204020204" pitchFamily="34" charset="-122"/>
            </a:endParaRPr>
          </a:p>
          <a:p>
            <a:pPr fontAlgn="auto">
              <a:lnSpc>
                <a:spcPct val="200000"/>
              </a:lnSpc>
            </a:pPr>
            <a:r>
              <a:rPr lang="zh-CN" altLang="en-US" sz="2000" dirty="0">
                <a:solidFill>
                  <a:schemeClr val="tx1"/>
                </a:solidFill>
                <a:uFillTx/>
                <a:latin typeface="Times New Roman" panose="02020603050405020304" charset="0"/>
                <a:ea typeface="微软雅黑" panose="020B0503020204020204" pitchFamily="34" charset="-122"/>
              </a:rPr>
              <a:t>auth后台权限表</a:t>
            </a:r>
            <a:endParaRPr lang="zh-CN" altLang="en-US" sz="2000" dirty="0">
              <a:solidFill>
                <a:schemeClr val="tx1"/>
              </a:solidFill>
              <a:uFillTx/>
              <a:latin typeface="Times New Roman" panose="02020603050405020304" charset="0"/>
              <a:ea typeface="微软雅黑" panose="020B0503020204020204" pitchFamily="34" charset="-122"/>
            </a:endParaRPr>
          </a:p>
          <a:p>
            <a:pPr fontAlgn="auto">
              <a:lnSpc>
                <a:spcPct val="200000"/>
              </a:lnSpc>
            </a:pPr>
            <a:r>
              <a:rPr lang="zh-CN" altLang="en-US" sz="2000" dirty="0">
                <a:solidFill>
                  <a:schemeClr val="tx1"/>
                </a:solidFill>
                <a:uFillTx/>
                <a:latin typeface="Times New Roman" panose="02020603050405020304" charset="0"/>
                <a:ea typeface="微软雅黑" panose="020B0503020204020204" pitchFamily="34" charset="-122"/>
              </a:rPr>
              <a:t>member会员表</a:t>
            </a:r>
            <a:endParaRPr lang="zh-CN" altLang="en-US" sz="2000" dirty="0">
              <a:solidFill>
                <a:schemeClr val="tx1"/>
              </a:solidFill>
              <a:uFillTx/>
              <a:latin typeface="Times New Roman" panose="02020603050405020304" charset="0"/>
              <a:ea typeface="微软雅黑" panose="020B0503020204020204" pitchFamily="34" charset="-122"/>
            </a:endParaRPr>
          </a:p>
        </p:txBody>
      </p:sp>
      <p:sp>
        <p:nvSpPr>
          <p:cNvPr id="3" name="矩形 2"/>
          <p:cNvSpPr/>
          <p:nvPr/>
        </p:nvSpPr>
        <p:spPr>
          <a:xfrm>
            <a:off x="2123728" y="189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数据库设计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76350" y="834836"/>
            <a:ext cx="8208912" cy="798830"/>
          </a:xfrm>
          <a:prstGeom prst="rect">
            <a:avLst/>
          </a:prstGeom>
          <a:noFill/>
        </p:spPr>
        <p:txBody>
          <a:bodyPr wrap="square" rtlCol="0">
            <a:spAutoFit/>
          </a:bodyPr>
          <a:lstStyle/>
          <a:p>
            <a:r>
              <a:rPr lang="zh-CN" altLang="en-US" sz="2800" b="1" dirty="0">
                <a:ea typeface="浪漫雅圆" panose="02010601040101010101" pitchFamily="2" charset="-122"/>
              </a:rPr>
              <a:t>设计后台数据表</a:t>
            </a:r>
            <a:r>
              <a:rPr lang="en-US" altLang="zh-CN" sz="2800" b="1" dirty="0">
                <a:ea typeface="浪漫雅圆" panose="02010601040101010101" pitchFamily="2" charset="-122"/>
              </a:rPr>
              <a:t> </a:t>
            </a:r>
            <a:endParaRPr lang="en-US" altLang="zh-CN" sz="2800" b="1" dirty="0">
              <a:ea typeface="浪漫雅圆" panose="02010601040101010101" pitchFamily="2" charset="-122"/>
            </a:endParaRPr>
          </a:p>
          <a:p>
            <a:endParaRPr lang="zh-CN" altLang="en-US" dirty="0"/>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3" name="矩形 2"/>
          <p:cNvSpPr/>
          <p:nvPr/>
        </p:nvSpPr>
        <p:spPr>
          <a:xfrm>
            <a:off x="2123728" y="189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数据库设计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76350" y="834836"/>
            <a:ext cx="8208912" cy="521970"/>
          </a:xfrm>
          <a:prstGeom prst="rect">
            <a:avLst/>
          </a:prstGeom>
          <a:noFill/>
        </p:spPr>
        <p:txBody>
          <a:bodyPr wrap="square" rtlCol="0">
            <a:spAutoFit/>
          </a:bodyPr>
          <a:lstStyle/>
          <a:p>
            <a:r>
              <a:rPr lang="zh-CN" altLang="en-US" sz="2800" dirty="0">
                <a:latin typeface="Times New Roman" panose="02020603050405020304" charset="0"/>
                <a:ea typeface="微软雅黑" panose="020B0503020204020204" pitchFamily="34" charset="-122"/>
                <a:sym typeface="+mn-ea"/>
              </a:rPr>
              <a:t>manager后台用户表</a:t>
            </a:r>
            <a:endParaRPr lang="zh-CN" altLang="en-US" dirty="0"/>
          </a:p>
        </p:txBody>
      </p:sp>
      <p:graphicFrame>
        <p:nvGraphicFramePr>
          <p:cNvPr id="6" name="表格 5"/>
          <p:cNvGraphicFramePr/>
          <p:nvPr/>
        </p:nvGraphicFramePr>
        <p:xfrm>
          <a:off x="376555" y="1596390"/>
          <a:ext cx="8093710" cy="4522470"/>
        </p:xfrm>
        <a:graphic>
          <a:graphicData uri="http://schemas.openxmlformats.org/drawingml/2006/table">
            <a:tbl>
              <a:tblPr firstRow="1" bandRow="1">
                <a:tableStyleId>{5940675A-B579-460E-94D1-54222C63F5DA}</a:tableStyleId>
              </a:tblPr>
              <a:tblGrid>
                <a:gridCol w="607695"/>
                <a:gridCol w="1696085"/>
                <a:gridCol w="1497330"/>
                <a:gridCol w="1595755"/>
                <a:gridCol w="897890"/>
                <a:gridCol w="901065"/>
                <a:gridCol w="897890"/>
              </a:tblGrid>
              <a:tr h="37020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表名</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6">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manager</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49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序号</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字段</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类型</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说明</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空</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默认值</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主键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r>
              <a:tr h="47053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id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int(10) unsigned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自增主键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705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username</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varchar(20)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用户名</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49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password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varchar(255)</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密码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117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gender</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enum('1','2','3')</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性别</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49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mobile</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 varchar(11)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电话</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49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email</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varchar(40)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邮件</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49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role_id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tinyint(4)</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角色id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created_at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timestamp</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创建时间</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49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Update_at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timestamp</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更新时间</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Remember_token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varchar(100)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Token值</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263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status</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 enum('1','2')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状态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edge">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14876" y="714356"/>
            <a:ext cx="4000528" cy="769441"/>
          </a:xfrm>
          <a:prstGeom prst="rect">
            <a:avLst/>
          </a:prstGeom>
          <a:noFill/>
        </p:spPr>
        <p:txBody>
          <a:bodyPr wrap="square" rtlCol="0">
            <a:spAutoFit/>
          </a:bodyPr>
          <a:lstStyle/>
          <a:p>
            <a:pPr algn="ctr"/>
            <a:r>
              <a:rPr lang="zh-CN" altLang="en-US" sz="4400" dirty="0">
                <a:latin typeface="+mn-ea"/>
              </a:rPr>
              <a:t>目录</a:t>
            </a:r>
            <a:endParaRPr lang="zh-CN" altLang="en-US" sz="4400" dirty="0">
              <a:latin typeface="+mn-ea"/>
            </a:endParaRPr>
          </a:p>
        </p:txBody>
      </p:sp>
      <p:sp>
        <p:nvSpPr>
          <p:cNvPr id="6" name="TextBox 5"/>
          <p:cNvSpPr txBox="1"/>
          <p:nvPr/>
        </p:nvSpPr>
        <p:spPr>
          <a:xfrm>
            <a:off x="3857620" y="2000240"/>
            <a:ext cx="5000660" cy="369332"/>
          </a:xfrm>
          <a:prstGeom prst="rect">
            <a:avLst/>
          </a:prstGeom>
          <a:solidFill>
            <a:srgbClr val="C00000"/>
          </a:solidFill>
        </p:spPr>
        <p:txBody>
          <a:bodyPr wrap="square" rtlCol="0">
            <a:spAutoFit/>
          </a:bodyPr>
          <a:lstStyle/>
          <a:p>
            <a:r>
              <a:rPr lang="en-US" altLang="zh-CN" dirty="0">
                <a:solidFill>
                  <a:schemeClr val="bg1"/>
                </a:solidFill>
              </a:rPr>
              <a:t>1</a:t>
            </a:r>
            <a:r>
              <a:rPr lang="zh-CN" altLang="en-US" dirty="0">
                <a:solidFill>
                  <a:schemeClr val="bg1"/>
                </a:solidFill>
              </a:rPr>
              <a:t>、选题背景及意义</a:t>
            </a:r>
            <a:endParaRPr lang="zh-CN" altLang="en-US" dirty="0">
              <a:solidFill>
                <a:schemeClr val="bg1"/>
              </a:solidFill>
            </a:endParaRPr>
          </a:p>
        </p:txBody>
      </p:sp>
      <p:sp>
        <p:nvSpPr>
          <p:cNvPr id="7" name="TextBox 6"/>
          <p:cNvSpPr txBox="1"/>
          <p:nvPr/>
        </p:nvSpPr>
        <p:spPr>
          <a:xfrm>
            <a:off x="3857620" y="2780266"/>
            <a:ext cx="5000660" cy="369332"/>
          </a:xfrm>
          <a:prstGeom prst="rect">
            <a:avLst/>
          </a:prstGeom>
          <a:solidFill>
            <a:srgbClr val="0070C0"/>
          </a:solidFill>
        </p:spPr>
        <p:txBody>
          <a:bodyPr wrap="square" rtlCol="0">
            <a:spAutoFit/>
          </a:bodyPr>
          <a:lstStyle/>
          <a:p>
            <a:r>
              <a:rPr lang="en-US" altLang="zh-CN" dirty="0">
                <a:solidFill>
                  <a:schemeClr val="bg1"/>
                </a:solidFill>
              </a:rPr>
              <a:t>2</a:t>
            </a:r>
            <a:r>
              <a:rPr lang="zh-CN" altLang="en-US" dirty="0">
                <a:solidFill>
                  <a:schemeClr val="bg1"/>
                </a:solidFill>
              </a:rPr>
              <a:t>、主要参考文献</a:t>
            </a:r>
            <a:endParaRPr lang="zh-CN" altLang="en-US" dirty="0">
              <a:solidFill>
                <a:schemeClr val="bg1"/>
              </a:solidFill>
            </a:endParaRPr>
          </a:p>
        </p:txBody>
      </p:sp>
      <p:sp>
        <p:nvSpPr>
          <p:cNvPr id="8" name="TextBox 7"/>
          <p:cNvSpPr txBox="1"/>
          <p:nvPr/>
        </p:nvSpPr>
        <p:spPr>
          <a:xfrm>
            <a:off x="3857620" y="3559734"/>
            <a:ext cx="5000660" cy="369332"/>
          </a:xfrm>
          <a:prstGeom prst="rect">
            <a:avLst/>
          </a:prstGeom>
          <a:solidFill>
            <a:srgbClr val="00B050"/>
          </a:solidFill>
        </p:spPr>
        <p:txBody>
          <a:bodyPr wrap="square" rtlCol="0">
            <a:spAutoFit/>
          </a:bodyPr>
          <a:lstStyle/>
          <a:p>
            <a:r>
              <a:rPr lang="en-US" altLang="zh-CN" dirty="0">
                <a:solidFill>
                  <a:schemeClr val="bg1"/>
                </a:solidFill>
              </a:rPr>
              <a:t>3</a:t>
            </a:r>
            <a:r>
              <a:rPr lang="zh-CN" altLang="en-US" dirty="0">
                <a:solidFill>
                  <a:schemeClr val="bg1"/>
                </a:solidFill>
              </a:rPr>
              <a:t>、论文基本内容</a:t>
            </a:r>
            <a:endParaRPr lang="zh-CN" altLang="en-US" dirty="0">
              <a:solidFill>
                <a:schemeClr val="bg1"/>
              </a:solidFill>
            </a:endParaRPr>
          </a:p>
        </p:txBody>
      </p:sp>
      <p:sp>
        <p:nvSpPr>
          <p:cNvPr id="10" name="TextBox 9"/>
          <p:cNvSpPr txBox="1"/>
          <p:nvPr/>
        </p:nvSpPr>
        <p:spPr>
          <a:xfrm>
            <a:off x="3857620" y="4345552"/>
            <a:ext cx="5000660" cy="369332"/>
          </a:xfrm>
          <a:prstGeom prst="rect">
            <a:avLst/>
          </a:prstGeom>
          <a:solidFill>
            <a:srgbClr val="0070C0"/>
          </a:solidFill>
        </p:spPr>
        <p:txBody>
          <a:bodyPr wrap="square" rtlCol="0">
            <a:spAutoFit/>
          </a:bodyPr>
          <a:lstStyle/>
          <a:p>
            <a:r>
              <a:rPr lang="en-US" altLang="zh-CN" dirty="0">
                <a:solidFill>
                  <a:schemeClr val="bg1"/>
                </a:solidFill>
              </a:rPr>
              <a:t>4</a:t>
            </a:r>
            <a:r>
              <a:rPr lang="zh-CN" altLang="en-US" dirty="0">
                <a:solidFill>
                  <a:schemeClr val="bg1"/>
                </a:solidFill>
              </a:rPr>
              <a:t>、创新与不足之处</a:t>
            </a:r>
            <a:endParaRPr lang="zh-CN" altLang="en-US" dirty="0">
              <a:solidFill>
                <a:schemeClr val="bg1"/>
              </a:solidFill>
            </a:endParaRPr>
          </a:p>
        </p:txBody>
      </p:sp>
      <p:sp>
        <p:nvSpPr>
          <p:cNvPr id="11" name="TextBox 10"/>
          <p:cNvSpPr txBox="1"/>
          <p:nvPr/>
        </p:nvSpPr>
        <p:spPr>
          <a:xfrm>
            <a:off x="3857620" y="5131370"/>
            <a:ext cx="5000660" cy="369332"/>
          </a:xfrm>
          <a:prstGeom prst="rect">
            <a:avLst/>
          </a:prstGeom>
          <a:solidFill>
            <a:srgbClr val="C00000"/>
          </a:solidFill>
        </p:spPr>
        <p:txBody>
          <a:bodyPr wrap="square" rtlCol="0">
            <a:spAutoFit/>
          </a:bodyPr>
          <a:lstStyle/>
          <a:p>
            <a:r>
              <a:rPr lang="en-US" altLang="zh-CN" dirty="0">
                <a:solidFill>
                  <a:schemeClr val="bg1"/>
                </a:solidFill>
              </a:rPr>
              <a:t>5</a:t>
            </a:r>
            <a:r>
              <a:rPr lang="zh-CN" altLang="en-US" dirty="0">
                <a:solidFill>
                  <a:schemeClr val="bg1"/>
                </a:solidFill>
              </a:rPr>
              <a:t>、结论与发展方向</a:t>
            </a:r>
            <a:endParaRPr lang="zh-CN" altLang="en-US" dirty="0">
              <a:solidFill>
                <a:schemeClr val="bg1"/>
              </a:solidFill>
            </a:endParaRPr>
          </a:p>
        </p:txBody>
      </p:sp>
      <p:sp>
        <p:nvSpPr>
          <p:cNvPr id="12" name="矩形 11"/>
          <p:cNvSpPr/>
          <p:nvPr/>
        </p:nvSpPr>
        <p:spPr>
          <a:xfrm>
            <a:off x="0" y="0"/>
            <a:ext cx="314324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3" name="Picture 3"/>
          <p:cNvPicPr>
            <a:picLocks noChangeAspect="1" noChangeArrowheads="1"/>
          </p:cNvPicPr>
          <p:nvPr/>
        </p:nvPicPr>
        <p:blipFill>
          <a:blip r:embed="rId1"/>
          <a:srcRect/>
          <a:stretch>
            <a:fillRect/>
          </a:stretch>
        </p:blipFill>
        <p:spPr bwMode="auto">
          <a:xfrm>
            <a:off x="642910" y="1785926"/>
            <a:ext cx="1859268" cy="1733796"/>
          </a:xfrm>
          <a:prstGeom prst="rect">
            <a:avLst/>
          </a:prstGeom>
          <a:noFill/>
          <a:ln w="9525">
            <a:noFill/>
            <a:miter lim="800000"/>
            <a:headEnd/>
            <a:tailEnd/>
          </a:ln>
          <a:effectLst/>
        </p:spPr>
      </p:pic>
      <p:pic>
        <p:nvPicPr>
          <p:cNvPr id="5125" name="Picture 5"/>
          <p:cNvPicPr>
            <a:picLocks noChangeAspect="1" noChangeArrowheads="1"/>
          </p:cNvPicPr>
          <p:nvPr/>
        </p:nvPicPr>
        <p:blipFill>
          <a:blip r:embed="rId2"/>
          <a:srcRect/>
          <a:stretch>
            <a:fillRect/>
          </a:stretch>
        </p:blipFill>
        <p:spPr bwMode="auto">
          <a:xfrm>
            <a:off x="285720" y="3857628"/>
            <a:ext cx="2714644" cy="1004418"/>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000" fill="hold">
                                          <p:stCondLst>
                                            <p:cond delay="0"/>
                                          </p:stCondLst>
                                        </p:cTn>
                                        <p:tgtEl>
                                          <p:spTgt spid="6"/>
                                        </p:tgtEl>
                                        <p:attrNameLst>
                                          <p:attrName>style.visibility</p:attrName>
                                        </p:attrNameLst>
                                      </p:cBhvr>
                                      <p:to>
                                        <p:strVal val="visible"/>
                                      </p:to>
                                    </p:set>
                                    <p:animEffect transition="in" filter="strips(downLeft)">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000" fill="hold">
                                          <p:stCondLst>
                                            <p:cond delay="0"/>
                                          </p:stCondLst>
                                        </p:cTn>
                                        <p:tgtEl>
                                          <p:spTgt spid="7"/>
                                        </p:tgtEl>
                                        <p:attrNameLst>
                                          <p:attrName>style.visibility</p:attrName>
                                        </p:attrNameLst>
                                      </p:cBhvr>
                                      <p:to>
                                        <p:strVal val="visible"/>
                                      </p:to>
                                    </p:set>
                                    <p:animEffect transition="in" filter="strips(down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000" fill="hold">
                                          <p:stCondLst>
                                            <p:cond delay="0"/>
                                          </p:stCondLst>
                                        </p:cTn>
                                        <p:tgtEl>
                                          <p:spTgt spid="8"/>
                                        </p:tgtEl>
                                        <p:attrNameLst>
                                          <p:attrName>style.visibility</p:attrName>
                                        </p:attrNameLst>
                                      </p:cBhvr>
                                      <p:to>
                                        <p:strVal val="visible"/>
                                      </p:to>
                                    </p:set>
                                    <p:animEffect transition="in" filter="strips(downLeft)">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000" fill="hold">
                                          <p:stCondLst>
                                            <p:cond delay="0"/>
                                          </p:stCondLst>
                                        </p:cTn>
                                        <p:tgtEl>
                                          <p:spTgt spid="10"/>
                                        </p:tgtEl>
                                        <p:attrNameLst>
                                          <p:attrName>style.visibility</p:attrName>
                                        </p:attrNameLst>
                                      </p:cBhvr>
                                      <p:to>
                                        <p:strVal val="visible"/>
                                      </p:to>
                                    </p:set>
                                    <p:animEffect transition="in" filter="strips(downLeft)">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000" fill="hold">
                                          <p:stCondLst>
                                            <p:cond delay="0"/>
                                          </p:stCondLst>
                                        </p:cTn>
                                        <p:tgtEl>
                                          <p:spTgt spid="11"/>
                                        </p:tgtEl>
                                        <p:attrNameLst>
                                          <p:attrName>style.visibility</p:attrName>
                                        </p:attrNameLst>
                                      </p:cBhvr>
                                      <p:to>
                                        <p:strVal val="visible"/>
                                      </p:to>
                                    </p:set>
                                    <p:animEffect transition="in" filter="strips(downLeft)">
                                      <p:cBhvr>
                                        <p:cTn id="3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7" grpId="0" animBg="1"/>
      <p:bldP spid="7" grpId="1" animBg="1"/>
      <p:bldP spid="8" grpId="0" animBg="1"/>
      <p:bldP spid="8" grpId="1" animBg="1"/>
      <p:bldP spid="10" grpId="0" animBg="1"/>
      <p:bldP spid="10" grpId="1" animBg="1"/>
      <p:bldP spid="11" grpId="0" animBg="1"/>
      <p:bldP spid="1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3" name="矩形 2"/>
          <p:cNvSpPr/>
          <p:nvPr/>
        </p:nvSpPr>
        <p:spPr>
          <a:xfrm>
            <a:off x="2123728" y="189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数据库设计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76350" y="834836"/>
            <a:ext cx="8208912" cy="521970"/>
          </a:xfrm>
          <a:prstGeom prst="rect">
            <a:avLst/>
          </a:prstGeom>
          <a:noFill/>
        </p:spPr>
        <p:txBody>
          <a:bodyPr wrap="square" rtlCol="0">
            <a:spAutoFit/>
          </a:bodyPr>
          <a:lstStyle/>
          <a:p>
            <a:r>
              <a:rPr lang="zh-CN" altLang="en-US" sz="2800" dirty="0">
                <a:latin typeface="Times New Roman" panose="02020603050405020304" charset="0"/>
                <a:ea typeface="微软雅黑" panose="020B0503020204020204" pitchFamily="34" charset="-122"/>
                <a:sym typeface="+mn-ea"/>
              </a:rPr>
              <a:t>role后台角色表</a:t>
            </a:r>
            <a:endParaRPr lang="zh-CN" altLang="en-US" dirty="0"/>
          </a:p>
        </p:txBody>
      </p:sp>
      <p:graphicFrame>
        <p:nvGraphicFramePr>
          <p:cNvPr id="2" name="表格 1"/>
          <p:cNvGraphicFramePr/>
          <p:nvPr/>
        </p:nvGraphicFramePr>
        <p:xfrm>
          <a:off x="390525" y="1677035"/>
          <a:ext cx="8539480" cy="3465195"/>
        </p:xfrm>
        <a:graphic>
          <a:graphicData uri="http://schemas.openxmlformats.org/drawingml/2006/table">
            <a:tbl>
              <a:tblPr firstRow="1" bandRow="1">
                <a:tableStyleId>{5940675A-B579-460E-94D1-54222C63F5DA}</a:tableStyleId>
              </a:tblPr>
              <a:tblGrid>
                <a:gridCol w="641350"/>
                <a:gridCol w="1790065"/>
                <a:gridCol w="1578610"/>
                <a:gridCol w="1684020"/>
                <a:gridCol w="947420"/>
                <a:gridCol w="950595"/>
                <a:gridCol w="947420"/>
              </a:tblGrid>
              <a:tr h="54673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表名</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6">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role</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734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序号</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字段</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类型</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说明</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空</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默认值</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主键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r>
              <a:tr h="69405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id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int(10) unsigned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自增主键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566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role_name</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varchar(20)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角色名称</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34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auth_ids</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text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权限表主键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405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auth_ac</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text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权限对应的控制器方法集合</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3" name="矩形 2"/>
          <p:cNvSpPr/>
          <p:nvPr/>
        </p:nvSpPr>
        <p:spPr>
          <a:xfrm>
            <a:off x="2123728" y="189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数据库设计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236015" y="717361"/>
            <a:ext cx="8208912" cy="953135"/>
          </a:xfrm>
          <a:prstGeom prst="rect">
            <a:avLst/>
          </a:prstGeom>
          <a:noFill/>
        </p:spPr>
        <p:txBody>
          <a:bodyPr wrap="square" rtlCol="0">
            <a:spAutoFit/>
          </a:bodyPr>
          <a:lstStyle/>
          <a:p>
            <a:pPr fontAlgn="auto">
              <a:lnSpc>
                <a:spcPct val="200000"/>
              </a:lnSpc>
            </a:pPr>
            <a:r>
              <a:rPr lang="zh-CN" altLang="en-US" sz="2800" dirty="0">
                <a:latin typeface="Times New Roman" panose="02020603050405020304" charset="0"/>
                <a:ea typeface="微软雅黑" panose="020B0503020204020204" pitchFamily="34" charset="-122"/>
                <a:sym typeface="+mn-ea"/>
              </a:rPr>
              <a:t>auth后台权限表</a:t>
            </a:r>
            <a:endParaRPr lang="zh-CN" altLang="en-US" dirty="0"/>
          </a:p>
        </p:txBody>
      </p:sp>
      <p:graphicFrame>
        <p:nvGraphicFramePr>
          <p:cNvPr id="6" name="表格 5"/>
          <p:cNvGraphicFramePr/>
          <p:nvPr/>
        </p:nvGraphicFramePr>
        <p:xfrm>
          <a:off x="264795" y="2120265"/>
          <a:ext cx="8180070" cy="3905885"/>
        </p:xfrm>
        <a:graphic>
          <a:graphicData uri="http://schemas.openxmlformats.org/drawingml/2006/table">
            <a:tbl>
              <a:tblPr firstRow="1" bandRow="1">
                <a:tableStyleId>{5940675A-B579-460E-94D1-54222C63F5DA}</a:tableStyleId>
              </a:tblPr>
              <a:tblGrid>
                <a:gridCol w="614680"/>
                <a:gridCol w="1714500"/>
                <a:gridCol w="1511935"/>
                <a:gridCol w="1613535"/>
                <a:gridCol w="907415"/>
                <a:gridCol w="910590"/>
                <a:gridCol w="907415"/>
              </a:tblGrid>
              <a:tr h="51371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表名</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6">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auth</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2575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序号</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字段</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类型</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说明</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空</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默认值</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主键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r>
              <a:tr h="65214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id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int(10) unsigned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自增主键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422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auth_name</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varchar(20)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权限名称</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639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controller</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varchar(40)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权限对应的控制器</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action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varchar(20)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权限对应的方法</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pid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tinyint(4)</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权限上一级的id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214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is_nav</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enum('1','2')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是否具有导航的权限</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2" name="Picture 2"/>
          <p:cNvPicPr>
            <a:picLocks noChangeAspect="1" noChangeArrowheads="1"/>
          </p:cNvPicPr>
          <p:nvPr/>
        </p:nvPicPr>
        <p:blipFill>
          <a:blip r:embed="rId1"/>
          <a:srcRect/>
          <a:stretch>
            <a:fillRect/>
          </a:stretch>
        </p:blipFill>
        <p:spPr bwMode="auto">
          <a:xfrm>
            <a:off x="0" y="-12074"/>
            <a:ext cx="9144000" cy="459652"/>
          </a:xfrm>
          <a:prstGeom prst="rect">
            <a:avLst/>
          </a:prstGeom>
          <a:noFill/>
          <a:ln w="9525">
            <a:noFill/>
            <a:miter lim="800000"/>
            <a:headEnd/>
            <a:tailEnd/>
          </a:ln>
          <a:effectLst/>
        </p:spPr>
      </p:pic>
      <p:sp>
        <p:nvSpPr>
          <p:cNvPr id="7" name="矩形 6"/>
          <p:cNvSpPr/>
          <p:nvPr/>
        </p:nvSpPr>
        <p:spPr>
          <a:xfrm>
            <a:off x="2123728" y="-1207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atin typeface="微软雅黑 Light" panose="020B0502040204020203" pitchFamily="34" charset="-122"/>
                <a:ea typeface="微软雅黑 Light" panose="020B0502040204020203" pitchFamily="34" charset="-122"/>
              </a:rPr>
              <a:t>数据库设计</a:t>
            </a:r>
            <a:endParaRPr lang="zh-CN" altLang="en-US" sz="2000" dirty="0">
              <a:latin typeface="微软雅黑 Light" panose="020B0502040204020203" pitchFamily="34" charset="-122"/>
              <a:ea typeface="微软雅黑 Light" panose="020B0502040204020203" pitchFamily="34" charset="-122"/>
            </a:endParaRPr>
          </a:p>
        </p:txBody>
      </p:sp>
      <p:sp>
        <p:nvSpPr>
          <p:cNvPr id="9" name="矩形 8"/>
          <p:cNvSpPr/>
          <p:nvPr/>
        </p:nvSpPr>
        <p:spPr>
          <a:xfrm>
            <a:off x="251520" y="-1397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000" fill="hold">
                                          <p:stCondLst>
                                            <p:cond delay="0"/>
                                          </p:stCondLst>
                                        </p:cTn>
                                        <p:tgtEl>
                                          <p:spTgt spid="8">
                                            <p:txEl>
                                              <p:pRg st="0" end="0"/>
                                            </p:txEl>
                                          </p:spTgt>
                                        </p:tgtEl>
                                        <p:attrNameLst>
                                          <p:attrName>style.visibility</p:attrName>
                                        </p:attrNameLst>
                                      </p:cBhvr>
                                      <p:to>
                                        <p:strVal val="visible"/>
                                      </p:to>
                                    </p:set>
                                    <p:anim calcmode="lin" valueType="num">
                                      <p:cBhvr additive="base">
                                        <p:cTn id="7" dur="10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3" name="矩形 2"/>
          <p:cNvSpPr/>
          <p:nvPr/>
        </p:nvSpPr>
        <p:spPr>
          <a:xfrm>
            <a:off x="2123728" y="1895"/>
            <a:ext cx="2304256"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数据库设计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76350" y="834836"/>
            <a:ext cx="8208912" cy="953135"/>
          </a:xfrm>
          <a:prstGeom prst="rect">
            <a:avLst/>
          </a:prstGeom>
          <a:noFill/>
        </p:spPr>
        <p:txBody>
          <a:bodyPr wrap="square" rtlCol="0">
            <a:spAutoFit/>
          </a:bodyPr>
          <a:lstStyle/>
          <a:p>
            <a:pPr fontAlgn="auto">
              <a:lnSpc>
                <a:spcPct val="200000"/>
              </a:lnSpc>
            </a:pPr>
            <a:r>
              <a:rPr lang="zh-CN" altLang="en-US" sz="2800" dirty="0">
                <a:latin typeface="Times New Roman" panose="02020603050405020304" charset="0"/>
                <a:ea typeface="微软雅黑" panose="020B0503020204020204" pitchFamily="34" charset="-122"/>
                <a:sym typeface="+mn-ea"/>
              </a:rPr>
              <a:t>member会员表</a:t>
            </a:r>
            <a:endParaRPr lang="zh-CN" altLang="en-US" dirty="0"/>
          </a:p>
        </p:txBody>
      </p:sp>
      <p:graphicFrame>
        <p:nvGraphicFramePr>
          <p:cNvPr id="2" name="表格 1"/>
          <p:cNvGraphicFramePr/>
          <p:nvPr/>
        </p:nvGraphicFramePr>
        <p:xfrm>
          <a:off x="796925" y="2195830"/>
          <a:ext cx="8009255" cy="3754755"/>
        </p:xfrm>
        <a:graphic>
          <a:graphicData uri="http://schemas.openxmlformats.org/drawingml/2006/table">
            <a:tbl>
              <a:tblPr firstRow="1" bandRow="1">
                <a:tableStyleId>{5940675A-B579-460E-94D1-54222C63F5DA}</a:tableStyleId>
              </a:tblPr>
              <a:tblGrid>
                <a:gridCol w="601980"/>
                <a:gridCol w="1678305"/>
                <a:gridCol w="1480820"/>
                <a:gridCol w="1579245"/>
                <a:gridCol w="889000"/>
                <a:gridCol w="891540"/>
                <a:gridCol w="888365"/>
              </a:tblGrid>
              <a:tr h="27876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表名</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6">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member</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621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序号</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字段</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类型</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说明</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空</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默认值</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主键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538135"/>
                    </a:solidFill>
                  </a:tcPr>
                </a:tc>
              </a:tr>
              <a:tr h="35433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id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int(10) unsigned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自增主键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54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username</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varchar(20)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用户名</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password</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varchar(255)</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密码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69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gender</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enum('1','2','3')</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性别</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mobile</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 varchar(11)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电话</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21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email</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varchar(40)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邮件</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avatar</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tinyint(4)</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图片地址</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21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created_at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timestamp</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创建时间</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Update_at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timestamp</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更新时间</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Remember_token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varchar(100)</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Token值</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21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type</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enum('1','2')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是否为会员</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onsolas" panose="020B0609020204030204" charset="0"/>
                          <a:cs typeface="Consolas" panose="020B0609020204030204" charset="0"/>
                        </a:rPr>
                        <a:t> </a:t>
                      </a: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3405">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12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status</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 enum('1','2')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状态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900" b="0">
                        <a:solidFill>
                          <a:srgbClr val="000000"/>
                        </a:solidFill>
                        <a:latin typeface="Consolas" panose="020B0609020204030204" charset="0"/>
                        <a:ea typeface="Consolas" panose="020B0609020204030204" charset="0"/>
                        <a:cs typeface="Consolas" panose="020B06090202040302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000" fill="hold">
                                          <p:stCondLst>
                                            <p:cond delay="0"/>
                                          </p:stCondLst>
                                        </p:cTn>
                                        <p:tgtEl>
                                          <p:spTgt spid="8">
                                            <p:txEl>
                                              <p:pRg st="0" end="0"/>
                                            </p:txEl>
                                          </p:spTgt>
                                        </p:tgtEl>
                                        <p:attrNameLst>
                                          <p:attrName>style.visibility</p:attrName>
                                        </p:attrNameLst>
                                      </p:cBhvr>
                                      <p:to>
                                        <p:strVal val="visible"/>
                                      </p:to>
                                    </p:set>
                                    <p:animEffect transition="in" filter="randombar(horizontal)">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467291" y="1362561"/>
            <a:ext cx="8208912" cy="521970"/>
          </a:xfrm>
          <a:prstGeom prst="rect">
            <a:avLst/>
          </a:prstGeom>
          <a:noFill/>
        </p:spPr>
        <p:txBody>
          <a:bodyPr wrap="square" rtlCol="0">
            <a:spAutoFit/>
          </a:bodyPr>
          <a:lstStyle/>
          <a:p>
            <a:r>
              <a:rPr lang="zh-CN" altLang="en-US" sz="2800" b="1" dirty="0"/>
              <a:t>登录页面</a:t>
            </a:r>
            <a:endParaRPr lang="zh-CN" altLang="en-US" sz="2800" b="1" dirty="0"/>
          </a:p>
        </p:txBody>
      </p:sp>
      <p:sp>
        <p:nvSpPr>
          <p:cNvPr id="3" name="矩形 2"/>
          <p:cNvSpPr/>
          <p:nvPr/>
        </p:nvSpPr>
        <p:spPr>
          <a:xfrm>
            <a:off x="2137698" y="-1"/>
            <a:ext cx="2808312"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mn-ea"/>
              </a:rPr>
              <a:t>后台基础功能开发</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pic>
        <p:nvPicPr>
          <p:cNvPr id="21" name="图片 17"/>
          <p:cNvPicPr>
            <a:picLocks noChangeAspect="1"/>
          </p:cNvPicPr>
          <p:nvPr/>
        </p:nvPicPr>
        <p:blipFill>
          <a:blip r:embed="rId3" cstate="print"/>
          <a:stretch>
            <a:fillRect/>
          </a:stretch>
        </p:blipFill>
        <p:spPr>
          <a:xfrm>
            <a:off x="585788" y="2000568"/>
            <a:ext cx="5273675" cy="1550035"/>
          </a:xfrm>
          <a:prstGeom prst="rect">
            <a:avLst/>
          </a:prstGeom>
          <a:noFill/>
          <a:ln>
            <a:noFill/>
          </a:ln>
        </p:spPr>
      </p:pic>
      <p:sp>
        <p:nvSpPr>
          <p:cNvPr id="6" name="文本框 5"/>
          <p:cNvSpPr txBox="1"/>
          <p:nvPr/>
        </p:nvSpPr>
        <p:spPr>
          <a:xfrm>
            <a:off x="3716020" y="2809240"/>
            <a:ext cx="4633595" cy="92202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用户登录网站，如果登录失败，会提示错误信息，如果登录成功，跳转到主页，可以进行编辑个人信息后台等操作</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strVal val="#ppt_w*0.70"/>
                                          </p:val>
                                        </p:tav>
                                        <p:tav tm="100000">
                                          <p:val>
                                            <p:strVal val="#ppt_w"/>
                                          </p:val>
                                        </p:tav>
                                      </p:tavLst>
                                    </p:anim>
                                    <p:anim calcmode="lin" valueType="num">
                                      <p:cBhvr>
                                        <p:cTn id="13" dur="1000" fill="hold"/>
                                        <p:tgtEl>
                                          <p:spTgt spid="21"/>
                                        </p:tgtEl>
                                        <p:attrNameLst>
                                          <p:attrName>ppt_h</p:attrName>
                                        </p:attrNameLst>
                                      </p:cBhvr>
                                      <p:tavLst>
                                        <p:tav tm="0">
                                          <p:val>
                                            <p:strVal val="#ppt_h"/>
                                          </p:val>
                                        </p:tav>
                                        <p:tav tm="100000">
                                          <p:val>
                                            <p:strVal val="#ppt_h"/>
                                          </p:val>
                                        </p:tav>
                                      </p:tavLst>
                                    </p:anim>
                                    <p:animEffect transition="in" filter="fade">
                                      <p:cBhvr>
                                        <p:cTn id="14" dur="1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000" fill="hold">
                                          <p:stCondLst>
                                            <p:cond delay="0"/>
                                          </p:stCondLst>
                                        </p:cTn>
                                        <p:tgtEl>
                                          <p:spTgt spid="6">
                                            <p:txEl>
                                              <p:pRg st="0" end="0"/>
                                            </p:txEl>
                                          </p:spTgt>
                                        </p:tgtEl>
                                        <p:attrNameLst>
                                          <p:attrName>style.visibility</p:attrName>
                                        </p:attrNameLst>
                                      </p:cBhvr>
                                      <p:to>
                                        <p:strVal val="visible"/>
                                      </p:to>
                                    </p:set>
                                    <p:anim calcmode="lin" valueType="num">
                                      <p:cBhvr additive="base">
                                        <p:cTn id="19" dur="1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395536" y="1376531"/>
            <a:ext cx="8208912" cy="521970"/>
          </a:xfrm>
          <a:prstGeom prst="rect">
            <a:avLst/>
          </a:prstGeom>
          <a:noFill/>
        </p:spPr>
        <p:txBody>
          <a:bodyPr wrap="square" rtlCol="0">
            <a:spAutoFit/>
          </a:bodyPr>
          <a:lstStyle/>
          <a:p>
            <a:r>
              <a:rPr lang="zh-CN" altLang="en-US" sz="2800" b="1" dirty="0"/>
              <a:t>视图文件</a:t>
            </a:r>
            <a:endParaRPr lang="zh-CN" altLang="en-US" sz="2800" b="1" dirty="0"/>
          </a:p>
        </p:txBody>
      </p:sp>
      <p:sp>
        <p:nvSpPr>
          <p:cNvPr id="3" name="矩形 2"/>
          <p:cNvSpPr/>
          <p:nvPr/>
        </p:nvSpPr>
        <p:spPr>
          <a:xfrm>
            <a:off x="2137698" y="-1"/>
            <a:ext cx="2808312"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后台基础功能开发</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pic>
        <p:nvPicPr>
          <p:cNvPr id="14" name="图片 40"/>
          <p:cNvPicPr>
            <a:picLocks noChangeAspect="1"/>
          </p:cNvPicPr>
          <p:nvPr/>
        </p:nvPicPr>
        <p:blipFill>
          <a:blip r:embed="rId3" cstate="print"/>
          <a:stretch>
            <a:fillRect/>
          </a:stretch>
        </p:blipFill>
        <p:spPr>
          <a:xfrm>
            <a:off x="504190" y="1898650"/>
            <a:ext cx="5815330" cy="4242435"/>
          </a:xfrm>
          <a:prstGeom prst="rect">
            <a:avLst/>
          </a:prstGeom>
          <a:noFill/>
          <a:ln>
            <a:noFill/>
          </a:ln>
        </p:spPr>
      </p:pic>
      <p:sp>
        <p:nvSpPr>
          <p:cNvPr id="6" name="文本框 5"/>
          <p:cNvSpPr txBox="1"/>
          <p:nvPr/>
        </p:nvSpPr>
        <p:spPr>
          <a:xfrm>
            <a:off x="2741930" y="2099945"/>
            <a:ext cx="6006465" cy="1076325"/>
          </a:xfrm>
          <a:prstGeom prst="rect">
            <a:avLst/>
          </a:prstGeom>
          <a:noFill/>
        </p:spPr>
        <p:txBody>
          <a:bodyPr wrap="square" rtlCol="0">
            <a:spAutoFit/>
          </a:bodyPr>
          <a:p>
            <a:pPr fontAlgn="auto">
              <a:spcBef>
                <a:spcPts val="1200"/>
              </a:spcBef>
            </a:pPr>
            <a:r>
              <a:rPr lang="zh-CN" altLang="en-US">
                <a:latin typeface="微软雅黑" panose="020B0503020204020204" pitchFamily="34" charset="-122"/>
                <a:ea typeface="微软雅黑" panose="020B0503020204020204" pitchFamily="34" charset="-122"/>
                <a:cs typeface="微软雅黑" panose="020B0503020204020204" pitchFamily="34" charset="-122"/>
              </a:rPr>
              <a:t>编写index 方法、welcome方法</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spcBef>
                <a:spcPts val="1200"/>
              </a:spcBef>
              <a:spcAft>
                <a:spcPts val="1200"/>
              </a:spcAft>
            </a:pPr>
            <a:r>
              <a:rPr lang="zh-CN" altLang="en-US">
                <a:latin typeface="微软雅黑" panose="020B0503020204020204" pitchFamily="34" charset="-122"/>
                <a:ea typeface="微软雅黑" panose="020B0503020204020204" pitchFamily="34" charset="-122"/>
                <a:cs typeface="微软雅黑" panose="020B0503020204020204" pitchFamily="34" charset="-122"/>
              </a:rPr>
              <a:t>由于后台首页控制器已经创建，所以编写各自的方法。不同的参数跳转不同的页面，展示不同的视图。</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8" name="矩形 7"/>
          <p:cNvSpPr/>
          <p:nvPr/>
        </p:nvSpPr>
        <p:spPr>
          <a:xfrm>
            <a:off x="2137698" y="-1"/>
            <a:ext cx="2808312"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atin typeface="微软雅黑 Light" panose="020B0502040204020203" pitchFamily="34" charset="-122"/>
                <a:ea typeface="微软雅黑 Light" panose="020B0502040204020203" pitchFamily="34" charset="-122"/>
              </a:rPr>
              <a:t>后台基础功能开发</a:t>
            </a:r>
            <a:endParaRPr lang="zh-CN" altLang="en-US" sz="2000" dirty="0">
              <a:latin typeface="微软雅黑 Light" panose="020B0502040204020203" pitchFamily="34" charset="-122"/>
              <a:ea typeface="微软雅黑 Light" panose="020B0502040204020203" pitchFamily="34" charset="-122"/>
            </a:endParaRPr>
          </a:p>
        </p:txBody>
      </p:sp>
      <p:sp>
        <p:nvSpPr>
          <p:cNvPr id="9" name="矩形 8"/>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000" fill="hold">
                                          <p:stCondLst>
                                            <p:cond delay="0"/>
                                          </p:stCondLst>
                                        </p:cTn>
                                        <p:tgtEl>
                                          <p:spTgt spid="14"/>
                                        </p:tgtEl>
                                        <p:attrNameLst>
                                          <p:attrName>style.visibility</p:attrName>
                                        </p:attrNameLst>
                                      </p:cBhvr>
                                      <p:to>
                                        <p:strVal val="visible"/>
                                      </p:to>
                                    </p:set>
                                    <p:animEffect transition="in" filter="wipe(righ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edge">
                                      <p:cBhvr>
                                        <p:cTn id="17" dur="2000"/>
                                        <p:tgtEl>
                                          <p:spTgt spid="6">
                                            <p:txEl>
                                              <p:pRg st="0" end="0"/>
                                            </p:txEl>
                                          </p:spTgt>
                                        </p:tgtEl>
                                      </p:cBhvr>
                                    </p:animEffect>
                                  </p:childTnLst>
                                </p:cTn>
                              </p:par>
                              <p:par>
                                <p:cTn id="18" presetID="20"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edge">
                                      <p:cBhvr>
                                        <p:cTn id="20"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467291" y="980291"/>
            <a:ext cx="8208912" cy="521970"/>
          </a:xfrm>
          <a:prstGeom prst="rect">
            <a:avLst/>
          </a:prstGeom>
          <a:noFill/>
        </p:spPr>
        <p:txBody>
          <a:bodyPr wrap="square" rtlCol="0">
            <a:spAutoFit/>
          </a:bodyPr>
          <a:lstStyle/>
          <a:p>
            <a:r>
              <a:rPr lang="en-US" altLang="zh-CN" sz="2800" b="1" dirty="0"/>
              <a:t>RBAC</a:t>
            </a:r>
            <a:r>
              <a:rPr lang="zh-CN" altLang="en-US" sz="2800" b="1" dirty="0"/>
              <a:t>权限的增加</a:t>
            </a:r>
            <a:endParaRPr lang="zh-CN" altLang="en-US" sz="2800" b="1" dirty="0"/>
          </a:p>
        </p:txBody>
      </p:sp>
      <p:sp>
        <p:nvSpPr>
          <p:cNvPr id="3" name="矩形 2"/>
          <p:cNvSpPr/>
          <p:nvPr/>
        </p:nvSpPr>
        <p:spPr>
          <a:xfrm>
            <a:off x="2137698" y="-1"/>
            <a:ext cx="2808312"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后台内容的完善</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pic>
        <p:nvPicPr>
          <p:cNvPr id="76" name="图片 58"/>
          <p:cNvPicPr>
            <a:picLocks noChangeAspect="1"/>
          </p:cNvPicPr>
          <p:nvPr/>
        </p:nvPicPr>
        <p:blipFill>
          <a:blip r:embed="rId3" cstate="print"/>
          <a:stretch>
            <a:fillRect/>
          </a:stretch>
        </p:blipFill>
        <p:spPr>
          <a:xfrm>
            <a:off x="251460" y="1502093"/>
            <a:ext cx="3981450" cy="1038225"/>
          </a:xfrm>
          <a:prstGeom prst="rect">
            <a:avLst/>
          </a:prstGeom>
          <a:noFill/>
          <a:ln>
            <a:noFill/>
          </a:ln>
        </p:spPr>
      </p:pic>
      <p:pic>
        <p:nvPicPr>
          <p:cNvPr id="69" name="图片 71"/>
          <p:cNvPicPr>
            <a:picLocks noChangeAspect="1"/>
          </p:cNvPicPr>
          <p:nvPr/>
        </p:nvPicPr>
        <p:blipFill>
          <a:blip r:embed="rId4" cstate="print"/>
          <a:stretch>
            <a:fillRect/>
          </a:stretch>
        </p:blipFill>
        <p:spPr>
          <a:xfrm>
            <a:off x="265113" y="2705100"/>
            <a:ext cx="3952875" cy="1447800"/>
          </a:xfrm>
          <a:prstGeom prst="rect">
            <a:avLst/>
          </a:prstGeom>
          <a:noFill/>
          <a:ln>
            <a:noFill/>
          </a:ln>
        </p:spPr>
      </p:pic>
      <p:pic>
        <p:nvPicPr>
          <p:cNvPr id="63" name="图片 74"/>
          <p:cNvPicPr>
            <a:picLocks noChangeAspect="1"/>
          </p:cNvPicPr>
          <p:nvPr/>
        </p:nvPicPr>
        <p:blipFill>
          <a:blip r:embed="rId5" cstate="print"/>
          <a:stretch>
            <a:fillRect/>
          </a:stretch>
        </p:blipFill>
        <p:spPr>
          <a:xfrm>
            <a:off x="265430" y="4566603"/>
            <a:ext cx="5269230" cy="925195"/>
          </a:xfrm>
          <a:prstGeom prst="rect">
            <a:avLst/>
          </a:prstGeom>
          <a:noFill/>
          <a:ln>
            <a:noFill/>
          </a:ln>
        </p:spPr>
      </p:pic>
      <p:sp>
        <p:nvSpPr>
          <p:cNvPr id="6" name="文本框 5"/>
          <p:cNvSpPr txBox="1"/>
          <p:nvPr/>
        </p:nvSpPr>
        <p:spPr>
          <a:xfrm>
            <a:off x="5534660" y="1695450"/>
            <a:ext cx="3302000" cy="258445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Role-Based 基于角色的访问控制，是一个比较完善的权限访问控制机制，目前有2套权限控制方案，基于用户的权限控制，基于角色的权限控制。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RBAC在后期权限维护上是很方便的，权限的方式在项目开发的初始阶段已经有一个成型的标准。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additive="base">
                                        <p:cTn id="12" dur="500" fill="hold"/>
                                        <p:tgtEl>
                                          <p:spTgt spid="76"/>
                                        </p:tgtEl>
                                        <p:attrNameLst>
                                          <p:attrName>ppt_x</p:attrName>
                                        </p:attrNameLst>
                                      </p:cBhvr>
                                      <p:tavLst>
                                        <p:tav tm="0">
                                          <p:val>
                                            <p:strVal val="#ppt_x"/>
                                          </p:val>
                                        </p:tav>
                                        <p:tav tm="100000">
                                          <p:val>
                                            <p:strVal val="#ppt_x"/>
                                          </p:val>
                                        </p:tav>
                                      </p:tavLst>
                                    </p:anim>
                                    <p:anim calcmode="lin" valueType="num">
                                      <p:cBhvr additive="base">
                                        <p:cTn id="13"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anim calcmode="lin" valueType="num">
                                      <p:cBhvr additive="base">
                                        <p:cTn id="18" dur="500" fill="hold"/>
                                        <p:tgtEl>
                                          <p:spTgt spid="69"/>
                                        </p:tgtEl>
                                        <p:attrNameLst>
                                          <p:attrName>ppt_x</p:attrName>
                                        </p:attrNameLst>
                                      </p:cBhvr>
                                      <p:tavLst>
                                        <p:tav tm="0">
                                          <p:val>
                                            <p:strVal val="#ppt_x"/>
                                          </p:val>
                                        </p:tav>
                                        <p:tav tm="100000">
                                          <p:val>
                                            <p:strVal val="#ppt_x"/>
                                          </p:val>
                                        </p:tav>
                                      </p:tavLst>
                                    </p:anim>
                                    <p:anim calcmode="lin" valueType="num">
                                      <p:cBhvr additive="base">
                                        <p:cTn id="1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3"/>
                                        </p:tgtEl>
                                        <p:attrNameLst>
                                          <p:attrName>style.visibility</p:attrName>
                                        </p:attrNameLst>
                                      </p:cBhvr>
                                      <p:to>
                                        <p:strVal val="visible"/>
                                      </p:to>
                                    </p:set>
                                    <p:anim calcmode="lin" valueType="num">
                                      <p:cBhvr additive="base">
                                        <p:cTn id="24" dur="500" fill="hold"/>
                                        <p:tgtEl>
                                          <p:spTgt spid="63"/>
                                        </p:tgtEl>
                                        <p:attrNameLst>
                                          <p:attrName>ppt_x</p:attrName>
                                        </p:attrNameLst>
                                      </p:cBhvr>
                                      <p:tavLst>
                                        <p:tav tm="0">
                                          <p:val>
                                            <p:strVal val="#ppt_x"/>
                                          </p:val>
                                        </p:tav>
                                        <p:tav tm="100000">
                                          <p:val>
                                            <p:strVal val="#ppt_x"/>
                                          </p:val>
                                        </p:tav>
                                      </p:tavLst>
                                    </p:anim>
                                    <p:anim calcmode="lin" valueType="num">
                                      <p:cBhvr additive="base">
                                        <p:cTn id="2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 calcmode="lin" valueType="num">
                                      <p:cBhvr additive="base">
                                        <p:cTn id="30"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31" dur="500"/>
                                        <p:tgtEl>
                                          <p:spTgt spid="6">
                                            <p:txEl>
                                              <p:pRg st="0" end="0"/>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3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467291" y="980291"/>
            <a:ext cx="8208912" cy="521970"/>
          </a:xfrm>
          <a:prstGeom prst="rect">
            <a:avLst/>
          </a:prstGeom>
          <a:noFill/>
        </p:spPr>
        <p:txBody>
          <a:bodyPr wrap="square" rtlCol="0">
            <a:spAutoFit/>
          </a:bodyPr>
          <a:lstStyle/>
          <a:p>
            <a:r>
              <a:rPr sz="2800" b="1" dirty="0"/>
              <a:t>会员</a:t>
            </a:r>
            <a:r>
              <a:rPr lang="zh-CN" sz="2800" b="1" dirty="0"/>
              <a:t>列表</a:t>
            </a:r>
            <a:r>
              <a:rPr sz="2800" b="1" dirty="0"/>
              <a:t>管理</a:t>
            </a:r>
            <a:endParaRPr sz="2800" b="1" dirty="0"/>
          </a:p>
        </p:txBody>
      </p:sp>
      <p:sp>
        <p:nvSpPr>
          <p:cNvPr id="3" name="矩形 2"/>
          <p:cNvSpPr/>
          <p:nvPr/>
        </p:nvSpPr>
        <p:spPr>
          <a:xfrm>
            <a:off x="2137698" y="-1"/>
            <a:ext cx="2808312"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后台内容的完善</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5534660" y="1695450"/>
            <a:ext cx="3302000" cy="11988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这个功能是企业网站必备的功能。会员的权限，会员的管理，会员的添加。这些后台数据的管理也是这些功能的必备。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6" name="图片 115"/>
          <p:cNvPicPr>
            <a:picLocks noChangeAspect="1"/>
          </p:cNvPicPr>
          <p:nvPr/>
        </p:nvPicPr>
        <p:blipFill>
          <a:blip r:embed="rId3" cstate="print"/>
          <a:stretch>
            <a:fillRect/>
          </a:stretch>
        </p:blipFill>
        <p:spPr>
          <a:xfrm>
            <a:off x="589598" y="1695133"/>
            <a:ext cx="1704975" cy="504825"/>
          </a:xfrm>
          <a:prstGeom prst="rect">
            <a:avLst/>
          </a:prstGeom>
          <a:noFill/>
          <a:ln>
            <a:noFill/>
          </a:ln>
        </p:spPr>
      </p:pic>
      <p:pic>
        <p:nvPicPr>
          <p:cNvPr id="104" name="图片 113"/>
          <p:cNvPicPr>
            <a:picLocks noChangeAspect="1"/>
          </p:cNvPicPr>
          <p:nvPr/>
        </p:nvPicPr>
        <p:blipFill>
          <a:blip r:embed="rId4" cstate="print"/>
          <a:stretch>
            <a:fillRect/>
          </a:stretch>
        </p:blipFill>
        <p:spPr>
          <a:xfrm>
            <a:off x="264478" y="2762885"/>
            <a:ext cx="5269865" cy="1026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 calcmode="lin" valueType="num">
                                      <p:cBhvr additive="base">
                                        <p:cTn id="12" dur="500" fill="hold"/>
                                        <p:tgtEl>
                                          <p:spTgt spid="96"/>
                                        </p:tgtEl>
                                        <p:attrNameLst>
                                          <p:attrName>ppt_x</p:attrName>
                                        </p:attrNameLst>
                                      </p:cBhvr>
                                      <p:tavLst>
                                        <p:tav tm="0">
                                          <p:val>
                                            <p:strVal val="#ppt_x"/>
                                          </p:val>
                                        </p:tav>
                                        <p:tav tm="100000">
                                          <p:val>
                                            <p:strVal val="#ppt_x"/>
                                          </p:val>
                                        </p:tav>
                                      </p:tavLst>
                                    </p:anim>
                                    <p:anim calcmode="lin" valueType="num">
                                      <p:cBhvr additive="base">
                                        <p:cTn id="13"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4"/>
                                        </p:tgtEl>
                                        <p:attrNameLst>
                                          <p:attrName>style.visibility</p:attrName>
                                        </p:attrNameLst>
                                      </p:cBhvr>
                                      <p:to>
                                        <p:strVal val="visible"/>
                                      </p:to>
                                    </p:set>
                                    <p:anim calcmode="lin" valueType="num">
                                      <p:cBhvr additive="base">
                                        <p:cTn id="18" dur="500" fill="hold"/>
                                        <p:tgtEl>
                                          <p:spTgt spid="104"/>
                                        </p:tgtEl>
                                        <p:attrNameLst>
                                          <p:attrName>ppt_x</p:attrName>
                                        </p:attrNameLst>
                                      </p:cBhvr>
                                      <p:tavLst>
                                        <p:tav tm="0">
                                          <p:val>
                                            <p:strVal val="#ppt_x"/>
                                          </p:val>
                                        </p:tav>
                                        <p:tav tm="100000">
                                          <p:val>
                                            <p:strVal val="#ppt_x"/>
                                          </p:val>
                                        </p:tav>
                                      </p:tavLst>
                                    </p:anim>
                                    <p:anim calcmode="lin" valueType="num">
                                      <p:cBhvr additive="base">
                                        <p:cTn id="19"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edge">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P spid="6" grpId="0"/>
      <p:bldP spid="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467291" y="980291"/>
            <a:ext cx="8208912" cy="521970"/>
          </a:xfrm>
          <a:prstGeom prst="rect">
            <a:avLst/>
          </a:prstGeom>
          <a:noFill/>
        </p:spPr>
        <p:txBody>
          <a:bodyPr wrap="square" rtlCol="0">
            <a:spAutoFit/>
          </a:bodyPr>
          <a:lstStyle/>
          <a:p>
            <a:r>
              <a:rPr sz="2800" b="1" dirty="0"/>
              <a:t>会员</a:t>
            </a:r>
            <a:r>
              <a:rPr lang="zh-CN" sz="2800" b="1" dirty="0"/>
              <a:t>列表</a:t>
            </a:r>
            <a:r>
              <a:rPr sz="2800" b="1" dirty="0"/>
              <a:t>管理</a:t>
            </a:r>
            <a:endParaRPr sz="2800" b="1" dirty="0"/>
          </a:p>
        </p:txBody>
      </p:sp>
      <p:sp>
        <p:nvSpPr>
          <p:cNvPr id="3" name="矩形 2"/>
          <p:cNvSpPr/>
          <p:nvPr/>
        </p:nvSpPr>
        <p:spPr>
          <a:xfrm>
            <a:off x="2137698" y="-1"/>
            <a:ext cx="2808312"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后台内容的完善</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5534660" y="1695450"/>
            <a:ext cx="3302000" cy="11988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这个功能是企业网站必备的功能。会员的权限，会员的管理，会员的添加。这些后台数据的管理也是这些功能的必备。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6" name="图片 115"/>
          <p:cNvPicPr>
            <a:picLocks noChangeAspect="1"/>
          </p:cNvPicPr>
          <p:nvPr/>
        </p:nvPicPr>
        <p:blipFill>
          <a:blip r:embed="rId3" cstate="print"/>
          <a:stretch>
            <a:fillRect/>
          </a:stretch>
        </p:blipFill>
        <p:spPr>
          <a:xfrm>
            <a:off x="589598" y="1695133"/>
            <a:ext cx="1704975" cy="504825"/>
          </a:xfrm>
          <a:prstGeom prst="rect">
            <a:avLst/>
          </a:prstGeom>
          <a:noFill/>
          <a:ln>
            <a:noFill/>
          </a:ln>
        </p:spPr>
      </p:pic>
      <p:pic>
        <p:nvPicPr>
          <p:cNvPr id="104" name="图片 113"/>
          <p:cNvPicPr>
            <a:picLocks noChangeAspect="1"/>
          </p:cNvPicPr>
          <p:nvPr/>
        </p:nvPicPr>
        <p:blipFill>
          <a:blip r:embed="rId4" cstate="print"/>
          <a:stretch>
            <a:fillRect/>
          </a:stretch>
        </p:blipFill>
        <p:spPr>
          <a:xfrm>
            <a:off x="264478" y="2762885"/>
            <a:ext cx="5269865" cy="1026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000" fill="hold">
                                          <p:stCondLst>
                                            <p:cond delay="0"/>
                                          </p:stCondLst>
                                        </p:cTn>
                                        <p:tgtEl>
                                          <p:spTgt spid="96"/>
                                        </p:tgtEl>
                                        <p:attrNameLst>
                                          <p:attrName>style.visibility</p:attrName>
                                        </p:attrNameLst>
                                      </p:cBhvr>
                                      <p:to>
                                        <p:strVal val="visible"/>
                                      </p:to>
                                    </p:set>
                                    <p:anim calcmode="lin" valueType="num">
                                      <p:cBhvr additive="base">
                                        <p:cTn id="13" dur="1000" fill="hold"/>
                                        <p:tgtEl>
                                          <p:spTgt spid="96"/>
                                        </p:tgtEl>
                                        <p:attrNameLst>
                                          <p:attrName>ppt_x</p:attrName>
                                        </p:attrNameLst>
                                      </p:cBhvr>
                                      <p:tavLst>
                                        <p:tav tm="0">
                                          <p:val>
                                            <p:strVal val="1+#ppt_w/2"/>
                                          </p:val>
                                        </p:tav>
                                        <p:tav tm="100000">
                                          <p:val>
                                            <p:strVal val="#ppt_x"/>
                                          </p:val>
                                        </p:tav>
                                      </p:tavLst>
                                    </p:anim>
                                    <p:anim calcmode="lin" valueType="num">
                                      <p:cBhvr additive="base">
                                        <p:cTn id="14" dur="10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000" fill="hold">
                                          <p:stCondLst>
                                            <p:cond delay="0"/>
                                          </p:stCondLst>
                                        </p:cTn>
                                        <p:tgtEl>
                                          <p:spTgt spid="104"/>
                                        </p:tgtEl>
                                        <p:attrNameLst>
                                          <p:attrName>style.visibility</p:attrName>
                                        </p:attrNameLst>
                                      </p:cBhvr>
                                      <p:to>
                                        <p:strVal val="visible"/>
                                      </p:to>
                                    </p:set>
                                    <p:anim calcmode="lin" valueType="num">
                                      <p:cBhvr additive="base">
                                        <p:cTn id="19" dur="1000" fill="hold"/>
                                        <p:tgtEl>
                                          <p:spTgt spid="104"/>
                                        </p:tgtEl>
                                        <p:attrNameLst>
                                          <p:attrName>ppt_x</p:attrName>
                                        </p:attrNameLst>
                                      </p:cBhvr>
                                      <p:tavLst>
                                        <p:tav tm="0">
                                          <p:val>
                                            <p:strVal val="1+#ppt_w/2"/>
                                          </p:val>
                                        </p:tav>
                                        <p:tav tm="100000">
                                          <p:val>
                                            <p:strVal val="#ppt_x"/>
                                          </p:val>
                                        </p:tav>
                                      </p:tavLst>
                                    </p:anim>
                                    <p:anim calcmode="lin" valueType="num">
                                      <p:cBhvr additive="base">
                                        <p:cTn id="20" dur="10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3" name="矩形 2"/>
          <p:cNvSpPr/>
          <p:nvPr/>
        </p:nvSpPr>
        <p:spPr>
          <a:xfrm>
            <a:off x="2123728" y="-1"/>
            <a:ext cx="2808312"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登录页面的设计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pic>
        <p:nvPicPr>
          <p:cNvPr id="135" name="图片 135"/>
          <p:cNvPicPr>
            <a:picLocks noChangeAspect="1"/>
          </p:cNvPicPr>
          <p:nvPr/>
        </p:nvPicPr>
        <p:blipFill>
          <a:blip r:embed="rId3" cstate="print"/>
          <a:stretch>
            <a:fillRect/>
          </a:stretch>
        </p:blipFill>
        <p:spPr>
          <a:xfrm>
            <a:off x="1144588" y="1430655"/>
            <a:ext cx="5269865" cy="3134360"/>
          </a:xfrm>
          <a:prstGeom prst="rect">
            <a:avLst/>
          </a:prstGeom>
          <a:noFill/>
          <a:ln>
            <a:noFill/>
          </a:ln>
        </p:spPr>
      </p:pic>
      <p:sp>
        <p:nvSpPr>
          <p:cNvPr id="6" name="文本框 5"/>
          <p:cNvSpPr txBox="1"/>
          <p:nvPr/>
        </p:nvSpPr>
        <p:spPr>
          <a:xfrm>
            <a:off x="57150" y="624205"/>
            <a:ext cx="8979535" cy="521970"/>
          </a:xfrm>
          <a:prstGeom prst="rect">
            <a:avLst/>
          </a:prstGeom>
          <a:noFill/>
        </p:spPr>
        <p:txBody>
          <a:bodyPr wrap="square" rtlCol="0">
            <a:spAutoFit/>
          </a:bodyPr>
          <a:p>
            <a:r>
              <a:rPr lang="zh-CN" altLang="en-US" sz="2800" b="1"/>
              <a:t>登录页面前端效果图</a:t>
            </a:r>
            <a:endParaRPr lang="zh-CN" altLang="en-US" sz="2800" b="1"/>
          </a:p>
        </p:txBody>
      </p:sp>
      <p:sp>
        <p:nvSpPr>
          <p:cNvPr id="7" name="文本框 6"/>
          <p:cNvSpPr txBox="1"/>
          <p:nvPr/>
        </p:nvSpPr>
        <p:spPr>
          <a:xfrm>
            <a:off x="572135" y="4756785"/>
            <a:ext cx="7312660" cy="645160"/>
          </a:xfrm>
          <a:prstGeom prst="rect">
            <a:avLst/>
          </a:prstGeom>
          <a:noFill/>
        </p:spPr>
        <p:txBody>
          <a:bodyPr wrap="square" rtlCol="0">
            <a:spAutoFit/>
          </a:bodyPr>
          <a:p>
            <a:r>
              <a:rPr lang="zh-CN" altLang="en-US"/>
              <a:t>由于之前全是后台功能的设计，现在要加入前端的设计，使其页面美观符合客户的要求。页面的美观也可以传递企业文化的信息。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wedge">
                                      <p:cBhvr>
                                        <p:cTn id="12" dur="2000"/>
                                        <p:tgtEl>
                                          <p:spTgt spid="13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3" grpId="1" animBg="1"/>
      <p:bldP spid="6" grpId="0"/>
      <p:bldP spid="6" grpId="1"/>
      <p:bldP spid="7" grpId="0"/>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6"/>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3" name="矩形 2"/>
          <p:cNvSpPr/>
          <p:nvPr/>
        </p:nvSpPr>
        <p:spPr>
          <a:xfrm>
            <a:off x="2123728" y="-1"/>
            <a:ext cx="2808312"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登录页面的设计</a:t>
            </a:r>
            <a:endParaRPr lang="zh-CN" altLang="en-US"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51520" y="0"/>
            <a:ext cx="1296144" cy="45965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第三部分</a:t>
            </a:r>
            <a:endParaRPr lang="zh-CN" altLang="en-US" sz="20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57150" y="624205"/>
            <a:ext cx="8979535" cy="521970"/>
          </a:xfrm>
          <a:prstGeom prst="rect">
            <a:avLst/>
          </a:prstGeom>
          <a:noFill/>
        </p:spPr>
        <p:txBody>
          <a:bodyPr wrap="square" rtlCol="0">
            <a:spAutoFit/>
          </a:bodyPr>
          <a:p>
            <a:r>
              <a:rPr lang="zh-CN" altLang="en-US" sz="2800" b="1"/>
              <a:t>实现列表无刷新分页</a:t>
            </a:r>
            <a:endParaRPr lang="zh-CN" altLang="en-US" sz="2800" b="1"/>
          </a:p>
        </p:txBody>
      </p:sp>
      <p:sp>
        <p:nvSpPr>
          <p:cNvPr id="7" name="文本框 6"/>
          <p:cNvSpPr txBox="1"/>
          <p:nvPr/>
        </p:nvSpPr>
        <p:spPr>
          <a:xfrm>
            <a:off x="572135" y="4756785"/>
            <a:ext cx="7312660" cy="645160"/>
          </a:xfrm>
          <a:prstGeom prst="rect">
            <a:avLst/>
          </a:prstGeom>
          <a:noFill/>
        </p:spPr>
        <p:txBody>
          <a:bodyPr wrap="square" rtlCol="0">
            <a:spAutoFit/>
          </a:bodyPr>
          <a:p>
            <a:r>
              <a:rPr lang="zh-CN" altLang="en-US"/>
              <a:t>由于用户信息的在后台数据显示大部分是无序的，所以得处理这些数据让其分页，使其更加美观。</a:t>
            </a:r>
            <a:endParaRPr lang="zh-CN" altLang="en-US"/>
          </a:p>
        </p:txBody>
      </p:sp>
      <p:pic>
        <p:nvPicPr>
          <p:cNvPr id="134" name="图片 1"/>
          <p:cNvPicPr>
            <a:picLocks noChangeAspect="1"/>
          </p:cNvPicPr>
          <p:nvPr/>
        </p:nvPicPr>
        <p:blipFill>
          <a:blip r:embed="rId3" cstate="print"/>
          <a:stretch>
            <a:fillRect/>
          </a:stretch>
        </p:blipFill>
        <p:spPr>
          <a:xfrm>
            <a:off x="871855" y="1433830"/>
            <a:ext cx="6713220" cy="2670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134"/>
                                        </p:tgtEl>
                                        <p:attrNameLst>
                                          <p:attrName>style.visibility</p:attrName>
                                        </p:attrNameLst>
                                      </p:cBhvr>
                                      <p:to>
                                        <p:strVal val="visible"/>
                                      </p:to>
                                    </p:set>
                                    <p:animEffect transition="in" filter="wedge">
                                      <p:cBhvr>
                                        <p:cTn id="13" dur="2000"/>
                                        <p:tgtEl>
                                          <p:spTgt spid="13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4324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0" y="3786190"/>
            <a:ext cx="3143240" cy="1692771"/>
          </a:xfrm>
          <a:prstGeom prst="rect">
            <a:avLst/>
          </a:prstGeom>
          <a:noFill/>
        </p:spPr>
        <p:txBody>
          <a:bodyPr wrap="square" rtlCol="0">
            <a:spAutoFit/>
          </a:bodyPr>
          <a:lstStyle/>
          <a:p>
            <a:pPr algn="ctr"/>
            <a:r>
              <a:rPr lang="zh-CN" altLang="en-US" sz="3600" dirty="0">
                <a:solidFill>
                  <a:schemeClr val="bg1"/>
                </a:solidFill>
                <a:latin typeface="+mn-ea"/>
              </a:rPr>
              <a:t>第一部分</a:t>
            </a:r>
            <a:endParaRPr lang="en-US" altLang="zh-CN" sz="3600" dirty="0">
              <a:solidFill>
                <a:schemeClr val="bg1"/>
              </a:solidFill>
              <a:latin typeface="+mn-ea"/>
            </a:endParaRPr>
          </a:p>
          <a:p>
            <a:pPr algn="ctr"/>
            <a:endParaRPr lang="en-US" altLang="zh-CN" sz="3600" dirty="0">
              <a:solidFill>
                <a:schemeClr val="bg1"/>
              </a:solidFill>
              <a:latin typeface="+mn-ea"/>
            </a:endParaRPr>
          </a:p>
          <a:p>
            <a:pPr algn="ctr"/>
            <a:r>
              <a:rPr lang="zh-CN" altLang="en-US" sz="3200" dirty="0">
                <a:solidFill>
                  <a:schemeClr val="bg1"/>
                </a:solidFill>
                <a:latin typeface="+mn-ea"/>
              </a:rPr>
              <a:t>选题背景及意义</a:t>
            </a:r>
            <a:endParaRPr lang="zh-CN" altLang="en-US" sz="3200" dirty="0">
              <a:solidFill>
                <a:schemeClr val="bg1"/>
              </a:solidFill>
              <a:latin typeface="+mn-ea"/>
            </a:endParaRPr>
          </a:p>
        </p:txBody>
      </p:sp>
      <p:pic>
        <p:nvPicPr>
          <p:cNvPr id="2050" name="Picture 2"/>
          <p:cNvPicPr>
            <a:picLocks noChangeAspect="1" noChangeArrowheads="1"/>
          </p:cNvPicPr>
          <p:nvPr/>
        </p:nvPicPr>
        <p:blipFill>
          <a:blip r:embed="rId1"/>
          <a:srcRect/>
          <a:stretch>
            <a:fillRect/>
          </a:stretch>
        </p:blipFill>
        <p:spPr bwMode="auto">
          <a:xfrm>
            <a:off x="3871590" y="1216009"/>
            <a:ext cx="4786346" cy="4425635"/>
          </a:xfrm>
          <a:prstGeom prst="rect">
            <a:avLst/>
          </a:prstGeom>
          <a:noFill/>
          <a:ln w="9525">
            <a:noFill/>
            <a:miter lim="800000"/>
            <a:headEnd/>
            <a:tailEnd/>
          </a:ln>
          <a:effectLst/>
        </p:spPr>
      </p:pic>
      <p:pic>
        <p:nvPicPr>
          <p:cNvPr id="9" name="Picture 3"/>
          <p:cNvPicPr>
            <a:picLocks noChangeAspect="1" noChangeArrowheads="1"/>
          </p:cNvPicPr>
          <p:nvPr/>
        </p:nvPicPr>
        <p:blipFill>
          <a:blip r:embed="rId2"/>
          <a:srcRect/>
          <a:stretch>
            <a:fillRect/>
          </a:stretch>
        </p:blipFill>
        <p:spPr bwMode="auto">
          <a:xfrm>
            <a:off x="500034" y="1357298"/>
            <a:ext cx="2145020" cy="2000264"/>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ox(in)">
                                      <p:cBhvr>
                                        <p:cTn id="13"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4324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0" y="3786190"/>
            <a:ext cx="3143240" cy="1691640"/>
          </a:xfrm>
          <a:prstGeom prst="rect">
            <a:avLst/>
          </a:prstGeom>
          <a:noFill/>
        </p:spPr>
        <p:txBody>
          <a:bodyPr wrap="square" rtlCol="0">
            <a:spAutoFit/>
          </a:bodyPr>
          <a:lstStyle/>
          <a:p>
            <a:pPr algn="ctr"/>
            <a:r>
              <a:rPr lang="zh-CN" altLang="en-US" sz="3600" dirty="0">
                <a:solidFill>
                  <a:schemeClr val="bg1"/>
                </a:solidFill>
                <a:latin typeface="+mn-ea"/>
              </a:rPr>
              <a:t>第四部分</a:t>
            </a:r>
            <a:endParaRPr lang="en-US" altLang="zh-CN" sz="3600" dirty="0">
              <a:solidFill>
                <a:schemeClr val="bg1"/>
              </a:solidFill>
              <a:latin typeface="+mn-ea"/>
            </a:endParaRPr>
          </a:p>
          <a:p>
            <a:pPr algn="ctr"/>
            <a:endParaRPr lang="en-US" altLang="zh-CN" sz="3600" dirty="0">
              <a:solidFill>
                <a:schemeClr val="bg1"/>
              </a:solidFill>
              <a:latin typeface="+mn-ea"/>
            </a:endParaRPr>
          </a:p>
          <a:p>
            <a:pPr algn="ctr"/>
            <a:r>
              <a:rPr lang="zh-CN" altLang="en-US" sz="3200" dirty="0">
                <a:solidFill>
                  <a:schemeClr val="bg1"/>
                </a:solidFill>
                <a:latin typeface="+mn-ea"/>
              </a:rPr>
              <a:t>创新与不足之处</a:t>
            </a:r>
            <a:endParaRPr lang="zh-CN" altLang="en-US" sz="3200" dirty="0">
              <a:solidFill>
                <a:schemeClr val="bg1"/>
              </a:solidFill>
              <a:latin typeface="+mn-ea"/>
            </a:endParaRPr>
          </a:p>
        </p:txBody>
      </p:sp>
      <p:pic>
        <p:nvPicPr>
          <p:cNvPr id="6" name="Picture 3"/>
          <p:cNvPicPr>
            <a:picLocks noChangeAspect="1" noChangeArrowheads="1"/>
          </p:cNvPicPr>
          <p:nvPr/>
        </p:nvPicPr>
        <p:blipFill>
          <a:blip r:embed="rId1"/>
          <a:srcRect/>
          <a:stretch>
            <a:fillRect/>
          </a:stretch>
        </p:blipFill>
        <p:spPr bwMode="auto">
          <a:xfrm>
            <a:off x="500034" y="1357298"/>
            <a:ext cx="2145020" cy="2000264"/>
          </a:xfrm>
          <a:prstGeom prst="rect">
            <a:avLst/>
          </a:prstGeom>
          <a:noFill/>
          <a:ln w="9525">
            <a:noFill/>
            <a:miter lim="800000"/>
            <a:headEnd/>
            <a:tailEnd/>
          </a:ln>
          <a:effectLst/>
        </p:spPr>
      </p:pic>
      <p:sp>
        <p:nvSpPr>
          <p:cNvPr id="3" name="文本框 2"/>
          <p:cNvSpPr txBox="1"/>
          <p:nvPr/>
        </p:nvSpPr>
        <p:spPr>
          <a:xfrm>
            <a:off x="3588494" y="957402"/>
            <a:ext cx="4824536" cy="6000750"/>
          </a:xfrm>
          <a:prstGeom prst="rect">
            <a:avLst/>
          </a:prstGeom>
          <a:noFill/>
        </p:spPr>
        <p:txBody>
          <a:bodyPr wrap="square" rtlCol="0">
            <a:spAutoFit/>
          </a:bodyPr>
          <a:lstStyle/>
          <a:p>
            <a:pPr>
              <a:lnSpc>
                <a:spcPct val="150000"/>
              </a:lnSpc>
            </a:pPr>
            <a:r>
              <a:rPr lang="zh-CN" altLang="en-US" sz="2800" b="1" dirty="0">
                <a:ea typeface="浪漫雅圆" panose="02010601040101010101" pitchFamily="2" charset="-122"/>
              </a:rPr>
              <a:t>创新点</a:t>
            </a:r>
            <a:endParaRPr lang="en-US" altLang="zh-CN" sz="2800" b="1" dirty="0">
              <a:ea typeface="浪漫雅圆" panose="02010601040101010101" pitchFamily="2" charset="-122"/>
            </a:endParaRPr>
          </a:p>
          <a:p>
            <a:pPr>
              <a:lnSpc>
                <a:spcPct val="150000"/>
              </a:lnSpc>
            </a:pPr>
            <a:r>
              <a:rPr lang="zh-CN" dirty="0">
                <a:latin typeface="微软雅黑" panose="020B0503020204020204" pitchFamily="34" charset="-122"/>
                <a:ea typeface="微软雅黑" panose="020B0503020204020204" pitchFamily="34" charset="-122"/>
              </a:rPr>
              <a:t>（1）本文将企业网站建设及设计作为一个项目进行进度计划与控制的研究。本文采用项目系统研究的方法，对该项目从进度计划、可行性、协调管理相结合的角度进行了系统的研究。</a:t>
            </a:r>
            <a:endParaRPr lang="zh-CN" dirty="0">
              <a:latin typeface="微软雅黑" panose="020B0503020204020204" pitchFamily="34" charset="-122"/>
              <a:ea typeface="微软雅黑" panose="020B0503020204020204" pitchFamily="34" charset="-122"/>
            </a:endParaRPr>
          </a:p>
          <a:p>
            <a:pPr>
              <a:lnSpc>
                <a:spcPct val="150000"/>
              </a:lnSpc>
            </a:pPr>
            <a:r>
              <a:rPr lang="zh-CN" dirty="0">
                <a:latin typeface="微软雅黑" panose="020B0503020204020204" pitchFamily="34" charset="-122"/>
                <a:ea typeface="微软雅黑" panose="020B0503020204020204" pitchFamily="34" charset="-122"/>
              </a:rPr>
              <a:t>（2）本文通过建设及设计及HTML5+PHP+MySQL+Apche技术的企业网站模型，更加形象、具体的阐述Web编程技术对企业网站整体性能的提升、优化作用。通过数据分析可以将客户、企业、客户的喜好连接起来。客户可以登录网络平台并且浏览企业在网络发布的信息，过程更透明，能够满足不同用户的需求。</a:t>
            </a:r>
            <a:endParaRPr 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4324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0" y="3786190"/>
            <a:ext cx="3143240" cy="1691640"/>
          </a:xfrm>
          <a:prstGeom prst="rect">
            <a:avLst/>
          </a:prstGeom>
          <a:noFill/>
        </p:spPr>
        <p:txBody>
          <a:bodyPr wrap="square" rtlCol="0">
            <a:spAutoFit/>
          </a:bodyPr>
          <a:lstStyle/>
          <a:p>
            <a:pPr algn="ctr"/>
            <a:r>
              <a:rPr lang="zh-CN" altLang="en-US" sz="3600" dirty="0">
                <a:solidFill>
                  <a:schemeClr val="bg1"/>
                </a:solidFill>
                <a:latin typeface="+mn-ea"/>
              </a:rPr>
              <a:t>第四部分</a:t>
            </a:r>
            <a:endParaRPr lang="en-US" altLang="zh-CN" sz="3600" dirty="0">
              <a:solidFill>
                <a:schemeClr val="bg1"/>
              </a:solidFill>
              <a:latin typeface="+mn-ea"/>
            </a:endParaRPr>
          </a:p>
          <a:p>
            <a:pPr algn="ctr"/>
            <a:endParaRPr lang="en-US" altLang="zh-CN" sz="3600" dirty="0">
              <a:solidFill>
                <a:schemeClr val="bg1"/>
              </a:solidFill>
              <a:latin typeface="+mn-ea"/>
            </a:endParaRPr>
          </a:p>
          <a:p>
            <a:pPr algn="ctr"/>
            <a:r>
              <a:rPr lang="zh-CN" altLang="en-US" sz="3200" dirty="0">
                <a:solidFill>
                  <a:schemeClr val="bg1"/>
                </a:solidFill>
                <a:latin typeface="+mn-ea"/>
              </a:rPr>
              <a:t>创新与不足之处</a:t>
            </a:r>
            <a:endParaRPr lang="zh-CN" altLang="en-US" sz="3200" dirty="0">
              <a:solidFill>
                <a:schemeClr val="bg1"/>
              </a:solidFill>
              <a:latin typeface="+mn-ea"/>
            </a:endParaRPr>
          </a:p>
        </p:txBody>
      </p:sp>
      <p:pic>
        <p:nvPicPr>
          <p:cNvPr id="6" name="Picture 3"/>
          <p:cNvPicPr>
            <a:picLocks noChangeAspect="1" noChangeArrowheads="1"/>
          </p:cNvPicPr>
          <p:nvPr/>
        </p:nvPicPr>
        <p:blipFill>
          <a:blip r:embed="rId1"/>
          <a:srcRect/>
          <a:stretch>
            <a:fillRect/>
          </a:stretch>
        </p:blipFill>
        <p:spPr bwMode="auto">
          <a:xfrm>
            <a:off x="500034" y="1357298"/>
            <a:ext cx="2145020" cy="2000264"/>
          </a:xfrm>
          <a:prstGeom prst="rect">
            <a:avLst/>
          </a:prstGeom>
          <a:noFill/>
          <a:ln w="9525">
            <a:noFill/>
            <a:miter lim="800000"/>
            <a:headEnd/>
            <a:tailEnd/>
          </a:ln>
          <a:effectLst/>
        </p:spPr>
      </p:pic>
      <p:sp>
        <p:nvSpPr>
          <p:cNvPr id="3" name="文本框 2"/>
          <p:cNvSpPr txBox="1"/>
          <p:nvPr/>
        </p:nvSpPr>
        <p:spPr>
          <a:xfrm>
            <a:off x="3588494" y="957402"/>
            <a:ext cx="4824536" cy="6185535"/>
          </a:xfrm>
          <a:prstGeom prst="rect">
            <a:avLst/>
          </a:prstGeom>
          <a:noFill/>
        </p:spPr>
        <p:txBody>
          <a:bodyPr wrap="square" rtlCol="0">
            <a:spAutoFit/>
          </a:bodyPr>
          <a:lstStyle/>
          <a:p>
            <a:pPr>
              <a:lnSpc>
                <a:spcPct val="150000"/>
              </a:lnSpc>
            </a:pPr>
            <a:r>
              <a:rPr lang="zh-CN" altLang="en-US" sz="2800" b="1" dirty="0">
                <a:ea typeface="浪漫雅圆" panose="02010601040101010101" pitchFamily="2" charset="-122"/>
              </a:rPr>
              <a:t>不足之处</a:t>
            </a:r>
            <a:endParaRPr lang="en-US" altLang="zh-CN" sz="2800" b="1" dirty="0">
              <a:ea typeface="浪漫雅圆" panose="02010601040101010101" pitchFamily="2" charset="-122"/>
            </a:endParaRPr>
          </a:p>
          <a:p>
            <a:pPr>
              <a:lnSpc>
                <a:spcPct val="150000"/>
              </a:lnSpc>
            </a:pPr>
            <a:r>
              <a:rPr lang="zh-CN" sz="1600" dirty="0">
                <a:latin typeface="微软雅黑" panose="020B0503020204020204" pitchFamily="34" charset="-122"/>
                <a:ea typeface="微软雅黑" panose="020B0503020204020204" pitchFamily="34" charset="-122"/>
              </a:rPr>
              <a:t>(1)因为时间比较仓促，网站开发周期较短，网站的界面还不够美观，色彩搭配还并不理想，页面布局还不够合理。</a:t>
            </a:r>
            <a:endParaRPr lang="zh-CN" sz="1600" dirty="0">
              <a:latin typeface="微软雅黑" panose="020B0503020204020204" pitchFamily="34" charset="-122"/>
              <a:ea typeface="微软雅黑" panose="020B0503020204020204" pitchFamily="34" charset="-122"/>
            </a:endParaRPr>
          </a:p>
          <a:p>
            <a:pPr>
              <a:lnSpc>
                <a:spcPct val="150000"/>
              </a:lnSpc>
            </a:pPr>
            <a:r>
              <a:rPr lang="zh-CN" sz="1600" dirty="0">
                <a:latin typeface="微软雅黑" panose="020B0503020204020204" pitchFamily="34" charset="-122"/>
                <a:ea typeface="微软雅黑" panose="020B0503020204020204" pitchFamily="34" charset="-122"/>
              </a:rPr>
              <a:t>(2)网站的安全性是一个比较严重的问题，因为没有验证码验证，所以以后会有客户恶意攻击网站。用脚本攻击网站，以致会影响后台数据。</a:t>
            </a:r>
            <a:endParaRPr lang="zh-CN" sz="1600" dirty="0">
              <a:latin typeface="微软雅黑" panose="020B0503020204020204" pitchFamily="34" charset="-122"/>
              <a:ea typeface="微软雅黑" panose="020B0503020204020204" pitchFamily="34" charset="-122"/>
            </a:endParaRPr>
          </a:p>
          <a:p>
            <a:pPr>
              <a:lnSpc>
                <a:spcPct val="150000"/>
              </a:lnSpc>
            </a:pPr>
            <a:r>
              <a:rPr lang="zh-CN" sz="1600" dirty="0">
                <a:latin typeface="微软雅黑" panose="020B0503020204020204" pitchFamily="34" charset="-122"/>
                <a:ea typeface="微软雅黑" panose="020B0503020204020204" pitchFamily="34" charset="-122"/>
              </a:rPr>
              <a:t>(3) 考虑到互联网技术的突飞猛进，以后会有更新的技术实现网站，这套技术可能存在代码的冗余，也可能会影响后台的服务器运行。</a:t>
            </a:r>
            <a:endParaRPr lang="zh-CN" sz="1600" dirty="0">
              <a:latin typeface="微软雅黑" panose="020B0503020204020204" pitchFamily="34" charset="-122"/>
              <a:ea typeface="微软雅黑" panose="020B0503020204020204" pitchFamily="34" charset="-122"/>
            </a:endParaRPr>
          </a:p>
          <a:p>
            <a:pPr>
              <a:lnSpc>
                <a:spcPct val="150000"/>
              </a:lnSpc>
            </a:pPr>
            <a:r>
              <a:rPr lang="zh-CN" sz="1600" dirty="0">
                <a:latin typeface="微软雅黑" panose="020B0503020204020204" pitchFamily="34" charset="-122"/>
                <a:ea typeface="微软雅黑" panose="020B0503020204020204" pitchFamily="34" charset="-122"/>
              </a:rPr>
              <a:t>(4)  随着用户数量的增多，数据交互增加，会加重数据库的负担从而增加企业服务器的负担，所以要增加缓存技术，缓存技术可以大大的减少数据库的负担，同时也能减少服务器的负担。增加企业网站的数据交互效率。</a:t>
            </a:r>
            <a:endParaRPr 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4324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0" y="3786190"/>
            <a:ext cx="3143240" cy="1691640"/>
          </a:xfrm>
          <a:prstGeom prst="rect">
            <a:avLst/>
          </a:prstGeom>
          <a:noFill/>
        </p:spPr>
        <p:txBody>
          <a:bodyPr wrap="square" rtlCol="0">
            <a:spAutoFit/>
          </a:bodyPr>
          <a:lstStyle/>
          <a:p>
            <a:pPr algn="ctr"/>
            <a:r>
              <a:rPr lang="zh-CN" altLang="en-US" sz="3600" dirty="0">
                <a:solidFill>
                  <a:schemeClr val="bg1"/>
                </a:solidFill>
                <a:latin typeface="+mn-ea"/>
              </a:rPr>
              <a:t>第五部分</a:t>
            </a:r>
            <a:endParaRPr lang="en-US" altLang="zh-CN" sz="3600" dirty="0">
              <a:solidFill>
                <a:schemeClr val="bg1"/>
              </a:solidFill>
              <a:latin typeface="+mn-ea"/>
            </a:endParaRPr>
          </a:p>
          <a:p>
            <a:pPr algn="ctr"/>
            <a:endParaRPr lang="en-US" altLang="zh-CN" sz="3600" dirty="0">
              <a:solidFill>
                <a:schemeClr val="bg1"/>
              </a:solidFill>
              <a:latin typeface="+mn-ea"/>
            </a:endParaRPr>
          </a:p>
          <a:p>
            <a:pPr algn="ctr"/>
            <a:r>
              <a:rPr lang="zh-CN" altLang="en-US" sz="3200" dirty="0">
                <a:solidFill>
                  <a:schemeClr val="bg1"/>
                </a:solidFill>
                <a:latin typeface="+mn-ea"/>
              </a:rPr>
              <a:t>结论与发展方向</a:t>
            </a:r>
            <a:endParaRPr lang="zh-CN" altLang="en-US" sz="3200" dirty="0">
              <a:solidFill>
                <a:schemeClr val="bg1"/>
              </a:solidFill>
              <a:latin typeface="+mn-ea"/>
            </a:endParaRPr>
          </a:p>
        </p:txBody>
      </p:sp>
      <p:pic>
        <p:nvPicPr>
          <p:cNvPr id="6" name="Picture 3"/>
          <p:cNvPicPr>
            <a:picLocks noChangeAspect="1" noChangeArrowheads="1"/>
          </p:cNvPicPr>
          <p:nvPr/>
        </p:nvPicPr>
        <p:blipFill>
          <a:blip r:embed="rId1"/>
          <a:srcRect/>
          <a:stretch>
            <a:fillRect/>
          </a:stretch>
        </p:blipFill>
        <p:spPr bwMode="auto">
          <a:xfrm>
            <a:off x="500034" y="1357298"/>
            <a:ext cx="2145020" cy="2000264"/>
          </a:xfrm>
          <a:prstGeom prst="rect">
            <a:avLst/>
          </a:prstGeom>
          <a:noFill/>
          <a:ln w="9525">
            <a:noFill/>
            <a:miter lim="800000"/>
            <a:headEnd/>
            <a:tailEnd/>
          </a:ln>
          <a:effectLst/>
        </p:spPr>
      </p:pic>
      <p:sp>
        <p:nvSpPr>
          <p:cNvPr id="7" name="文本框 6"/>
          <p:cNvSpPr txBox="1"/>
          <p:nvPr/>
        </p:nvSpPr>
        <p:spPr>
          <a:xfrm>
            <a:off x="3275856" y="914305"/>
            <a:ext cx="5691346" cy="5492750"/>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本文主要通过代码制做对企业网站的建设和研究，进行了设计。对于当前一些企业的不完善的需求做出了一些改进，比如：对数据的分页，前端的分页，和一些js代码事件的完善。采用laravel作为其基础技术框架;采用MySQL作为数据库管理工具。JavaScript，css作为前端设计工具。建立了4张基本数据库表，对4张表进行详细介绍;系统服务端采用基于php语言编写，采用开源软件Apache作为网站服务器。根据系统的功能需求，设计了登录模块、管理员模块、权限模块、角色模块、会员模块。全站共计5个功能模块，并对功能模块的关键算法进行了说明。</a:t>
            </a:r>
            <a:endParaRPr lang="zh-CN"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我们也结合当下客户的习惯对网站进行设计，也运用了一些设计模式，以便网站进行更新和维护。</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000" fill="hold">
                                          <p:stCondLst>
                                            <p:cond delay="0"/>
                                          </p:stCondLst>
                                        </p:cTn>
                                        <p:tgtEl>
                                          <p:spTgt spid="7">
                                            <p:txEl>
                                              <p:pRg st="0" end="0"/>
                                            </p:txEl>
                                          </p:spTgt>
                                        </p:tgtEl>
                                        <p:attrNameLst>
                                          <p:attrName>style.visibility</p:attrName>
                                        </p:attrNameLst>
                                      </p:cBhvr>
                                      <p:to>
                                        <p:strVal val="visible"/>
                                      </p:to>
                                    </p:set>
                                    <p:animEffect transition="in" filter="wipe(up)">
                                      <p:cBhvr>
                                        <p:cTn id="13" dur="10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228599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149080"/>
            <a:ext cx="9144000" cy="27089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1"/>
          <a:srcRect/>
          <a:stretch>
            <a:fillRect/>
          </a:stretch>
        </p:blipFill>
        <p:spPr bwMode="auto">
          <a:xfrm>
            <a:off x="2980159" y="2924944"/>
            <a:ext cx="3248025" cy="542925"/>
          </a:xfrm>
          <a:prstGeom prst="rect">
            <a:avLst/>
          </a:prstGeom>
          <a:noFill/>
          <a:ln w="9525">
            <a:noFill/>
            <a:miter lim="800000"/>
            <a:headEnd/>
            <a:tailEnd/>
          </a:ln>
          <a:effectLst/>
        </p:spPr>
      </p:pic>
      <p:sp>
        <p:nvSpPr>
          <p:cNvPr id="7" name="TextBox 6"/>
          <p:cNvSpPr txBox="1"/>
          <p:nvPr/>
        </p:nvSpPr>
        <p:spPr>
          <a:xfrm>
            <a:off x="2714612" y="6215082"/>
            <a:ext cx="3786214" cy="523220"/>
          </a:xfrm>
          <a:prstGeom prst="rect">
            <a:avLst/>
          </a:prstGeom>
          <a:noFill/>
        </p:spPr>
        <p:txBody>
          <a:bodyPr wrap="square" rtlCol="0">
            <a:spAutoFit/>
          </a:bodyPr>
          <a:lstStyle/>
          <a:p>
            <a:r>
              <a:rPr lang="zh-CN" altLang="en-US" sz="2800" dirty="0">
                <a:solidFill>
                  <a:schemeClr val="bg1"/>
                </a:solidFill>
              </a:rPr>
              <a:t>恳请各位老师批评指正</a:t>
            </a:r>
            <a:endParaRPr lang="zh-CN" altLang="en-US" sz="2800" dirty="0">
              <a:solidFill>
                <a:schemeClr val="bg1"/>
              </a:solidFill>
            </a:endParaRPr>
          </a:p>
        </p:txBody>
      </p:sp>
      <p:sp>
        <p:nvSpPr>
          <p:cNvPr id="8" name="TextBox 7"/>
          <p:cNvSpPr txBox="1"/>
          <p:nvPr/>
        </p:nvSpPr>
        <p:spPr>
          <a:xfrm>
            <a:off x="395536" y="4172392"/>
            <a:ext cx="8572560" cy="2399665"/>
          </a:xfrm>
          <a:prstGeom prst="rect">
            <a:avLst/>
          </a:prstGeom>
          <a:noFill/>
        </p:spPr>
        <p:txBody>
          <a:bodyPr wrap="square" rtlCol="0">
            <a:spAutoFit/>
          </a:bodyPr>
          <a:lstStyle/>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zh-CN" sz="2000" dirty="0">
                <a:solidFill>
                  <a:schemeClr val="bg1"/>
                </a:solidFill>
                <a:latin typeface="微软雅黑" panose="020B0503020204020204" pitchFamily="34" charset="-122"/>
                <a:ea typeface="微软雅黑" panose="020B0503020204020204" pitchFamily="34" charset="-122"/>
              </a:rPr>
              <a:t>感谢我的论文指导老师张小红教授。这篇毕业论文，从选题到开题，从框架到内容，何老师都给出了他的指导意见，让我能有计划的进行论文设计，顺利完成了本次论文。</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最后再次由衷的感谢</a:t>
            </a:r>
            <a:r>
              <a:rPr lang="zh-CN" altLang="zh-CN" sz="2000" dirty="0">
                <a:solidFill>
                  <a:schemeClr val="bg1"/>
                </a:solidFill>
                <a:latin typeface="微软雅黑" panose="020B0503020204020204" pitchFamily="34" charset="-122"/>
                <a:ea typeface="微软雅黑" panose="020B0503020204020204" pitchFamily="34" charset="-122"/>
              </a:rPr>
              <a:t>每一位老师与同学</a:t>
            </a:r>
            <a:r>
              <a:rPr lang="zh-CN" altLang="en-US" sz="2000" dirty="0">
                <a:solidFill>
                  <a:schemeClr val="bg1"/>
                </a:solidFill>
                <a:latin typeface="微软雅黑" panose="020B0503020204020204" pitchFamily="34" charset="-122"/>
                <a:ea typeface="微软雅黑" panose="020B0503020204020204" pitchFamily="34" charset="-122"/>
              </a:rPr>
              <a:t>，以及在背后支持我的父母。</a:t>
            </a:r>
            <a:endParaRPr lang="zh-CN"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sz="2000" dirty="0">
              <a:solidFill>
                <a:schemeClr val="bg1"/>
              </a:solidFill>
            </a:endParaRPr>
          </a:p>
        </p:txBody>
      </p:sp>
      <p:pic>
        <p:nvPicPr>
          <p:cNvPr id="9" name="Picture 3"/>
          <p:cNvPicPr>
            <a:picLocks noChangeAspect="1" noChangeArrowheads="1"/>
          </p:cNvPicPr>
          <p:nvPr/>
        </p:nvPicPr>
        <p:blipFill>
          <a:blip r:embed="rId2"/>
          <a:srcRect/>
          <a:stretch>
            <a:fillRect/>
          </a:stretch>
        </p:blipFill>
        <p:spPr bwMode="auto">
          <a:xfrm>
            <a:off x="3357554" y="214290"/>
            <a:ext cx="2145020" cy="20002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randombar(horizontal)">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0"/>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395536" y="1052736"/>
            <a:ext cx="8208912" cy="4896544"/>
          </a:xfrm>
          <a:prstGeom prst="rect">
            <a:avLst/>
          </a:prstGeom>
          <a:noFill/>
        </p:spPr>
        <p:txBody>
          <a:bodyPr wrap="square" rtlCol="0">
            <a:spAutoFit/>
          </a:bodyPr>
          <a:lstStyle/>
          <a:p>
            <a:endParaRPr lang="zh-CN" altLang="en-US" dirty="0"/>
          </a:p>
        </p:txBody>
      </p:sp>
      <p:sp>
        <p:nvSpPr>
          <p:cNvPr id="3" name="文本框 2"/>
          <p:cNvSpPr txBox="1"/>
          <p:nvPr/>
        </p:nvSpPr>
        <p:spPr>
          <a:xfrm>
            <a:off x="467544" y="1052736"/>
            <a:ext cx="8208912" cy="341503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solidFill>
                  <a:srgbClr val="000000"/>
                </a:solidFill>
                <a:latin typeface="黑体" panose="02010609060101010101" charset="-122"/>
                <a:ea typeface="黑体" panose="02010609060101010101" charset="-122"/>
                <a:sym typeface="+mn-ea"/>
              </a:rPr>
              <a:t>当前互联网飞速发展，企业网站相当于一个人的名片，名片的精美程度，反应出网站的特点，优点。但是企业的网站的功能不止是名片那么简单，它的功能强于名片，多余名片。网站的特点不受于时间，空间的影响。客户可以随时随地的访问。而网站内容的展示就是企业所要思考的问题，怎么能一下子抓住客户的眼球，形象生动的展示自己的产品和特点。这就需要网站的设计，一个网站设计得好可以让企业大受客户的青睐，企业的产品、理念、历史、文化可以被客户熟知。企业的网站也相当与在网上开了一家公司，这是企业发展潜在的资源和环境。</a:t>
            </a:r>
            <a:endParaRPr lang="zh-CN" altLang="en-US">
              <a:latin typeface="黑体" panose="02010609060101010101" charset="-122"/>
              <a:ea typeface="黑体" panose="02010609060101010101" charset="-122"/>
            </a:endParaRPr>
          </a:p>
          <a:p>
            <a:pPr>
              <a:lnSpc>
                <a:spcPct val="150000"/>
              </a:lnSpc>
            </a:pPr>
            <a:endParaRPr lang="zh-CN" altLang="en-US"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905"/>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467544" y="1052736"/>
            <a:ext cx="8208912" cy="4707890"/>
          </a:xfrm>
          <a:prstGeom prst="rect">
            <a:avLst/>
          </a:prstGeom>
          <a:noFill/>
        </p:spPr>
        <p:txBody>
          <a:bodyPr wrap="square" rtlCol="0">
            <a:spAutoFit/>
          </a:bodyPr>
          <a:lstStyle/>
          <a:p>
            <a:pPr>
              <a:lnSpc>
                <a:spcPct val="150000"/>
              </a:lnSpc>
            </a:pPr>
            <a:r>
              <a:rPr lang="zh-CN" altLang="en-US" sz="2000" b="1" dirty="0">
                <a:latin typeface="黑体" panose="02010609060101010101" charset="-122"/>
                <a:ea typeface="黑体" panose="02010609060101010101" charset="-122"/>
              </a:rPr>
              <a:t>国外研究</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目前，国外在网站界面设计方面取得了很多成果，形成了一些比较成熟的理论。 他们一直处于网站界面设计的最前沿。他们的作品始终关注用户的体验和创新意识。引领网站界面设计的发展趋势。还有很多书籍对网站界面设计提出了自己的看法，如比尔.斯科特《Web界面设计》[1]，着重总结提炼了WEB界面设计的六大原则-直截了当、简化交互、足不出户、提供邀请、使用变换和即时反应，并阐明了数以百计行之有效的最佳实践，史蒂夫克鲁克写的《Don't make me think》[2]，从WEB界面设计的可用性方面做了详细的阐述，彼得.莫维尔写的《WEB信息架构》[3]分别介绍了信息构架的组织系统、标签系统、导航系统、搜索系统等，并分别介绍了两个案例研究，为网站界面设计中使用信息架构提供了良好的参考价值。</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2123440" y="1905"/>
            <a:ext cx="1296035" cy="459740"/>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相关研究</a:t>
            </a:r>
            <a:endParaRPr lang="zh-CN" altLang="en-US" sz="2000" dirty="0">
              <a:latin typeface="微软雅黑 Light" panose="020B0502040204020203" pitchFamily="34" charset="-122"/>
              <a:ea typeface="微软雅黑 Light" panose="020B0502040204020203"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32" fill="hold" nodeType="clickEffect">
                                  <p:stCondLst>
                                    <p:cond delay="0"/>
                                  </p:stCondLst>
                                  <p:childTnLst>
                                    <p:set>
                                      <p:cBhvr>
                                        <p:cTn id="12" dur="1000" fill="hold">
                                          <p:stCondLst>
                                            <p:cond delay="0"/>
                                          </p:stCondLst>
                                        </p:cTn>
                                        <p:tgtEl>
                                          <p:spTgt spid="2">
                                            <p:txEl>
                                              <p:pRg st="0" end="0"/>
                                            </p:txEl>
                                          </p:spTgt>
                                        </p:tgtEl>
                                        <p:attrNameLst>
                                          <p:attrName>style.visibility</p:attrName>
                                        </p:attrNameLst>
                                      </p:cBhvr>
                                      <p:to>
                                        <p:strVal val="visible"/>
                                      </p:to>
                                    </p:set>
                                    <p:animEffect transition="in" filter="plus(out)">
                                      <p:cBhvr>
                                        <p:cTn id="13" dur="10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000" fill="hold">
                                          <p:stCondLst>
                                            <p:cond delay="0"/>
                                          </p:stCondLst>
                                        </p:cTn>
                                        <p:tgtEl>
                                          <p:spTgt spid="2">
                                            <p:txEl>
                                              <p:pRg st="1" end="1"/>
                                            </p:txEl>
                                          </p:spTgt>
                                        </p:tgtEl>
                                        <p:attrNameLst>
                                          <p:attrName>style.visibility</p:attrName>
                                        </p:attrNameLst>
                                      </p:cBhvr>
                                      <p:to>
                                        <p:strVal val="visible"/>
                                      </p:to>
                                    </p:set>
                                    <p:animEffect transition="in" filter="checkerboard(across)">
                                      <p:cBhvr>
                                        <p:cTn id="18"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5"/>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467544" y="1052736"/>
            <a:ext cx="8208912" cy="4292600"/>
          </a:xfrm>
          <a:prstGeom prst="rect">
            <a:avLst/>
          </a:prstGeom>
          <a:noFill/>
        </p:spPr>
        <p:txBody>
          <a:bodyPr wrap="square" rtlCol="0">
            <a:spAutoFit/>
          </a:bodyPr>
          <a:lstStyle/>
          <a:p>
            <a:pPr>
              <a:lnSpc>
                <a:spcPct val="150000"/>
              </a:lnSpc>
            </a:pPr>
            <a:r>
              <a:rPr lang="zh-CN" altLang="en-US" sz="2000" b="1" dirty="0">
                <a:latin typeface="黑体" panose="02010609060101010101" charset="-122"/>
                <a:ea typeface="黑体" panose="02010609060101010101" charset="-122"/>
              </a:rPr>
              <a:t>国内研究</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我国国内最开始的是B2C类网站平台，比如当当网。C2C类平台也紧随其后，其中名声最大的即是淘宝网。在通过长时间的比拼，当前B2C类平台有京东、苏宁，这种大企业的网站。但是就企业而言，第三方平台不能够满足企业对企业介绍、产品展示、产品销售、产品服务的需求回[6]。 </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2017年11月27日国务院发布了《关于深化“互联网+先进制造业”发展IT业互联网的指导意见》，为我国工业互联网的发展指明了方向，也是工业互联网发展的纲领性文件。自2018年2月国家宣布成立工业互联网专项工作组以来，工业互联网在中国制造2025战略中的地位得到提升，未来国家层面的推广将进一步加快。</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2123728" y="1895"/>
            <a:ext cx="1296144"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相关研究</a:t>
            </a:r>
            <a:endParaRPr lang="zh-CN" altLang="en-US" sz="2000" dirty="0">
              <a:latin typeface="微软雅黑 Light" panose="020B0502040204020203" pitchFamily="34" charset="-122"/>
              <a:ea typeface="微软雅黑 Light" panose="020B0502040204020203"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edg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000"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0"/>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467544" y="1052736"/>
            <a:ext cx="8208912" cy="1753235"/>
          </a:xfrm>
          <a:prstGeom prst="rect">
            <a:avLst/>
          </a:prstGeom>
          <a:noFill/>
        </p:spPr>
        <p:txBody>
          <a:bodyPr wrap="square" rtlCol="0">
            <a:spAutoFit/>
          </a:bodyPr>
          <a:lstStyle/>
          <a:p>
            <a:pPr>
              <a:lnSpc>
                <a:spcPct val="150000"/>
              </a:lnSpc>
            </a:pPr>
            <a:r>
              <a:rPr lang="en-US" dirty="0">
                <a:latin typeface="微软雅黑" panose="020B0503020204020204" pitchFamily="34" charset="-122"/>
                <a:ea typeface="微软雅黑" panose="020B0503020204020204" pitchFamily="34" charset="-122"/>
              </a:rPr>
              <a:t>       </a:t>
            </a:r>
            <a:r>
              <a:rPr altLang="zh-CN" dirty="0">
                <a:latin typeface="微软雅黑" panose="020B0503020204020204" pitchFamily="34" charset="-122"/>
                <a:ea typeface="微软雅黑" panose="020B0503020204020204" pitchFamily="34" charset="-122"/>
              </a:rPr>
              <a:t>企业建设网站就是在互联网上开家分公司，让更多的人了解企业的产品与服务，为企业带来更多的潜在客户和咨询，是一种性价比极高的新型宣传模式，是当今的大趋势，所以企业要想在竞争中立于不败之地，紧紧跟上时代的步伐，进行网站制作，是首要选择。</a:t>
            </a:r>
            <a:endParaRPr lang="zh-CN" altLang="en-US" dirty="0"/>
          </a:p>
        </p:txBody>
      </p:sp>
      <p:sp>
        <p:nvSpPr>
          <p:cNvPr id="7" name="矩形 6"/>
          <p:cNvSpPr/>
          <p:nvPr/>
        </p:nvSpPr>
        <p:spPr>
          <a:xfrm>
            <a:off x="2123728" y="1895"/>
            <a:ext cx="1296144"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研究意义</a:t>
            </a:r>
            <a:endParaRPr lang="zh-CN" altLang="en-US" sz="2000" dirty="0">
              <a:latin typeface="微软雅黑 Light" panose="020B0502040204020203" pitchFamily="34" charset="-122"/>
              <a:ea typeface="微软雅黑 Light" panose="020B0502040204020203" pitchFamily="34" charset="-122"/>
            </a:endParaRPr>
          </a:p>
        </p:txBody>
      </p:sp>
      <p:pic>
        <p:nvPicPr>
          <p:cNvPr id="3" name="Picture 2"/>
          <p:cNvPicPr>
            <a:picLocks noChangeAspect="1" noChangeArrowheads="1"/>
          </p:cNvPicPr>
          <p:nvPr/>
        </p:nvPicPr>
        <p:blipFill>
          <a:blip r:embed="rId1"/>
          <a:srcRect/>
          <a:stretch>
            <a:fillRect/>
          </a:stretch>
        </p:blipFill>
        <p:spPr bwMode="auto">
          <a:xfrm>
            <a:off x="0" y="15865"/>
            <a:ext cx="9144000" cy="459652"/>
          </a:xfrm>
          <a:prstGeom prst="rect">
            <a:avLst/>
          </a:prstGeom>
          <a:noFill/>
          <a:ln w="9525">
            <a:noFill/>
            <a:miter lim="800000"/>
            <a:headEnd/>
            <a:tailEnd/>
          </a:ln>
          <a:effectLst/>
        </p:spPr>
      </p:pic>
      <p:sp>
        <p:nvSpPr>
          <p:cNvPr id="4" name="矩形 3"/>
          <p:cNvSpPr/>
          <p:nvPr/>
        </p:nvSpPr>
        <p:spPr>
          <a:xfrm>
            <a:off x="2123728" y="15865"/>
            <a:ext cx="1296144"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atin typeface="微软雅黑 Light" panose="020B0502040204020203" pitchFamily="34" charset="-122"/>
                <a:ea typeface="微软雅黑 Light" panose="020B0502040204020203" pitchFamily="34" charset="-122"/>
              </a:rPr>
              <a:t>研究意义</a:t>
            </a:r>
            <a:endParaRPr lang="zh-CN" altLang="en-US" sz="2000" dirty="0">
              <a:latin typeface="微软雅黑 Light" panose="020B0502040204020203" pitchFamily="34" charset="-122"/>
              <a:ea typeface="微软雅黑 Light" panose="020B0502040204020203"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635" y="1905"/>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467797" y="1066706"/>
            <a:ext cx="8208912" cy="424624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本文详细论述企业网站的建设与设计:</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（1）企业网站的可行性分析；</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（2）设计企业网站；</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（3）设计后台数据库；</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（4）设计网站后台界面和前端界面；</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（5）建立后台数据库；</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（6）制作后台、前端的网页展示企业信息；</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（7）优化网页界面，设计符合客户需求；</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（8）为用户提供完善的售前售后服务。</a:t>
            </a: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123728" y="1895"/>
            <a:ext cx="1296144"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研究综述</a:t>
            </a:r>
            <a:endParaRPr lang="zh-CN" altLang="en-US" sz="2000" dirty="0">
              <a:latin typeface="微软雅黑 Light" panose="020B0502040204020203" pitchFamily="34" charset="-122"/>
              <a:ea typeface="微软雅黑 Light" panose="020B0502040204020203" pitchFamily="34"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p:tgtEl>
                                          <p:spTgt spid="2">
                                            <p:txEl>
                                              <p:pRg st="1" end="1"/>
                                            </p:txEl>
                                          </p:spTgt>
                                        </p:tgtEl>
                                        <p:attrNameLst>
                                          <p:attrName>ppt_x</p:attrName>
                                        </p:attrNameLst>
                                      </p:cBhvr>
                                      <p:tavLst>
                                        <p:tav tm="0">
                                          <p:val>
                                            <p:strVal val="#ppt_x+#ppt_w*1.125000"/>
                                          </p:val>
                                        </p:tav>
                                        <p:tav tm="100000">
                                          <p:val>
                                            <p:strVal val="#ppt_x"/>
                                          </p:val>
                                        </p:tav>
                                      </p:tavLst>
                                    </p:anim>
                                    <p:animEffect transition="in" filter="wipe(left)">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p:tgtEl>
                                          <p:spTgt spid="2">
                                            <p:txEl>
                                              <p:pRg st="2" end="2"/>
                                            </p:txEl>
                                          </p:spTgt>
                                        </p:tgtEl>
                                        <p:attrNameLst>
                                          <p:attrName>ppt_x</p:attrName>
                                        </p:attrNameLst>
                                      </p:cBhvr>
                                      <p:tavLst>
                                        <p:tav tm="0">
                                          <p:val>
                                            <p:strVal val="#ppt_x+#ppt_w*1.125000"/>
                                          </p:val>
                                        </p:tav>
                                        <p:tav tm="100000">
                                          <p:val>
                                            <p:strVal val="#ppt_x"/>
                                          </p:val>
                                        </p:tav>
                                      </p:tavLst>
                                    </p:anim>
                                    <p:animEffect transition="in" filter="wipe(left)">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p:tgtEl>
                                          <p:spTgt spid="2">
                                            <p:txEl>
                                              <p:pRg st="3" end="3"/>
                                            </p:txEl>
                                          </p:spTgt>
                                        </p:tgtEl>
                                        <p:attrNameLst>
                                          <p:attrName>ppt_x</p:attrName>
                                        </p:attrNameLst>
                                      </p:cBhvr>
                                      <p:tavLst>
                                        <p:tav tm="0">
                                          <p:val>
                                            <p:strVal val="#ppt_x+#ppt_w*1.125000"/>
                                          </p:val>
                                        </p:tav>
                                        <p:tav tm="100000">
                                          <p:val>
                                            <p:strVal val="#ppt_x"/>
                                          </p:val>
                                        </p:tav>
                                      </p:tavLst>
                                    </p:anim>
                                    <p:animEffect transition="in" filter="wipe(left)">
                                      <p:cBhvr>
                                        <p:cTn id="26" dur="5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p:tgtEl>
                                          <p:spTgt spid="2">
                                            <p:txEl>
                                              <p:pRg st="4" end="4"/>
                                            </p:txEl>
                                          </p:spTgt>
                                        </p:tgtEl>
                                        <p:attrNameLst>
                                          <p:attrName>ppt_x</p:attrName>
                                        </p:attrNameLst>
                                      </p:cBhvr>
                                      <p:tavLst>
                                        <p:tav tm="0">
                                          <p:val>
                                            <p:strVal val="#ppt_x+#ppt_w*1.125000"/>
                                          </p:val>
                                        </p:tav>
                                        <p:tav tm="100000">
                                          <p:val>
                                            <p:strVal val="#ppt_x"/>
                                          </p:val>
                                        </p:tav>
                                      </p:tavLst>
                                    </p:anim>
                                    <p:animEffect transition="in" filter="wipe(left)">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p:tgtEl>
                                          <p:spTgt spid="2">
                                            <p:txEl>
                                              <p:pRg st="5" end="5"/>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p:tgtEl>
                                          <p:spTgt spid="2">
                                            <p:txEl>
                                              <p:pRg st="6" end="6"/>
                                            </p:txEl>
                                          </p:spTgt>
                                        </p:tgtEl>
                                        <p:attrNameLst>
                                          <p:attrName>ppt_x</p:attrName>
                                        </p:attrNameLst>
                                      </p:cBhvr>
                                      <p:tavLst>
                                        <p:tav tm="0">
                                          <p:val>
                                            <p:strVal val="#ppt_x+#ppt_w*1.125000"/>
                                          </p:val>
                                        </p:tav>
                                        <p:tav tm="100000">
                                          <p:val>
                                            <p:strVal val="#ppt_x"/>
                                          </p:val>
                                        </p:tav>
                                      </p:tavLst>
                                    </p:anim>
                                    <p:animEffect transition="in" filter="wipe(left)">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2"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p:tgtEl>
                                          <p:spTgt spid="2">
                                            <p:txEl>
                                              <p:pRg st="7" end="7"/>
                                            </p:txEl>
                                          </p:spTgt>
                                        </p:tgtEl>
                                        <p:attrNameLst>
                                          <p:attrName>ppt_x</p:attrName>
                                        </p:attrNameLst>
                                      </p:cBhvr>
                                      <p:tavLst>
                                        <p:tav tm="0">
                                          <p:val>
                                            <p:strVal val="#ppt_x+#ppt_w*1.125000"/>
                                          </p:val>
                                        </p:tav>
                                        <p:tav tm="100000">
                                          <p:val>
                                            <p:strVal val="#ppt_x"/>
                                          </p:val>
                                        </p:tav>
                                      </p:tavLst>
                                    </p:anim>
                                    <p:animEffect transition="in" filter="wipe(left)">
                                      <p:cBhvr>
                                        <p:cTn id="50" dur="500"/>
                                        <p:tgtEl>
                                          <p:spTgt spid="2">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p:tgtEl>
                                          <p:spTgt spid="2">
                                            <p:txEl>
                                              <p:pRg st="8" end="8"/>
                                            </p:txEl>
                                          </p:spTgt>
                                        </p:tgtEl>
                                        <p:attrNameLst>
                                          <p:attrName>ppt_x</p:attrName>
                                        </p:attrNameLst>
                                      </p:cBhvr>
                                      <p:tavLst>
                                        <p:tav tm="0">
                                          <p:val>
                                            <p:strVal val="#ppt_x+#ppt_w*1.125000"/>
                                          </p:val>
                                        </p:tav>
                                        <p:tav tm="100000">
                                          <p:val>
                                            <p:strVal val="#ppt_x"/>
                                          </p:val>
                                        </p:tav>
                                      </p:tavLst>
                                    </p:anim>
                                    <p:animEffect transition="in" filter="wipe(left)">
                                      <p:cBhvr>
                                        <p:cTn id="5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0" y="1895"/>
            <a:ext cx="9144000" cy="459652"/>
          </a:xfrm>
          <a:prstGeom prst="rect">
            <a:avLst/>
          </a:prstGeom>
          <a:noFill/>
          <a:ln w="9525">
            <a:noFill/>
            <a:miter lim="800000"/>
            <a:headEnd/>
            <a:tailEnd/>
          </a:ln>
          <a:effectLst/>
        </p:spPr>
      </p:pic>
      <p:sp>
        <p:nvSpPr>
          <p:cNvPr id="5" name="矩形 4"/>
          <p:cNvSpPr/>
          <p:nvPr/>
        </p:nvSpPr>
        <p:spPr>
          <a:xfrm>
            <a:off x="0" y="6357958"/>
            <a:ext cx="9144000" cy="5000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srcRect/>
          <a:stretch>
            <a:fillRect/>
          </a:stretch>
        </p:blipFill>
        <p:spPr bwMode="auto">
          <a:xfrm>
            <a:off x="7800978" y="6424161"/>
            <a:ext cx="1128740" cy="362425"/>
          </a:xfrm>
          <a:prstGeom prst="rect">
            <a:avLst/>
          </a:prstGeom>
          <a:noFill/>
          <a:ln w="9525">
            <a:noFill/>
            <a:miter lim="800000"/>
            <a:headEnd/>
            <a:tailEnd/>
          </a:ln>
          <a:effectLst/>
        </p:spPr>
      </p:pic>
      <p:sp>
        <p:nvSpPr>
          <p:cNvPr id="2" name="文本框 1"/>
          <p:cNvSpPr txBox="1"/>
          <p:nvPr/>
        </p:nvSpPr>
        <p:spPr>
          <a:xfrm>
            <a:off x="539552" y="1052736"/>
            <a:ext cx="8208912" cy="3230245"/>
          </a:xfrm>
          <a:prstGeom prst="rect">
            <a:avLst/>
          </a:prstGeom>
          <a:noFill/>
        </p:spPr>
        <p:txBody>
          <a:bodyPr wrap="square" rtlCol="0">
            <a:spAutoFit/>
          </a:bodyPr>
          <a:lstStyle/>
          <a:p>
            <a:pPr>
              <a:lnSpc>
                <a:spcPct val="150000"/>
              </a:lnSpc>
            </a:pPr>
            <a:r>
              <a:rPr lang="zh-CN" altLang="zh-CN" sz="2800" b="1" dirty="0">
                <a:latin typeface="浪漫雅圆" panose="02010601040101010101" pitchFamily="2" charset="-122"/>
                <a:ea typeface="浪漫雅圆" panose="02010601040101010101" pitchFamily="2" charset="-122"/>
              </a:rPr>
              <a:t>技术支持</a:t>
            </a:r>
            <a:endParaRPr lang="en-US" altLang="zh-CN" sz="2800" b="1" dirty="0">
              <a:latin typeface="浪漫雅圆" panose="02010601040101010101" pitchFamily="2" charset="-122"/>
              <a:ea typeface="浪漫雅圆" panose="02010601040101010101" pitchFamily="2" charset="-122"/>
            </a:endParaRPr>
          </a:p>
          <a:p>
            <a:pPr>
              <a:lnSpc>
                <a:spcPct val="150000"/>
              </a:lnSpc>
            </a:pPr>
            <a:r>
              <a:rPr lang="zh-CN" altLang="zh-CN" dirty="0">
                <a:latin typeface="微软雅黑" panose="020B0503020204020204" pitchFamily="34" charset="-122"/>
                <a:ea typeface="微软雅黑" panose="020B0503020204020204" pitchFamily="34" charset="-122"/>
              </a:rPr>
              <a:t>前端技术：为了提高前端的用户体验使用了如datatables (数据表格插件)、layer (弹窗插件)、webuploader (上传插件)、zyupload (多文件上传插件)、ckplayer (在线播放器)等稳定成型的插件;</a:t>
            </a:r>
            <a:endParaRPr lang="zh-CN"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后端技术：为了满足项目需求并且提高开发效率以及后期操作的便捷程度，后端使用了如LaravelExcel (excel文件操作类)、支付接口(用于支付，支付宝、微信均可)等技术;</a:t>
            </a:r>
            <a:endParaRPr lang="zh-CN" altLang="zh-CN" dirty="0">
              <a:latin typeface="微软雅黑" panose="020B0503020204020204" pitchFamily="34" charset="-122"/>
              <a:ea typeface="微软雅黑" panose="020B0503020204020204" pitchFamily="34" charset="-122"/>
            </a:endParaRPr>
          </a:p>
        </p:txBody>
      </p:sp>
      <p:sp>
        <p:nvSpPr>
          <p:cNvPr id="6" name="矩形 5"/>
          <p:cNvSpPr/>
          <p:nvPr/>
        </p:nvSpPr>
        <p:spPr>
          <a:xfrm>
            <a:off x="2123728" y="1895"/>
            <a:ext cx="1296144" cy="459653"/>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理论基础</a:t>
            </a:r>
            <a:endParaRPr lang="zh-CN" altLang="en-US" sz="2000" dirty="0">
              <a:latin typeface="微软雅黑 Light" panose="020B0502040204020203" pitchFamily="34" charset="-122"/>
              <a:ea typeface="微软雅黑 Light" panose="020B0502040204020203" pitchFamily="34"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p:tgtEl>
                                          <p:spTgt spid="2">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6095</Words>
  <Application>WPS 演示</Application>
  <PresentationFormat>全屏显示(4:3)</PresentationFormat>
  <Paragraphs>845</Paragraphs>
  <Slides>33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宋体</vt:lpstr>
      <vt:lpstr>Wingdings</vt:lpstr>
      <vt:lpstr>Calibri</vt:lpstr>
      <vt:lpstr>微软雅黑</vt:lpstr>
      <vt:lpstr>黑体</vt:lpstr>
      <vt:lpstr>微软雅黑 Light</vt:lpstr>
      <vt:lpstr>浪漫雅圆</vt:lpstr>
      <vt:lpstr>Arial Unicode MS</vt:lpstr>
      <vt:lpstr>Times New Roman</vt:lpstr>
      <vt:lpstr>Consolas</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Administrator</cp:lastModifiedBy>
  <cp:revision>43</cp:revision>
  <dcterms:created xsi:type="dcterms:W3CDTF">2019-05-13T00:11:00Z</dcterms:created>
  <dcterms:modified xsi:type="dcterms:W3CDTF">2019-05-17T01:27:47Z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