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7" r:id="rId5"/>
    <p:sldId id="261" r:id="rId6"/>
    <p:sldId id="262" r:id="rId7"/>
    <p:sldId id="265" r:id="rId8"/>
    <p:sldId id="266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9AAE7-B5A2-4C31-8400-9D774F5D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de-DE" sz="8000" dirty="0" err="1"/>
              <a:t>InfluxDB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FDA47-EDC5-4DC1-A0D8-74B4E70FE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&amp; Trumps Verantwortung für Massenschießereien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0FF8CE-FA18-42C6-9F18-17A8436A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1" b="96231" l="1000" r="97833">
                        <a14:foregroundMark x1="17000" y1="12417" x2="10000" y2="11973"/>
                        <a14:foregroundMark x1="10000" y1="11973" x2="15167" y2="4213"/>
                        <a14:foregroundMark x1="15167" y1="4213" x2="27000" y2="11086"/>
                        <a14:foregroundMark x1="27000" y1="11086" x2="13000" y2="16186"/>
                        <a14:foregroundMark x1="13000" y1="16186" x2="6500" y2="15521"/>
                        <a14:foregroundMark x1="6500" y1="15521" x2="1000" y2="11308"/>
                        <a14:foregroundMark x1="1000" y1="11308" x2="9000" y2="8647"/>
                        <a14:foregroundMark x1="11779" y1="90909" x2="12833" y2="96674"/>
                        <a14:foregroundMark x1="12833" y1="96674" x2="12278" y2="90909"/>
                        <a14:foregroundMark x1="53333" y1="5322" x2="62333" y2="32151"/>
                        <a14:foregroundMark x1="62333" y1="32151" x2="82667" y2="60089"/>
                        <a14:foregroundMark x1="82667" y1="60089" x2="83833" y2="69845"/>
                        <a14:foregroundMark x1="83833" y1="69845" x2="88500" y2="75831"/>
                        <a14:foregroundMark x1="88500" y1="75831" x2="95167" y2="72062"/>
                        <a14:foregroundMark x1="95167" y1="72062" x2="94833" y2="62528"/>
                        <a14:foregroundMark x1="94833" y1="62528" x2="86667" y2="48780"/>
                        <a14:foregroundMark x1="86667" y1="48780" x2="73333" y2="42129"/>
                        <a14:foregroundMark x1="73333" y1="42129" x2="53500" y2="5100"/>
                        <a14:foregroundMark x1="53500" y1="5100" x2="53333" y2="5100"/>
                        <a14:foregroundMark x1="63726" y1="5387" x2="68500" y2="2882"/>
                        <a14:foregroundMark x1="61783" y1="6407" x2="62775" y2="5887"/>
                        <a14:foregroundMark x1="56667" y1="9091" x2="61561" y2="6523"/>
                        <a14:foregroundMark x1="68500" y1="2882" x2="65000" y2="10421"/>
                        <a14:foregroundMark x1="65000" y1="10421" x2="58500" y2="13082"/>
                        <a14:foregroundMark x1="58500" y1="13082" x2="56667" y2="9534"/>
                        <a14:foregroundMark x1="76833" y1="40798" x2="76667" y2="22395"/>
                        <a14:foregroundMark x1="76667" y1="22395" x2="78000" y2="13747"/>
                        <a14:foregroundMark x1="78000" y1="13747" x2="84000" y2="9313"/>
                        <a14:foregroundMark x1="84000" y1="9313" x2="90167" y2="8426"/>
                        <a14:foregroundMark x1="90167" y1="8426" x2="96167" y2="12195"/>
                        <a14:foregroundMark x1="96167" y1="12195" x2="96833" y2="31042"/>
                        <a14:foregroundMark x1="96833" y1="31042" x2="94333" y2="41242"/>
                        <a14:foregroundMark x1="94333" y1="41242" x2="89667" y2="47228"/>
                        <a14:foregroundMark x1="89667" y1="47228" x2="82833" y2="51885"/>
                        <a14:foregroundMark x1="82833" y1="51885" x2="78167" y2="44789"/>
                        <a14:foregroundMark x1="78167" y1="44789" x2="77667" y2="40355"/>
                        <a14:foregroundMark x1="95000" y1="71619" x2="97833" y2="64080"/>
                        <a14:foregroundMark x1="97833" y1="64080" x2="97833" y2="55211"/>
                        <a14:foregroundMark x1="97833" y1="55211" x2="94167" y2="72062"/>
                        <a14:foregroundMark x1="15000" y1="46120" x2="12000" y2="54545"/>
                        <a14:foregroundMark x1="12000" y1="54545" x2="11500" y2="63858"/>
                        <a14:foregroundMark x1="11500" y1="63858" x2="18000" y2="78936"/>
                        <a14:foregroundMark x1="18000" y1="78936" x2="22500" y2="72727"/>
                        <a14:foregroundMark x1="22500" y1="72727" x2="24833" y2="64080"/>
                        <a14:foregroundMark x1="24833" y1="64080" x2="25167" y2="55654"/>
                        <a14:foregroundMark x1="25167" y1="55654" x2="20667" y2="47672"/>
                        <a14:foregroundMark x1="20667" y1="47672" x2="15000" y2="46120"/>
                        <a14:foregroundMark x1="91500" y1="93348" x2="91833" y2="93348"/>
                        <a14:foregroundMark x1="91000" y1="94900" x2="91167" y2="94457"/>
                        <a14:backgroundMark x1="10167" y1="88692" x2="10167" y2="88692"/>
                        <a14:backgroundMark x1="10167" y1="87140" x2="10167" y2="90909"/>
                        <a14:backgroundMark x1="62667" y1="4213" x2="62833" y2="4213"/>
                        <a14:backgroundMark x1="62167" y1="7317" x2="63000" y2="70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7937" y="2705434"/>
            <a:ext cx="2582676" cy="1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BE3DE7-CB58-4451-9D44-1DCCFCC9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/>
          <a:stretch/>
        </p:blipFill>
        <p:spPr>
          <a:xfrm>
            <a:off x="780303" y="1431291"/>
            <a:ext cx="10153650" cy="1511300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95C2C8F-9545-40BA-866C-87C52B0EC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"/>
          <a:stretch/>
        </p:blipFill>
        <p:spPr>
          <a:xfrm>
            <a:off x="773953" y="3134360"/>
            <a:ext cx="10153650" cy="1574800"/>
          </a:xfrm>
          <a:prstGeom prst="rect">
            <a:avLst/>
          </a:prstGeom>
        </p:spPr>
      </p:pic>
      <p:pic>
        <p:nvPicPr>
          <p:cNvPr id="11" name="Grafik 10" descr="Ein Bild, das Zeichnung, Essen enthält.&#10;&#10;Automatisch generierte Beschreibung">
            <a:extLst>
              <a:ext uri="{FF2B5EF4-FFF2-40B4-BE49-F238E27FC236}">
                <a16:creationId xmlns:a16="http://schemas.microsoft.com/office/drawing/2014/main" id="{5DFA7105-7A19-4219-8BE7-FC5A3FCAA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53" y="3121660"/>
            <a:ext cx="10198100" cy="1587500"/>
          </a:xfrm>
          <a:prstGeom prst="rect">
            <a:avLst/>
          </a:prstGeom>
        </p:spPr>
      </p:pic>
      <p:pic>
        <p:nvPicPr>
          <p:cNvPr id="13" name="Grafik 12" descr="Ein Bild, das Zeichnung, Essen enthält.&#10;&#10;Automatisch generierte Beschreibung">
            <a:extLst>
              <a:ext uri="{FF2B5EF4-FFF2-40B4-BE49-F238E27FC236}">
                <a16:creationId xmlns:a16="http://schemas.microsoft.com/office/drawing/2014/main" id="{13E2169D-7C18-4938-A468-D52D90D63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53" y="1431291"/>
            <a:ext cx="10160000" cy="15621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0B28D90-A231-4F51-A896-C6814E3DE5CE}"/>
              </a:ext>
            </a:extLst>
          </p:cNvPr>
          <p:cNvSpPr txBox="1"/>
          <p:nvPr/>
        </p:nvSpPr>
        <p:spPr>
          <a:xfrm>
            <a:off x="4967547" y="45271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2018</a:t>
            </a:r>
          </a:p>
        </p:txBody>
      </p:sp>
      <p:pic>
        <p:nvPicPr>
          <p:cNvPr id="15" name="Grafik 14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2C9B1E38-5217-421A-8E5A-DA9C06B1D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53" y="4837429"/>
            <a:ext cx="10223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BE3DE7-CB58-4451-9D44-1DCCFCC9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/>
          <a:stretch/>
        </p:blipFill>
        <p:spPr>
          <a:xfrm>
            <a:off x="880147" y="1415097"/>
            <a:ext cx="10153650" cy="1511300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95C2C8F-9545-40BA-866C-87C52B0EC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"/>
          <a:stretch/>
        </p:blipFill>
        <p:spPr>
          <a:xfrm>
            <a:off x="880147" y="3144204"/>
            <a:ext cx="10153650" cy="1574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ABC3F6-30A7-4BE0-806D-9E6C7BD8872C}"/>
              </a:ext>
            </a:extLst>
          </p:cNvPr>
          <p:cNvSpPr txBox="1"/>
          <p:nvPr/>
        </p:nvSpPr>
        <p:spPr>
          <a:xfrm>
            <a:off x="4739972" y="3882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2019</a:t>
            </a:r>
          </a:p>
        </p:txBody>
      </p:sp>
      <p:pic>
        <p:nvPicPr>
          <p:cNvPr id="12" name="Grafik 11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DF52432D-C8FC-49E0-82CF-B3066AA37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47" y="4936810"/>
            <a:ext cx="10153650" cy="14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7174D-9F63-4A5B-99A6-4552B0E7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6347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Vorstellung </a:t>
            </a:r>
            <a:r>
              <a:rPr lang="de-DE" sz="2400" dirty="0" err="1"/>
              <a:t>InfluxDB</a:t>
            </a: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 und Vorgehen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Hürden und Probleme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Ergebnis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1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388"/>
            <a:ext cx="9404723" cy="1400530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7174D-9F63-4A5B-99A6-4552B0E7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6347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Zeitbasiertes Datenbankmanagementsystem (DBMS)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Entwickelt 2012 von </a:t>
            </a:r>
            <a:r>
              <a:rPr lang="de-DE" sz="2400" dirty="0" err="1"/>
              <a:t>InfluxData</a:t>
            </a:r>
            <a:r>
              <a:rPr lang="de-DE" sz="2400" dirty="0"/>
              <a:t> Inc. mit Programmier-sprache „</a:t>
            </a:r>
            <a:r>
              <a:rPr lang="de-DE" sz="2400" i="1" dirty="0"/>
              <a:t>Go“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Open Source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Support von Linux, FreeBSD und </a:t>
            </a:r>
            <a:r>
              <a:rPr lang="de-DE" sz="2400" dirty="0" err="1"/>
              <a:t>macOS</a:t>
            </a:r>
            <a:r>
              <a:rPr lang="de-DE" sz="2400" dirty="0"/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Client-Server-Kommunikation läuft über Port 8086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Nutzung ähnlich zu SQL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4F4072E-1336-46DB-B4C2-6D9E9EA2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09" y="-229753"/>
            <a:ext cx="5876925" cy="21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7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388"/>
            <a:ext cx="9404723" cy="1400530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7174D-9F63-4A5B-99A6-4552B0E7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69" y="1587041"/>
            <a:ext cx="9404723" cy="527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Speicherung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Daten werden in </a:t>
            </a:r>
            <a:r>
              <a:rPr lang="de-DE" sz="2400" dirty="0" err="1"/>
              <a:t>Shard</a:t>
            </a:r>
            <a:r>
              <a:rPr lang="de-DE" sz="2400" dirty="0"/>
              <a:t>-Gruppen gespeichert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Shard</a:t>
            </a:r>
            <a:r>
              <a:rPr lang="de-DE" sz="2400" dirty="0"/>
              <a:t>-Gruppen decken jeweils ein bestimmtes Zeitintervall 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Intervalle richten sich nach RP (Dauer der Aufbewahrung)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4F4072E-1336-46DB-B4C2-6D9E9EA2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09" y="-269454"/>
            <a:ext cx="5876925" cy="21793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494F96-67D2-4917-940A-9CCD9107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4571685"/>
            <a:ext cx="9404723" cy="13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und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7174D-9F63-4A5B-99A6-4552B0E7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6347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800" b="1" dirty="0"/>
              <a:t>Ziel</a:t>
            </a:r>
            <a:r>
              <a:rPr lang="de-DE" sz="2800" dirty="0"/>
              <a:t>: Zusammenhang zwischen Trump-Tweets und Massenschießereien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Finden passender Datasets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Aufsetzen des Servers (Installation </a:t>
            </a:r>
            <a:r>
              <a:rPr lang="de-DE" sz="2400" dirty="0" err="1"/>
              <a:t>InfluxDB</a:t>
            </a:r>
            <a:r>
              <a:rPr lang="de-DE" sz="2400" dirty="0"/>
              <a:t> und </a:t>
            </a:r>
            <a:r>
              <a:rPr lang="de-DE" sz="2400" dirty="0" err="1"/>
              <a:t>Grafana</a:t>
            </a:r>
            <a:r>
              <a:rPr lang="de-DE" sz="2400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Verknüpfen von </a:t>
            </a:r>
            <a:r>
              <a:rPr lang="de-DE" sz="2400" dirty="0" err="1"/>
              <a:t>Grafana</a:t>
            </a:r>
            <a:r>
              <a:rPr lang="de-DE" sz="2400" dirty="0"/>
              <a:t> und </a:t>
            </a:r>
            <a:r>
              <a:rPr lang="de-DE" sz="2400" dirty="0" err="1"/>
              <a:t>InfluxDB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Einfügen der Datasets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Anlegen der Dashboards in </a:t>
            </a:r>
            <a:r>
              <a:rPr lang="de-DE" sz="2400" dirty="0" err="1"/>
              <a:t>Grafana</a:t>
            </a:r>
            <a:endParaRPr lang="de-DE" sz="2400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8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und Probleme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9EB8296-E44B-40B3-AFD0-E45095513E15}"/>
              </a:ext>
            </a:extLst>
          </p:cNvPr>
          <p:cNvSpPr txBox="1">
            <a:spLocks/>
          </p:cNvSpPr>
          <p:nvPr/>
        </p:nvSpPr>
        <p:spPr>
          <a:xfrm>
            <a:off x="1104293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de-DE" sz="2800" dirty="0"/>
              <a:t>Ständiger Ausfall der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Windows-Support von </a:t>
            </a:r>
            <a:r>
              <a:rPr lang="de-DE" sz="2400" dirty="0" err="1"/>
              <a:t>InfluxDB</a:t>
            </a:r>
            <a:r>
              <a:rPr lang="de-DE" sz="2400" dirty="0"/>
              <a:t> experimentell </a:t>
            </a:r>
          </a:p>
          <a:p>
            <a:pPr marL="0" indent="0">
              <a:buNone/>
            </a:pPr>
            <a:r>
              <a:rPr lang="de-DE" sz="2400" dirty="0"/>
              <a:t>		→ Ubuntu-Server</a:t>
            </a:r>
          </a:p>
          <a:p>
            <a:pPr marL="0" indent="0">
              <a:buNone/>
            </a:pPr>
            <a:r>
              <a:rPr lang="de-DE" sz="2400" dirty="0"/>
              <a:t>		→ Linux über VM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>
              <a:buFontTx/>
              <a:buChar char="-"/>
            </a:pPr>
            <a:endParaRPr lang="de-DE" sz="2400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526D3F9-5F53-45C2-BB43-BEA418CA51F5}"/>
              </a:ext>
            </a:extLst>
          </p:cNvPr>
          <p:cNvSpPr txBox="1">
            <a:spLocks/>
          </p:cNvSpPr>
          <p:nvPr/>
        </p:nvSpPr>
        <p:spPr>
          <a:xfrm>
            <a:off x="1104293" y="3877235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de-DE" sz="2800" dirty="0"/>
              <a:t>Datenkonvertierung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Datasets in </a:t>
            </a:r>
            <a:r>
              <a:rPr lang="de-DE" sz="2400" dirty="0" err="1"/>
              <a:t>csv</a:t>
            </a:r>
            <a:r>
              <a:rPr lang="de-DE" sz="2400" dirty="0"/>
              <a:t>, Datenbank fordert </a:t>
            </a:r>
            <a:r>
              <a:rPr lang="de-DE" sz="2400" dirty="0" err="1"/>
              <a:t>line</a:t>
            </a:r>
            <a:r>
              <a:rPr lang="de-DE" sz="2400" dirty="0"/>
              <a:t> </a:t>
            </a:r>
            <a:r>
              <a:rPr lang="de-DE" sz="2400" dirty="0" err="1"/>
              <a:t>protocol</a:t>
            </a:r>
            <a:r>
              <a:rPr lang="de-DE" sz="2400" dirty="0"/>
              <a:t>                                  → Python-Skript</a:t>
            </a:r>
          </a:p>
          <a:p>
            <a:pPr>
              <a:buFontTx/>
              <a:buChar char="-"/>
            </a:pPr>
            <a:endParaRPr lang="de-DE" sz="2400" dirty="0"/>
          </a:p>
          <a:p>
            <a:pPr>
              <a:buFontTx/>
              <a:buChar char="-"/>
            </a:pPr>
            <a:endParaRPr lang="de-DE" sz="2400" dirty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18E1F3-683B-400A-A378-E54C57652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1795" b="3725"/>
          <a:stretch/>
        </p:blipFill>
        <p:spPr>
          <a:xfrm>
            <a:off x="1761682" y="6145000"/>
            <a:ext cx="7528134" cy="3302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B86FF4-0F10-417D-803D-CF87E3028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00" t="-2798"/>
          <a:stretch/>
        </p:blipFill>
        <p:spPr>
          <a:xfrm>
            <a:off x="9358811" y="6145000"/>
            <a:ext cx="1384045" cy="33023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C42D69-F376-44A7-9E6F-E64016D0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45" y="5605869"/>
            <a:ext cx="7611036" cy="31278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B2AEBF7C-1F65-40B1-8853-ECD5BB153F91}"/>
              </a:ext>
            </a:extLst>
          </p:cNvPr>
          <p:cNvSpPr/>
          <p:nvPr/>
        </p:nvSpPr>
        <p:spPr>
          <a:xfrm>
            <a:off x="486676" y="5424630"/>
            <a:ext cx="1027973" cy="550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csv</a:t>
            </a:r>
            <a:endParaRPr lang="de-DE" b="1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D7ABC5-0568-40F4-873A-7B6DD71A066A}"/>
              </a:ext>
            </a:extLst>
          </p:cNvPr>
          <p:cNvSpPr/>
          <p:nvPr/>
        </p:nvSpPr>
        <p:spPr>
          <a:xfrm>
            <a:off x="399516" y="6000041"/>
            <a:ext cx="1202295" cy="61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Line </a:t>
            </a:r>
            <a:r>
              <a:rPr lang="de-DE" sz="1200" b="1" dirty="0" err="1"/>
              <a:t>protocol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7399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und Probleme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9EB8296-E44B-40B3-AFD0-E45095513E15}"/>
              </a:ext>
            </a:extLst>
          </p:cNvPr>
          <p:cNvSpPr txBox="1">
            <a:spLocks/>
          </p:cNvSpPr>
          <p:nvPr/>
        </p:nvSpPr>
        <p:spPr>
          <a:xfrm>
            <a:off x="1104293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de-DE" sz="2800" dirty="0"/>
              <a:t>Datenkonvertierung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Datasets in </a:t>
            </a:r>
            <a:r>
              <a:rPr lang="de-DE" sz="2400" dirty="0" err="1"/>
              <a:t>csv</a:t>
            </a:r>
            <a:r>
              <a:rPr lang="de-DE" sz="2400" dirty="0"/>
              <a:t>, Datenbank fordert </a:t>
            </a:r>
            <a:r>
              <a:rPr lang="de-DE" sz="2400" dirty="0" err="1"/>
              <a:t>lineprotocol</a:t>
            </a:r>
            <a:r>
              <a:rPr lang="de-DE" sz="2400" dirty="0"/>
              <a:t>                                  → Python-Skript</a:t>
            </a:r>
          </a:p>
          <a:p>
            <a:pPr>
              <a:buFontTx/>
              <a:buChar char="-"/>
            </a:pPr>
            <a:endParaRPr lang="de-DE" sz="2400" dirty="0"/>
          </a:p>
          <a:p>
            <a:pPr>
              <a:buFontTx/>
              <a:buChar char="-"/>
            </a:pPr>
            <a:endParaRPr lang="de-DE" sz="2400" dirty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258BB1-AF8C-423D-B863-7BEDFEF6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4" y="0"/>
            <a:ext cx="1084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5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und Probleme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9EB8296-E44B-40B3-AFD0-E45095513E15}"/>
              </a:ext>
            </a:extLst>
          </p:cNvPr>
          <p:cNvSpPr txBox="1">
            <a:spLocks/>
          </p:cNvSpPr>
          <p:nvPr/>
        </p:nvSpPr>
        <p:spPr>
          <a:xfrm>
            <a:off x="1104293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de-DE" sz="2800" dirty="0" err="1"/>
              <a:t>Timestamps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Datenbank zeitbasiert, fordert </a:t>
            </a:r>
            <a:r>
              <a:rPr lang="de-DE" sz="2400" dirty="0" err="1"/>
              <a:t>Timestamps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Datasets beinhalten jedoch keine → Python-Skript</a:t>
            </a:r>
          </a:p>
          <a:p>
            <a:pPr>
              <a:buFontTx/>
              <a:buChar char="-"/>
            </a:pPr>
            <a:endParaRPr lang="de-DE" sz="2400" dirty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81A282-4967-4979-89D5-596FFACD0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"/>
          <a:stretch/>
        </p:blipFill>
        <p:spPr>
          <a:xfrm>
            <a:off x="1424663" y="2945187"/>
            <a:ext cx="8305800" cy="3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A2823-FDC9-4462-B7DB-AC8E0E6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7174D-9F63-4A5B-99A6-4552B0E7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75011"/>
            <a:ext cx="9097542" cy="414681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Daten sind in der Datenbank vorhanden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Durchforstung mit SQL-Standards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Übertragung auf </a:t>
            </a:r>
            <a:r>
              <a:rPr lang="de-DE" sz="2400" dirty="0" err="1"/>
              <a:t>Grafana</a:t>
            </a:r>
            <a:r>
              <a:rPr lang="de-DE" sz="2400" dirty="0"/>
              <a:t> oder Chronograf nicht möglich, Problem muss noch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Testdatensätze werden auch nicht erkannt, weshalb Fehler nicht bei konvertierten Datensätzen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2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214</Words>
  <Application>Microsoft Office PowerPoint</Application>
  <PresentationFormat>Breitbild</PresentationFormat>
  <Paragraphs>57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InfluxDB</vt:lpstr>
      <vt:lpstr>Verlauf</vt:lpstr>
      <vt:lpstr>Vorstellung</vt:lpstr>
      <vt:lpstr>Vorstellung</vt:lpstr>
      <vt:lpstr>Ziel und Vorgehen</vt:lpstr>
      <vt:lpstr>Hürden und Probleme</vt:lpstr>
      <vt:lpstr>Hürden und Probleme</vt:lpstr>
      <vt:lpstr>Hürden und Probleme</vt:lpstr>
      <vt:lpstr>Ergebnis</vt:lpstr>
      <vt:lpstr>Ergebnis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</dc:title>
  <dc:creator>Lukas G.</dc:creator>
  <cp:lastModifiedBy>Lukas G.</cp:lastModifiedBy>
  <cp:revision>24</cp:revision>
  <dcterms:created xsi:type="dcterms:W3CDTF">2019-11-05T17:16:49Z</dcterms:created>
  <dcterms:modified xsi:type="dcterms:W3CDTF">2019-11-06T10:45:10Z</dcterms:modified>
</cp:coreProperties>
</file>