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CA8-BDD0-4AF5-A832-0239DD9F7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47067-5C59-4280-8DD0-F6AA6BF64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92632-6DFB-48AF-9B95-01469909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7657-F3E7-4D63-8E69-44F731E47FE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FCA4-E70B-4444-ADF2-2B259563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FAB46-CC7B-4D6E-9E25-D3665051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D1A4-DF2A-4F0D-AB53-FA4CE57B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2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7512-FAF5-4A74-9D7C-EEDBF989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0C6F8-D7A8-45DF-9BFE-009997A7F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EC02-A317-4B28-B8E6-9D9B68D1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7657-F3E7-4D63-8E69-44F731E47FE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A2E93-9960-4913-85D3-8E4CBE3C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C02A-F0CD-4839-98A4-0A6C1194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D1A4-DF2A-4F0D-AB53-FA4CE57B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1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84977-0B88-4F89-AA22-1EECEBD51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74762-11F9-4699-B843-77AA34101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CB2E-4B9E-4A4E-BC44-C86CD1AE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7657-F3E7-4D63-8E69-44F731E47FE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62B7-E6CA-4B1E-8678-F39FD744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B79E0-4C66-488C-A2B6-7143C677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D1A4-DF2A-4F0D-AB53-FA4CE57B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0121-90FA-407A-884F-60A4A140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46B3-3346-432D-83FF-F32E6F8B3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5DD70-06C9-43CF-B016-EC7B0294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7657-F3E7-4D63-8E69-44F731E47FE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02760-D9F1-435F-B0A9-49CEF2D7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633B-B27B-49F4-9F2C-6D7F58B3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D1A4-DF2A-4F0D-AB53-FA4CE57B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72D6-F9E1-4EDF-A46C-FA6FB3D8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72C2A-64F9-4D1A-95CD-EE7221C2C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517B-0BB1-4366-8A81-5AA13A67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7657-F3E7-4D63-8E69-44F731E47FE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5E36-0438-4935-B8B0-D1CCD239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0C391-D8FD-495E-A4C8-DD42E54F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D1A4-DF2A-4F0D-AB53-FA4CE57B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4188-255B-4AC2-AB4B-9F5132A9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CD64F-EFC2-4E96-A686-91BFA099A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B7914-63A5-49BC-801C-F72F8022D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5CB04-77A2-442B-8C4E-33DFE751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7657-F3E7-4D63-8E69-44F731E47FE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AF28D-1E0D-4A27-B4CB-420D73F3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CA739-CDA3-4AF4-812D-BD0D37C2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D1A4-DF2A-4F0D-AB53-FA4CE57B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FC38-0CA5-4CAA-BE57-6AC77946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89CC6-4310-4010-B477-EB931362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E493D-01F7-4FE5-966A-0317847E2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04DAC-42B6-4D71-87ED-73556FF38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02938-EB01-4615-83C8-0D2B457DA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12997-9C4F-4123-AF99-3EC5C119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7657-F3E7-4D63-8E69-44F731E47FE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1D100-72AE-45FC-970B-6DE198DE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89348-0504-4369-A4D7-2DC1F5B7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D1A4-DF2A-4F0D-AB53-FA4CE57B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2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2073-26FD-4C5D-A9C9-C5500AE7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7E83F-0CE7-45BD-A5B8-3EC5C392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7657-F3E7-4D63-8E69-44F731E47FE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3F3F2-DDD7-415E-B8C4-A7DFD2E4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69CA-F101-4BFE-A4B7-5E054F9B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D1A4-DF2A-4F0D-AB53-FA4CE57B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75FDB-8B8F-48BD-8E9F-F079A33E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7657-F3E7-4D63-8E69-44F731E47FE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2C93C-52A6-42F2-832F-2A1C75B7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7099B-1E66-45BA-9ED1-3E759D59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D1A4-DF2A-4F0D-AB53-FA4CE57B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9C84-3E12-4A30-AC66-902D4AA8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2C89-5DD6-4535-B28D-344D02D3F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76D44-FF3C-435F-A261-3DB297EA1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8B50D-E49E-4144-88DB-9D39B904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7657-F3E7-4D63-8E69-44F731E47FE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D9705-16C3-478A-BFF0-AB4CFFD8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39BCA-5A89-4707-B346-41F7D6FC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D1A4-DF2A-4F0D-AB53-FA4CE57B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0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F896-B1C6-4A92-BBD8-2E2DE897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7E92F-19A5-430A-8C03-5E9FB1BD1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D45FE-F35E-4042-BFE6-9A463579A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FCCB0-4A4A-4920-9418-DE278FD4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7657-F3E7-4D63-8E69-44F731E47FE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B00C4-9AE4-4F2E-9F3E-2FC7F9C2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4417D-EBBD-4CBA-98CA-C9BF47F5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D1A4-DF2A-4F0D-AB53-FA4CE57B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8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860D8-3A28-4ABF-AC3F-78471C5E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775E0-68B3-48E2-A78D-D21E36A5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B7FAE-4C4A-4AE4-B754-67874FCE9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67657-F3E7-4D63-8E69-44F731E47FE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44089-D1EE-4A78-B968-98085A555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DB04-191E-49A9-B732-D9552C67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CD1A4-DF2A-4F0D-AB53-FA4CE57B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7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38FD-B8AD-4C74-8779-E711E10A0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6554"/>
          </a:xfrm>
        </p:spPr>
        <p:txBody>
          <a:bodyPr/>
          <a:lstStyle/>
          <a:p>
            <a:r>
              <a:rPr lang="en-US" dirty="0"/>
              <a:t>Justin Curry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B6568-CD5A-4B37-88C5-E3E18BD0A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64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Credit Card Loan Defaults</a:t>
            </a:r>
          </a:p>
        </p:txBody>
      </p:sp>
    </p:spTree>
    <p:extLst>
      <p:ext uri="{BB962C8B-B14F-4D97-AF65-F5344CB8AC3E}">
        <p14:creationId xmlns:p14="http://schemas.microsoft.com/office/powerpoint/2010/main" val="113985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B497-F788-422B-AE93-EAAA603D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2860-8BDF-4E92-AC36-485350C1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has 30,000 cases and 23 predictors</a:t>
            </a:r>
          </a:p>
          <a:p>
            <a:r>
              <a:rPr lang="en-US" dirty="0"/>
              <a:t>Goal is to get the probability from the best classifier instead of classification in production.</a:t>
            </a:r>
          </a:p>
          <a:p>
            <a:r>
              <a:rPr lang="en-US" dirty="0"/>
              <a:t>Preprocessed Data in JMP looking at distributions and statistical tests</a:t>
            </a:r>
          </a:p>
          <a:p>
            <a:r>
              <a:rPr lang="en-US" dirty="0"/>
              <a:t>Data is imbalanced so needed to find a way to balance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6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C3C2-4E3F-4356-9FAF-544E93D9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A3357-10E2-46BA-8A27-ED39E7A9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used both oversampling, and cost analysis, </a:t>
            </a:r>
            <a:r>
              <a:rPr lang="en-US" dirty="0" err="1"/>
              <a:t>undersampling</a:t>
            </a:r>
            <a:r>
              <a:rPr lang="en-US" dirty="0"/>
              <a:t> to try and balance classes.</a:t>
            </a:r>
          </a:p>
          <a:p>
            <a:r>
              <a:rPr lang="en-US" dirty="0"/>
              <a:t>Oversampling: taking samples with replacement from dataset until minority class is equal to majority (can lead to overfitting).</a:t>
            </a:r>
          </a:p>
          <a:p>
            <a:r>
              <a:rPr lang="en-US" dirty="0" err="1"/>
              <a:t>Undersampling</a:t>
            </a:r>
            <a:r>
              <a:rPr lang="en-US" dirty="0"/>
              <a:t>: removing samples from minority class until both equal (throwing out data).</a:t>
            </a:r>
          </a:p>
          <a:p>
            <a:r>
              <a:rPr lang="en-US" dirty="0"/>
              <a:t>Cost analysis: penalizing false positives more than false negatives forcing the model to pick positive more often</a:t>
            </a:r>
          </a:p>
          <a:p>
            <a:r>
              <a:rPr lang="en-US" dirty="0"/>
              <a:t>Couldn’t simply use accuracy. I used other metrics such as roc curve, sensitivity, and f1 scores.</a:t>
            </a:r>
          </a:p>
          <a:p>
            <a:r>
              <a:rPr lang="en-US" dirty="0"/>
              <a:t>Trained </a:t>
            </a:r>
            <a:r>
              <a:rPr lang="en-US" dirty="0" err="1"/>
              <a:t>LinearSVM</a:t>
            </a:r>
            <a:r>
              <a:rPr lang="en-US" dirty="0"/>
              <a:t>, </a:t>
            </a:r>
            <a:r>
              <a:rPr lang="en-US" dirty="0" err="1"/>
              <a:t>RandomForests</a:t>
            </a:r>
            <a:r>
              <a:rPr lang="en-US" dirty="0"/>
              <a:t>, Logistic Regression, and Trees on both using cross validation(modified)</a:t>
            </a:r>
          </a:p>
        </p:txBody>
      </p:sp>
    </p:spTree>
    <p:extLst>
      <p:ext uri="{BB962C8B-B14F-4D97-AF65-F5344CB8AC3E}">
        <p14:creationId xmlns:p14="http://schemas.microsoft.com/office/powerpoint/2010/main" val="192447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4D46-B055-4E0D-9899-BC3BA24C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Measures for Models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6F38283-58DC-4AE1-8102-D79157E46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815098"/>
              </p:ext>
            </p:extLst>
          </p:nvPr>
        </p:nvGraphicFramePr>
        <p:xfrm>
          <a:off x="1082181" y="1862355"/>
          <a:ext cx="9445998" cy="4630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6838">
                  <a:extLst>
                    <a:ext uri="{9D8B030D-6E8A-4147-A177-3AD203B41FA5}">
                      <a16:colId xmlns:a16="http://schemas.microsoft.com/office/drawing/2014/main" val="952772326"/>
                    </a:ext>
                  </a:extLst>
                </a:gridCol>
                <a:gridCol w="1183832">
                  <a:extLst>
                    <a:ext uri="{9D8B030D-6E8A-4147-A177-3AD203B41FA5}">
                      <a16:colId xmlns:a16="http://schemas.microsoft.com/office/drawing/2014/main" val="4275947749"/>
                    </a:ext>
                  </a:extLst>
                </a:gridCol>
                <a:gridCol w="1183832">
                  <a:extLst>
                    <a:ext uri="{9D8B030D-6E8A-4147-A177-3AD203B41FA5}">
                      <a16:colId xmlns:a16="http://schemas.microsoft.com/office/drawing/2014/main" val="1379856229"/>
                    </a:ext>
                  </a:extLst>
                </a:gridCol>
                <a:gridCol w="1183832">
                  <a:extLst>
                    <a:ext uri="{9D8B030D-6E8A-4147-A177-3AD203B41FA5}">
                      <a16:colId xmlns:a16="http://schemas.microsoft.com/office/drawing/2014/main" val="2475856169"/>
                    </a:ext>
                  </a:extLst>
                </a:gridCol>
                <a:gridCol w="1183832">
                  <a:extLst>
                    <a:ext uri="{9D8B030D-6E8A-4147-A177-3AD203B41FA5}">
                      <a16:colId xmlns:a16="http://schemas.microsoft.com/office/drawing/2014/main" val="2117568675"/>
                    </a:ext>
                  </a:extLst>
                </a:gridCol>
                <a:gridCol w="1183832">
                  <a:extLst>
                    <a:ext uri="{9D8B030D-6E8A-4147-A177-3AD203B41FA5}">
                      <a16:colId xmlns:a16="http://schemas.microsoft.com/office/drawing/2014/main" val="934199649"/>
                    </a:ext>
                  </a:extLst>
                </a:gridCol>
              </a:tblGrid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305219096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Tree(undersampled)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0.61929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0.637891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0.62606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0.41689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247314498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Tree(undersampled)(depth=10)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0.71366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0.62636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0.680577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0.496805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130707380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RF(under)(depth=10)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0.71171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0.622266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0.679167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994910503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Logistic(balanced)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802577961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Tree(undersampled)(depth=5)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0.68194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0.496805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687058873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Tree(undersampled)(depth=15)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0.664375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0.68194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0.496805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039135337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RF(under)(depth=5)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0.68898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4149114989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RF(under)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0.728291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0.60097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458692212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RF(balanced)(depth=5)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0.7765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0.5964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0.77144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0.540877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best!!!!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725184012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RF(balanced_sub)(depth=5)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0.772189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0.540199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531826939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Tree(oversampled)(depth=10)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0.727666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4248285775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SVM(oversampled)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0.476625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0.514964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0.242676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989433001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SVM(undersampled)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0.575782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0.50431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938452051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RF(balanced_sub)(depth=10)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0.76828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0.538896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081183662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RF(balanced)(depth=10)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0.76921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0.53739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331745726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Tree(oversampled)(depth=5)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0.768333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0.50683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403018265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Tree(oversampled)(depth=15)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0.655463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0.45227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578335582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Tree(oversampled)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0.726083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501213026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RF(balanced_sub)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0.772189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0.540199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659262236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RF(balanced)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0.72935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456468043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Logistic(undersampled)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0.695791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573519805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Logistic(oversampled)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0.532685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977515227"/>
                  </a:ext>
                </a:extLst>
              </a:tr>
              <a:tr h="1929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02201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01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374D-BC16-44C3-A138-FCADBFC6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D6D2-47E3-48CB-A884-DA50C8CB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performed very poorly. Sometimes not even beating a coin flip</a:t>
            </a:r>
          </a:p>
          <a:p>
            <a:r>
              <a:rPr lang="en-US" dirty="0"/>
              <a:t>Did not try nonlinear kernels though.</a:t>
            </a:r>
          </a:p>
          <a:p>
            <a:r>
              <a:rPr lang="en-US" dirty="0"/>
              <a:t>Trees performed well in terms of sensitivity, but better when max depth was set to 10</a:t>
            </a:r>
          </a:p>
          <a:p>
            <a:r>
              <a:rPr lang="en-US" dirty="0"/>
              <a:t>RF performed well in terms of accuracy and f1 scores but not always sensitivity </a:t>
            </a:r>
          </a:p>
          <a:p>
            <a:r>
              <a:rPr lang="en-US" dirty="0"/>
              <a:t>Model with best f1 metric was picked (it did consistently decent enough on all other metrics)</a:t>
            </a:r>
          </a:p>
          <a:p>
            <a:r>
              <a:rPr lang="en-US" dirty="0"/>
              <a:t>Random forest from Cost </a:t>
            </a:r>
            <a:r>
              <a:rPr lang="en-US" dirty="0" err="1"/>
              <a:t>Penalies</a:t>
            </a:r>
            <a:r>
              <a:rPr lang="en-US" dirty="0"/>
              <a:t> with a depth of 5</a:t>
            </a:r>
          </a:p>
        </p:txBody>
      </p:sp>
    </p:spTree>
    <p:extLst>
      <p:ext uri="{BB962C8B-B14F-4D97-AF65-F5344CB8AC3E}">
        <p14:creationId xmlns:p14="http://schemas.microsoft.com/office/powerpoint/2010/main" val="176473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EAEFCD-C54D-45BE-97E2-4145ACB04FAC}"/>
              </a:ext>
            </a:extLst>
          </p:cNvPr>
          <p:cNvSpPr/>
          <p:nvPr/>
        </p:nvSpPr>
        <p:spPr>
          <a:xfrm>
            <a:off x="2776756" y="2541864"/>
            <a:ext cx="3443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F3E30-5497-42E8-B038-FA1BCB53E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15" y="1308683"/>
            <a:ext cx="9644528" cy="581776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1BFB7BE-FA81-4917-A2E3-5CD1733A4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920" y="516872"/>
            <a:ext cx="8514945" cy="928648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92359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ADF8-C3ED-4A4D-8B73-3B94CC93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9EF10-53AE-449B-A2CA-FCE14709C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05426" cy="42563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precision    recall  f1-score   support</a:t>
            </a:r>
          </a:p>
          <a:p>
            <a:endParaRPr lang="en-US" dirty="0"/>
          </a:p>
          <a:p>
            <a:r>
              <a:rPr lang="en-US" dirty="0"/>
              <a:t>      0       0.88      0.83      0.85      2360</a:t>
            </a:r>
          </a:p>
          <a:p>
            <a:r>
              <a:rPr lang="en-US" dirty="0"/>
              <a:t>      1       0.47      0.57      0.52       640</a:t>
            </a:r>
          </a:p>
          <a:p>
            <a:r>
              <a:rPr lang="en-US" dirty="0"/>
              <a:t>    accuracy                       0.77      3000</a:t>
            </a:r>
          </a:p>
          <a:p>
            <a:endParaRPr lang="en-US" dirty="0"/>
          </a:p>
          <a:p>
            <a:r>
              <a:rPr lang="en-US" dirty="0"/>
              <a:t>Confusion Matrix:</a:t>
            </a:r>
          </a:p>
          <a:p>
            <a:r>
              <a:rPr lang="en-US" dirty="0"/>
              <a:t>[1949,  411]</a:t>
            </a:r>
          </a:p>
          <a:p>
            <a:r>
              <a:rPr lang="en-US" dirty="0"/>
              <a:t>[ 275,  365]</a:t>
            </a:r>
          </a:p>
          <a:p>
            <a:r>
              <a:rPr lang="en-US" dirty="0" err="1"/>
              <a:t>Badish</a:t>
            </a:r>
            <a:r>
              <a:rPr lang="en-US" dirty="0"/>
              <a:t> News: 0.5825181161102939 probability of guessing gender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97A0-2D62-4461-A9C8-8EA77FDF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34B0-1A86-4FBC-9153-EA061C3C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Random forest model with a penalty on false negatives performs the “best” out of the models tried</a:t>
            </a:r>
          </a:p>
          <a:p>
            <a:r>
              <a:rPr lang="en-US" dirty="0"/>
              <a:t>Had the highest f1 score and good enough scores in other metrics to not have a huge drop off. </a:t>
            </a:r>
          </a:p>
          <a:p>
            <a:r>
              <a:rPr lang="en-US" dirty="0"/>
              <a:t>The training was me looking at performance metrics for classification</a:t>
            </a:r>
          </a:p>
          <a:p>
            <a:r>
              <a:rPr lang="en-US" dirty="0"/>
              <a:t>This has the most stable probabilities while still working affectively. </a:t>
            </a:r>
          </a:p>
          <a:p>
            <a:r>
              <a:rPr lang="en-US" dirty="0"/>
              <a:t>For production look at probability outputs and not </a:t>
            </a:r>
            <a:r>
              <a:rPr lang="en-US"/>
              <a:t>classification!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3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599</Words>
  <Application>Microsoft Office PowerPoint</Application>
  <PresentationFormat>Widescreen</PresentationFormat>
  <Paragraphs>159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Justin Curry </vt:lpstr>
      <vt:lpstr>Introduction</vt:lpstr>
      <vt:lpstr>Methods</vt:lpstr>
      <vt:lpstr>Measures for Models</vt:lpstr>
      <vt:lpstr>Discussion</vt:lpstr>
      <vt:lpstr>Roc Curve</vt:lpstr>
      <vt:lpstr>Classification Reports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Curry</dc:creator>
  <cp:lastModifiedBy>Justin Curry</cp:lastModifiedBy>
  <cp:revision>5</cp:revision>
  <dcterms:created xsi:type="dcterms:W3CDTF">2019-12-04T05:13:24Z</dcterms:created>
  <dcterms:modified xsi:type="dcterms:W3CDTF">2019-12-04T05:56:57Z</dcterms:modified>
</cp:coreProperties>
</file>