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C14F5-B164-4E7B-9AE8-AB817B15800F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3339-4DAB-4ECF-9B30-75EE2C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0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3339-4DAB-4ECF-9B30-75EE2C9692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4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12" Type="http://schemas.openxmlformats.org/officeDocument/2006/relationships/image" Target="../media/image53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11" Type="http://schemas.openxmlformats.org/officeDocument/2006/relationships/image" Target="../media/image52.jpeg"/><Relationship Id="rId5" Type="http://schemas.openxmlformats.org/officeDocument/2006/relationships/image" Target="../media/image46.jpe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Relationship Id="rId14" Type="http://schemas.openxmlformats.org/officeDocument/2006/relationships/image" Target="../media/image5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657843" y="1088136"/>
            <a:ext cx="477012" cy="554736"/>
          </a:xfrm>
          <a:custGeom>
            <a:avLst/>
            <a:gdLst>
              <a:gd name="connsiteX0" fmla="*/ 477012 w 477012"/>
              <a:gd name="connsiteY0" fmla="*/ 554736 h 554736"/>
              <a:gd name="connsiteX1" fmla="*/ 0 w 477012"/>
              <a:gd name="connsiteY1" fmla="*/ 277367 h 554736"/>
              <a:gd name="connsiteX2" fmla="*/ 477012 w 477012"/>
              <a:gd name="connsiteY2" fmla="*/ 0 h 554736"/>
              <a:gd name="connsiteX3" fmla="*/ 477012 w 477012"/>
              <a:gd name="connsiteY3" fmla="*/ 554736 h 554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2" h="554736">
                <a:moveTo>
                  <a:pt x="477012" y="554736"/>
                </a:moveTo>
                <a:lnTo>
                  <a:pt x="0" y="277367"/>
                </a:lnTo>
                <a:lnTo>
                  <a:pt x="477012" y="0"/>
                </a:lnTo>
                <a:lnTo>
                  <a:pt x="477012" y="554736"/>
                </a:lnTo>
              </a:path>
            </a:pathLst>
          </a:custGeom>
          <a:solidFill>
            <a:srgbClr val="F8F8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227064" y="2571978"/>
            <a:ext cx="81470" cy="74333"/>
          </a:xfrm>
          <a:custGeom>
            <a:avLst/>
            <a:gdLst>
              <a:gd name="connsiteX0" fmla="*/ 0 w 81470"/>
              <a:gd name="connsiteY0" fmla="*/ 37109 h 74333"/>
              <a:gd name="connsiteX1" fmla="*/ 41109 w 81470"/>
              <a:gd name="connsiteY1" fmla="*/ 0 h 74333"/>
              <a:gd name="connsiteX2" fmla="*/ 81470 w 81470"/>
              <a:gd name="connsiteY2" fmla="*/ 37160 h 74333"/>
              <a:gd name="connsiteX3" fmla="*/ 41109 w 81470"/>
              <a:gd name="connsiteY3" fmla="*/ 74333 h 74333"/>
              <a:gd name="connsiteX4" fmla="*/ 0 w 81470"/>
              <a:gd name="connsiteY4" fmla="*/ 37109 h 743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70" h="74333">
                <a:moveTo>
                  <a:pt x="0" y="37109"/>
                </a:moveTo>
                <a:cubicBezTo>
                  <a:pt x="761" y="16636"/>
                  <a:pt x="18821" y="0"/>
                  <a:pt x="41109" y="0"/>
                </a:cubicBezTo>
                <a:cubicBezTo>
                  <a:pt x="63398" y="0"/>
                  <a:pt x="81470" y="16636"/>
                  <a:pt x="81470" y="37160"/>
                </a:cubicBezTo>
                <a:cubicBezTo>
                  <a:pt x="81470" y="57696"/>
                  <a:pt x="63398" y="74333"/>
                  <a:pt x="41109" y="74333"/>
                </a:cubicBezTo>
                <a:cubicBezTo>
                  <a:pt x="18821" y="74333"/>
                  <a:pt x="761" y="57696"/>
                  <a:pt x="0" y="37109"/>
                </a:cubicBez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668511" y="1088136"/>
            <a:ext cx="475488" cy="553212"/>
          </a:xfrm>
          <a:custGeom>
            <a:avLst/>
            <a:gdLst>
              <a:gd name="connsiteX0" fmla="*/ 475488 w 475488"/>
              <a:gd name="connsiteY0" fmla="*/ 553212 h 553212"/>
              <a:gd name="connsiteX1" fmla="*/ 0 w 475488"/>
              <a:gd name="connsiteY1" fmla="*/ 275844 h 553212"/>
              <a:gd name="connsiteX2" fmla="*/ 475488 w 475488"/>
              <a:gd name="connsiteY2" fmla="*/ 0 h 553212"/>
              <a:gd name="connsiteX3" fmla="*/ 475488 w 475488"/>
              <a:gd name="connsiteY3" fmla="*/ 553212 h 553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5488" h="553212">
                <a:moveTo>
                  <a:pt x="475488" y="553212"/>
                </a:moveTo>
                <a:lnTo>
                  <a:pt x="0" y="275844"/>
                </a:lnTo>
                <a:lnTo>
                  <a:pt x="475488" y="0"/>
                </a:lnTo>
                <a:lnTo>
                  <a:pt x="475488" y="553212"/>
                </a:lnTo>
              </a:path>
            </a:pathLst>
          </a:custGeom>
          <a:solidFill>
            <a:srgbClr val="F8F8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663940" y="1085088"/>
            <a:ext cx="477011" cy="553211"/>
          </a:xfrm>
          <a:custGeom>
            <a:avLst/>
            <a:gdLst>
              <a:gd name="connsiteX0" fmla="*/ 477011 w 477011"/>
              <a:gd name="connsiteY0" fmla="*/ 553211 h 553211"/>
              <a:gd name="connsiteX1" fmla="*/ 0 w 477011"/>
              <a:gd name="connsiteY1" fmla="*/ 275844 h 553211"/>
              <a:gd name="connsiteX2" fmla="*/ 477011 w 477011"/>
              <a:gd name="connsiteY2" fmla="*/ 0 h 553211"/>
              <a:gd name="connsiteX3" fmla="*/ 477011 w 477011"/>
              <a:gd name="connsiteY3" fmla="*/ 553211 h 5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3211">
                <a:moveTo>
                  <a:pt x="477011" y="553211"/>
                </a:moveTo>
                <a:lnTo>
                  <a:pt x="0" y="275844"/>
                </a:lnTo>
                <a:lnTo>
                  <a:pt x="477011" y="0"/>
                </a:lnTo>
                <a:lnTo>
                  <a:pt x="477011" y="553211"/>
                </a:lnTo>
              </a:path>
            </a:pathLst>
          </a:custGeom>
          <a:solidFill>
            <a:srgbClr val="EBEB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240523" y="-291084"/>
            <a:ext cx="477011" cy="553212"/>
          </a:xfrm>
          <a:custGeom>
            <a:avLst/>
            <a:gdLst>
              <a:gd name="connsiteX0" fmla="*/ 477011 w 477011"/>
              <a:gd name="connsiteY0" fmla="*/ 553211 h 553212"/>
              <a:gd name="connsiteX1" fmla="*/ 0 w 477011"/>
              <a:gd name="connsiteY1" fmla="*/ 277368 h 553212"/>
              <a:gd name="connsiteX2" fmla="*/ 477011 w 477011"/>
              <a:gd name="connsiteY2" fmla="*/ 0 h 553212"/>
              <a:gd name="connsiteX3" fmla="*/ 477011 w 477011"/>
              <a:gd name="connsiteY3" fmla="*/ 553211 h 553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3212">
                <a:moveTo>
                  <a:pt x="477011" y="553211"/>
                </a:moveTo>
                <a:lnTo>
                  <a:pt x="0" y="277368"/>
                </a:lnTo>
                <a:lnTo>
                  <a:pt x="477011" y="0"/>
                </a:lnTo>
                <a:lnTo>
                  <a:pt x="477011" y="553211"/>
                </a:lnTo>
              </a:path>
            </a:pathLst>
          </a:custGeom>
          <a:solidFill>
            <a:srgbClr val="E7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709916" y="-280415"/>
            <a:ext cx="478535" cy="551687"/>
          </a:xfrm>
          <a:custGeom>
            <a:avLst/>
            <a:gdLst>
              <a:gd name="connsiteX0" fmla="*/ 0 w 478535"/>
              <a:gd name="connsiteY0" fmla="*/ 0 h 551687"/>
              <a:gd name="connsiteX1" fmla="*/ 478535 w 478535"/>
              <a:gd name="connsiteY1" fmla="*/ 275843 h 551687"/>
              <a:gd name="connsiteX2" fmla="*/ 0 w 478535"/>
              <a:gd name="connsiteY2" fmla="*/ 551688 h 551687"/>
              <a:gd name="connsiteX3" fmla="*/ 0 w 478535"/>
              <a:gd name="connsiteY3" fmla="*/ 0 h 551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8535" h="551687">
                <a:moveTo>
                  <a:pt x="0" y="0"/>
                </a:moveTo>
                <a:lnTo>
                  <a:pt x="478535" y="275843"/>
                </a:lnTo>
                <a:lnTo>
                  <a:pt x="0" y="551688"/>
                </a:lnTo>
                <a:lnTo>
                  <a:pt x="0" y="0"/>
                </a:lnTo>
              </a:path>
            </a:pathLst>
          </a:custGeom>
          <a:solidFill>
            <a:srgbClr val="EBEB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194547" y="-291084"/>
            <a:ext cx="477011" cy="553212"/>
          </a:xfrm>
          <a:custGeom>
            <a:avLst/>
            <a:gdLst>
              <a:gd name="connsiteX0" fmla="*/ 477011 w 477011"/>
              <a:gd name="connsiteY0" fmla="*/ 553211 h 553212"/>
              <a:gd name="connsiteX1" fmla="*/ 0 w 477011"/>
              <a:gd name="connsiteY1" fmla="*/ 277368 h 553212"/>
              <a:gd name="connsiteX2" fmla="*/ 477011 w 477011"/>
              <a:gd name="connsiteY2" fmla="*/ 0 h 553212"/>
              <a:gd name="connsiteX3" fmla="*/ 477011 w 477011"/>
              <a:gd name="connsiteY3" fmla="*/ 553211 h 553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3212">
                <a:moveTo>
                  <a:pt x="477011" y="553211"/>
                </a:moveTo>
                <a:lnTo>
                  <a:pt x="0" y="277368"/>
                </a:lnTo>
                <a:lnTo>
                  <a:pt x="477011" y="0"/>
                </a:lnTo>
                <a:lnTo>
                  <a:pt x="477011" y="553211"/>
                </a:lnTo>
              </a:path>
            </a:pathLst>
          </a:custGeom>
          <a:solidFill>
            <a:srgbClr val="F8F8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671559" y="-291084"/>
            <a:ext cx="475488" cy="553212"/>
          </a:xfrm>
          <a:custGeom>
            <a:avLst/>
            <a:gdLst>
              <a:gd name="connsiteX0" fmla="*/ 0 w 475488"/>
              <a:gd name="connsiteY0" fmla="*/ 0 h 553212"/>
              <a:gd name="connsiteX1" fmla="*/ 475488 w 475488"/>
              <a:gd name="connsiteY1" fmla="*/ 277368 h 553212"/>
              <a:gd name="connsiteX2" fmla="*/ 0 w 475488"/>
              <a:gd name="connsiteY2" fmla="*/ 553211 h 553212"/>
              <a:gd name="connsiteX3" fmla="*/ 0 w 475488"/>
              <a:gd name="connsiteY3" fmla="*/ 0 h 553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5488" h="553212">
                <a:moveTo>
                  <a:pt x="0" y="0"/>
                </a:moveTo>
                <a:lnTo>
                  <a:pt x="475488" y="277368"/>
                </a:lnTo>
                <a:lnTo>
                  <a:pt x="0" y="553211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240523" y="-13716"/>
            <a:ext cx="477011" cy="551688"/>
          </a:xfrm>
          <a:custGeom>
            <a:avLst/>
            <a:gdLst>
              <a:gd name="connsiteX0" fmla="*/ 0 w 477011"/>
              <a:gd name="connsiteY0" fmla="*/ 0 h 551688"/>
              <a:gd name="connsiteX1" fmla="*/ 477011 w 477011"/>
              <a:gd name="connsiteY1" fmla="*/ 275843 h 551688"/>
              <a:gd name="connsiteX2" fmla="*/ 0 w 477011"/>
              <a:gd name="connsiteY2" fmla="*/ 551688 h 551688"/>
              <a:gd name="connsiteX3" fmla="*/ 0 w 477011"/>
              <a:gd name="connsiteY3" fmla="*/ 0 h 55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1688">
                <a:moveTo>
                  <a:pt x="0" y="0"/>
                </a:moveTo>
                <a:lnTo>
                  <a:pt x="477011" y="275843"/>
                </a:lnTo>
                <a:lnTo>
                  <a:pt x="0" y="551688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709916" y="-13716"/>
            <a:ext cx="478535" cy="553212"/>
          </a:xfrm>
          <a:custGeom>
            <a:avLst/>
            <a:gdLst>
              <a:gd name="connsiteX0" fmla="*/ 478535 w 478535"/>
              <a:gd name="connsiteY0" fmla="*/ 553211 h 553212"/>
              <a:gd name="connsiteX1" fmla="*/ 0 w 478535"/>
              <a:gd name="connsiteY1" fmla="*/ 277368 h 553212"/>
              <a:gd name="connsiteX2" fmla="*/ 478535 w 478535"/>
              <a:gd name="connsiteY2" fmla="*/ 0 h 553212"/>
              <a:gd name="connsiteX3" fmla="*/ 478535 w 478535"/>
              <a:gd name="connsiteY3" fmla="*/ 553211 h 553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8535" h="553212">
                <a:moveTo>
                  <a:pt x="478535" y="553211"/>
                </a:moveTo>
                <a:lnTo>
                  <a:pt x="0" y="277368"/>
                </a:lnTo>
                <a:lnTo>
                  <a:pt x="478535" y="0"/>
                </a:lnTo>
                <a:lnTo>
                  <a:pt x="478535" y="553211"/>
                </a:lnTo>
              </a:path>
            </a:pathLst>
          </a:custGeom>
          <a:solidFill>
            <a:srgbClr val="F8F8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194547" y="-13716"/>
            <a:ext cx="477011" cy="551688"/>
          </a:xfrm>
          <a:custGeom>
            <a:avLst/>
            <a:gdLst>
              <a:gd name="connsiteX0" fmla="*/ 0 w 477011"/>
              <a:gd name="connsiteY0" fmla="*/ 0 h 551688"/>
              <a:gd name="connsiteX1" fmla="*/ 477011 w 477011"/>
              <a:gd name="connsiteY1" fmla="*/ 275843 h 551688"/>
              <a:gd name="connsiteX2" fmla="*/ 0 w 477011"/>
              <a:gd name="connsiteY2" fmla="*/ 551688 h 551688"/>
              <a:gd name="connsiteX3" fmla="*/ 0 w 477011"/>
              <a:gd name="connsiteY3" fmla="*/ 0 h 55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1688">
                <a:moveTo>
                  <a:pt x="0" y="0"/>
                </a:moveTo>
                <a:lnTo>
                  <a:pt x="477011" y="275843"/>
                </a:lnTo>
                <a:lnTo>
                  <a:pt x="0" y="5516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671559" y="-13716"/>
            <a:ext cx="475488" cy="551688"/>
          </a:xfrm>
          <a:custGeom>
            <a:avLst/>
            <a:gdLst>
              <a:gd name="connsiteX0" fmla="*/ 475488 w 475488"/>
              <a:gd name="connsiteY0" fmla="*/ 551688 h 551688"/>
              <a:gd name="connsiteX1" fmla="*/ 0 w 475488"/>
              <a:gd name="connsiteY1" fmla="*/ 275843 h 551688"/>
              <a:gd name="connsiteX2" fmla="*/ 475488 w 475488"/>
              <a:gd name="connsiteY2" fmla="*/ 0 h 551688"/>
              <a:gd name="connsiteX3" fmla="*/ 475488 w 475488"/>
              <a:gd name="connsiteY3" fmla="*/ 551688 h 55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5488" h="551688">
                <a:moveTo>
                  <a:pt x="475488" y="551688"/>
                </a:moveTo>
                <a:lnTo>
                  <a:pt x="0" y="275843"/>
                </a:lnTo>
                <a:lnTo>
                  <a:pt x="475488" y="0"/>
                </a:lnTo>
                <a:lnTo>
                  <a:pt x="475488" y="551688"/>
                </a:lnTo>
              </a:path>
            </a:pathLst>
          </a:custGeom>
          <a:solidFill>
            <a:srgbClr val="EBEB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94547" y="262127"/>
            <a:ext cx="477011" cy="551688"/>
          </a:xfrm>
          <a:custGeom>
            <a:avLst/>
            <a:gdLst>
              <a:gd name="connsiteX0" fmla="*/ 477011 w 477011"/>
              <a:gd name="connsiteY0" fmla="*/ 551688 h 551688"/>
              <a:gd name="connsiteX1" fmla="*/ 0 w 477011"/>
              <a:gd name="connsiteY1" fmla="*/ 275844 h 551688"/>
              <a:gd name="connsiteX2" fmla="*/ 477011 w 477011"/>
              <a:gd name="connsiteY2" fmla="*/ 0 h 551688"/>
              <a:gd name="connsiteX3" fmla="*/ 477011 w 477011"/>
              <a:gd name="connsiteY3" fmla="*/ 551688 h 55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1688">
                <a:moveTo>
                  <a:pt x="477011" y="551688"/>
                </a:moveTo>
                <a:lnTo>
                  <a:pt x="0" y="275844"/>
                </a:lnTo>
                <a:lnTo>
                  <a:pt x="477011" y="0"/>
                </a:lnTo>
                <a:lnTo>
                  <a:pt x="477011" y="55168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671559" y="262127"/>
            <a:ext cx="475488" cy="551688"/>
          </a:xfrm>
          <a:custGeom>
            <a:avLst/>
            <a:gdLst>
              <a:gd name="connsiteX0" fmla="*/ 0 w 475488"/>
              <a:gd name="connsiteY0" fmla="*/ 0 h 551688"/>
              <a:gd name="connsiteX1" fmla="*/ 475488 w 475488"/>
              <a:gd name="connsiteY1" fmla="*/ 275844 h 551688"/>
              <a:gd name="connsiteX2" fmla="*/ 0 w 475488"/>
              <a:gd name="connsiteY2" fmla="*/ 551688 h 551688"/>
              <a:gd name="connsiteX3" fmla="*/ 0 w 475488"/>
              <a:gd name="connsiteY3" fmla="*/ 0 h 55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5488" h="551688">
                <a:moveTo>
                  <a:pt x="0" y="0"/>
                </a:moveTo>
                <a:lnTo>
                  <a:pt x="475488" y="275844"/>
                </a:lnTo>
                <a:lnTo>
                  <a:pt x="0" y="551688"/>
                </a:lnTo>
                <a:lnTo>
                  <a:pt x="0" y="0"/>
                </a:lnTo>
              </a:path>
            </a:pathLst>
          </a:custGeom>
          <a:solidFill>
            <a:srgbClr val="E7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194547" y="537972"/>
            <a:ext cx="477011" cy="553211"/>
          </a:xfrm>
          <a:custGeom>
            <a:avLst/>
            <a:gdLst>
              <a:gd name="connsiteX0" fmla="*/ 0 w 477011"/>
              <a:gd name="connsiteY0" fmla="*/ 0 h 553211"/>
              <a:gd name="connsiteX1" fmla="*/ 477011 w 477011"/>
              <a:gd name="connsiteY1" fmla="*/ 275844 h 553211"/>
              <a:gd name="connsiteX2" fmla="*/ 0 w 477011"/>
              <a:gd name="connsiteY2" fmla="*/ 553211 h 553211"/>
              <a:gd name="connsiteX3" fmla="*/ 0 w 477011"/>
              <a:gd name="connsiteY3" fmla="*/ 0 h 5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3211">
                <a:moveTo>
                  <a:pt x="0" y="0"/>
                </a:moveTo>
                <a:lnTo>
                  <a:pt x="477011" y="275844"/>
                </a:lnTo>
                <a:lnTo>
                  <a:pt x="0" y="553211"/>
                </a:lnTo>
                <a:lnTo>
                  <a:pt x="0" y="0"/>
                </a:lnTo>
              </a:path>
            </a:pathLst>
          </a:custGeom>
          <a:solidFill>
            <a:srgbClr val="F8F8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194547" y="813816"/>
            <a:ext cx="477011" cy="553211"/>
          </a:xfrm>
          <a:custGeom>
            <a:avLst/>
            <a:gdLst>
              <a:gd name="connsiteX0" fmla="*/ 477011 w 477011"/>
              <a:gd name="connsiteY0" fmla="*/ 553211 h 553211"/>
              <a:gd name="connsiteX1" fmla="*/ 0 w 477011"/>
              <a:gd name="connsiteY1" fmla="*/ 277367 h 553211"/>
              <a:gd name="connsiteX2" fmla="*/ 477011 w 477011"/>
              <a:gd name="connsiteY2" fmla="*/ 0 h 553211"/>
              <a:gd name="connsiteX3" fmla="*/ 477011 w 477011"/>
              <a:gd name="connsiteY3" fmla="*/ 553211 h 5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7011" h="553211">
                <a:moveTo>
                  <a:pt x="477011" y="553211"/>
                </a:moveTo>
                <a:lnTo>
                  <a:pt x="0" y="277367"/>
                </a:lnTo>
                <a:lnTo>
                  <a:pt x="477011" y="0"/>
                </a:lnTo>
                <a:lnTo>
                  <a:pt x="477011" y="553211"/>
                </a:lnTo>
              </a:path>
            </a:pathLst>
          </a:custGeom>
          <a:solidFill>
            <a:srgbClr val="F8F8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671559" y="813816"/>
            <a:ext cx="475488" cy="553211"/>
          </a:xfrm>
          <a:custGeom>
            <a:avLst/>
            <a:gdLst>
              <a:gd name="connsiteX0" fmla="*/ 0 w 475488"/>
              <a:gd name="connsiteY0" fmla="*/ 0 h 553211"/>
              <a:gd name="connsiteX1" fmla="*/ 475488 w 475488"/>
              <a:gd name="connsiteY1" fmla="*/ 277367 h 553211"/>
              <a:gd name="connsiteX2" fmla="*/ 0 w 475488"/>
              <a:gd name="connsiteY2" fmla="*/ 553211 h 553211"/>
              <a:gd name="connsiteX3" fmla="*/ 0 w 475488"/>
              <a:gd name="connsiteY3" fmla="*/ 0 h 5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5488" h="553211">
                <a:moveTo>
                  <a:pt x="0" y="0"/>
                </a:moveTo>
                <a:lnTo>
                  <a:pt x="475488" y="277367"/>
                </a:lnTo>
                <a:lnTo>
                  <a:pt x="0" y="553211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9916" y="257556"/>
            <a:ext cx="478535" cy="551688"/>
          </a:xfrm>
          <a:custGeom>
            <a:avLst/>
            <a:gdLst>
              <a:gd name="connsiteX0" fmla="*/ 0 w 478535"/>
              <a:gd name="connsiteY0" fmla="*/ 0 h 551688"/>
              <a:gd name="connsiteX1" fmla="*/ 478535 w 478535"/>
              <a:gd name="connsiteY1" fmla="*/ 275843 h 551688"/>
              <a:gd name="connsiteX2" fmla="*/ 0 w 478535"/>
              <a:gd name="connsiteY2" fmla="*/ 551688 h 551688"/>
              <a:gd name="connsiteX3" fmla="*/ 0 w 478535"/>
              <a:gd name="connsiteY3" fmla="*/ 0 h 55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8535" h="551688">
                <a:moveTo>
                  <a:pt x="0" y="0"/>
                </a:moveTo>
                <a:lnTo>
                  <a:pt x="478535" y="275843"/>
                </a:lnTo>
                <a:lnTo>
                  <a:pt x="0" y="551688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60900" cy="40513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521200"/>
            <a:ext cx="1257300" cy="3556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61400" y="533400"/>
            <a:ext cx="482600" cy="5588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26300" y="3225800"/>
            <a:ext cx="1917700" cy="191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8962304">
            <a:off x="101602" y="185591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我</a:t>
            </a:r>
          </a:p>
        </p:txBody>
      </p:sp>
      <p:sp>
        <p:nvSpPr>
          <p:cNvPr id="25" name="TextBox 1"/>
          <p:cNvSpPr txBox="1"/>
          <p:nvPr/>
        </p:nvSpPr>
        <p:spPr>
          <a:xfrm rot="18999705">
            <a:off x="259959" y="1700096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来</a:t>
            </a:r>
          </a:p>
        </p:txBody>
      </p:sp>
      <p:sp>
        <p:nvSpPr>
          <p:cNvPr id="26" name="TextBox 1"/>
          <p:cNvSpPr txBox="1"/>
          <p:nvPr/>
        </p:nvSpPr>
        <p:spPr>
          <a:xfrm rot="18839372">
            <a:off x="412034" y="1543973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了</a:t>
            </a:r>
          </a:p>
        </p:txBody>
      </p:sp>
      <p:sp>
        <p:nvSpPr>
          <p:cNvPr id="27" name="TextBox 1"/>
          <p:cNvSpPr txBox="1"/>
          <p:nvPr/>
        </p:nvSpPr>
        <p:spPr>
          <a:xfrm rot="18384704">
            <a:off x="695017" y="1107312"/>
            <a:ext cx="181140" cy="259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10" b="1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</a:t>
            </a:r>
            <a:endParaRPr lang="en-US" altLang="zh-CN" sz="1410" b="1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 rot="18756319">
            <a:off x="817355" y="927015"/>
            <a:ext cx="181140" cy="2791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410" b="1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慧</a:t>
            </a:r>
            <a:endParaRPr lang="en-US" altLang="zh-CN" sz="1410" b="1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 rot="18415526">
            <a:off x="958271" y="754191"/>
            <a:ext cx="181140" cy="288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410" b="1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校</a:t>
            </a:r>
            <a:endParaRPr lang="en-US" altLang="zh-CN" sz="1410" b="1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 rot="18561130">
            <a:off x="1115929" y="616767"/>
            <a:ext cx="181140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10" b="1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园</a:t>
            </a:r>
            <a:endParaRPr lang="en-US" altLang="zh-CN" sz="1410" b="1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025" name="TextBox 1"/>
          <p:cNvSpPr txBox="1"/>
          <p:nvPr/>
        </p:nvSpPr>
        <p:spPr>
          <a:xfrm rot="18939985">
            <a:off x="1516529" y="420385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我</a:t>
            </a:r>
          </a:p>
        </p:txBody>
      </p:sp>
      <p:sp>
        <p:nvSpPr>
          <p:cNvPr id="1026" name="TextBox 1"/>
          <p:cNvSpPr txBox="1"/>
          <p:nvPr/>
        </p:nvSpPr>
        <p:spPr>
          <a:xfrm rot="18943922">
            <a:off x="1670313" y="25588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来</a:t>
            </a:r>
          </a:p>
        </p:txBody>
      </p:sp>
      <p:sp>
        <p:nvSpPr>
          <p:cNvPr id="1028" name="TextBox 1"/>
          <p:cNvSpPr txBox="1"/>
          <p:nvPr/>
        </p:nvSpPr>
        <p:spPr>
          <a:xfrm rot="18476708">
            <a:off x="1829735" y="95397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了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-203200" y="207010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老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-88900" y="196850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了</a:t>
            </a:r>
          </a:p>
        </p:txBody>
      </p:sp>
      <p:sp>
        <p:nvSpPr>
          <p:cNvPr id="1032" name="TextBox 1"/>
          <p:cNvSpPr txBox="1"/>
          <p:nvPr/>
        </p:nvSpPr>
        <p:spPr>
          <a:xfrm rot="18731291">
            <a:off x="7805537" y="4864682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免</a:t>
            </a:r>
          </a:p>
        </p:txBody>
      </p:sp>
      <p:sp>
        <p:nvSpPr>
          <p:cNvPr id="1033" name="TextBox 1"/>
          <p:cNvSpPr txBox="1"/>
          <p:nvPr/>
        </p:nvSpPr>
        <p:spPr>
          <a:xfrm rot="18232738">
            <a:off x="7907395" y="4751058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费</a:t>
            </a:r>
          </a:p>
        </p:txBody>
      </p:sp>
      <p:sp>
        <p:nvSpPr>
          <p:cNvPr id="1034" name="TextBox 1"/>
          <p:cNvSpPr txBox="1"/>
          <p:nvPr/>
        </p:nvSpPr>
        <p:spPr>
          <a:xfrm rot="18578702">
            <a:off x="8055787" y="458742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免</a:t>
            </a:r>
          </a:p>
        </p:txBody>
      </p:sp>
      <p:sp>
        <p:nvSpPr>
          <p:cNvPr id="1035" name="TextBox 1"/>
          <p:cNvSpPr txBox="1"/>
          <p:nvPr/>
        </p:nvSpPr>
        <p:spPr>
          <a:xfrm rot="18564351">
            <a:off x="8159726" y="4479896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费</a:t>
            </a:r>
          </a:p>
        </p:txBody>
      </p:sp>
      <p:sp>
        <p:nvSpPr>
          <p:cNvPr id="1036" name="TextBox 1"/>
          <p:cNvSpPr txBox="1"/>
          <p:nvPr/>
        </p:nvSpPr>
        <p:spPr>
          <a:xfrm rot="18774217">
            <a:off x="8307756" y="4325944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免</a:t>
            </a:r>
          </a:p>
        </p:txBody>
      </p:sp>
      <p:sp>
        <p:nvSpPr>
          <p:cNvPr id="1037" name="TextBox 1"/>
          <p:cNvSpPr txBox="1"/>
          <p:nvPr/>
        </p:nvSpPr>
        <p:spPr>
          <a:xfrm rot="18663271">
            <a:off x="8409628" y="4216939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费</a:t>
            </a:r>
          </a:p>
        </p:txBody>
      </p:sp>
      <p:sp>
        <p:nvSpPr>
          <p:cNvPr id="1038" name="TextBox 1"/>
          <p:cNvSpPr txBox="1"/>
          <p:nvPr/>
        </p:nvSpPr>
        <p:spPr>
          <a:xfrm rot="18718760">
            <a:off x="8559800" y="405130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免</a:t>
            </a:r>
          </a:p>
        </p:txBody>
      </p:sp>
      <p:sp>
        <p:nvSpPr>
          <p:cNvPr id="1039" name="TextBox 1"/>
          <p:cNvSpPr txBox="1"/>
          <p:nvPr/>
        </p:nvSpPr>
        <p:spPr>
          <a:xfrm rot="18579131">
            <a:off x="8661400" y="394970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费</a:t>
            </a:r>
          </a:p>
        </p:txBody>
      </p:sp>
      <p:sp>
        <p:nvSpPr>
          <p:cNvPr id="1040" name="TextBox 1"/>
          <p:cNvSpPr txBox="1"/>
          <p:nvPr/>
        </p:nvSpPr>
        <p:spPr>
          <a:xfrm rot="18501068">
            <a:off x="8801100" y="381000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免</a:t>
            </a:r>
          </a:p>
        </p:txBody>
      </p:sp>
      <p:sp>
        <p:nvSpPr>
          <p:cNvPr id="1041" name="TextBox 1"/>
          <p:cNvSpPr txBox="1"/>
          <p:nvPr/>
        </p:nvSpPr>
        <p:spPr>
          <a:xfrm rot="18849170">
            <a:off x="8902700" y="3708400"/>
            <a:ext cx="203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87" dirty="0" smtClean="0">
                <a:solidFill>
                  <a:srgbClr val="FFFFFF"/>
                </a:solidFill>
                <a:latin typeface="华文细黑" pitchFamily="18" charset="0"/>
                <a:cs typeface="华文细黑" pitchFamily="18" charset="0"/>
              </a:rPr>
              <a:t>费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4470400" y="25019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B3B3B3"/>
                </a:solidFill>
                <a:latin typeface="微软雅黑" pitchFamily="18" charset="0"/>
                <a:cs typeface="微软雅黑" pitchFamily="18" charset="0"/>
              </a:rPr>
              <a:t>贯通学习生活全场景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438900" y="25019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B3B3B3"/>
                </a:solidFill>
                <a:latin typeface="微软雅黑" pitchFamily="18" charset="0"/>
                <a:cs typeface="微软雅黑" pitchFamily="18" charset="0"/>
              </a:rPr>
              <a:t>引领智慧校园新生态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267200" y="18669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0070C0"/>
                </a:solidFill>
                <a:latin typeface="微软雅黑" pitchFamily="18" charset="0"/>
                <a:cs typeface="微软雅黑" pitchFamily="18" charset="0"/>
              </a:rPr>
              <a:t>校园生态系统商业计划书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342631" y="1123950"/>
            <a:ext cx="1018730" cy="1019175"/>
          </a:xfrm>
          <a:custGeom>
            <a:avLst/>
            <a:gdLst>
              <a:gd name="connsiteX0" fmla="*/ 0 w 1018730"/>
              <a:gd name="connsiteY0" fmla="*/ 509777 h 1019175"/>
              <a:gd name="connsiteX1" fmla="*/ 509143 w 1018730"/>
              <a:gd name="connsiteY1" fmla="*/ 0 h 1019175"/>
              <a:gd name="connsiteX2" fmla="*/ 1018730 w 1018730"/>
              <a:gd name="connsiteY2" fmla="*/ 509587 h 1019175"/>
              <a:gd name="connsiteX3" fmla="*/ 509143 w 1018730"/>
              <a:gd name="connsiteY3" fmla="*/ 1019175 h 1019175"/>
              <a:gd name="connsiteX4" fmla="*/ 0 w 1018730"/>
              <a:gd name="connsiteY4" fmla="*/ 509777 h 10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8730" h="1019175">
                <a:moveTo>
                  <a:pt x="0" y="509777"/>
                </a:moveTo>
                <a:cubicBezTo>
                  <a:pt x="-444" y="228155"/>
                  <a:pt x="227711" y="0"/>
                  <a:pt x="509143" y="0"/>
                </a:cubicBezTo>
                <a:cubicBezTo>
                  <a:pt x="790575" y="0"/>
                  <a:pt x="1018730" y="228155"/>
                  <a:pt x="1018730" y="509587"/>
                </a:cubicBezTo>
                <a:cubicBezTo>
                  <a:pt x="1018730" y="791019"/>
                  <a:pt x="790575" y="1019175"/>
                  <a:pt x="509143" y="1019175"/>
                </a:cubicBezTo>
                <a:cubicBezTo>
                  <a:pt x="227711" y="1019175"/>
                  <a:pt x="-444" y="791019"/>
                  <a:pt x="0" y="50977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342631" y="3144837"/>
            <a:ext cx="1018730" cy="1019175"/>
          </a:xfrm>
          <a:custGeom>
            <a:avLst/>
            <a:gdLst>
              <a:gd name="connsiteX0" fmla="*/ 0 w 1018730"/>
              <a:gd name="connsiteY0" fmla="*/ 509714 h 1019175"/>
              <a:gd name="connsiteX1" fmla="*/ 509143 w 1018730"/>
              <a:gd name="connsiteY1" fmla="*/ 0 h 1019175"/>
              <a:gd name="connsiteX2" fmla="*/ 1018730 w 1018730"/>
              <a:gd name="connsiteY2" fmla="*/ 509587 h 1019175"/>
              <a:gd name="connsiteX3" fmla="*/ 509143 w 1018730"/>
              <a:gd name="connsiteY3" fmla="*/ 1019175 h 1019175"/>
              <a:gd name="connsiteX4" fmla="*/ 0 w 1018730"/>
              <a:gd name="connsiteY4" fmla="*/ 509714 h 10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8730" h="1019175">
                <a:moveTo>
                  <a:pt x="0" y="509714"/>
                </a:moveTo>
                <a:cubicBezTo>
                  <a:pt x="-444" y="228155"/>
                  <a:pt x="227711" y="0"/>
                  <a:pt x="509143" y="0"/>
                </a:cubicBezTo>
                <a:cubicBezTo>
                  <a:pt x="790575" y="0"/>
                  <a:pt x="1018730" y="228155"/>
                  <a:pt x="1018730" y="509587"/>
                </a:cubicBezTo>
                <a:cubicBezTo>
                  <a:pt x="1018730" y="791019"/>
                  <a:pt x="790575" y="1019175"/>
                  <a:pt x="509143" y="1019175"/>
                </a:cubicBezTo>
                <a:cubicBezTo>
                  <a:pt x="227711" y="1019175"/>
                  <a:pt x="-444" y="791019"/>
                  <a:pt x="0" y="50971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537704" y="3571875"/>
            <a:ext cx="169608" cy="169862"/>
          </a:xfrm>
          <a:custGeom>
            <a:avLst/>
            <a:gdLst>
              <a:gd name="connsiteX0" fmla="*/ 0 w 169608"/>
              <a:gd name="connsiteY0" fmla="*/ 84201 h 169862"/>
              <a:gd name="connsiteX1" fmla="*/ 84683 w 169608"/>
              <a:gd name="connsiteY1" fmla="*/ 0 h 169862"/>
              <a:gd name="connsiteX2" fmla="*/ 169608 w 169608"/>
              <a:gd name="connsiteY2" fmla="*/ 84937 h 169862"/>
              <a:gd name="connsiteX3" fmla="*/ 84683 w 169608"/>
              <a:gd name="connsiteY3" fmla="*/ 169862 h 169862"/>
              <a:gd name="connsiteX4" fmla="*/ 0 w 169608"/>
              <a:gd name="connsiteY4" fmla="*/ 84201 h 169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608" h="169862">
                <a:moveTo>
                  <a:pt x="0" y="84201"/>
                </a:moveTo>
                <a:cubicBezTo>
                  <a:pt x="-254" y="38023"/>
                  <a:pt x="37769" y="0"/>
                  <a:pt x="84683" y="0"/>
                </a:cubicBezTo>
                <a:cubicBezTo>
                  <a:pt x="131584" y="0"/>
                  <a:pt x="169608" y="38023"/>
                  <a:pt x="169608" y="84937"/>
                </a:cubicBezTo>
                <a:cubicBezTo>
                  <a:pt x="169608" y="131838"/>
                  <a:pt x="131584" y="169862"/>
                  <a:pt x="84683" y="169862"/>
                </a:cubicBezTo>
                <a:cubicBezTo>
                  <a:pt x="37769" y="169862"/>
                  <a:pt x="-254" y="131838"/>
                  <a:pt x="0" y="8420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767828" y="3567112"/>
            <a:ext cx="169671" cy="169862"/>
          </a:xfrm>
          <a:custGeom>
            <a:avLst/>
            <a:gdLst>
              <a:gd name="connsiteX0" fmla="*/ 0 w 169671"/>
              <a:gd name="connsiteY0" fmla="*/ 84391 h 169862"/>
              <a:gd name="connsiteX1" fmla="*/ 84746 w 169671"/>
              <a:gd name="connsiteY1" fmla="*/ 0 h 169862"/>
              <a:gd name="connsiteX2" fmla="*/ 169671 w 169671"/>
              <a:gd name="connsiteY2" fmla="*/ 84937 h 169862"/>
              <a:gd name="connsiteX3" fmla="*/ 84746 w 169671"/>
              <a:gd name="connsiteY3" fmla="*/ 169862 h 169862"/>
              <a:gd name="connsiteX4" fmla="*/ 0 w 169671"/>
              <a:gd name="connsiteY4" fmla="*/ 84391 h 169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671" h="169862">
                <a:moveTo>
                  <a:pt x="0" y="84391"/>
                </a:moveTo>
                <a:cubicBezTo>
                  <a:pt x="-190" y="38023"/>
                  <a:pt x="37833" y="0"/>
                  <a:pt x="84746" y="0"/>
                </a:cubicBezTo>
                <a:cubicBezTo>
                  <a:pt x="131647" y="0"/>
                  <a:pt x="169671" y="38023"/>
                  <a:pt x="169671" y="84937"/>
                </a:cubicBezTo>
                <a:cubicBezTo>
                  <a:pt x="169671" y="131838"/>
                  <a:pt x="131647" y="169862"/>
                  <a:pt x="84746" y="169862"/>
                </a:cubicBezTo>
                <a:cubicBezTo>
                  <a:pt x="37833" y="169862"/>
                  <a:pt x="-190" y="131838"/>
                  <a:pt x="0" y="8439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997952" y="3567112"/>
            <a:ext cx="169735" cy="169862"/>
          </a:xfrm>
          <a:custGeom>
            <a:avLst/>
            <a:gdLst>
              <a:gd name="connsiteX0" fmla="*/ 0 w 169735"/>
              <a:gd name="connsiteY0" fmla="*/ 84391 h 169862"/>
              <a:gd name="connsiteX1" fmla="*/ 84797 w 169735"/>
              <a:gd name="connsiteY1" fmla="*/ 0 h 169862"/>
              <a:gd name="connsiteX2" fmla="*/ 169735 w 169735"/>
              <a:gd name="connsiteY2" fmla="*/ 84937 h 169862"/>
              <a:gd name="connsiteX3" fmla="*/ 84797 w 169735"/>
              <a:gd name="connsiteY3" fmla="*/ 169862 h 169862"/>
              <a:gd name="connsiteX4" fmla="*/ 0 w 169735"/>
              <a:gd name="connsiteY4" fmla="*/ 84391 h 169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735" h="169862">
                <a:moveTo>
                  <a:pt x="0" y="84391"/>
                </a:moveTo>
                <a:cubicBezTo>
                  <a:pt x="-127" y="38023"/>
                  <a:pt x="37896" y="0"/>
                  <a:pt x="84797" y="0"/>
                </a:cubicBezTo>
                <a:cubicBezTo>
                  <a:pt x="131711" y="0"/>
                  <a:pt x="169735" y="38023"/>
                  <a:pt x="169735" y="84937"/>
                </a:cubicBezTo>
                <a:cubicBezTo>
                  <a:pt x="169735" y="131838"/>
                  <a:pt x="131711" y="169862"/>
                  <a:pt x="84797" y="169862"/>
                </a:cubicBezTo>
                <a:cubicBezTo>
                  <a:pt x="37896" y="169862"/>
                  <a:pt x="-127" y="131838"/>
                  <a:pt x="0" y="8439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1079500"/>
            <a:ext cx="1054100" cy="1054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3700" y="1079500"/>
            <a:ext cx="1054100" cy="1054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0" y="1079500"/>
            <a:ext cx="1054100" cy="1054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27900" y="1104900"/>
            <a:ext cx="1054100" cy="1054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9300" y="3098800"/>
            <a:ext cx="1054100" cy="1054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33700" y="3098800"/>
            <a:ext cx="1054100" cy="10541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07000" y="3098800"/>
            <a:ext cx="1054100" cy="10541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27900" y="3124200"/>
            <a:ext cx="10541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1905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9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763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核心优势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52500" y="21844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产品优势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194300" y="2209800"/>
            <a:ext cx="1066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系统资源转化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340600" y="2235200"/>
            <a:ext cx="1066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商业模式创新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47700" y="42037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盈利模式的创新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086100" y="42291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先发优势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105400" y="4254500"/>
            <a:ext cx="124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系统和产品天然</a:t>
            </a:r>
          </a:p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的排他优势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480300" y="42545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更多优势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781300" y="2197100"/>
            <a:ext cx="124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云计算和大数据</a:t>
            </a:r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服务平台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55077" y="2370861"/>
            <a:ext cx="863345" cy="749439"/>
          </a:xfrm>
          <a:custGeom>
            <a:avLst/>
            <a:gdLst>
              <a:gd name="connsiteX0" fmla="*/ 12445 w 863345"/>
              <a:gd name="connsiteY0" fmla="*/ 0 h 749439"/>
              <a:gd name="connsiteX1" fmla="*/ 863345 w 863345"/>
              <a:gd name="connsiteY1" fmla="*/ 735012 h 749439"/>
              <a:gd name="connsiteX2" fmla="*/ 850900 w 863345"/>
              <a:gd name="connsiteY2" fmla="*/ 749439 h 749439"/>
              <a:gd name="connsiteX3" fmla="*/ 0 w 863345"/>
              <a:gd name="connsiteY3" fmla="*/ 14427 h 749439"/>
              <a:gd name="connsiteX4" fmla="*/ 12445 w 863345"/>
              <a:gd name="connsiteY4" fmla="*/ 0 h 749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3345" h="749439">
                <a:moveTo>
                  <a:pt x="12445" y="0"/>
                </a:moveTo>
                <a:lnTo>
                  <a:pt x="863345" y="735012"/>
                </a:lnTo>
                <a:lnTo>
                  <a:pt x="850900" y="749439"/>
                </a:lnTo>
                <a:lnTo>
                  <a:pt x="0" y="14427"/>
                </a:lnTo>
                <a:lnTo>
                  <a:pt x="12445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03961" y="2404795"/>
            <a:ext cx="858990" cy="518058"/>
          </a:xfrm>
          <a:custGeom>
            <a:avLst/>
            <a:gdLst>
              <a:gd name="connsiteX0" fmla="*/ 9676 w 858990"/>
              <a:gd name="connsiteY0" fmla="*/ 518058 h 518058"/>
              <a:gd name="connsiteX1" fmla="*/ 858989 w 858990"/>
              <a:gd name="connsiteY1" fmla="*/ 16408 h 518058"/>
              <a:gd name="connsiteX2" fmla="*/ 849312 w 858990"/>
              <a:gd name="connsiteY2" fmla="*/ 0 h 518058"/>
              <a:gd name="connsiteX3" fmla="*/ 0 w 858990"/>
              <a:gd name="connsiteY3" fmla="*/ 501650 h 518058"/>
              <a:gd name="connsiteX4" fmla="*/ 9676 w 858990"/>
              <a:gd name="connsiteY4" fmla="*/ 518058 h 5180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990" h="518058">
                <a:moveTo>
                  <a:pt x="9676" y="518058"/>
                </a:moveTo>
                <a:lnTo>
                  <a:pt x="858989" y="16408"/>
                </a:lnTo>
                <a:lnTo>
                  <a:pt x="849312" y="0"/>
                </a:lnTo>
                <a:lnTo>
                  <a:pt x="0" y="501650"/>
                </a:lnTo>
                <a:lnTo>
                  <a:pt x="9676" y="518058"/>
                </a:lnTo>
              </a:path>
            </a:pathLst>
          </a:custGeom>
          <a:solidFill>
            <a:srgbClr val="3498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04773" y="2565133"/>
            <a:ext cx="858989" cy="518058"/>
          </a:xfrm>
          <a:custGeom>
            <a:avLst/>
            <a:gdLst>
              <a:gd name="connsiteX0" fmla="*/ 9677 w 858989"/>
              <a:gd name="connsiteY0" fmla="*/ 518058 h 518058"/>
              <a:gd name="connsiteX1" fmla="*/ 858989 w 858989"/>
              <a:gd name="connsiteY1" fmla="*/ 16408 h 518058"/>
              <a:gd name="connsiteX2" fmla="*/ 849312 w 858989"/>
              <a:gd name="connsiteY2" fmla="*/ 0 h 518058"/>
              <a:gd name="connsiteX3" fmla="*/ 0 w 858989"/>
              <a:gd name="connsiteY3" fmla="*/ 501650 h 518058"/>
              <a:gd name="connsiteX4" fmla="*/ 9677 w 858989"/>
              <a:gd name="connsiteY4" fmla="*/ 518058 h 5180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989" h="518058">
                <a:moveTo>
                  <a:pt x="9677" y="518058"/>
                </a:moveTo>
                <a:lnTo>
                  <a:pt x="858989" y="16408"/>
                </a:lnTo>
                <a:lnTo>
                  <a:pt x="849312" y="0"/>
                </a:lnTo>
                <a:lnTo>
                  <a:pt x="0" y="501650"/>
                </a:lnTo>
                <a:lnTo>
                  <a:pt x="9677" y="518058"/>
                </a:lnTo>
              </a:path>
            </a:pathLst>
          </a:custGeom>
          <a:solidFill>
            <a:srgbClr val="3498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1668" y="2689225"/>
            <a:ext cx="721169" cy="720725"/>
          </a:xfrm>
          <a:custGeom>
            <a:avLst/>
            <a:gdLst>
              <a:gd name="connsiteX0" fmla="*/ 0 w 721169"/>
              <a:gd name="connsiteY0" fmla="*/ 360298 h 720725"/>
              <a:gd name="connsiteX1" fmla="*/ 360806 w 721169"/>
              <a:gd name="connsiteY1" fmla="*/ 0 h 720725"/>
              <a:gd name="connsiteX2" fmla="*/ 721169 w 721169"/>
              <a:gd name="connsiteY2" fmla="*/ 360362 h 720725"/>
              <a:gd name="connsiteX3" fmla="*/ 360806 w 721169"/>
              <a:gd name="connsiteY3" fmla="*/ 720725 h 720725"/>
              <a:gd name="connsiteX4" fmla="*/ 0 w 721169"/>
              <a:gd name="connsiteY4" fmla="*/ 360298 h 720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169" h="720725">
                <a:moveTo>
                  <a:pt x="0" y="360298"/>
                </a:moveTo>
                <a:cubicBezTo>
                  <a:pt x="444" y="161340"/>
                  <a:pt x="161785" y="0"/>
                  <a:pt x="360806" y="0"/>
                </a:cubicBezTo>
                <a:cubicBezTo>
                  <a:pt x="559828" y="0"/>
                  <a:pt x="721169" y="161340"/>
                  <a:pt x="721169" y="360362"/>
                </a:cubicBezTo>
                <a:cubicBezTo>
                  <a:pt x="721169" y="559384"/>
                  <a:pt x="559828" y="720725"/>
                  <a:pt x="360806" y="720725"/>
                </a:cubicBezTo>
                <a:cubicBezTo>
                  <a:pt x="161785" y="720725"/>
                  <a:pt x="444" y="559384"/>
                  <a:pt x="0" y="360298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89264" y="2577236"/>
            <a:ext cx="863346" cy="749439"/>
          </a:xfrm>
          <a:custGeom>
            <a:avLst/>
            <a:gdLst>
              <a:gd name="connsiteX0" fmla="*/ 12446 w 863346"/>
              <a:gd name="connsiteY0" fmla="*/ 0 h 749439"/>
              <a:gd name="connsiteX1" fmla="*/ 863346 w 863346"/>
              <a:gd name="connsiteY1" fmla="*/ 735012 h 749439"/>
              <a:gd name="connsiteX2" fmla="*/ 850900 w 863346"/>
              <a:gd name="connsiteY2" fmla="*/ 749439 h 749439"/>
              <a:gd name="connsiteX3" fmla="*/ 0 w 863346"/>
              <a:gd name="connsiteY3" fmla="*/ 14427 h 749439"/>
              <a:gd name="connsiteX4" fmla="*/ 12446 w 863346"/>
              <a:gd name="connsiteY4" fmla="*/ 0 h 749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3346" h="749439">
                <a:moveTo>
                  <a:pt x="12446" y="0"/>
                </a:moveTo>
                <a:lnTo>
                  <a:pt x="863346" y="735012"/>
                </a:lnTo>
                <a:lnTo>
                  <a:pt x="850900" y="749439"/>
                </a:lnTo>
                <a:lnTo>
                  <a:pt x="0" y="14427"/>
                </a:lnTo>
                <a:lnTo>
                  <a:pt x="12446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29189" y="2418486"/>
            <a:ext cx="864933" cy="749439"/>
          </a:xfrm>
          <a:custGeom>
            <a:avLst/>
            <a:gdLst>
              <a:gd name="connsiteX0" fmla="*/ 12445 w 864933"/>
              <a:gd name="connsiteY0" fmla="*/ 0 h 749439"/>
              <a:gd name="connsiteX1" fmla="*/ 864933 w 864933"/>
              <a:gd name="connsiteY1" fmla="*/ 735012 h 749439"/>
              <a:gd name="connsiteX2" fmla="*/ 852487 w 864933"/>
              <a:gd name="connsiteY2" fmla="*/ 749439 h 749439"/>
              <a:gd name="connsiteX3" fmla="*/ 0 w 864933"/>
              <a:gd name="connsiteY3" fmla="*/ 14427 h 749439"/>
              <a:gd name="connsiteX4" fmla="*/ 12445 w 864933"/>
              <a:gd name="connsiteY4" fmla="*/ 0 h 749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4933" h="749439">
                <a:moveTo>
                  <a:pt x="12445" y="0"/>
                </a:moveTo>
                <a:lnTo>
                  <a:pt x="864933" y="735012"/>
                </a:lnTo>
                <a:lnTo>
                  <a:pt x="852487" y="749439"/>
                </a:lnTo>
                <a:lnTo>
                  <a:pt x="0" y="14427"/>
                </a:lnTo>
                <a:lnTo>
                  <a:pt x="12445" y="0"/>
                </a:lnTo>
              </a:path>
            </a:pathLst>
          </a:custGeom>
          <a:solidFill>
            <a:srgbClr val="3498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48502" y="2559773"/>
            <a:ext cx="864933" cy="749439"/>
          </a:xfrm>
          <a:custGeom>
            <a:avLst/>
            <a:gdLst>
              <a:gd name="connsiteX0" fmla="*/ 12445 w 864933"/>
              <a:gd name="connsiteY0" fmla="*/ 0 h 749439"/>
              <a:gd name="connsiteX1" fmla="*/ 864933 w 864933"/>
              <a:gd name="connsiteY1" fmla="*/ 735012 h 749439"/>
              <a:gd name="connsiteX2" fmla="*/ 852487 w 864933"/>
              <a:gd name="connsiteY2" fmla="*/ 749439 h 749439"/>
              <a:gd name="connsiteX3" fmla="*/ 0 w 864933"/>
              <a:gd name="connsiteY3" fmla="*/ 14427 h 749439"/>
              <a:gd name="connsiteX4" fmla="*/ 12445 w 864933"/>
              <a:gd name="connsiteY4" fmla="*/ 0 h 749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4933" h="749439">
                <a:moveTo>
                  <a:pt x="12445" y="0"/>
                </a:moveTo>
                <a:lnTo>
                  <a:pt x="864933" y="735012"/>
                </a:lnTo>
                <a:lnTo>
                  <a:pt x="852487" y="749439"/>
                </a:lnTo>
                <a:lnTo>
                  <a:pt x="0" y="14427"/>
                </a:lnTo>
                <a:lnTo>
                  <a:pt x="12445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987598" y="2442895"/>
            <a:ext cx="858989" cy="518058"/>
          </a:xfrm>
          <a:custGeom>
            <a:avLst/>
            <a:gdLst>
              <a:gd name="connsiteX0" fmla="*/ 9677 w 858989"/>
              <a:gd name="connsiteY0" fmla="*/ 518058 h 518058"/>
              <a:gd name="connsiteX1" fmla="*/ 858990 w 858989"/>
              <a:gd name="connsiteY1" fmla="*/ 16408 h 518058"/>
              <a:gd name="connsiteX2" fmla="*/ 849312 w 858989"/>
              <a:gd name="connsiteY2" fmla="*/ 0 h 518058"/>
              <a:gd name="connsiteX3" fmla="*/ 0 w 858989"/>
              <a:gd name="connsiteY3" fmla="*/ 501650 h 518058"/>
              <a:gd name="connsiteX4" fmla="*/ 9677 w 858989"/>
              <a:gd name="connsiteY4" fmla="*/ 518058 h 5180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989" h="518058">
                <a:moveTo>
                  <a:pt x="9677" y="518058"/>
                </a:moveTo>
                <a:lnTo>
                  <a:pt x="858990" y="16408"/>
                </a:lnTo>
                <a:lnTo>
                  <a:pt x="849312" y="0"/>
                </a:lnTo>
                <a:lnTo>
                  <a:pt x="0" y="501650"/>
                </a:lnTo>
                <a:lnTo>
                  <a:pt x="9677" y="518058"/>
                </a:lnTo>
              </a:path>
            </a:pathLst>
          </a:custGeom>
          <a:solidFill>
            <a:srgbClr val="3498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35448" y="2606408"/>
            <a:ext cx="858990" cy="518058"/>
          </a:xfrm>
          <a:custGeom>
            <a:avLst/>
            <a:gdLst>
              <a:gd name="connsiteX0" fmla="*/ 9677 w 858990"/>
              <a:gd name="connsiteY0" fmla="*/ 518058 h 518058"/>
              <a:gd name="connsiteX1" fmla="*/ 858990 w 858990"/>
              <a:gd name="connsiteY1" fmla="*/ 16408 h 518058"/>
              <a:gd name="connsiteX2" fmla="*/ 849312 w 858990"/>
              <a:gd name="connsiteY2" fmla="*/ 0 h 518058"/>
              <a:gd name="connsiteX3" fmla="*/ 0 w 858990"/>
              <a:gd name="connsiteY3" fmla="*/ 501650 h 518058"/>
              <a:gd name="connsiteX4" fmla="*/ 9677 w 858990"/>
              <a:gd name="connsiteY4" fmla="*/ 518058 h 5180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990" h="518058">
                <a:moveTo>
                  <a:pt x="9677" y="518058"/>
                </a:moveTo>
                <a:lnTo>
                  <a:pt x="858990" y="16408"/>
                </a:lnTo>
                <a:lnTo>
                  <a:pt x="849312" y="0"/>
                </a:lnTo>
                <a:lnTo>
                  <a:pt x="0" y="501650"/>
                </a:lnTo>
                <a:lnTo>
                  <a:pt x="9677" y="518058"/>
                </a:lnTo>
              </a:path>
            </a:pathLst>
          </a:custGeom>
          <a:solidFill>
            <a:srgbClr val="3498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47216" y="2109787"/>
            <a:ext cx="719708" cy="720725"/>
          </a:xfrm>
          <a:custGeom>
            <a:avLst/>
            <a:gdLst>
              <a:gd name="connsiteX0" fmla="*/ 0 w 719708"/>
              <a:gd name="connsiteY0" fmla="*/ 360616 h 720725"/>
              <a:gd name="connsiteX1" fmla="*/ 360146 w 719708"/>
              <a:gd name="connsiteY1" fmla="*/ 0 h 720725"/>
              <a:gd name="connsiteX2" fmla="*/ 719708 w 719708"/>
              <a:gd name="connsiteY2" fmla="*/ 360362 h 720725"/>
              <a:gd name="connsiteX3" fmla="*/ 360146 w 719708"/>
              <a:gd name="connsiteY3" fmla="*/ 720725 h 720725"/>
              <a:gd name="connsiteX4" fmla="*/ 0 w 719708"/>
              <a:gd name="connsiteY4" fmla="*/ 360616 h 720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708" h="720725">
                <a:moveTo>
                  <a:pt x="0" y="360616"/>
                </a:moveTo>
                <a:cubicBezTo>
                  <a:pt x="571" y="161340"/>
                  <a:pt x="161556" y="0"/>
                  <a:pt x="360146" y="0"/>
                </a:cubicBezTo>
                <a:cubicBezTo>
                  <a:pt x="558723" y="0"/>
                  <a:pt x="719708" y="161340"/>
                  <a:pt x="719708" y="360362"/>
                </a:cubicBezTo>
                <a:cubicBezTo>
                  <a:pt x="719708" y="559384"/>
                  <a:pt x="558723" y="720725"/>
                  <a:pt x="360146" y="720725"/>
                </a:cubicBezTo>
                <a:cubicBezTo>
                  <a:pt x="161556" y="720725"/>
                  <a:pt x="571" y="559384"/>
                  <a:pt x="0" y="360616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392679" y="2716212"/>
            <a:ext cx="720407" cy="719137"/>
          </a:xfrm>
          <a:custGeom>
            <a:avLst/>
            <a:gdLst>
              <a:gd name="connsiteX0" fmla="*/ 0 w 720407"/>
              <a:gd name="connsiteY0" fmla="*/ 359219 h 719137"/>
              <a:gd name="connsiteX1" fmla="*/ 360045 w 720407"/>
              <a:gd name="connsiteY1" fmla="*/ 0 h 719137"/>
              <a:gd name="connsiteX2" fmla="*/ 720407 w 720407"/>
              <a:gd name="connsiteY2" fmla="*/ 359562 h 719137"/>
              <a:gd name="connsiteX3" fmla="*/ 360045 w 720407"/>
              <a:gd name="connsiteY3" fmla="*/ 719137 h 719137"/>
              <a:gd name="connsiteX4" fmla="*/ 0 w 720407"/>
              <a:gd name="connsiteY4" fmla="*/ 359219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0407" h="719137">
                <a:moveTo>
                  <a:pt x="0" y="359219"/>
                </a:moveTo>
                <a:cubicBezTo>
                  <a:pt x="-317" y="160985"/>
                  <a:pt x="161023" y="0"/>
                  <a:pt x="360045" y="0"/>
                </a:cubicBezTo>
                <a:cubicBezTo>
                  <a:pt x="559066" y="0"/>
                  <a:pt x="720407" y="160985"/>
                  <a:pt x="720407" y="359562"/>
                </a:cubicBezTo>
                <a:cubicBezTo>
                  <a:pt x="720407" y="558152"/>
                  <a:pt x="559066" y="719137"/>
                  <a:pt x="360045" y="719137"/>
                </a:cubicBezTo>
                <a:cubicBezTo>
                  <a:pt x="161023" y="719137"/>
                  <a:pt x="-317" y="558152"/>
                  <a:pt x="0" y="359219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421379" y="2152650"/>
            <a:ext cx="718820" cy="719137"/>
          </a:xfrm>
          <a:custGeom>
            <a:avLst/>
            <a:gdLst>
              <a:gd name="connsiteX0" fmla="*/ 0 w 718820"/>
              <a:gd name="connsiteY0" fmla="*/ 358901 h 719137"/>
              <a:gd name="connsiteX1" fmla="*/ 359257 w 718820"/>
              <a:gd name="connsiteY1" fmla="*/ 0 h 719137"/>
              <a:gd name="connsiteX2" fmla="*/ 718820 w 718820"/>
              <a:gd name="connsiteY2" fmla="*/ 359575 h 719137"/>
              <a:gd name="connsiteX3" fmla="*/ 359257 w 718820"/>
              <a:gd name="connsiteY3" fmla="*/ 719137 h 719137"/>
              <a:gd name="connsiteX4" fmla="*/ 0 w 718820"/>
              <a:gd name="connsiteY4" fmla="*/ 358901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20" h="719137">
                <a:moveTo>
                  <a:pt x="0" y="358901"/>
                </a:moveTo>
                <a:cubicBezTo>
                  <a:pt x="-317" y="160985"/>
                  <a:pt x="160667" y="0"/>
                  <a:pt x="359257" y="0"/>
                </a:cubicBezTo>
                <a:cubicBezTo>
                  <a:pt x="557834" y="0"/>
                  <a:pt x="718820" y="160985"/>
                  <a:pt x="718820" y="359575"/>
                </a:cubicBezTo>
                <a:cubicBezTo>
                  <a:pt x="718820" y="558152"/>
                  <a:pt x="557834" y="719137"/>
                  <a:pt x="359257" y="719137"/>
                </a:cubicBezTo>
                <a:cubicBezTo>
                  <a:pt x="160667" y="719137"/>
                  <a:pt x="-317" y="558152"/>
                  <a:pt x="0" y="35890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500371" y="2701925"/>
            <a:ext cx="719328" cy="719137"/>
          </a:xfrm>
          <a:custGeom>
            <a:avLst/>
            <a:gdLst>
              <a:gd name="connsiteX0" fmla="*/ 0 w 719328"/>
              <a:gd name="connsiteY0" fmla="*/ 359791 h 719137"/>
              <a:gd name="connsiteX1" fmla="*/ 359765 w 719328"/>
              <a:gd name="connsiteY1" fmla="*/ 0 h 719137"/>
              <a:gd name="connsiteX2" fmla="*/ 719328 w 719328"/>
              <a:gd name="connsiteY2" fmla="*/ 359562 h 719137"/>
              <a:gd name="connsiteX3" fmla="*/ 359765 w 719328"/>
              <a:gd name="connsiteY3" fmla="*/ 719137 h 719137"/>
              <a:gd name="connsiteX4" fmla="*/ 0 w 719328"/>
              <a:gd name="connsiteY4" fmla="*/ 359791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328" h="719137">
                <a:moveTo>
                  <a:pt x="0" y="359791"/>
                </a:moveTo>
                <a:cubicBezTo>
                  <a:pt x="190" y="160985"/>
                  <a:pt x="161175" y="0"/>
                  <a:pt x="359765" y="0"/>
                </a:cubicBezTo>
                <a:cubicBezTo>
                  <a:pt x="558343" y="0"/>
                  <a:pt x="719328" y="160985"/>
                  <a:pt x="719328" y="359562"/>
                </a:cubicBezTo>
                <a:cubicBezTo>
                  <a:pt x="719328" y="558152"/>
                  <a:pt x="558343" y="719137"/>
                  <a:pt x="359765" y="719137"/>
                </a:cubicBezTo>
                <a:cubicBezTo>
                  <a:pt x="161175" y="719137"/>
                  <a:pt x="190" y="558152"/>
                  <a:pt x="0" y="35979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550408" y="2244725"/>
            <a:ext cx="718629" cy="719137"/>
          </a:xfrm>
          <a:custGeom>
            <a:avLst/>
            <a:gdLst>
              <a:gd name="connsiteX0" fmla="*/ 0 w 718629"/>
              <a:gd name="connsiteY0" fmla="*/ 359791 h 719137"/>
              <a:gd name="connsiteX1" fmla="*/ 359066 w 718629"/>
              <a:gd name="connsiteY1" fmla="*/ 0 h 719137"/>
              <a:gd name="connsiteX2" fmla="*/ 718629 w 718629"/>
              <a:gd name="connsiteY2" fmla="*/ 359562 h 719137"/>
              <a:gd name="connsiteX3" fmla="*/ 359066 w 718629"/>
              <a:gd name="connsiteY3" fmla="*/ 719137 h 719137"/>
              <a:gd name="connsiteX4" fmla="*/ 0 w 718629"/>
              <a:gd name="connsiteY4" fmla="*/ 359791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629" h="719137">
                <a:moveTo>
                  <a:pt x="0" y="359791"/>
                </a:moveTo>
                <a:cubicBezTo>
                  <a:pt x="-508" y="160985"/>
                  <a:pt x="160477" y="0"/>
                  <a:pt x="359066" y="0"/>
                </a:cubicBezTo>
                <a:cubicBezTo>
                  <a:pt x="557644" y="0"/>
                  <a:pt x="718629" y="160985"/>
                  <a:pt x="718629" y="359562"/>
                </a:cubicBezTo>
                <a:cubicBezTo>
                  <a:pt x="718629" y="558152"/>
                  <a:pt x="557644" y="719137"/>
                  <a:pt x="359066" y="719137"/>
                </a:cubicBezTo>
                <a:cubicBezTo>
                  <a:pt x="160477" y="719137"/>
                  <a:pt x="-508" y="558152"/>
                  <a:pt x="0" y="35979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547104" y="2768600"/>
            <a:ext cx="718883" cy="719137"/>
          </a:xfrm>
          <a:custGeom>
            <a:avLst/>
            <a:gdLst>
              <a:gd name="connsiteX0" fmla="*/ 0 w 718883"/>
              <a:gd name="connsiteY0" fmla="*/ 360172 h 719137"/>
              <a:gd name="connsiteX1" fmla="*/ 359320 w 718883"/>
              <a:gd name="connsiteY1" fmla="*/ 0 h 719137"/>
              <a:gd name="connsiteX2" fmla="*/ 718883 w 718883"/>
              <a:gd name="connsiteY2" fmla="*/ 359562 h 719137"/>
              <a:gd name="connsiteX3" fmla="*/ 359320 w 718883"/>
              <a:gd name="connsiteY3" fmla="*/ 719137 h 719137"/>
              <a:gd name="connsiteX4" fmla="*/ 0 w 718883"/>
              <a:gd name="connsiteY4" fmla="*/ 360172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883" h="719137">
                <a:moveTo>
                  <a:pt x="0" y="360172"/>
                </a:moveTo>
                <a:cubicBezTo>
                  <a:pt x="-254" y="160985"/>
                  <a:pt x="160731" y="0"/>
                  <a:pt x="359320" y="0"/>
                </a:cubicBezTo>
                <a:cubicBezTo>
                  <a:pt x="557897" y="0"/>
                  <a:pt x="718883" y="160985"/>
                  <a:pt x="718883" y="359562"/>
                </a:cubicBezTo>
                <a:cubicBezTo>
                  <a:pt x="718883" y="558152"/>
                  <a:pt x="557897" y="719137"/>
                  <a:pt x="359320" y="719137"/>
                </a:cubicBezTo>
                <a:cubicBezTo>
                  <a:pt x="160731" y="719137"/>
                  <a:pt x="-254" y="558152"/>
                  <a:pt x="0" y="360172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3300" y="1995487"/>
            <a:ext cx="720725" cy="720725"/>
          </a:xfrm>
          <a:custGeom>
            <a:avLst/>
            <a:gdLst>
              <a:gd name="connsiteX0" fmla="*/ 0 w 720725"/>
              <a:gd name="connsiteY0" fmla="*/ 360616 h 720725"/>
              <a:gd name="connsiteX1" fmla="*/ 360362 w 720725"/>
              <a:gd name="connsiteY1" fmla="*/ 0 h 720725"/>
              <a:gd name="connsiteX2" fmla="*/ 720725 w 720725"/>
              <a:gd name="connsiteY2" fmla="*/ 360362 h 720725"/>
              <a:gd name="connsiteX3" fmla="*/ 360362 w 720725"/>
              <a:gd name="connsiteY3" fmla="*/ 720725 h 720725"/>
              <a:gd name="connsiteX4" fmla="*/ 0 w 720725"/>
              <a:gd name="connsiteY4" fmla="*/ 360616 h 720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0725" h="720725">
                <a:moveTo>
                  <a:pt x="0" y="360616"/>
                </a:moveTo>
                <a:cubicBezTo>
                  <a:pt x="0" y="161340"/>
                  <a:pt x="161340" y="0"/>
                  <a:pt x="360362" y="0"/>
                </a:cubicBezTo>
                <a:cubicBezTo>
                  <a:pt x="559384" y="0"/>
                  <a:pt x="720725" y="161340"/>
                  <a:pt x="720725" y="360362"/>
                </a:cubicBezTo>
                <a:cubicBezTo>
                  <a:pt x="720725" y="559384"/>
                  <a:pt x="559384" y="720725"/>
                  <a:pt x="360362" y="720725"/>
                </a:cubicBezTo>
                <a:cubicBezTo>
                  <a:pt x="161340" y="720725"/>
                  <a:pt x="0" y="559384"/>
                  <a:pt x="0" y="360616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097011" y="2708275"/>
            <a:ext cx="718375" cy="719137"/>
          </a:xfrm>
          <a:custGeom>
            <a:avLst/>
            <a:gdLst>
              <a:gd name="connsiteX0" fmla="*/ 0 w 718375"/>
              <a:gd name="connsiteY0" fmla="*/ 359536 h 719137"/>
              <a:gd name="connsiteX1" fmla="*/ 358812 w 718375"/>
              <a:gd name="connsiteY1" fmla="*/ 0 h 719137"/>
              <a:gd name="connsiteX2" fmla="*/ 718375 w 718375"/>
              <a:gd name="connsiteY2" fmla="*/ 359575 h 719137"/>
              <a:gd name="connsiteX3" fmla="*/ 358812 w 718375"/>
              <a:gd name="connsiteY3" fmla="*/ 719137 h 719137"/>
              <a:gd name="connsiteX4" fmla="*/ 0 w 718375"/>
              <a:gd name="connsiteY4" fmla="*/ 359536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375" h="719137">
                <a:moveTo>
                  <a:pt x="0" y="359536"/>
                </a:moveTo>
                <a:cubicBezTo>
                  <a:pt x="-761" y="160985"/>
                  <a:pt x="160223" y="0"/>
                  <a:pt x="358812" y="0"/>
                </a:cubicBezTo>
                <a:cubicBezTo>
                  <a:pt x="557390" y="0"/>
                  <a:pt x="718375" y="160985"/>
                  <a:pt x="718375" y="359575"/>
                </a:cubicBezTo>
                <a:cubicBezTo>
                  <a:pt x="718375" y="558152"/>
                  <a:pt x="557390" y="719137"/>
                  <a:pt x="358812" y="719137"/>
                </a:cubicBezTo>
                <a:cubicBezTo>
                  <a:pt x="160223" y="719137"/>
                  <a:pt x="-761" y="558152"/>
                  <a:pt x="0" y="359536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82800"/>
            <a:ext cx="508000" cy="50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0200" y="2933700"/>
            <a:ext cx="8382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2921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感知能力、服</a:t>
            </a:r>
          </a:p>
          <a:p>
            <a:pPr>
              <a:lnSpc>
                <a:spcPts val="1700"/>
              </a:lnSpc>
              <a:tabLst>
                <a:tab pos="76200" algn="l"/>
                <a:tab pos="2921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务承载能力需</a:t>
            </a:r>
          </a:p>
          <a:p>
            <a:pPr>
              <a:lnSpc>
                <a:spcPts val="1700"/>
              </a:lnSpc>
              <a:tabLst>
                <a:tab pos="762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要全面提升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155700" y="1346200"/>
            <a:ext cx="11176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  <a:tab pos="4191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服务功能单一，无</a:t>
            </a:r>
          </a:p>
          <a:p>
            <a:pPr>
              <a:lnSpc>
                <a:spcPts val="1800"/>
              </a:lnSpc>
              <a:tabLst>
                <a:tab pos="63500" algn="l"/>
                <a:tab pos="4191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法实现与校园各系</a:t>
            </a:r>
          </a:p>
          <a:p>
            <a:pPr>
              <a:lnSpc>
                <a:spcPts val="1800"/>
              </a:lnSpc>
              <a:tabLst>
                <a:tab pos="635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统之间的互联互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35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057400" y="2959100"/>
            <a:ext cx="12573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35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无法满足校园生态</a:t>
            </a:r>
          </a:p>
          <a:p>
            <a:pPr>
              <a:lnSpc>
                <a:spcPts val="1700"/>
              </a:lnSpc>
              <a:tabLst>
                <a:tab pos="63500" algn="l"/>
                <a:tab pos="5588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使用场景的多种需求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352800" y="1447800"/>
            <a:ext cx="838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2921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无法扩展和兼</a:t>
            </a:r>
          </a:p>
          <a:p>
            <a:pPr>
              <a:lnSpc>
                <a:spcPts val="1600"/>
              </a:lnSpc>
              <a:tabLst>
                <a:tab pos="762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容其它系统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356100" y="2933700"/>
            <a:ext cx="1117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15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5900" algn="l"/>
                <a:tab pos="3683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承载的泛教育内容</a:t>
            </a:r>
          </a:p>
          <a:p>
            <a:pPr>
              <a:lnSpc>
                <a:spcPts val="1700"/>
              </a:lnSpc>
              <a:tabLst>
                <a:tab pos="215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针对性不强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334000" y="1333500"/>
            <a:ext cx="11176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39700" algn="l"/>
                <a:tab pos="4445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传统的销售模式，</a:t>
            </a:r>
          </a:p>
          <a:p>
            <a:pPr>
              <a:lnSpc>
                <a:spcPts val="1800"/>
              </a:lnSpc>
              <a:tabLst>
                <a:tab pos="139700" algn="l"/>
                <a:tab pos="4445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无法在校园营销，</a:t>
            </a:r>
          </a:p>
          <a:p>
            <a:pPr>
              <a:lnSpc>
                <a:spcPts val="1800"/>
              </a:lnSpc>
              <a:tabLst>
                <a:tab pos="139700" algn="l"/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实现规模效应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444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06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337300" y="3009900"/>
            <a:ext cx="1117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  <a:tab pos="4318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过程和结论数据无</a:t>
            </a:r>
          </a:p>
          <a:p>
            <a:pPr>
              <a:lnSpc>
                <a:spcPts val="1700"/>
              </a:lnSpc>
              <a:tabLst>
                <a:tab pos="76200" algn="l"/>
                <a:tab pos="4318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法分享，无法支撑</a:t>
            </a:r>
          </a:p>
          <a:p>
            <a:pPr>
              <a:lnSpc>
                <a:spcPts val="1700"/>
              </a:lnSpc>
              <a:tabLst>
                <a:tab pos="762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校园精细化管理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073900" y="1320800"/>
            <a:ext cx="12573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15900" algn="l"/>
                <a:tab pos="5080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无法形成完整的数据</a:t>
            </a:r>
          </a:p>
          <a:p>
            <a:pPr>
              <a:lnSpc>
                <a:spcPts val="1800"/>
              </a:lnSpc>
              <a:tabLst>
                <a:tab pos="215900" algn="l"/>
                <a:tab pos="5080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链、区块链，无法规</a:t>
            </a:r>
          </a:p>
          <a:p>
            <a:pPr>
              <a:lnSpc>
                <a:spcPts val="1800"/>
              </a:lnSpc>
              <a:tabLst>
                <a:tab pos="2159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模化运营数据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15900" algn="l"/>
                <a:tab pos="508000" algn="l"/>
              </a:tabLst>
            </a:pPr>
            <a:r>
              <a:rPr lang="en-US" altLang="zh-CN" smtClean="0"/>
              <a:t>	</a:t>
            </a: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08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318500" y="2933700"/>
            <a:ext cx="3048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其他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39700" y="1905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10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8763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竞品分析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47742" y="2652179"/>
            <a:ext cx="719077" cy="988199"/>
          </a:xfrm>
          <a:custGeom>
            <a:avLst/>
            <a:gdLst>
              <a:gd name="connsiteX0" fmla="*/ 359468 w 719077"/>
              <a:gd name="connsiteY0" fmla="*/ 0 h 988199"/>
              <a:gd name="connsiteX1" fmla="*/ 613722 w 719077"/>
              <a:gd name="connsiteY1" fmla="*/ 103746 h 988199"/>
              <a:gd name="connsiteX2" fmla="*/ 613824 w 719077"/>
              <a:gd name="connsiteY2" fmla="*/ 612216 h 988199"/>
              <a:gd name="connsiteX3" fmla="*/ 359671 w 719077"/>
              <a:gd name="connsiteY3" fmla="*/ 988199 h 988199"/>
              <a:gd name="connsiteX4" fmla="*/ 105354 w 719077"/>
              <a:gd name="connsiteY4" fmla="*/ 615327 h 988199"/>
              <a:gd name="connsiteX5" fmla="*/ 105252 w 719077"/>
              <a:gd name="connsiteY5" fmla="*/ 106857 h 988199"/>
              <a:gd name="connsiteX6" fmla="*/ 359468 w 719077"/>
              <a:gd name="connsiteY6" fmla="*/ 0 h 988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19077" h="988199">
                <a:moveTo>
                  <a:pt x="359468" y="0"/>
                </a:moveTo>
                <a:cubicBezTo>
                  <a:pt x="451480" y="-571"/>
                  <a:pt x="543504" y="33972"/>
                  <a:pt x="613722" y="103746"/>
                </a:cubicBezTo>
                <a:cubicBezTo>
                  <a:pt x="754159" y="243294"/>
                  <a:pt x="754197" y="470954"/>
                  <a:pt x="613824" y="612216"/>
                </a:cubicBezTo>
                <a:cubicBezTo>
                  <a:pt x="509074" y="717638"/>
                  <a:pt x="424353" y="842962"/>
                  <a:pt x="359671" y="988199"/>
                </a:cubicBezTo>
                <a:cubicBezTo>
                  <a:pt x="294927" y="843762"/>
                  <a:pt x="210154" y="719467"/>
                  <a:pt x="105354" y="615327"/>
                </a:cubicBezTo>
                <a:cubicBezTo>
                  <a:pt x="-35082" y="475780"/>
                  <a:pt x="-35120" y="248132"/>
                  <a:pt x="105252" y="106857"/>
                </a:cubicBezTo>
                <a:cubicBezTo>
                  <a:pt x="175445" y="36220"/>
                  <a:pt x="267457" y="558"/>
                  <a:pt x="359468" y="0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55191" y="3744912"/>
            <a:ext cx="105283" cy="103187"/>
          </a:xfrm>
          <a:custGeom>
            <a:avLst/>
            <a:gdLst>
              <a:gd name="connsiteX0" fmla="*/ 0 w 105283"/>
              <a:gd name="connsiteY0" fmla="*/ 51371 h 103187"/>
              <a:gd name="connsiteX1" fmla="*/ 52895 w 105283"/>
              <a:gd name="connsiteY1" fmla="*/ 0 h 103187"/>
              <a:gd name="connsiteX2" fmla="*/ 105283 w 105283"/>
              <a:gd name="connsiteY2" fmla="*/ 51599 h 103187"/>
              <a:gd name="connsiteX3" fmla="*/ 52895 w 105283"/>
              <a:gd name="connsiteY3" fmla="*/ 103187 h 103187"/>
              <a:gd name="connsiteX4" fmla="*/ 0 w 105283"/>
              <a:gd name="connsiteY4" fmla="*/ 51371 h 103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3" h="103187">
                <a:moveTo>
                  <a:pt x="0" y="51371"/>
                </a:moveTo>
                <a:cubicBezTo>
                  <a:pt x="508" y="23101"/>
                  <a:pt x="23964" y="0"/>
                  <a:pt x="52895" y="0"/>
                </a:cubicBezTo>
                <a:cubicBezTo>
                  <a:pt x="81826" y="0"/>
                  <a:pt x="105283" y="23101"/>
                  <a:pt x="105283" y="51599"/>
                </a:cubicBezTo>
                <a:cubicBezTo>
                  <a:pt x="105283" y="80086"/>
                  <a:pt x="81826" y="103187"/>
                  <a:pt x="52895" y="103187"/>
                </a:cubicBezTo>
                <a:cubicBezTo>
                  <a:pt x="23964" y="103187"/>
                  <a:pt x="508" y="80086"/>
                  <a:pt x="0" y="51371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42364" y="2404033"/>
            <a:ext cx="722617" cy="993088"/>
          </a:xfrm>
          <a:custGeom>
            <a:avLst/>
            <a:gdLst>
              <a:gd name="connsiteX0" fmla="*/ 362291 w 722617"/>
              <a:gd name="connsiteY0" fmla="*/ 0 h 993088"/>
              <a:gd name="connsiteX1" fmla="*/ 617497 w 722617"/>
              <a:gd name="connsiteY1" fmla="*/ 103517 h 993088"/>
              <a:gd name="connsiteX2" fmla="*/ 616100 w 722617"/>
              <a:gd name="connsiteY2" fmla="*/ 614502 h 993088"/>
              <a:gd name="connsiteX3" fmla="*/ 359586 w 722617"/>
              <a:gd name="connsiteY3" fmla="*/ 993088 h 993088"/>
              <a:gd name="connsiteX4" fmla="*/ 105129 w 722617"/>
              <a:gd name="connsiteY4" fmla="*/ 619125 h 993088"/>
              <a:gd name="connsiteX5" fmla="*/ 106526 w 722617"/>
              <a:gd name="connsiteY5" fmla="*/ 108140 h 993088"/>
              <a:gd name="connsiteX6" fmla="*/ 362291 w 722617"/>
              <a:gd name="connsiteY6" fmla="*/ 0 h 993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2617" h="993088">
                <a:moveTo>
                  <a:pt x="362291" y="0"/>
                </a:moveTo>
                <a:cubicBezTo>
                  <a:pt x="454760" y="-838"/>
                  <a:pt x="547139" y="33604"/>
                  <a:pt x="617497" y="103517"/>
                </a:cubicBezTo>
                <a:cubicBezTo>
                  <a:pt x="758201" y="243344"/>
                  <a:pt x="757578" y="472122"/>
                  <a:pt x="616100" y="614502"/>
                </a:cubicBezTo>
                <a:cubicBezTo>
                  <a:pt x="510513" y="720750"/>
                  <a:pt x="425016" y="846950"/>
                  <a:pt x="359586" y="993088"/>
                </a:cubicBezTo>
                <a:cubicBezTo>
                  <a:pt x="294955" y="848118"/>
                  <a:pt x="210132" y="723468"/>
                  <a:pt x="105129" y="619125"/>
                </a:cubicBezTo>
                <a:cubicBezTo>
                  <a:pt x="-35586" y="479297"/>
                  <a:pt x="-34964" y="250532"/>
                  <a:pt x="106526" y="108140"/>
                </a:cubicBezTo>
                <a:cubicBezTo>
                  <a:pt x="177264" y="36956"/>
                  <a:pt x="269835" y="838"/>
                  <a:pt x="362291" y="0"/>
                </a:cubicBezTo>
              </a:path>
            </a:pathLst>
          </a:custGeom>
          <a:solidFill>
            <a:srgbClr val="4699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54807" y="3465512"/>
            <a:ext cx="104267" cy="104775"/>
          </a:xfrm>
          <a:custGeom>
            <a:avLst/>
            <a:gdLst>
              <a:gd name="connsiteX0" fmla="*/ 0 w 104267"/>
              <a:gd name="connsiteY0" fmla="*/ 51879 h 104775"/>
              <a:gd name="connsiteX1" fmla="*/ 51879 w 104267"/>
              <a:gd name="connsiteY1" fmla="*/ 0 h 104775"/>
              <a:gd name="connsiteX2" fmla="*/ 104267 w 104267"/>
              <a:gd name="connsiteY2" fmla="*/ 52387 h 104775"/>
              <a:gd name="connsiteX3" fmla="*/ 51879 w 104267"/>
              <a:gd name="connsiteY3" fmla="*/ 104775 h 104775"/>
              <a:gd name="connsiteX4" fmla="*/ 0 w 104267"/>
              <a:gd name="connsiteY4" fmla="*/ 51879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267" h="104775">
                <a:moveTo>
                  <a:pt x="0" y="51879"/>
                </a:moveTo>
                <a:cubicBezTo>
                  <a:pt x="-507" y="23456"/>
                  <a:pt x="22948" y="0"/>
                  <a:pt x="51879" y="0"/>
                </a:cubicBezTo>
                <a:cubicBezTo>
                  <a:pt x="80810" y="0"/>
                  <a:pt x="104267" y="23456"/>
                  <a:pt x="104267" y="52387"/>
                </a:cubicBezTo>
                <a:cubicBezTo>
                  <a:pt x="104267" y="81318"/>
                  <a:pt x="80810" y="104775"/>
                  <a:pt x="51879" y="104775"/>
                </a:cubicBezTo>
                <a:cubicBezTo>
                  <a:pt x="22948" y="104775"/>
                  <a:pt x="-507" y="81318"/>
                  <a:pt x="0" y="51879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12356" y="1843646"/>
            <a:ext cx="722617" cy="993089"/>
          </a:xfrm>
          <a:custGeom>
            <a:avLst/>
            <a:gdLst>
              <a:gd name="connsiteX0" fmla="*/ 362299 w 722617"/>
              <a:gd name="connsiteY0" fmla="*/ 0 h 993089"/>
              <a:gd name="connsiteX1" fmla="*/ 617492 w 722617"/>
              <a:gd name="connsiteY1" fmla="*/ 103517 h 993089"/>
              <a:gd name="connsiteX2" fmla="*/ 616096 w 722617"/>
              <a:gd name="connsiteY2" fmla="*/ 614502 h 993089"/>
              <a:gd name="connsiteX3" fmla="*/ 359581 w 722617"/>
              <a:gd name="connsiteY3" fmla="*/ 993089 h 993089"/>
              <a:gd name="connsiteX4" fmla="*/ 105124 w 722617"/>
              <a:gd name="connsiteY4" fmla="*/ 619125 h 993089"/>
              <a:gd name="connsiteX5" fmla="*/ 106521 w 722617"/>
              <a:gd name="connsiteY5" fmla="*/ 108140 h 993089"/>
              <a:gd name="connsiteX6" fmla="*/ 362299 w 722617"/>
              <a:gd name="connsiteY6" fmla="*/ 0 h 993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2617" h="993089">
                <a:moveTo>
                  <a:pt x="362299" y="0"/>
                </a:moveTo>
                <a:cubicBezTo>
                  <a:pt x="454755" y="-838"/>
                  <a:pt x="547134" y="33604"/>
                  <a:pt x="617492" y="103517"/>
                </a:cubicBezTo>
                <a:cubicBezTo>
                  <a:pt x="758209" y="243344"/>
                  <a:pt x="757573" y="472122"/>
                  <a:pt x="616096" y="614502"/>
                </a:cubicBezTo>
                <a:cubicBezTo>
                  <a:pt x="510520" y="720750"/>
                  <a:pt x="425011" y="846950"/>
                  <a:pt x="359581" y="993089"/>
                </a:cubicBezTo>
                <a:cubicBezTo>
                  <a:pt x="294950" y="848118"/>
                  <a:pt x="210127" y="723468"/>
                  <a:pt x="105124" y="619125"/>
                </a:cubicBezTo>
                <a:cubicBezTo>
                  <a:pt x="-35592" y="479297"/>
                  <a:pt x="-34956" y="250532"/>
                  <a:pt x="106521" y="108140"/>
                </a:cubicBezTo>
                <a:cubicBezTo>
                  <a:pt x="177260" y="36956"/>
                  <a:pt x="269830" y="838"/>
                  <a:pt x="362299" y="0"/>
                </a:cubicBezTo>
              </a:path>
            </a:pathLst>
          </a:custGeom>
          <a:solidFill>
            <a:srgbClr val="9C9C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823715" y="2905125"/>
            <a:ext cx="105346" cy="104775"/>
          </a:xfrm>
          <a:custGeom>
            <a:avLst/>
            <a:gdLst>
              <a:gd name="connsiteX0" fmla="*/ 0 w 105346"/>
              <a:gd name="connsiteY0" fmla="*/ 52958 h 104775"/>
              <a:gd name="connsiteX1" fmla="*/ 52959 w 105346"/>
              <a:gd name="connsiteY1" fmla="*/ 0 h 104775"/>
              <a:gd name="connsiteX2" fmla="*/ 105346 w 105346"/>
              <a:gd name="connsiteY2" fmla="*/ 52387 h 104775"/>
              <a:gd name="connsiteX3" fmla="*/ 52959 w 105346"/>
              <a:gd name="connsiteY3" fmla="*/ 104775 h 104775"/>
              <a:gd name="connsiteX4" fmla="*/ 0 w 105346"/>
              <a:gd name="connsiteY4" fmla="*/ 52958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346" h="104775">
                <a:moveTo>
                  <a:pt x="0" y="52958"/>
                </a:moveTo>
                <a:cubicBezTo>
                  <a:pt x="571" y="23456"/>
                  <a:pt x="24028" y="0"/>
                  <a:pt x="52959" y="0"/>
                </a:cubicBezTo>
                <a:cubicBezTo>
                  <a:pt x="81889" y="0"/>
                  <a:pt x="105346" y="23456"/>
                  <a:pt x="105346" y="52387"/>
                </a:cubicBezTo>
                <a:cubicBezTo>
                  <a:pt x="105346" y="81318"/>
                  <a:pt x="81889" y="104775"/>
                  <a:pt x="52959" y="104775"/>
                </a:cubicBezTo>
                <a:cubicBezTo>
                  <a:pt x="24028" y="104775"/>
                  <a:pt x="571" y="81318"/>
                  <a:pt x="0" y="52958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22662" y="1417777"/>
            <a:ext cx="723322" cy="994079"/>
          </a:xfrm>
          <a:custGeom>
            <a:avLst/>
            <a:gdLst>
              <a:gd name="connsiteX0" fmla="*/ 363712 w 723322"/>
              <a:gd name="connsiteY0" fmla="*/ 0 h 994079"/>
              <a:gd name="connsiteX1" fmla="*/ 618842 w 723322"/>
              <a:gd name="connsiteY1" fmla="*/ 102869 h 994079"/>
              <a:gd name="connsiteX2" fmla="*/ 615946 w 723322"/>
              <a:gd name="connsiteY2" fmla="*/ 614362 h 994079"/>
              <a:gd name="connsiteX3" fmla="*/ 358073 w 723322"/>
              <a:gd name="connsiteY3" fmla="*/ 994079 h 994079"/>
              <a:gd name="connsiteX4" fmla="*/ 104479 w 723322"/>
              <a:gd name="connsiteY4" fmla="*/ 620496 h 994079"/>
              <a:gd name="connsiteX5" fmla="*/ 107375 w 723322"/>
              <a:gd name="connsiteY5" fmla="*/ 109004 h 994079"/>
              <a:gd name="connsiteX6" fmla="*/ 363712 w 723322"/>
              <a:gd name="connsiteY6" fmla="*/ 0 h 994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3322" h="994079">
                <a:moveTo>
                  <a:pt x="363712" y="0"/>
                </a:moveTo>
                <a:cubicBezTo>
                  <a:pt x="456269" y="-1104"/>
                  <a:pt x="548624" y="33096"/>
                  <a:pt x="618842" y="102869"/>
                </a:cubicBezTo>
                <a:cubicBezTo>
                  <a:pt x="759279" y="242417"/>
                  <a:pt x="757983" y="471423"/>
                  <a:pt x="615946" y="614362"/>
                </a:cubicBezTo>
                <a:cubicBezTo>
                  <a:pt x="509952" y="721029"/>
                  <a:pt x="423998" y="847598"/>
                  <a:pt x="358073" y="994079"/>
                </a:cubicBezTo>
                <a:cubicBezTo>
                  <a:pt x="293811" y="849159"/>
                  <a:pt x="209267" y="724636"/>
                  <a:pt x="104479" y="620496"/>
                </a:cubicBezTo>
                <a:cubicBezTo>
                  <a:pt x="-35956" y="480948"/>
                  <a:pt x="-34661" y="251942"/>
                  <a:pt x="107375" y="109004"/>
                </a:cubicBezTo>
                <a:cubicBezTo>
                  <a:pt x="178393" y="37541"/>
                  <a:pt x="271154" y="1117"/>
                  <a:pt x="363712" y="0"/>
                </a:cubicBezTo>
              </a:path>
            </a:pathLst>
          </a:custGeom>
          <a:solidFill>
            <a:srgbClr val="2222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135879" y="2481262"/>
            <a:ext cx="104457" cy="104775"/>
          </a:xfrm>
          <a:custGeom>
            <a:avLst/>
            <a:gdLst>
              <a:gd name="connsiteX0" fmla="*/ 0 w 104457"/>
              <a:gd name="connsiteY0" fmla="*/ 53149 h 104775"/>
              <a:gd name="connsiteX1" fmla="*/ 52070 w 104457"/>
              <a:gd name="connsiteY1" fmla="*/ 0 h 104775"/>
              <a:gd name="connsiteX2" fmla="*/ 104457 w 104457"/>
              <a:gd name="connsiteY2" fmla="*/ 52387 h 104775"/>
              <a:gd name="connsiteX3" fmla="*/ 52070 w 104457"/>
              <a:gd name="connsiteY3" fmla="*/ 104775 h 104775"/>
              <a:gd name="connsiteX4" fmla="*/ 0 w 104457"/>
              <a:gd name="connsiteY4" fmla="*/ 53149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457" h="104775">
                <a:moveTo>
                  <a:pt x="0" y="53149"/>
                </a:moveTo>
                <a:cubicBezTo>
                  <a:pt x="-317" y="23456"/>
                  <a:pt x="23139" y="0"/>
                  <a:pt x="52070" y="0"/>
                </a:cubicBezTo>
                <a:cubicBezTo>
                  <a:pt x="81000" y="0"/>
                  <a:pt x="104457" y="23456"/>
                  <a:pt x="104457" y="52387"/>
                </a:cubicBezTo>
                <a:cubicBezTo>
                  <a:pt x="104457" y="81318"/>
                  <a:pt x="81000" y="104775"/>
                  <a:pt x="52070" y="104775"/>
                </a:cubicBezTo>
                <a:cubicBezTo>
                  <a:pt x="23139" y="104775"/>
                  <a:pt x="-317" y="81318"/>
                  <a:pt x="0" y="53149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34906" y="983221"/>
            <a:ext cx="722617" cy="993089"/>
          </a:xfrm>
          <a:custGeom>
            <a:avLst/>
            <a:gdLst>
              <a:gd name="connsiteX0" fmla="*/ 362299 w 722617"/>
              <a:gd name="connsiteY0" fmla="*/ 0 h 993089"/>
              <a:gd name="connsiteX1" fmla="*/ 617492 w 722617"/>
              <a:gd name="connsiteY1" fmla="*/ 103517 h 993089"/>
              <a:gd name="connsiteX2" fmla="*/ 616096 w 722617"/>
              <a:gd name="connsiteY2" fmla="*/ 614502 h 993089"/>
              <a:gd name="connsiteX3" fmla="*/ 359581 w 722617"/>
              <a:gd name="connsiteY3" fmla="*/ 993089 h 993089"/>
              <a:gd name="connsiteX4" fmla="*/ 105124 w 722617"/>
              <a:gd name="connsiteY4" fmla="*/ 619125 h 993089"/>
              <a:gd name="connsiteX5" fmla="*/ 106521 w 722617"/>
              <a:gd name="connsiteY5" fmla="*/ 108140 h 993089"/>
              <a:gd name="connsiteX6" fmla="*/ 362299 w 722617"/>
              <a:gd name="connsiteY6" fmla="*/ 0 h 993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2617" h="993089">
                <a:moveTo>
                  <a:pt x="362299" y="0"/>
                </a:moveTo>
                <a:cubicBezTo>
                  <a:pt x="454754" y="-838"/>
                  <a:pt x="547135" y="33604"/>
                  <a:pt x="617492" y="103517"/>
                </a:cubicBezTo>
                <a:cubicBezTo>
                  <a:pt x="758209" y="243344"/>
                  <a:pt x="757574" y="472122"/>
                  <a:pt x="616096" y="614502"/>
                </a:cubicBezTo>
                <a:cubicBezTo>
                  <a:pt x="510521" y="720750"/>
                  <a:pt x="425011" y="846950"/>
                  <a:pt x="359581" y="993089"/>
                </a:cubicBezTo>
                <a:cubicBezTo>
                  <a:pt x="294950" y="848118"/>
                  <a:pt x="210127" y="723468"/>
                  <a:pt x="105124" y="619125"/>
                </a:cubicBezTo>
                <a:cubicBezTo>
                  <a:pt x="-35592" y="479297"/>
                  <a:pt x="-34956" y="250532"/>
                  <a:pt x="106521" y="108140"/>
                </a:cubicBezTo>
                <a:cubicBezTo>
                  <a:pt x="177260" y="36957"/>
                  <a:pt x="269830" y="838"/>
                  <a:pt x="362299" y="0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443471" y="2044700"/>
            <a:ext cx="104965" cy="104775"/>
          </a:xfrm>
          <a:custGeom>
            <a:avLst/>
            <a:gdLst>
              <a:gd name="connsiteX0" fmla="*/ 0 w 104965"/>
              <a:gd name="connsiteY0" fmla="*/ 52323 h 104775"/>
              <a:gd name="connsiteX1" fmla="*/ 52578 w 104965"/>
              <a:gd name="connsiteY1" fmla="*/ 0 h 104775"/>
              <a:gd name="connsiteX2" fmla="*/ 104965 w 104965"/>
              <a:gd name="connsiteY2" fmla="*/ 52387 h 104775"/>
              <a:gd name="connsiteX3" fmla="*/ 52578 w 104965"/>
              <a:gd name="connsiteY3" fmla="*/ 104775 h 104775"/>
              <a:gd name="connsiteX4" fmla="*/ 0 w 104965"/>
              <a:gd name="connsiteY4" fmla="*/ 52323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965" h="104775">
                <a:moveTo>
                  <a:pt x="0" y="52323"/>
                </a:moveTo>
                <a:cubicBezTo>
                  <a:pt x="190" y="23456"/>
                  <a:pt x="23647" y="0"/>
                  <a:pt x="52578" y="0"/>
                </a:cubicBezTo>
                <a:cubicBezTo>
                  <a:pt x="81508" y="0"/>
                  <a:pt x="104965" y="23456"/>
                  <a:pt x="104965" y="52387"/>
                </a:cubicBezTo>
                <a:cubicBezTo>
                  <a:pt x="104965" y="81318"/>
                  <a:pt x="81508" y="104775"/>
                  <a:pt x="52578" y="104775"/>
                </a:cubicBezTo>
                <a:cubicBezTo>
                  <a:pt x="23647" y="104775"/>
                  <a:pt x="190" y="81318"/>
                  <a:pt x="0" y="52323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50555" y="664552"/>
            <a:ext cx="721902" cy="992111"/>
          </a:xfrm>
          <a:custGeom>
            <a:avLst/>
            <a:gdLst>
              <a:gd name="connsiteX0" fmla="*/ 362294 w 721902"/>
              <a:gd name="connsiteY0" fmla="*/ 0 h 992111"/>
              <a:gd name="connsiteX1" fmla="*/ 617132 w 721902"/>
              <a:gd name="connsiteY1" fmla="*/ 103162 h 992111"/>
              <a:gd name="connsiteX2" fmla="*/ 615227 w 721902"/>
              <a:gd name="connsiteY2" fmla="*/ 613638 h 992111"/>
              <a:gd name="connsiteX3" fmla="*/ 358599 w 721902"/>
              <a:gd name="connsiteY3" fmla="*/ 992111 h 992111"/>
              <a:gd name="connsiteX4" fmla="*/ 104776 w 721902"/>
              <a:gd name="connsiteY4" fmla="*/ 618769 h 992111"/>
              <a:gd name="connsiteX5" fmla="*/ 106668 w 721902"/>
              <a:gd name="connsiteY5" fmla="*/ 108292 h 992111"/>
              <a:gd name="connsiteX6" fmla="*/ 362294 w 721902"/>
              <a:gd name="connsiteY6" fmla="*/ 0 h 992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1902" h="992111">
                <a:moveTo>
                  <a:pt x="362294" y="0"/>
                </a:moveTo>
                <a:cubicBezTo>
                  <a:pt x="454674" y="-927"/>
                  <a:pt x="546914" y="33388"/>
                  <a:pt x="617132" y="103162"/>
                </a:cubicBezTo>
                <a:cubicBezTo>
                  <a:pt x="757569" y="242709"/>
                  <a:pt x="756718" y="471258"/>
                  <a:pt x="615227" y="613638"/>
                </a:cubicBezTo>
                <a:cubicBezTo>
                  <a:pt x="509652" y="719886"/>
                  <a:pt x="424118" y="846048"/>
                  <a:pt x="358599" y="992111"/>
                </a:cubicBezTo>
                <a:cubicBezTo>
                  <a:pt x="294171" y="847356"/>
                  <a:pt x="209563" y="722909"/>
                  <a:pt x="104776" y="618769"/>
                </a:cubicBezTo>
                <a:cubicBezTo>
                  <a:pt x="-35659" y="479221"/>
                  <a:pt x="-34821" y="250672"/>
                  <a:pt x="106668" y="108292"/>
                </a:cubicBezTo>
                <a:cubicBezTo>
                  <a:pt x="177407" y="37096"/>
                  <a:pt x="269914" y="927"/>
                  <a:pt x="362294" y="0"/>
                </a:cubicBez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11200" y="2644775"/>
            <a:ext cx="7948765" cy="2159000"/>
          </a:xfrm>
          <a:custGeom>
            <a:avLst/>
            <a:gdLst>
              <a:gd name="connsiteX0" fmla="*/ 0 w 7948765"/>
              <a:gd name="connsiteY0" fmla="*/ 2095500 h 2159000"/>
              <a:gd name="connsiteX1" fmla="*/ 1219974 w 7948765"/>
              <a:gd name="connsiteY1" fmla="*/ 2095500 h 2159000"/>
              <a:gd name="connsiteX2" fmla="*/ 1188224 w 7948765"/>
              <a:gd name="connsiteY2" fmla="*/ 2127250 h 2159000"/>
              <a:gd name="connsiteX3" fmla="*/ 1188224 w 7948765"/>
              <a:gd name="connsiteY3" fmla="*/ 1745221 h 2159000"/>
              <a:gd name="connsiteX4" fmla="*/ 2618257 w 7948765"/>
              <a:gd name="connsiteY4" fmla="*/ 1745221 h 2159000"/>
              <a:gd name="connsiteX5" fmla="*/ 2586507 w 7948765"/>
              <a:gd name="connsiteY5" fmla="*/ 1776971 h 2159000"/>
              <a:gd name="connsiteX6" fmla="*/ 2586507 w 7948765"/>
              <a:gd name="connsiteY6" fmla="*/ 1382661 h 2159000"/>
              <a:gd name="connsiteX7" fmla="*/ 3988384 w 7948765"/>
              <a:gd name="connsiteY7" fmla="*/ 1382661 h 2159000"/>
              <a:gd name="connsiteX8" fmla="*/ 3956634 w 7948765"/>
              <a:gd name="connsiteY8" fmla="*/ 1414411 h 2159000"/>
              <a:gd name="connsiteX9" fmla="*/ 3956634 w 7948765"/>
              <a:gd name="connsiteY9" fmla="*/ 964793 h 2159000"/>
              <a:gd name="connsiteX10" fmla="*/ 5396052 w 7948765"/>
              <a:gd name="connsiteY10" fmla="*/ 964793 h 2159000"/>
              <a:gd name="connsiteX11" fmla="*/ 5364302 w 7948765"/>
              <a:gd name="connsiteY11" fmla="*/ 996543 h 2159000"/>
              <a:gd name="connsiteX12" fmla="*/ 5364302 w 7948765"/>
              <a:gd name="connsiteY12" fmla="*/ 479323 h 2159000"/>
              <a:gd name="connsiteX13" fmla="*/ 6709867 w 7948765"/>
              <a:gd name="connsiteY13" fmla="*/ 479323 h 2159000"/>
              <a:gd name="connsiteX14" fmla="*/ 6678117 w 7948765"/>
              <a:gd name="connsiteY14" fmla="*/ 511073 h 2159000"/>
              <a:gd name="connsiteX15" fmla="*/ 6678117 w 7948765"/>
              <a:gd name="connsiteY15" fmla="*/ 6299 h 2159000"/>
              <a:gd name="connsiteX16" fmla="*/ 7948459 w 7948765"/>
              <a:gd name="connsiteY16" fmla="*/ 0 h 2159000"/>
              <a:gd name="connsiteX17" fmla="*/ 7948765 w 7948765"/>
              <a:gd name="connsiteY17" fmla="*/ 63500 h 2159000"/>
              <a:gd name="connsiteX18" fmla="*/ 6710019 w 7948765"/>
              <a:gd name="connsiteY18" fmla="*/ 69646 h 2159000"/>
              <a:gd name="connsiteX19" fmla="*/ 6741617 w 7948765"/>
              <a:gd name="connsiteY19" fmla="*/ 37896 h 2159000"/>
              <a:gd name="connsiteX20" fmla="*/ 6741617 w 7948765"/>
              <a:gd name="connsiteY20" fmla="*/ 542823 h 2159000"/>
              <a:gd name="connsiteX21" fmla="*/ 5396052 w 7948765"/>
              <a:gd name="connsiteY21" fmla="*/ 542823 h 2159000"/>
              <a:gd name="connsiteX22" fmla="*/ 5427802 w 7948765"/>
              <a:gd name="connsiteY22" fmla="*/ 511073 h 2159000"/>
              <a:gd name="connsiteX23" fmla="*/ 5427802 w 7948765"/>
              <a:gd name="connsiteY23" fmla="*/ 1028293 h 2159000"/>
              <a:gd name="connsiteX24" fmla="*/ 3988384 w 7948765"/>
              <a:gd name="connsiteY24" fmla="*/ 1028293 h 2159000"/>
              <a:gd name="connsiteX25" fmla="*/ 4020134 w 7948765"/>
              <a:gd name="connsiteY25" fmla="*/ 996543 h 2159000"/>
              <a:gd name="connsiteX26" fmla="*/ 4020134 w 7948765"/>
              <a:gd name="connsiteY26" fmla="*/ 1446161 h 2159000"/>
              <a:gd name="connsiteX27" fmla="*/ 2618257 w 7948765"/>
              <a:gd name="connsiteY27" fmla="*/ 1446161 h 2159000"/>
              <a:gd name="connsiteX28" fmla="*/ 2650007 w 7948765"/>
              <a:gd name="connsiteY28" fmla="*/ 1414411 h 2159000"/>
              <a:gd name="connsiteX29" fmla="*/ 2650007 w 7948765"/>
              <a:gd name="connsiteY29" fmla="*/ 1808721 h 2159000"/>
              <a:gd name="connsiteX30" fmla="*/ 1219974 w 7948765"/>
              <a:gd name="connsiteY30" fmla="*/ 1808721 h 2159000"/>
              <a:gd name="connsiteX31" fmla="*/ 1251724 w 7948765"/>
              <a:gd name="connsiteY31" fmla="*/ 1776971 h 2159000"/>
              <a:gd name="connsiteX32" fmla="*/ 1251724 w 7948765"/>
              <a:gd name="connsiteY32" fmla="*/ 2159000 h 2159000"/>
              <a:gd name="connsiteX33" fmla="*/ 0 w 7948765"/>
              <a:gd name="connsiteY33" fmla="*/ 2159000 h 2159000"/>
              <a:gd name="connsiteX34" fmla="*/ 0 w 7948765"/>
              <a:gd name="connsiteY34" fmla="*/ 20955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7948765" h="2159000">
                <a:moveTo>
                  <a:pt x="0" y="2095500"/>
                </a:moveTo>
                <a:lnTo>
                  <a:pt x="1219974" y="2095500"/>
                </a:lnTo>
                <a:lnTo>
                  <a:pt x="1188224" y="2127250"/>
                </a:lnTo>
                <a:lnTo>
                  <a:pt x="1188224" y="1745221"/>
                </a:lnTo>
                <a:lnTo>
                  <a:pt x="2618257" y="1745221"/>
                </a:lnTo>
                <a:lnTo>
                  <a:pt x="2586507" y="1776971"/>
                </a:lnTo>
                <a:lnTo>
                  <a:pt x="2586507" y="1382661"/>
                </a:lnTo>
                <a:lnTo>
                  <a:pt x="3988384" y="1382661"/>
                </a:lnTo>
                <a:lnTo>
                  <a:pt x="3956634" y="1414411"/>
                </a:lnTo>
                <a:lnTo>
                  <a:pt x="3956634" y="964793"/>
                </a:lnTo>
                <a:lnTo>
                  <a:pt x="5396052" y="964793"/>
                </a:lnTo>
                <a:lnTo>
                  <a:pt x="5364302" y="996543"/>
                </a:lnTo>
                <a:lnTo>
                  <a:pt x="5364302" y="479323"/>
                </a:lnTo>
                <a:lnTo>
                  <a:pt x="6709867" y="479323"/>
                </a:lnTo>
                <a:lnTo>
                  <a:pt x="6678117" y="511073"/>
                </a:lnTo>
                <a:lnTo>
                  <a:pt x="6678117" y="6299"/>
                </a:lnTo>
                <a:lnTo>
                  <a:pt x="7948459" y="0"/>
                </a:lnTo>
                <a:lnTo>
                  <a:pt x="7948765" y="63500"/>
                </a:lnTo>
                <a:lnTo>
                  <a:pt x="6710019" y="69646"/>
                </a:lnTo>
                <a:lnTo>
                  <a:pt x="6741617" y="37896"/>
                </a:lnTo>
                <a:lnTo>
                  <a:pt x="6741617" y="542823"/>
                </a:lnTo>
                <a:lnTo>
                  <a:pt x="5396052" y="542823"/>
                </a:lnTo>
                <a:lnTo>
                  <a:pt x="5427802" y="511073"/>
                </a:lnTo>
                <a:lnTo>
                  <a:pt x="5427802" y="1028293"/>
                </a:lnTo>
                <a:lnTo>
                  <a:pt x="3988384" y="1028293"/>
                </a:lnTo>
                <a:lnTo>
                  <a:pt x="4020134" y="996543"/>
                </a:lnTo>
                <a:lnTo>
                  <a:pt x="4020134" y="1446161"/>
                </a:lnTo>
                <a:lnTo>
                  <a:pt x="2618257" y="1446161"/>
                </a:lnTo>
                <a:lnTo>
                  <a:pt x="2650007" y="1414411"/>
                </a:lnTo>
                <a:lnTo>
                  <a:pt x="2650007" y="1808721"/>
                </a:lnTo>
                <a:lnTo>
                  <a:pt x="1219974" y="1808721"/>
                </a:lnTo>
                <a:lnTo>
                  <a:pt x="1251724" y="1776971"/>
                </a:lnTo>
                <a:lnTo>
                  <a:pt x="1251724" y="2159000"/>
                </a:lnTo>
                <a:lnTo>
                  <a:pt x="0" y="2159000"/>
                </a:lnTo>
                <a:lnTo>
                  <a:pt x="0" y="2095500"/>
                </a:lnTo>
              </a:path>
            </a:pathLst>
          </a:custGeom>
          <a:solidFill>
            <a:srgbClr val="89A4A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677911" y="1693862"/>
            <a:ext cx="104013" cy="104775"/>
          </a:xfrm>
          <a:custGeom>
            <a:avLst/>
            <a:gdLst>
              <a:gd name="connsiteX0" fmla="*/ 0 w 104013"/>
              <a:gd name="connsiteY0" fmla="*/ 52641 h 104775"/>
              <a:gd name="connsiteX1" fmla="*/ 51625 w 104013"/>
              <a:gd name="connsiteY1" fmla="*/ 0 h 104775"/>
              <a:gd name="connsiteX2" fmla="*/ 104013 w 104013"/>
              <a:gd name="connsiteY2" fmla="*/ 52387 h 104775"/>
              <a:gd name="connsiteX3" fmla="*/ 51625 w 104013"/>
              <a:gd name="connsiteY3" fmla="*/ 104775 h 104775"/>
              <a:gd name="connsiteX4" fmla="*/ 0 w 104013"/>
              <a:gd name="connsiteY4" fmla="*/ 52641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013" h="104775">
                <a:moveTo>
                  <a:pt x="0" y="52641"/>
                </a:moveTo>
                <a:cubicBezTo>
                  <a:pt x="-761" y="23456"/>
                  <a:pt x="22694" y="0"/>
                  <a:pt x="51625" y="0"/>
                </a:cubicBezTo>
                <a:cubicBezTo>
                  <a:pt x="80556" y="0"/>
                  <a:pt x="104013" y="23456"/>
                  <a:pt x="104013" y="52387"/>
                </a:cubicBezTo>
                <a:cubicBezTo>
                  <a:pt x="104013" y="81318"/>
                  <a:pt x="80556" y="104775"/>
                  <a:pt x="51625" y="104775"/>
                </a:cubicBezTo>
                <a:cubicBezTo>
                  <a:pt x="22694" y="104775"/>
                  <a:pt x="-761" y="81318"/>
                  <a:pt x="0" y="52641"/>
                </a:cubicBezTo>
              </a:path>
            </a:pathLst>
          </a:custGeom>
          <a:solidFill>
            <a:srgbClr val="BBE0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9144" y="181355"/>
            <a:ext cx="691895" cy="425195"/>
          </a:xfrm>
          <a:custGeom>
            <a:avLst/>
            <a:gdLst>
              <a:gd name="connsiteX0" fmla="*/ 0 w 691895"/>
              <a:gd name="connsiteY0" fmla="*/ 425195 h 425195"/>
              <a:gd name="connsiteX1" fmla="*/ 176784 w 691895"/>
              <a:gd name="connsiteY1" fmla="*/ 0 h 425195"/>
              <a:gd name="connsiteX2" fmla="*/ 691896 w 691895"/>
              <a:gd name="connsiteY2" fmla="*/ 0 h 425195"/>
              <a:gd name="connsiteX3" fmla="*/ 516636 w 691895"/>
              <a:gd name="connsiteY3" fmla="*/ 425195 h 425195"/>
              <a:gd name="connsiteX4" fmla="*/ 0 w 691895"/>
              <a:gd name="connsiteY4" fmla="*/ 425195 h 425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5195">
                <a:moveTo>
                  <a:pt x="0" y="425195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5195"/>
                </a:lnTo>
                <a:lnTo>
                  <a:pt x="0" y="425195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047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3 w 691895"/>
              <a:gd name="connsiteY1" fmla="*/ 0 h 423672"/>
              <a:gd name="connsiteX2" fmla="*/ 691896 w 691895"/>
              <a:gd name="connsiteY2" fmla="*/ 0 h 423672"/>
              <a:gd name="connsiteX3" fmla="*/ 516635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3" y="0"/>
                </a:lnTo>
                <a:lnTo>
                  <a:pt x="691896" y="0"/>
                </a:lnTo>
                <a:lnTo>
                  <a:pt x="516635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5100"/>
            <a:ext cx="8534400" cy="4445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2628900"/>
            <a:ext cx="762000" cy="10414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4100" y="2387600"/>
            <a:ext cx="762000" cy="10414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8900" y="3441700"/>
            <a:ext cx="152400" cy="1524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0" y="1828800"/>
            <a:ext cx="762000" cy="10414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97300" y="2882900"/>
            <a:ext cx="152400" cy="1524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0" y="1397000"/>
            <a:ext cx="762000" cy="10414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05400" y="2451100"/>
            <a:ext cx="165100" cy="1651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21400" y="965200"/>
            <a:ext cx="749300" cy="10414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13500" y="2019300"/>
            <a:ext cx="165100" cy="1524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27900" y="647700"/>
            <a:ext cx="762000" cy="11811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30300" y="3721100"/>
            <a:ext cx="152400" cy="15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883400" y="4546600"/>
            <a:ext cx="167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备注：其他待定事项面商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901700" y="2895600"/>
            <a:ext cx="584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Pre-A轮融</a:t>
            </a:r>
          </a:p>
          <a:p>
            <a:pPr>
              <a:lnSpc>
                <a:spcPts val="14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资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82600" y="3924300"/>
            <a:ext cx="132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出让股权:10%--12%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融资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3000万--5000万人民币，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保证项目产品上市规模覆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82600" y="4457700"/>
            <a:ext cx="1257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盖校园、平台服务上线运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营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451100" y="2590800"/>
            <a:ext cx="571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03200" algn="l"/>
              </a:tabLst>
            </a:pP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接受机构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、私人跟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投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260600" y="3721100"/>
            <a:ext cx="685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接受机构跟投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260600" y="3898900"/>
            <a:ext cx="685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、私人跟投等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568700" y="21082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退出条款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454400" y="3136900"/>
            <a:ext cx="800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创始人回购、第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3454400" y="3302000"/>
            <a:ext cx="876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三方并购、IPO退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出均可，具体细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节面商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902200" y="1638300"/>
            <a:ext cx="558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接受双向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对赌条款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4813300" y="2755900"/>
            <a:ext cx="800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接受双向对赌条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款，具体面商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172200" y="12319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启动A轮融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资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134100" y="2260600"/>
            <a:ext cx="99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2018年初，开始启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动A轮融资，融资规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6134100" y="2616200"/>
            <a:ext cx="977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模不少于2亿元，迅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速扩大供货能力，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占领市场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7404100" y="901700"/>
            <a:ext cx="698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启动创业版</a:t>
            </a:r>
          </a:p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、海外版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7378700" y="1930400"/>
            <a:ext cx="838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2020年启动创业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7378700" y="2082800"/>
            <a:ext cx="800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版、海外版上市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准备工作；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52400" y="1905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16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39700" y="2032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11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52400" y="8382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8890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融资计划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" y="181355"/>
            <a:ext cx="691895" cy="425195"/>
          </a:xfrm>
          <a:custGeom>
            <a:avLst/>
            <a:gdLst>
              <a:gd name="connsiteX0" fmla="*/ 0 w 691895"/>
              <a:gd name="connsiteY0" fmla="*/ 425195 h 425195"/>
              <a:gd name="connsiteX1" fmla="*/ 176784 w 691895"/>
              <a:gd name="connsiteY1" fmla="*/ 0 h 425195"/>
              <a:gd name="connsiteX2" fmla="*/ 691896 w 691895"/>
              <a:gd name="connsiteY2" fmla="*/ 0 h 425195"/>
              <a:gd name="connsiteX3" fmla="*/ 516636 w 691895"/>
              <a:gd name="connsiteY3" fmla="*/ 425195 h 425195"/>
              <a:gd name="connsiteX4" fmla="*/ 0 w 691895"/>
              <a:gd name="connsiteY4" fmla="*/ 425195 h 425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5195">
                <a:moveTo>
                  <a:pt x="0" y="425195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5195"/>
                </a:lnTo>
                <a:lnTo>
                  <a:pt x="0" y="425195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64123" y="973836"/>
            <a:ext cx="801623" cy="1726692"/>
          </a:xfrm>
          <a:custGeom>
            <a:avLst/>
            <a:gdLst>
              <a:gd name="connsiteX0" fmla="*/ 801623 w 801623"/>
              <a:gd name="connsiteY0" fmla="*/ 0 h 1726692"/>
              <a:gd name="connsiteX1" fmla="*/ 800100 w 801623"/>
              <a:gd name="connsiteY1" fmla="*/ 1726691 h 1726692"/>
              <a:gd name="connsiteX2" fmla="*/ 0 w 801623"/>
              <a:gd name="connsiteY2" fmla="*/ 431291 h 1726692"/>
              <a:gd name="connsiteX3" fmla="*/ 801623 w 801623"/>
              <a:gd name="connsiteY3" fmla="*/ 0 h 1726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01623" h="1726692">
                <a:moveTo>
                  <a:pt x="801623" y="0"/>
                </a:moveTo>
                <a:lnTo>
                  <a:pt x="800100" y="1726691"/>
                </a:lnTo>
                <a:lnTo>
                  <a:pt x="0" y="431291"/>
                </a:lnTo>
                <a:lnTo>
                  <a:pt x="801623" y="0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61176" y="2726435"/>
            <a:ext cx="1121664" cy="1319784"/>
          </a:xfrm>
          <a:custGeom>
            <a:avLst/>
            <a:gdLst>
              <a:gd name="connsiteX0" fmla="*/ 890016 w 1121664"/>
              <a:gd name="connsiteY0" fmla="*/ 1319784 h 1319784"/>
              <a:gd name="connsiteX1" fmla="*/ 0 w 1121664"/>
              <a:gd name="connsiteY1" fmla="*/ 0 h 1319784"/>
              <a:gd name="connsiteX2" fmla="*/ 1121664 w 1121664"/>
              <a:gd name="connsiteY2" fmla="*/ 1092708 h 1319784"/>
              <a:gd name="connsiteX3" fmla="*/ 890016 w 1121664"/>
              <a:gd name="connsiteY3" fmla="*/ 1319784 h 1319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21664" h="1319784">
                <a:moveTo>
                  <a:pt x="890016" y="1319784"/>
                </a:moveTo>
                <a:lnTo>
                  <a:pt x="0" y="0"/>
                </a:lnTo>
                <a:lnTo>
                  <a:pt x="1121664" y="1092708"/>
                </a:lnTo>
                <a:lnTo>
                  <a:pt x="890016" y="1319784"/>
                </a:lnTo>
              </a:path>
            </a:pathLst>
          </a:custGeom>
          <a:solidFill>
            <a:srgbClr val="64C8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057643" y="2743200"/>
            <a:ext cx="700468" cy="461962"/>
          </a:xfrm>
          <a:custGeom>
            <a:avLst/>
            <a:gdLst>
              <a:gd name="connsiteX0" fmla="*/ 0 w 700468"/>
              <a:gd name="connsiteY0" fmla="*/ 231648 h 461962"/>
              <a:gd name="connsiteX1" fmla="*/ 350431 w 700468"/>
              <a:gd name="connsiteY1" fmla="*/ 0 h 461962"/>
              <a:gd name="connsiteX2" fmla="*/ 700468 w 700468"/>
              <a:gd name="connsiteY2" fmla="*/ 230987 h 461962"/>
              <a:gd name="connsiteX3" fmla="*/ 350431 w 700468"/>
              <a:gd name="connsiteY3" fmla="*/ 461962 h 461962"/>
              <a:gd name="connsiteX4" fmla="*/ 0 w 700468"/>
              <a:gd name="connsiteY4" fmla="*/ 231648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468" h="461962">
                <a:moveTo>
                  <a:pt x="0" y="231648"/>
                </a:moveTo>
                <a:cubicBezTo>
                  <a:pt x="381" y="103416"/>
                  <a:pt x="157099" y="0"/>
                  <a:pt x="350431" y="0"/>
                </a:cubicBezTo>
                <a:cubicBezTo>
                  <a:pt x="543750" y="0"/>
                  <a:pt x="700468" y="103416"/>
                  <a:pt x="700468" y="230987"/>
                </a:cubicBezTo>
                <a:cubicBezTo>
                  <a:pt x="700468" y="358546"/>
                  <a:pt x="543750" y="461962"/>
                  <a:pt x="350431" y="461962"/>
                </a:cubicBezTo>
                <a:cubicBezTo>
                  <a:pt x="157099" y="461962"/>
                  <a:pt x="381" y="358546"/>
                  <a:pt x="0" y="231648"/>
                </a:cubicBezTo>
              </a:path>
            </a:pathLst>
          </a:custGeom>
          <a:solidFill>
            <a:srgbClr val="BE1E2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902195" y="1857375"/>
            <a:ext cx="505079" cy="339725"/>
          </a:xfrm>
          <a:custGeom>
            <a:avLst/>
            <a:gdLst>
              <a:gd name="connsiteX0" fmla="*/ 0 w 505079"/>
              <a:gd name="connsiteY0" fmla="*/ 169545 h 339725"/>
              <a:gd name="connsiteX1" fmla="*/ 252666 w 505079"/>
              <a:gd name="connsiteY1" fmla="*/ 0 h 339725"/>
              <a:gd name="connsiteX2" fmla="*/ 505079 w 505079"/>
              <a:gd name="connsiteY2" fmla="*/ 169862 h 339725"/>
              <a:gd name="connsiteX3" fmla="*/ 252666 w 505079"/>
              <a:gd name="connsiteY3" fmla="*/ 339725 h 339725"/>
              <a:gd name="connsiteX4" fmla="*/ 0 w 505079"/>
              <a:gd name="connsiteY4" fmla="*/ 169545 h 339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5079" h="339725">
                <a:moveTo>
                  <a:pt x="0" y="169545"/>
                </a:moveTo>
                <a:cubicBezTo>
                  <a:pt x="254" y="76047"/>
                  <a:pt x="113258" y="0"/>
                  <a:pt x="252666" y="0"/>
                </a:cubicBezTo>
                <a:cubicBezTo>
                  <a:pt x="392074" y="0"/>
                  <a:pt x="505079" y="76047"/>
                  <a:pt x="505079" y="169862"/>
                </a:cubicBezTo>
                <a:cubicBezTo>
                  <a:pt x="505079" y="263677"/>
                  <a:pt x="392074" y="339725"/>
                  <a:pt x="252666" y="339725"/>
                </a:cubicBezTo>
                <a:cubicBezTo>
                  <a:pt x="113258" y="339725"/>
                  <a:pt x="254" y="263677"/>
                  <a:pt x="0" y="169545"/>
                </a:cubicBezTo>
              </a:path>
            </a:pathLst>
          </a:custGeom>
          <a:solidFill>
            <a:srgbClr val="FBB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489191" y="1189037"/>
            <a:ext cx="505333" cy="358775"/>
          </a:xfrm>
          <a:custGeom>
            <a:avLst/>
            <a:gdLst>
              <a:gd name="connsiteX0" fmla="*/ 0 w 505333"/>
              <a:gd name="connsiteY0" fmla="*/ 179514 h 358775"/>
              <a:gd name="connsiteX1" fmla="*/ 252920 w 505333"/>
              <a:gd name="connsiteY1" fmla="*/ 0 h 358775"/>
              <a:gd name="connsiteX2" fmla="*/ 505333 w 505333"/>
              <a:gd name="connsiteY2" fmla="*/ 179387 h 358775"/>
              <a:gd name="connsiteX3" fmla="*/ 252920 w 505333"/>
              <a:gd name="connsiteY3" fmla="*/ 358775 h 358775"/>
              <a:gd name="connsiteX4" fmla="*/ 0 w 505333"/>
              <a:gd name="connsiteY4" fmla="*/ 179514 h 358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5333" h="358775">
                <a:moveTo>
                  <a:pt x="0" y="179514"/>
                </a:moveTo>
                <a:cubicBezTo>
                  <a:pt x="508" y="80314"/>
                  <a:pt x="113512" y="0"/>
                  <a:pt x="252920" y="0"/>
                </a:cubicBezTo>
                <a:cubicBezTo>
                  <a:pt x="392328" y="0"/>
                  <a:pt x="505333" y="80314"/>
                  <a:pt x="505333" y="179387"/>
                </a:cubicBezTo>
                <a:cubicBezTo>
                  <a:pt x="505333" y="278460"/>
                  <a:pt x="392328" y="358775"/>
                  <a:pt x="252920" y="358775"/>
                </a:cubicBezTo>
                <a:cubicBezTo>
                  <a:pt x="113512" y="358775"/>
                  <a:pt x="508" y="278460"/>
                  <a:pt x="0" y="179514"/>
                </a:cubicBezTo>
              </a:path>
            </a:pathLst>
          </a:custGeom>
          <a:solidFill>
            <a:srgbClr val="58595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10200" y="2743200"/>
            <a:ext cx="915987" cy="604837"/>
          </a:xfrm>
          <a:custGeom>
            <a:avLst/>
            <a:gdLst>
              <a:gd name="connsiteX0" fmla="*/ 0 w 915987"/>
              <a:gd name="connsiteY0" fmla="*/ 301751 h 604837"/>
              <a:gd name="connsiteX1" fmla="*/ 457999 w 915987"/>
              <a:gd name="connsiteY1" fmla="*/ 0 h 604837"/>
              <a:gd name="connsiteX2" fmla="*/ 915987 w 915987"/>
              <a:gd name="connsiteY2" fmla="*/ 302425 h 604837"/>
              <a:gd name="connsiteX3" fmla="*/ 457999 w 915987"/>
              <a:gd name="connsiteY3" fmla="*/ 604837 h 604837"/>
              <a:gd name="connsiteX4" fmla="*/ 0 w 915987"/>
              <a:gd name="connsiteY4" fmla="*/ 301751 h 604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5987" h="604837">
                <a:moveTo>
                  <a:pt x="0" y="301751"/>
                </a:moveTo>
                <a:cubicBezTo>
                  <a:pt x="0" y="135394"/>
                  <a:pt x="205054" y="0"/>
                  <a:pt x="457999" y="0"/>
                </a:cubicBezTo>
                <a:cubicBezTo>
                  <a:pt x="710933" y="0"/>
                  <a:pt x="915987" y="135394"/>
                  <a:pt x="915987" y="302425"/>
                </a:cubicBezTo>
                <a:cubicBezTo>
                  <a:pt x="915987" y="469442"/>
                  <a:pt x="710933" y="604837"/>
                  <a:pt x="457999" y="604837"/>
                </a:cubicBezTo>
                <a:cubicBezTo>
                  <a:pt x="205054" y="604837"/>
                  <a:pt x="0" y="469442"/>
                  <a:pt x="0" y="301751"/>
                </a:cubicBezTo>
              </a:path>
            </a:pathLst>
          </a:custGeom>
          <a:solidFill>
            <a:srgbClr val="27AA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92708" y="1182624"/>
            <a:ext cx="298703" cy="269747"/>
          </a:xfrm>
          <a:custGeom>
            <a:avLst/>
            <a:gdLst>
              <a:gd name="connsiteX0" fmla="*/ 0 w 298703"/>
              <a:gd name="connsiteY0" fmla="*/ 0 h 269747"/>
              <a:gd name="connsiteX1" fmla="*/ 298703 w 298703"/>
              <a:gd name="connsiteY1" fmla="*/ 0 h 269747"/>
              <a:gd name="connsiteX2" fmla="*/ 298703 w 298703"/>
              <a:gd name="connsiteY2" fmla="*/ 269747 h 269747"/>
              <a:gd name="connsiteX3" fmla="*/ 0 w 298703"/>
              <a:gd name="connsiteY3" fmla="*/ 269747 h 269747"/>
              <a:gd name="connsiteX4" fmla="*/ 0 w 298703"/>
              <a:gd name="connsiteY4" fmla="*/ 0 h 269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703" h="269747">
                <a:moveTo>
                  <a:pt x="0" y="0"/>
                </a:moveTo>
                <a:lnTo>
                  <a:pt x="298703" y="0"/>
                </a:lnTo>
                <a:lnTo>
                  <a:pt x="298703" y="269747"/>
                </a:lnTo>
                <a:lnTo>
                  <a:pt x="0" y="269747"/>
                </a:lnTo>
                <a:lnTo>
                  <a:pt x="0" y="0"/>
                </a:lnTo>
              </a:path>
            </a:pathLst>
          </a:custGeom>
          <a:solidFill>
            <a:srgbClr val="27AA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2" y="1630679"/>
            <a:ext cx="298703" cy="269748"/>
          </a:xfrm>
          <a:custGeom>
            <a:avLst/>
            <a:gdLst>
              <a:gd name="connsiteX0" fmla="*/ 0 w 298703"/>
              <a:gd name="connsiteY0" fmla="*/ 0 h 269748"/>
              <a:gd name="connsiteX1" fmla="*/ 298703 w 298703"/>
              <a:gd name="connsiteY1" fmla="*/ 0 h 269748"/>
              <a:gd name="connsiteX2" fmla="*/ 298703 w 298703"/>
              <a:gd name="connsiteY2" fmla="*/ 269748 h 269748"/>
              <a:gd name="connsiteX3" fmla="*/ 0 w 298703"/>
              <a:gd name="connsiteY3" fmla="*/ 269748 h 269748"/>
              <a:gd name="connsiteX4" fmla="*/ 0 w 298703"/>
              <a:gd name="connsiteY4" fmla="*/ 0 h 269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703" h="269748">
                <a:moveTo>
                  <a:pt x="0" y="0"/>
                </a:moveTo>
                <a:lnTo>
                  <a:pt x="298703" y="0"/>
                </a:lnTo>
                <a:lnTo>
                  <a:pt x="298703" y="269748"/>
                </a:lnTo>
                <a:lnTo>
                  <a:pt x="0" y="269748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01852" y="2135123"/>
            <a:ext cx="298703" cy="269748"/>
          </a:xfrm>
          <a:custGeom>
            <a:avLst/>
            <a:gdLst>
              <a:gd name="connsiteX0" fmla="*/ 0 w 298703"/>
              <a:gd name="connsiteY0" fmla="*/ 0 h 269748"/>
              <a:gd name="connsiteX1" fmla="*/ 298703 w 298703"/>
              <a:gd name="connsiteY1" fmla="*/ 0 h 269748"/>
              <a:gd name="connsiteX2" fmla="*/ 298703 w 298703"/>
              <a:gd name="connsiteY2" fmla="*/ 269748 h 269748"/>
              <a:gd name="connsiteX3" fmla="*/ 0 w 298703"/>
              <a:gd name="connsiteY3" fmla="*/ 269748 h 269748"/>
              <a:gd name="connsiteX4" fmla="*/ 0 w 298703"/>
              <a:gd name="connsiteY4" fmla="*/ 0 h 269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703" h="269748">
                <a:moveTo>
                  <a:pt x="0" y="0"/>
                </a:moveTo>
                <a:lnTo>
                  <a:pt x="298703" y="0"/>
                </a:lnTo>
                <a:lnTo>
                  <a:pt x="298703" y="269748"/>
                </a:lnTo>
                <a:lnTo>
                  <a:pt x="0" y="269748"/>
                </a:lnTo>
                <a:lnTo>
                  <a:pt x="0" y="0"/>
                </a:lnTo>
              </a:path>
            </a:pathLst>
          </a:custGeom>
          <a:solidFill>
            <a:srgbClr val="58595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06424" y="2621279"/>
            <a:ext cx="297180" cy="269748"/>
          </a:xfrm>
          <a:custGeom>
            <a:avLst/>
            <a:gdLst>
              <a:gd name="connsiteX0" fmla="*/ 0 w 297180"/>
              <a:gd name="connsiteY0" fmla="*/ 0 h 269748"/>
              <a:gd name="connsiteX1" fmla="*/ 297179 w 297180"/>
              <a:gd name="connsiteY1" fmla="*/ 0 h 269748"/>
              <a:gd name="connsiteX2" fmla="*/ 297179 w 297180"/>
              <a:gd name="connsiteY2" fmla="*/ 269748 h 269748"/>
              <a:gd name="connsiteX3" fmla="*/ 0 w 297180"/>
              <a:gd name="connsiteY3" fmla="*/ 269748 h 269748"/>
              <a:gd name="connsiteX4" fmla="*/ 0 w 297180"/>
              <a:gd name="connsiteY4" fmla="*/ 0 h 269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180" h="269748">
                <a:moveTo>
                  <a:pt x="0" y="0"/>
                </a:moveTo>
                <a:lnTo>
                  <a:pt x="297179" y="0"/>
                </a:lnTo>
                <a:lnTo>
                  <a:pt x="297179" y="269748"/>
                </a:lnTo>
                <a:lnTo>
                  <a:pt x="0" y="269748"/>
                </a:lnTo>
                <a:lnTo>
                  <a:pt x="0" y="0"/>
                </a:lnTo>
              </a:path>
            </a:pathLst>
          </a:custGeom>
          <a:solidFill>
            <a:srgbClr val="FBB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1852" y="3069335"/>
            <a:ext cx="298703" cy="269748"/>
          </a:xfrm>
          <a:custGeom>
            <a:avLst/>
            <a:gdLst>
              <a:gd name="connsiteX0" fmla="*/ 0 w 298703"/>
              <a:gd name="connsiteY0" fmla="*/ 0 h 269748"/>
              <a:gd name="connsiteX1" fmla="*/ 298703 w 298703"/>
              <a:gd name="connsiteY1" fmla="*/ 0 h 269748"/>
              <a:gd name="connsiteX2" fmla="*/ 298703 w 298703"/>
              <a:gd name="connsiteY2" fmla="*/ 269748 h 269748"/>
              <a:gd name="connsiteX3" fmla="*/ 0 w 298703"/>
              <a:gd name="connsiteY3" fmla="*/ 269748 h 269748"/>
              <a:gd name="connsiteX4" fmla="*/ 0 w 298703"/>
              <a:gd name="connsiteY4" fmla="*/ 0 h 269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703" h="269748">
                <a:moveTo>
                  <a:pt x="0" y="0"/>
                </a:moveTo>
                <a:lnTo>
                  <a:pt x="298703" y="0"/>
                </a:lnTo>
                <a:lnTo>
                  <a:pt x="298703" y="269748"/>
                </a:lnTo>
                <a:lnTo>
                  <a:pt x="0" y="269748"/>
                </a:lnTo>
                <a:lnTo>
                  <a:pt x="0" y="0"/>
                </a:lnTo>
              </a:path>
            </a:pathLst>
          </a:custGeom>
          <a:solidFill>
            <a:srgbClr val="64C8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10996" y="3515867"/>
            <a:ext cx="297180" cy="269747"/>
          </a:xfrm>
          <a:custGeom>
            <a:avLst/>
            <a:gdLst>
              <a:gd name="connsiteX0" fmla="*/ 0 w 297180"/>
              <a:gd name="connsiteY0" fmla="*/ 0 h 269747"/>
              <a:gd name="connsiteX1" fmla="*/ 297179 w 297180"/>
              <a:gd name="connsiteY1" fmla="*/ 0 h 269747"/>
              <a:gd name="connsiteX2" fmla="*/ 297179 w 297180"/>
              <a:gd name="connsiteY2" fmla="*/ 269747 h 269747"/>
              <a:gd name="connsiteX3" fmla="*/ 0 w 297180"/>
              <a:gd name="connsiteY3" fmla="*/ 269747 h 269747"/>
              <a:gd name="connsiteX4" fmla="*/ 0 w 297180"/>
              <a:gd name="connsiteY4" fmla="*/ 0 h 269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180" h="269747">
                <a:moveTo>
                  <a:pt x="0" y="0"/>
                </a:moveTo>
                <a:lnTo>
                  <a:pt x="297179" y="0"/>
                </a:lnTo>
                <a:lnTo>
                  <a:pt x="297179" y="269747"/>
                </a:lnTo>
                <a:lnTo>
                  <a:pt x="0" y="269747"/>
                </a:lnTo>
                <a:lnTo>
                  <a:pt x="0" y="0"/>
                </a:lnTo>
              </a:path>
            </a:pathLst>
          </a:custGeom>
          <a:solidFill>
            <a:srgbClr val="BE1E2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0"/>
            <a:ext cx="85217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56300" y="1460500"/>
            <a:ext cx="355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6%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388100" y="1358900"/>
            <a:ext cx="393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6%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883400" y="3568700"/>
            <a:ext cx="41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2%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2400" y="2032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12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99100" y="2781300"/>
            <a:ext cx="50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65%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061200" y="1828800"/>
            <a:ext cx="5207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201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15%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89000" y="228600"/>
            <a:ext cx="2095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685800" algn="l"/>
              </a:tabLst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融资资金用途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生产流动资金占比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62100" y="1714500"/>
            <a:ext cx="23114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人才引进资金占比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增加云平台服务模块资金占比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产品迭代资金占比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线上推广资金占比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44500" y="3594100"/>
            <a:ext cx="82423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备用金占比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43000" algn="l"/>
              </a:tabLst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备注:融资到位之后，60天之内，产品即可交付已有的运营商等渠道，落地校园，2个月之内，即可完成北斗星航应收账款的银行贴现。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31873" y="836282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25409" y="1125448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39633" y="1486052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8648" y="1773161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30578" y="2079510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28648" y="2420873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28648" y="2740266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28648" y="3068586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28648" y="3420948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628648" y="3733469"/>
            <a:ext cx="23914" cy="12700"/>
          </a:xfrm>
          <a:custGeom>
            <a:avLst/>
            <a:gdLst>
              <a:gd name="connsiteX0" fmla="*/ 0 w 23914"/>
              <a:gd name="connsiteY0" fmla="*/ 0 h 12700"/>
              <a:gd name="connsiteX1" fmla="*/ 23914 w 23914"/>
              <a:gd name="connsiteY1" fmla="*/ 0 h 12700"/>
              <a:gd name="connsiteX2" fmla="*/ 23914 w 23914"/>
              <a:gd name="connsiteY2" fmla="*/ 12700 h 12700"/>
              <a:gd name="connsiteX3" fmla="*/ 0 w 23914"/>
              <a:gd name="connsiteY3" fmla="*/ 12700 h 12700"/>
              <a:gd name="connsiteX4" fmla="*/ 0 w 23914"/>
              <a:gd name="connsiteY4" fmla="*/ 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4" h="12700">
                <a:moveTo>
                  <a:pt x="0" y="0"/>
                </a:moveTo>
                <a:lnTo>
                  <a:pt x="23914" y="0"/>
                </a:lnTo>
                <a:lnTo>
                  <a:pt x="2391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63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0668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（金额:亿）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289300" y="3822700"/>
            <a:ext cx="444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0.24亿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08600" y="3048000"/>
            <a:ext cx="35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1.8亿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239000" y="1320800"/>
            <a:ext cx="35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5.4亿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2400" y="2032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13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76300" y="203200"/>
            <a:ext cx="4864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2017~2019年三年收益预测（参考值）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226300" y="4152900"/>
            <a:ext cx="1181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（年限）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36600" algn="l"/>
              </a:tabLst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备注:参见投资计划书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409700" y="42037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97000" y="37211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09700" y="31750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384300" y="1562100"/>
            <a:ext cx="139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397000" y="10033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08400"/>
            <a:ext cx="1511300" cy="1168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3695700"/>
            <a:ext cx="1435100" cy="1295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6800" y="3683000"/>
            <a:ext cx="1485900" cy="134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95300" y="876300"/>
            <a:ext cx="8064500" cy="279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深圳北斗星航网络科技有限公司是一家以K12智慧校园老师、学生、家长等为服务对象的，贯通智慧校园学习、生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活全场景业务的互联网服务运营企业。围绕K12+智慧教育生态链中学校、老师、学生、家长、培训机构、运营商、教育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内容提供商等各类用户的需求，基于云计算和大数据分析等现代信息和数据处理技术: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免费为K12校园铺设开放、多元、共享、融合、互联互通的校园生态系统；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免费为学生提供集教学、远程管理、教辅工具、多维家校互动、校园生活、社交等服务为一体的Wisecard校园生态学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生手机，满足学生伴随式、嵌入式的泛在交互体验；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免费为智慧校园构建专属教师、学生和家长的互动平台；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基于此，有点及面，引领智慧校园新生态，整体塑造具有中国特色的K12智慧校园，培育和提升学生的核心素养、信息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素养，为促进学生健康成长和终身发展，提供技术、数据和服务支撑，实现老师安心、学生开心、家长放心的梦想！</a:t>
            </a:r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1200" b="1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战略愿景</a:t>
            </a:r>
          </a:p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sz="1200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立志成为互联网+物联网智慧教育服务运营商的领导者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400" y="1905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关于我们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719512" y="0"/>
            <a:ext cx="25400" cy="5143500"/>
          </a:xfrm>
          <a:custGeom>
            <a:avLst/>
            <a:gdLst>
              <a:gd name="connsiteX0" fmla="*/ 12700 w 25400"/>
              <a:gd name="connsiteY0" fmla="*/ 0 h 5143500"/>
              <a:gd name="connsiteX1" fmla="*/ 12700 w 25400"/>
              <a:gd name="connsiteY1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43500">
                <a:moveTo>
                  <a:pt x="12700" y="0"/>
                </a:moveTo>
                <a:lnTo>
                  <a:pt x="12700" y="5143500"/>
                </a:lnTo>
              </a:path>
            </a:pathLst>
          </a:custGeom>
          <a:ln w="25400">
            <a:solidFill>
              <a:srgbClr val="F1F9F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77467" y="597408"/>
            <a:ext cx="1507236" cy="1063752"/>
          </a:xfrm>
          <a:custGeom>
            <a:avLst/>
            <a:gdLst>
              <a:gd name="connsiteX0" fmla="*/ 0 w 1507236"/>
              <a:gd name="connsiteY0" fmla="*/ 0 h 1063752"/>
              <a:gd name="connsiteX1" fmla="*/ 1507236 w 1507236"/>
              <a:gd name="connsiteY1" fmla="*/ 0 h 1063752"/>
              <a:gd name="connsiteX2" fmla="*/ 1507236 w 1507236"/>
              <a:gd name="connsiteY2" fmla="*/ 1063752 h 1063752"/>
              <a:gd name="connsiteX3" fmla="*/ 0 w 1507236"/>
              <a:gd name="connsiteY3" fmla="*/ 1063752 h 1063752"/>
              <a:gd name="connsiteX4" fmla="*/ 0 w 1507236"/>
              <a:gd name="connsiteY4" fmla="*/ 0 h 1063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7236" h="1063752">
                <a:moveTo>
                  <a:pt x="0" y="0"/>
                </a:moveTo>
                <a:lnTo>
                  <a:pt x="1507236" y="0"/>
                </a:lnTo>
                <a:lnTo>
                  <a:pt x="1507236" y="1063752"/>
                </a:lnTo>
                <a:lnTo>
                  <a:pt x="0" y="1063752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71572" y="1813560"/>
            <a:ext cx="1377695" cy="970788"/>
          </a:xfrm>
          <a:custGeom>
            <a:avLst/>
            <a:gdLst>
              <a:gd name="connsiteX0" fmla="*/ 0 w 1377695"/>
              <a:gd name="connsiteY0" fmla="*/ 0 h 970788"/>
              <a:gd name="connsiteX1" fmla="*/ 1377695 w 1377695"/>
              <a:gd name="connsiteY1" fmla="*/ 0 h 970788"/>
              <a:gd name="connsiteX2" fmla="*/ 1377695 w 1377695"/>
              <a:gd name="connsiteY2" fmla="*/ 970788 h 970788"/>
              <a:gd name="connsiteX3" fmla="*/ 0 w 1377695"/>
              <a:gd name="connsiteY3" fmla="*/ 970788 h 970788"/>
              <a:gd name="connsiteX4" fmla="*/ 0 w 1377695"/>
              <a:gd name="connsiteY4" fmla="*/ 0 h 970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7695" h="970788">
                <a:moveTo>
                  <a:pt x="0" y="0"/>
                </a:moveTo>
                <a:lnTo>
                  <a:pt x="1377695" y="0"/>
                </a:lnTo>
                <a:lnTo>
                  <a:pt x="1377695" y="970788"/>
                </a:lnTo>
                <a:lnTo>
                  <a:pt x="0" y="970788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72896" y="2979420"/>
            <a:ext cx="1507236" cy="1063752"/>
          </a:xfrm>
          <a:custGeom>
            <a:avLst/>
            <a:gdLst>
              <a:gd name="connsiteX0" fmla="*/ 0 w 1507236"/>
              <a:gd name="connsiteY0" fmla="*/ 0 h 1063752"/>
              <a:gd name="connsiteX1" fmla="*/ 1507236 w 1507236"/>
              <a:gd name="connsiteY1" fmla="*/ 0 h 1063752"/>
              <a:gd name="connsiteX2" fmla="*/ 1507236 w 1507236"/>
              <a:gd name="connsiteY2" fmla="*/ 1063751 h 1063752"/>
              <a:gd name="connsiteX3" fmla="*/ 0 w 1507236"/>
              <a:gd name="connsiteY3" fmla="*/ 1063751 h 1063752"/>
              <a:gd name="connsiteX4" fmla="*/ 0 w 1507236"/>
              <a:gd name="connsiteY4" fmla="*/ 0 h 1063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7236" h="1063752">
                <a:moveTo>
                  <a:pt x="0" y="0"/>
                </a:moveTo>
                <a:lnTo>
                  <a:pt x="1507236" y="0"/>
                </a:lnTo>
                <a:lnTo>
                  <a:pt x="1507236" y="1063751"/>
                </a:lnTo>
                <a:lnTo>
                  <a:pt x="0" y="1063751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49295" y="4055364"/>
            <a:ext cx="1392936" cy="982979"/>
          </a:xfrm>
          <a:custGeom>
            <a:avLst/>
            <a:gdLst>
              <a:gd name="connsiteX0" fmla="*/ 0 w 1392936"/>
              <a:gd name="connsiteY0" fmla="*/ 0 h 982979"/>
              <a:gd name="connsiteX1" fmla="*/ 1392936 w 1392936"/>
              <a:gd name="connsiteY1" fmla="*/ 0 h 982979"/>
              <a:gd name="connsiteX2" fmla="*/ 1392936 w 1392936"/>
              <a:gd name="connsiteY2" fmla="*/ 982979 h 982979"/>
              <a:gd name="connsiteX3" fmla="*/ 0 w 1392936"/>
              <a:gd name="connsiteY3" fmla="*/ 982979 h 982979"/>
              <a:gd name="connsiteX4" fmla="*/ 0 w 1392936"/>
              <a:gd name="connsiteY4" fmla="*/ 0 h 982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2936" h="982979">
                <a:moveTo>
                  <a:pt x="0" y="0"/>
                </a:moveTo>
                <a:lnTo>
                  <a:pt x="1392936" y="0"/>
                </a:lnTo>
                <a:lnTo>
                  <a:pt x="1392936" y="982979"/>
                </a:lnTo>
                <a:lnTo>
                  <a:pt x="0" y="982979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32247" y="528827"/>
            <a:ext cx="3241547" cy="4614671"/>
          </a:xfrm>
          <a:custGeom>
            <a:avLst/>
            <a:gdLst>
              <a:gd name="connsiteX0" fmla="*/ 0 w 3241547"/>
              <a:gd name="connsiteY0" fmla="*/ 0 h 4614671"/>
              <a:gd name="connsiteX1" fmla="*/ 3241547 w 3241547"/>
              <a:gd name="connsiteY1" fmla="*/ 0 h 4614671"/>
              <a:gd name="connsiteX2" fmla="*/ 3241547 w 3241547"/>
              <a:gd name="connsiteY2" fmla="*/ 4614672 h 4614671"/>
              <a:gd name="connsiteX3" fmla="*/ 0 w 3241547"/>
              <a:gd name="connsiteY3" fmla="*/ 4614672 h 4614671"/>
              <a:gd name="connsiteX4" fmla="*/ 0 w 3241547"/>
              <a:gd name="connsiteY4" fmla="*/ 0 h 4614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41547" h="4614671">
                <a:moveTo>
                  <a:pt x="0" y="0"/>
                </a:moveTo>
                <a:lnTo>
                  <a:pt x="3241547" y="0"/>
                </a:lnTo>
                <a:lnTo>
                  <a:pt x="3241547" y="4614672"/>
                </a:lnTo>
                <a:lnTo>
                  <a:pt x="0" y="4614672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50163" y="85343"/>
            <a:ext cx="8529828" cy="425195"/>
          </a:xfrm>
          <a:custGeom>
            <a:avLst/>
            <a:gdLst>
              <a:gd name="connsiteX0" fmla="*/ 0 w 8529828"/>
              <a:gd name="connsiteY0" fmla="*/ 425196 h 425195"/>
              <a:gd name="connsiteX1" fmla="*/ 175259 w 8529828"/>
              <a:gd name="connsiteY1" fmla="*/ 0 h 425195"/>
              <a:gd name="connsiteX2" fmla="*/ 8529828 w 8529828"/>
              <a:gd name="connsiteY2" fmla="*/ 0 h 425195"/>
              <a:gd name="connsiteX3" fmla="*/ 8354567 w 8529828"/>
              <a:gd name="connsiteY3" fmla="*/ 425196 h 425195"/>
              <a:gd name="connsiteX4" fmla="*/ 0 w 8529828"/>
              <a:gd name="connsiteY4" fmla="*/ 425196 h 425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29828" h="425195">
                <a:moveTo>
                  <a:pt x="0" y="425196"/>
                </a:moveTo>
                <a:lnTo>
                  <a:pt x="175259" y="0"/>
                </a:lnTo>
                <a:lnTo>
                  <a:pt x="8529828" y="0"/>
                </a:lnTo>
                <a:lnTo>
                  <a:pt x="8354567" y="425196"/>
                </a:lnTo>
                <a:lnTo>
                  <a:pt x="0" y="425196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635000" cy="4445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1803400"/>
            <a:ext cx="787400" cy="11049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0" y="1803400"/>
            <a:ext cx="800100" cy="1104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4025900"/>
            <a:ext cx="685800" cy="965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30400" y="4064000"/>
            <a:ext cx="6604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68600" y="584200"/>
            <a:ext cx="787400" cy="1104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92400" y="2971800"/>
            <a:ext cx="749300" cy="10414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79800" y="2971800"/>
            <a:ext cx="736600" cy="10414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85800"/>
            <a:ext cx="1409700" cy="15113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81600" y="2425700"/>
            <a:ext cx="1282700" cy="12700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181600" y="3771900"/>
            <a:ext cx="1282700" cy="13589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59600" y="800100"/>
            <a:ext cx="1270000" cy="14224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59600" y="2451100"/>
            <a:ext cx="1206500" cy="137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0" y="2209800"/>
            <a:ext cx="850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型号核准证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219200" y="3327400"/>
            <a:ext cx="1193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431800" algn="l"/>
              </a:tabLst>
            </a:pPr>
            <a:r>
              <a:rPr lang="en-US" altLang="zh-CN" sz="13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质量管理体系认</a:t>
            </a:r>
          </a:p>
          <a:p>
            <a:pPr>
              <a:lnSpc>
                <a:spcPts val="16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3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证书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921000" y="44577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产品认证证书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654800" y="1968500"/>
            <a:ext cx="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合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654800" y="2273300"/>
            <a:ext cx="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作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654800" y="2578100"/>
            <a:ext cx="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资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654800" y="2882900"/>
            <a:ext cx="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质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3500" y="1016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15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76300" y="165100"/>
            <a:ext cx="1536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  <a:tab pos="774700" algn="l"/>
              </a:tabLst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资质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13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电信设备进网许</a:t>
            </a:r>
          </a:p>
          <a:p>
            <a:pPr>
              <a:lnSpc>
                <a:spcPts val="1600"/>
              </a:lnSpc>
              <a:tabLst>
                <a:tab pos="3429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13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可证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800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08000" y="787400"/>
            <a:ext cx="1828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傅苇：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创始人、公司法人</a:t>
            </a:r>
          </a:p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在国内运营商侧，拥有众多系统资源支撑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周啓谊：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CEO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79400" y="1384300"/>
            <a:ext cx="5054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公司总体战略规划、经营目标、运作和实施，从业28年来，在国内和国外运营商侧，拥有众多系统资源支撑；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79400" y="16002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2600" y="1587500"/>
            <a:ext cx="177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张高峰：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首席运营官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COO（即将入职）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79400" y="1892300"/>
            <a:ext cx="85979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十九年的运营商从业经验，曾担任运营商市场部、政企部负责人，有丰富的团队管理经验，超前的产品运营、创新理念以及丰富市场营销实战经验，特别对移动互联网、物联网、智慧校园、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教育信息化有充分的研究和独到的见解。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李骅恩：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投融资和并购重组总监（即将入职）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前海梧桐并购母基金、海外投资负责人，丰富的股权投资经验；曾任中兴通讯主任工程师，国际商务技术部部长，总部商务技术负责人；曾任中兴通讯拉美大区和独联体大区总裁，曾任深圳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市高新奇科技股份有限公司副总裁，国威电子海外销售总监、高斯贝尔数码科技股份有限公司市场总监；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孙公航：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首席规划师（顾问）</a:t>
            </a:r>
          </a:p>
          <a:p>
            <a:pPr>
              <a:lnSpc>
                <a:spcPts val="15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中兴股份公司手机事业部总经理，中兴物联公司副总经理，十五年以上通信产品架构和规划经验，丰富的团队管理组织与协调经验，大局观好，富有强烈的创新意识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......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张雷：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CTO、首席平台架构师:</a:t>
            </a:r>
          </a:p>
          <a:p>
            <a:pPr>
              <a:lnSpc>
                <a:spcPts val="15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十三年的物联网和互联网的平台架构，软件设计研发经验，集丰富的管理经验与扎实的科研技能于一身，精通大并发，大数据平台的构建和智能硬件架构设计，知识覆盖面广，大局观好，富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有创新意识。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杨星：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移动客户端软件开发总监。</a:t>
            </a:r>
          </a:p>
          <a:p>
            <a:pPr>
              <a:lnSpc>
                <a:spcPts val="15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五年以上智能通信终端产品操作系统和各类应用软件开发经验，丰富的项目管理和研发团队管理、组织、沟通与协调经验</a:t>
            </a:r>
          </a:p>
          <a:p>
            <a:pPr>
              <a:lnSpc>
                <a:spcPts val="16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凌勇：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营销总监</a:t>
            </a:r>
          </a:p>
          <a:p>
            <a:pPr>
              <a:lnSpc>
                <a:spcPts val="1500"/>
              </a:lnSpc>
              <a:tabLst>
                <a:tab pos="177800" algn="l"/>
              </a:tabLst>
            </a:pPr>
            <a:r>
              <a:rPr lang="en-US" altLang="zh-CN" sz="805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五年以上智能通信终端系统项目需求管理经验，熟知运营商的营销政策和思路，熟知物联网和互联网思维的精髓，产品营销和商业模式方案设计，丰富的营销管理、组织、沟通与协调能力，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" y="4635500"/>
            <a:ext cx="1016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大局观好，勇于创新。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24200" y="4775200"/>
            <a:ext cx="254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F62F2F"/>
                </a:solidFill>
                <a:latin typeface="微软雅黑" pitchFamily="18" charset="0"/>
                <a:cs typeface="微软雅黑" pitchFamily="18" charset="0"/>
              </a:rPr>
              <a:t>更多资深专业人才，正在加入我们......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2400" y="190500"/>
            <a:ext cx="36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144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专业团队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500883"/>
            <a:ext cx="9144000" cy="2641600"/>
          </a:xfrm>
          <a:custGeom>
            <a:avLst/>
            <a:gdLst>
              <a:gd name="connsiteX0" fmla="*/ 0 w 9144000"/>
              <a:gd name="connsiteY0" fmla="*/ 0 h 2641600"/>
              <a:gd name="connsiteX1" fmla="*/ 9144000 w 9144000"/>
              <a:gd name="connsiteY1" fmla="*/ 0 h 2641600"/>
              <a:gd name="connsiteX2" fmla="*/ 9144000 w 9144000"/>
              <a:gd name="connsiteY2" fmla="*/ 2641600 h 2641600"/>
              <a:gd name="connsiteX3" fmla="*/ 0 w 9144000"/>
              <a:gd name="connsiteY3" fmla="*/ 2641600 h 2641600"/>
              <a:gd name="connsiteX4" fmla="*/ 0 w 9144000"/>
              <a:gd name="connsiteY4" fmla="*/ 0 h 264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641600">
                <a:moveTo>
                  <a:pt x="0" y="0"/>
                </a:moveTo>
                <a:lnTo>
                  <a:pt x="9144000" y="0"/>
                </a:lnTo>
                <a:lnTo>
                  <a:pt x="9144000" y="2641600"/>
                </a:lnTo>
                <a:lnTo>
                  <a:pt x="0" y="2641600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6400" y="2641600"/>
            <a:ext cx="20320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43300" y="1104900"/>
            <a:ext cx="2286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900"/>
              </a:lnSpc>
              <a:tabLst/>
            </a:pPr>
            <a:r>
              <a:rPr lang="en-US" altLang="zh-CN" sz="6000" b="1" dirty="0" smtClean="0">
                <a:solidFill>
                  <a:srgbClr val="606060"/>
                </a:solidFill>
                <a:latin typeface="微软雅黑" pitchFamily="18" charset="0"/>
                <a:cs typeface="微软雅黑" pitchFamily="18" charset="0"/>
              </a:rPr>
              <a:t>谢谢！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2730500"/>
            <a:ext cx="1244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联系人：周啓谊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3073400"/>
            <a:ext cx="2933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联系电话：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18629510666/17702907888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微信号：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zhou616302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3721100"/>
            <a:ext cx="293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联系邮箱：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zhou_sq@bdnav-tech.com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4064000"/>
            <a:ext cx="5600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联系地址：深圳市南山区科技园北区新西路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7</a:t>
            </a: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号兰光科技园大厦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C</a:t>
            </a: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栋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501</a:t>
            </a: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40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邮编：</a:t>
            </a:r>
            <a:r>
              <a:rPr lang="en-US" altLang="zh-CN" sz="140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518057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" y="1905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636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项目背景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52600" y="2362200"/>
            <a:ext cx="800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教育改革的目标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62000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促进公平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90700" y="1358900"/>
            <a:ext cx="62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三通两平台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464300" y="2387600"/>
            <a:ext cx="1143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信息技术和教学的融合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" y="4673600"/>
            <a:ext cx="8724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建设‘人人皆学、处处能学、时时可学’的学习型社会，提升学生的核心素养，培养创新型的人才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324600" y="1333500"/>
            <a:ext cx="1371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42900" algn="l"/>
              </a:tabLst>
            </a:pP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网络化、数字化、个性化的</a:t>
            </a:r>
          </a:p>
          <a:p>
            <a:pPr>
              <a:lnSpc>
                <a:spcPts val="1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终身教育体系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68500" y="31877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生态链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86100" y="3175000"/>
            <a:ext cx="50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自适应学习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86400" y="32131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教学方式转变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80200" y="32004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管理方式转变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74000" y="31877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学习方式转变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403600" y="952500"/>
            <a:ext cx="2260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校园生态系统+学生手机（B+C）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337559" y="1079500"/>
            <a:ext cx="607377" cy="608012"/>
          </a:xfrm>
          <a:custGeom>
            <a:avLst/>
            <a:gdLst>
              <a:gd name="connsiteX0" fmla="*/ 0 w 607377"/>
              <a:gd name="connsiteY0" fmla="*/ 304291 h 608012"/>
              <a:gd name="connsiteX1" fmla="*/ 303365 w 607377"/>
              <a:gd name="connsiteY1" fmla="*/ 0 h 608012"/>
              <a:gd name="connsiteX2" fmla="*/ 607377 w 607377"/>
              <a:gd name="connsiteY2" fmla="*/ 303999 h 608012"/>
              <a:gd name="connsiteX3" fmla="*/ 303365 w 607377"/>
              <a:gd name="connsiteY3" fmla="*/ 608012 h 608012"/>
              <a:gd name="connsiteX4" fmla="*/ 0 w 607377"/>
              <a:gd name="connsiteY4" fmla="*/ 304291 h 608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7377" h="608012">
                <a:moveTo>
                  <a:pt x="0" y="304291"/>
                </a:moveTo>
                <a:cubicBezTo>
                  <a:pt x="-634" y="136105"/>
                  <a:pt x="135471" y="0"/>
                  <a:pt x="303365" y="0"/>
                </a:cubicBezTo>
                <a:cubicBezTo>
                  <a:pt x="471271" y="0"/>
                  <a:pt x="607377" y="136105"/>
                  <a:pt x="607377" y="303999"/>
                </a:cubicBezTo>
                <a:cubicBezTo>
                  <a:pt x="607377" y="471906"/>
                  <a:pt x="471271" y="608012"/>
                  <a:pt x="303365" y="608012"/>
                </a:cubicBezTo>
                <a:cubicBezTo>
                  <a:pt x="135471" y="608012"/>
                  <a:pt x="-634" y="471906"/>
                  <a:pt x="0" y="30429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66060" y="2352675"/>
            <a:ext cx="607377" cy="606425"/>
          </a:xfrm>
          <a:custGeom>
            <a:avLst/>
            <a:gdLst>
              <a:gd name="connsiteX0" fmla="*/ 0 w 607377"/>
              <a:gd name="connsiteY0" fmla="*/ 303657 h 606425"/>
              <a:gd name="connsiteX1" fmla="*/ 303377 w 607377"/>
              <a:gd name="connsiteY1" fmla="*/ 0 h 606425"/>
              <a:gd name="connsiteX2" fmla="*/ 607377 w 607377"/>
              <a:gd name="connsiteY2" fmla="*/ 303212 h 606425"/>
              <a:gd name="connsiteX3" fmla="*/ 303377 w 607377"/>
              <a:gd name="connsiteY3" fmla="*/ 606425 h 606425"/>
              <a:gd name="connsiteX4" fmla="*/ 0 w 607377"/>
              <a:gd name="connsiteY4" fmla="*/ 303657 h 60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7377" h="606425">
                <a:moveTo>
                  <a:pt x="0" y="303657"/>
                </a:moveTo>
                <a:cubicBezTo>
                  <a:pt x="-635" y="135750"/>
                  <a:pt x="135470" y="0"/>
                  <a:pt x="303377" y="0"/>
                </a:cubicBezTo>
                <a:cubicBezTo>
                  <a:pt x="471271" y="0"/>
                  <a:pt x="607377" y="135750"/>
                  <a:pt x="607377" y="303212"/>
                </a:cubicBezTo>
                <a:cubicBezTo>
                  <a:pt x="607377" y="470674"/>
                  <a:pt x="471271" y="606425"/>
                  <a:pt x="303377" y="606425"/>
                </a:cubicBezTo>
                <a:cubicBezTo>
                  <a:pt x="135470" y="606425"/>
                  <a:pt x="-635" y="470674"/>
                  <a:pt x="0" y="303657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538728" y="3773487"/>
            <a:ext cx="606234" cy="606425"/>
          </a:xfrm>
          <a:custGeom>
            <a:avLst/>
            <a:gdLst>
              <a:gd name="connsiteX0" fmla="*/ 0 w 606234"/>
              <a:gd name="connsiteY0" fmla="*/ 303212 h 606425"/>
              <a:gd name="connsiteX1" fmla="*/ 303021 w 606234"/>
              <a:gd name="connsiteY1" fmla="*/ 0 h 606425"/>
              <a:gd name="connsiteX2" fmla="*/ 606234 w 606234"/>
              <a:gd name="connsiteY2" fmla="*/ 303212 h 606425"/>
              <a:gd name="connsiteX3" fmla="*/ 303021 w 606234"/>
              <a:gd name="connsiteY3" fmla="*/ 606425 h 606425"/>
              <a:gd name="connsiteX4" fmla="*/ 0 w 606234"/>
              <a:gd name="connsiteY4" fmla="*/ 303212 h 60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34" h="606425">
                <a:moveTo>
                  <a:pt x="0" y="303212"/>
                </a:moveTo>
                <a:cubicBezTo>
                  <a:pt x="-190" y="135750"/>
                  <a:pt x="135559" y="0"/>
                  <a:pt x="303021" y="0"/>
                </a:cubicBezTo>
                <a:cubicBezTo>
                  <a:pt x="470484" y="0"/>
                  <a:pt x="606234" y="135750"/>
                  <a:pt x="606234" y="303212"/>
                </a:cubicBezTo>
                <a:cubicBezTo>
                  <a:pt x="606234" y="470674"/>
                  <a:pt x="470484" y="606425"/>
                  <a:pt x="303021" y="606425"/>
                </a:cubicBezTo>
                <a:cubicBezTo>
                  <a:pt x="135559" y="606425"/>
                  <a:pt x="-190" y="470674"/>
                  <a:pt x="0" y="303212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94020" y="3767137"/>
            <a:ext cx="606742" cy="608012"/>
          </a:xfrm>
          <a:custGeom>
            <a:avLst/>
            <a:gdLst>
              <a:gd name="connsiteX0" fmla="*/ 0 w 606742"/>
              <a:gd name="connsiteY0" fmla="*/ 303466 h 608012"/>
              <a:gd name="connsiteX1" fmla="*/ 303529 w 606742"/>
              <a:gd name="connsiteY1" fmla="*/ 0 h 608012"/>
              <a:gd name="connsiteX2" fmla="*/ 606742 w 606742"/>
              <a:gd name="connsiteY2" fmla="*/ 304012 h 608012"/>
              <a:gd name="connsiteX3" fmla="*/ 303529 w 606742"/>
              <a:gd name="connsiteY3" fmla="*/ 608012 h 608012"/>
              <a:gd name="connsiteX4" fmla="*/ 0 w 606742"/>
              <a:gd name="connsiteY4" fmla="*/ 303466 h 608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742" h="608012">
                <a:moveTo>
                  <a:pt x="0" y="303466"/>
                </a:moveTo>
                <a:cubicBezTo>
                  <a:pt x="317" y="136106"/>
                  <a:pt x="136067" y="0"/>
                  <a:pt x="303529" y="0"/>
                </a:cubicBezTo>
                <a:cubicBezTo>
                  <a:pt x="470992" y="0"/>
                  <a:pt x="606742" y="136106"/>
                  <a:pt x="606742" y="304012"/>
                </a:cubicBezTo>
                <a:cubicBezTo>
                  <a:pt x="606742" y="471906"/>
                  <a:pt x="470992" y="608012"/>
                  <a:pt x="303529" y="608012"/>
                </a:cubicBezTo>
                <a:cubicBezTo>
                  <a:pt x="136067" y="608012"/>
                  <a:pt x="317" y="471906"/>
                  <a:pt x="0" y="303466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53328" y="2352675"/>
            <a:ext cx="607821" cy="608012"/>
          </a:xfrm>
          <a:custGeom>
            <a:avLst/>
            <a:gdLst>
              <a:gd name="connsiteX0" fmla="*/ 0 w 607821"/>
              <a:gd name="connsiteY0" fmla="*/ 303657 h 608012"/>
              <a:gd name="connsiteX1" fmla="*/ 303821 w 607821"/>
              <a:gd name="connsiteY1" fmla="*/ 0 h 608012"/>
              <a:gd name="connsiteX2" fmla="*/ 607821 w 607821"/>
              <a:gd name="connsiteY2" fmla="*/ 304012 h 608012"/>
              <a:gd name="connsiteX3" fmla="*/ 303821 w 607821"/>
              <a:gd name="connsiteY3" fmla="*/ 608012 h 608012"/>
              <a:gd name="connsiteX4" fmla="*/ 0 w 607821"/>
              <a:gd name="connsiteY4" fmla="*/ 303657 h 608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7821" h="608012">
                <a:moveTo>
                  <a:pt x="0" y="303657"/>
                </a:moveTo>
                <a:cubicBezTo>
                  <a:pt x="-190" y="136105"/>
                  <a:pt x="135915" y="0"/>
                  <a:pt x="303821" y="0"/>
                </a:cubicBezTo>
                <a:cubicBezTo>
                  <a:pt x="471716" y="0"/>
                  <a:pt x="607821" y="136105"/>
                  <a:pt x="607821" y="304012"/>
                </a:cubicBezTo>
                <a:cubicBezTo>
                  <a:pt x="607821" y="471906"/>
                  <a:pt x="471716" y="608012"/>
                  <a:pt x="303821" y="608012"/>
                </a:cubicBezTo>
                <a:cubicBezTo>
                  <a:pt x="135915" y="608012"/>
                  <a:pt x="-190" y="471906"/>
                  <a:pt x="0" y="303657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37047" y="1079500"/>
            <a:ext cx="606552" cy="608012"/>
          </a:xfrm>
          <a:custGeom>
            <a:avLst/>
            <a:gdLst>
              <a:gd name="connsiteX0" fmla="*/ 0 w 606552"/>
              <a:gd name="connsiteY0" fmla="*/ 304291 h 608012"/>
              <a:gd name="connsiteX1" fmla="*/ 303339 w 606552"/>
              <a:gd name="connsiteY1" fmla="*/ 0 h 608012"/>
              <a:gd name="connsiteX2" fmla="*/ 606552 w 606552"/>
              <a:gd name="connsiteY2" fmla="*/ 303999 h 608012"/>
              <a:gd name="connsiteX3" fmla="*/ 303339 w 606552"/>
              <a:gd name="connsiteY3" fmla="*/ 608012 h 608012"/>
              <a:gd name="connsiteX4" fmla="*/ 0 w 606552"/>
              <a:gd name="connsiteY4" fmla="*/ 304291 h 608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552" h="608012">
                <a:moveTo>
                  <a:pt x="0" y="304291"/>
                </a:moveTo>
                <a:cubicBezTo>
                  <a:pt x="127" y="136105"/>
                  <a:pt x="135877" y="0"/>
                  <a:pt x="303339" y="0"/>
                </a:cubicBezTo>
                <a:cubicBezTo>
                  <a:pt x="470801" y="0"/>
                  <a:pt x="606552" y="136105"/>
                  <a:pt x="606552" y="303999"/>
                </a:cubicBezTo>
                <a:cubicBezTo>
                  <a:pt x="606552" y="471906"/>
                  <a:pt x="470801" y="608012"/>
                  <a:pt x="303339" y="608012"/>
                </a:cubicBezTo>
                <a:cubicBezTo>
                  <a:pt x="135877" y="608012"/>
                  <a:pt x="127" y="471906"/>
                  <a:pt x="0" y="30429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33215" y="1455737"/>
            <a:ext cx="2170684" cy="2476500"/>
          </a:xfrm>
          <a:custGeom>
            <a:avLst/>
            <a:gdLst>
              <a:gd name="connsiteX0" fmla="*/ 0 w 2170684"/>
              <a:gd name="connsiteY0" fmla="*/ 1238694 h 2476500"/>
              <a:gd name="connsiteX1" fmla="*/ 1085634 w 2170684"/>
              <a:gd name="connsiteY1" fmla="*/ 0 h 2476500"/>
              <a:gd name="connsiteX2" fmla="*/ 2170684 w 2170684"/>
              <a:gd name="connsiteY2" fmla="*/ 1238250 h 2476500"/>
              <a:gd name="connsiteX3" fmla="*/ 1085634 w 2170684"/>
              <a:gd name="connsiteY3" fmla="*/ 2476500 h 2476500"/>
              <a:gd name="connsiteX4" fmla="*/ 0 w 2170684"/>
              <a:gd name="connsiteY4" fmla="*/ 1238694 h 247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0684" h="2476500">
                <a:moveTo>
                  <a:pt x="0" y="1238694"/>
                </a:moveTo>
                <a:cubicBezTo>
                  <a:pt x="571" y="554380"/>
                  <a:pt x="486372" y="0"/>
                  <a:pt x="1085634" y="0"/>
                </a:cubicBezTo>
                <a:cubicBezTo>
                  <a:pt x="1684883" y="0"/>
                  <a:pt x="2170684" y="554380"/>
                  <a:pt x="2170684" y="1238250"/>
                </a:cubicBezTo>
                <a:cubicBezTo>
                  <a:pt x="2170684" y="1922119"/>
                  <a:pt x="1684883" y="2476500"/>
                  <a:pt x="1085634" y="2476500"/>
                </a:cubicBezTo>
                <a:cubicBezTo>
                  <a:pt x="486372" y="2476500"/>
                  <a:pt x="571" y="1922119"/>
                  <a:pt x="0" y="12386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0200" y="1003300"/>
            <a:ext cx="3695700" cy="340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" y="1905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63600" y="203200"/>
            <a:ext cx="5384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智慧教育生态链中的痛点和痒点---刚性需求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58900" y="1092200"/>
            <a:ext cx="1574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学校的刚性需求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685800" algn="l"/>
              </a:tabLst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智慧校园建设，是教委KPI考核指标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30700" y="1612900"/>
            <a:ext cx="914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b="1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免费共享学习终端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279900" y="3289300"/>
            <a:ext cx="91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28600" algn="l"/>
              </a:tabLst>
            </a:pP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智慧校园教学管理</a:t>
            </a:r>
          </a:p>
          <a:p>
            <a:pPr>
              <a:lnSpc>
                <a:spcPts val="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服务系统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52600" y="2527300"/>
            <a:ext cx="87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老师的刚性需求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49400" y="2832100"/>
            <a:ext cx="50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01600" algn="l"/>
              </a:tabLst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备授课资源</a:t>
            </a:r>
          </a:p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课堂互动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35200" y="2832100"/>
            <a:ext cx="406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手机管控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教学测评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651000" y="3162300"/>
            <a:ext cx="406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作业测评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235200" y="3162300"/>
            <a:ext cx="406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家校互动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057400" y="3822700"/>
            <a:ext cx="87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学生的刚性需求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55800" y="4051300"/>
            <a:ext cx="406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亲情通话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学习需求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社会需求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40000" y="4051300"/>
            <a:ext cx="406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互动答题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校园生活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校园信息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388100" y="3784600"/>
            <a:ext cx="87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家长的刚性需求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388100" y="4013200"/>
            <a:ext cx="863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远程管控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安全追踪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学习追踪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家校互动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信息交流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908800" y="2387600"/>
            <a:ext cx="1003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运营商的刚性需求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保有存量用户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908800" y="2768600"/>
            <a:ext cx="60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发展新增用户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关联外延用户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299200" y="1054100"/>
            <a:ext cx="1511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教育内容提供商的刚性需求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用户数量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教育内容变现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378964" y="1682495"/>
            <a:ext cx="1110996" cy="957072"/>
          </a:xfrm>
          <a:custGeom>
            <a:avLst/>
            <a:gdLst>
              <a:gd name="connsiteX0" fmla="*/ 0 w 1110996"/>
              <a:gd name="connsiteY0" fmla="*/ 478536 h 957072"/>
              <a:gd name="connsiteX1" fmla="*/ 239267 w 1110996"/>
              <a:gd name="connsiteY1" fmla="*/ 0 h 957072"/>
              <a:gd name="connsiteX2" fmla="*/ 871727 w 1110996"/>
              <a:gd name="connsiteY2" fmla="*/ 0 h 957072"/>
              <a:gd name="connsiteX3" fmla="*/ 1110995 w 1110996"/>
              <a:gd name="connsiteY3" fmla="*/ 478536 h 957072"/>
              <a:gd name="connsiteX4" fmla="*/ 871727 w 1110996"/>
              <a:gd name="connsiteY4" fmla="*/ 957072 h 957072"/>
              <a:gd name="connsiteX5" fmla="*/ 239267 w 1110996"/>
              <a:gd name="connsiteY5" fmla="*/ 957072 h 957072"/>
              <a:gd name="connsiteX6" fmla="*/ 0 w 1110996"/>
              <a:gd name="connsiteY6" fmla="*/ 478536 h 957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10996" h="957072">
                <a:moveTo>
                  <a:pt x="0" y="478536"/>
                </a:moveTo>
                <a:lnTo>
                  <a:pt x="239267" y="0"/>
                </a:lnTo>
                <a:lnTo>
                  <a:pt x="871727" y="0"/>
                </a:lnTo>
                <a:lnTo>
                  <a:pt x="1110995" y="478536"/>
                </a:lnTo>
                <a:lnTo>
                  <a:pt x="871727" y="957072"/>
                </a:lnTo>
                <a:lnTo>
                  <a:pt x="239267" y="957072"/>
                </a:lnTo>
                <a:lnTo>
                  <a:pt x="0" y="478536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66515" y="1982723"/>
            <a:ext cx="1924812" cy="1659635"/>
          </a:xfrm>
          <a:custGeom>
            <a:avLst/>
            <a:gdLst>
              <a:gd name="connsiteX0" fmla="*/ 0 w 1924812"/>
              <a:gd name="connsiteY0" fmla="*/ 829055 h 1659635"/>
              <a:gd name="connsiteX1" fmla="*/ 416052 w 1924812"/>
              <a:gd name="connsiteY1" fmla="*/ 0 h 1659635"/>
              <a:gd name="connsiteX2" fmla="*/ 1510284 w 1924812"/>
              <a:gd name="connsiteY2" fmla="*/ 0 h 1659635"/>
              <a:gd name="connsiteX3" fmla="*/ 1924812 w 1924812"/>
              <a:gd name="connsiteY3" fmla="*/ 829055 h 1659635"/>
              <a:gd name="connsiteX4" fmla="*/ 1510284 w 1924812"/>
              <a:gd name="connsiteY4" fmla="*/ 1659635 h 1659635"/>
              <a:gd name="connsiteX5" fmla="*/ 416052 w 1924812"/>
              <a:gd name="connsiteY5" fmla="*/ 1659635 h 1659635"/>
              <a:gd name="connsiteX6" fmla="*/ 0 w 1924812"/>
              <a:gd name="connsiteY6" fmla="*/ 829055 h 16596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24812" h="1659635">
                <a:moveTo>
                  <a:pt x="0" y="829055"/>
                </a:moveTo>
                <a:lnTo>
                  <a:pt x="416052" y="0"/>
                </a:lnTo>
                <a:lnTo>
                  <a:pt x="1510284" y="0"/>
                </a:lnTo>
                <a:lnTo>
                  <a:pt x="1924812" y="829055"/>
                </a:lnTo>
                <a:lnTo>
                  <a:pt x="1510284" y="1659635"/>
                </a:lnTo>
                <a:lnTo>
                  <a:pt x="416052" y="1659635"/>
                </a:lnTo>
                <a:lnTo>
                  <a:pt x="0" y="8290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776471" y="928116"/>
            <a:ext cx="1110996" cy="957072"/>
          </a:xfrm>
          <a:custGeom>
            <a:avLst/>
            <a:gdLst>
              <a:gd name="connsiteX0" fmla="*/ 0 w 1110996"/>
              <a:gd name="connsiteY0" fmla="*/ 478536 h 957072"/>
              <a:gd name="connsiteX1" fmla="*/ 239268 w 1110996"/>
              <a:gd name="connsiteY1" fmla="*/ 0 h 957072"/>
              <a:gd name="connsiteX2" fmla="*/ 871728 w 1110996"/>
              <a:gd name="connsiteY2" fmla="*/ 0 h 957072"/>
              <a:gd name="connsiteX3" fmla="*/ 1110996 w 1110996"/>
              <a:gd name="connsiteY3" fmla="*/ 478536 h 957072"/>
              <a:gd name="connsiteX4" fmla="*/ 871728 w 1110996"/>
              <a:gd name="connsiteY4" fmla="*/ 957072 h 957072"/>
              <a:gd name="connsiteX5" fmla="*/ 239268 w 1110996"/>
              <a:gd name="connsiteY5" fmla="*/ 957072 h 957072"/>
              <a:gd name="connsiteX6" fmla="*/ 0 w 1110996"/>
              <a:gd name="connsiteY6" fmla="*/ 478536 h 957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10996" h="957072">
                <a:moveTo>
                  <a:pt x="0" y="478536"/>
                </a:moveTo>
                <a:lnTo>
                  <a:pt x="239268" y="0"/>
                </a:lnTo>
                <a:lnTo>
                  <a:pt x="871728" y="0"/>
                </a:lnTo>
                <a:lnTo>
                  <a:pt x="1110996" y="478536"/>
                </a:lnTo>
                <a:lnTo>
                  <a:pt x="871728" y="957072"/>
                </a:lnTo>
                <a:lnTo>
                  <a:pt x="239268" y="957072"/>
                </a:lnTo>
                <a:lnTo>
                  <a:pt x="0" y="478536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83123" y="1682495"/>
            <a:ext cx="1110996" cy="957072"/>
          </a:xfrm>
          <a:custGeom>
            <a:avLst/>
            <a:gdLst>
              <a:gd name="connsiteX0" fmla="*/ 0 w 1110996"/>
              <a:gd name="connsiteY0" fmla="*/ 478536 h 957072"/>
              <a:gd name="connsiteX1" fmla="*/ 239267 w 1110996"/>
              <a:gd name="connsiteY1" fmla="*/ 0 h 957072"/>
              <a:gd name="connsiteX2" fmla="*/ 871728 w 1110996"/>
              <a:gd name="connsiteY2" fmla="*/ 0 h 957072"/>
              <a:gd name="connsiteX3" fmla="*/ 1110996 w 1110996"/>
              <a:gd name="connsiteY3" fmla="*/ 478536 h 957072"/>
              <a:gd name="connsiteX4" fmla="*/ 871728 w 1110996"/>
              <a:gd name="connsiteY4" fmla="*/ 957072 h 957072"/>
              <a:gd name="connsiteX5" fmla="*/ 239267 w 1110996"/>
              <a:gd name="connsiteY5" fmla="*/ 957072 h 957072"/>
              <a:gd name="connsiteX6" fmla="*/ 0 w 1110996"/>
              <a:gd name="connsiteY6" fmla="*/ 478536 h 957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10996" h="957072">
                <a:moveTo>
                  <a:pt x="0" y="478536"/>
                </a:moveTo>
                <a:lnTo>
                  <a:pt x="239267" y="0"/>
                </a:lnTo>
                <a:lnTo>
                  <a:pt x="871728" y="0"/>
                </a:lnTo>
                <a:lnTo>
                  <a:pt x="1110996" y="478536"/>
                </a:lnTo>
                <a:lnTo>
                  <a:pt x="871728" y="957072"/>
                </a:lnTo>
                <a:lnTo>
                  <a:pt x="239267" y="957072"/>
                </a:lnTo>
                <a:lnTo>
                  <a:pt x="0" y="478536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83123" y="3083051"/>
            <a:ext cx="1110996" cy="957072"/>
          </a:xfrm>
          <a:custGeom>
            <a:avLst/>
            <a:gdLst>
              <a:gd name="connsiteX0" fmla="*/ 0 w 1110996"/>
              <a:gd name="connsiteY0" fmla="*/ 478536 h 957072"/>
              <a:gd name="connsiteX1" fmla="*/ 239267 w 1110996"/>
              <a:gd name="connsiteY1" fmla="*/ 0 h 957072"/>
              <a:gd name="connsiteX2" fmla="*/ 871728 w 1110996"/>
              <a:gd name="connsiteY2" fmla="*/ 0 h 957072"/>
              <a:gd name="connsiteX3" fmla="*/ 1110996 w 1110996"/>
              <a:gd name="connsiteY3" fmla="*/ 478536 h 957072"/>
              <a:gd name="connsiteX4" fmla="*/ 871728 w 1110996"/>
              <a:gd name="connsiteY4" fmla="*/ 957072 h 957072"/>
              <a:gd name="connsiteX5" fmla="*/ 239267 w 1110996"/>
              <a:gd name="connsiteY5" fmla="*/ 957072 h 957072"/>
              <a:gd name="connsiteX6" fmla="*/ 0 w 1110996"/>
              <a:gd name="connsiteY6" fmla="*/ 478536 h 957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10996" h="957072">
                <a:moveTo>
                  <a:pt x="0" y="478536"/>
                </a:moveTo>
                <a:lnTo>
                  <a:pt x="239267" y="0"/>
                </a:lnTo>
                <a:lnTo>
                  <a:pt x="871728" y="0"/>
                </a:lnTo>
                <a:lnTo>
                  <a:pt x="1110996" y="478536"/>
                </a:lnTo>
                <a:lnTo>
                  <a:pt x="871728" y="957072"/>
                </a:lnTo>
                <a:lnTo>
                  <a:pt x="239267" y="957072"/>
                </a:lnTo>
                <a:lnTo>
                  <a:pt x="0" y="478536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776471" y="3720084"/>
            <a:ext cx="1110996" cy="957071"/>
          </a:xfrm>
          <a:custGeom>
            <a:avLst/>
            <a:gdLst>
              <a:gd name="connsiteX0" fmla="*/ 0 w 1110996"/>
              <a:gd name="connsiteY0" fmla="*/ 478535 h 957071"/>
              <a:gd name="connsiteX1" fmla="*/ 239268 w 1110996"/>
              <a:gd name="connsiteY1" fmla="*/ 0 h 957071"/>
              <a:gd name="connsiteX2" fmla="*/ 871728 w 1110996"/>
              <a:gd name="connsiteY2" fmla="*/ 0 h 957071"/>
              <a:gd name="connsiteX3" fmla="*/ 1110996 w 1110996"/>
              <a:gd name="connsiteY3" fmla="*/ 478535 h 957071"/>
              <a:gd name="connsiteX4" fmla="*/ 871728 w 1110996"/>
              <a:gd name="connsiteY4" fmla="*/ 957071 h 957071"/>
              <a:gd name="connsiteX5" fmla="*/ 239268 w 1110996"/>
              <a:gd name="connsiteY5" fmla="*/ 957071 h 957071"/>
              <a:gd name="connsiteX6" fmla="*/ 0 w 1110996"/>
              <a:gd name="connsiteY6" fmla="*/ 478535 h 95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10996" h="957071">
                <a:moveTo>
                  <a:pt x="0" y="478535"/>
                </a:moveTo>
                <a:lnTo>
                  <a:pt x="239268" y="0"/>
                </a:lnTo>
                <a:lnTo>
                  <a:pt x="871728" y="0"/>
                </a:lnTo>
                <a:lnTo>
                  <a:pt x="1110996" y="478535"/>
                </a:lnTo>
                <a:lnTo>
                  <a:pt x="871728" y="957071"/>
                </a:lnTo>
                <a:lnTo>
                  <a:pt x="239268" y="957071"/>
                </a:lnTo>
                <a:lnTo>
                  <a:pt x="0" y="478535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401823" y="3081527"/>
            <a:ext cx="1110996" cy="957072"/>
          </a:xfrm>
          <a:custGeom>
            <a:avLst/>
            <a:gdLst>
              <a:gd name="connsiteX0" fmla="*/ 0 w 1110996"/>
              <a:gd name="connsiteY0" fmla="*/ 478536 h 957072"/>
              <a:gd name="connsiteX1" fmla="*/ 239268 w 1110996"/>
              <a:gd name="connsiteY1" fmla="*/ 0 h 957072"/>
              <a:gd name="connsiteX2" fmla="*/ 871728 w 1110996"/>
              <a:gd name="connsiteY2" fmla="*/ 0 h 957072"/>
              <a:gd name="connsiteX3" fmla="*/ 1110996 w 1110996"/>
              <a:gd name="connsiteY3" fmla="*/ 478536 h 957072"/>
              <a:gd name="connsiteX4" fmla="*/ 871728 w 1110996"/>
              <a:gd name="connsiteY4" fmla="*/ 957072 h 957072"/>
              <a:gd name="connsiteX5" fmla="*/ 239268 w 1110996"/>
              <a:gd name="connsiteY5" fmla="*/ 957072 h 957072"/>
              <a:gd name="connsiteX6" fmla="*/ 0 w 1110996"/>
              <a:gd name="connsiteY6" fmla="*/ 478536 h 957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10996" h="957072">
                <a:moveTo>
                  <a:pt x="0" y="478536"/>
                </a:moveTo>
                <a:lnTo>
                  <a:pt x="239268" y="0"/>
                </a:lnTo>
                <a:lnTo>
                  <a:pt x="871728" y="0"/>
                </a:lnTo>
                <a:lnTo>
                  <a:pt x="1110996" y="478536"/>
                </a:lnTo>
                <a:lnTo>
                  <a:pt x="871728" y="957072"/>
                </a:lnTo>
                <a:lnTo>
                  <a:pt x="239268" y="957072"/>
                </a:lnTo>
                <a:lnTo>
                  <a:pt x="0" y="478536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968500"/>
            <a:ext cx="1955800" cy="168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" y="1905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63600" y="203200"/>
            <a:ext cx="4737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校园信息化现状和需要解决的突出问题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52500" y="1016000"/>
            <a:ext cx="1231900" cy="375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	</a:t>
            </a: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教育观念和理念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	</a:t>
            </a: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需要更新和转变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02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信息和数据孤岛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需要全面互联互通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03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急需建立学生手机管</a:t>
            </a:r>
          </a:p>
          <a:p>
            <a:pPr>
              <a:lnSpc>
                <a:spcPts val="1800"/>
              </a:lnSpc>
              <a:tabLst>
                <a:tab pos="139700" algn="l"/>
                <a:tab pos="266700" algn="l"/>
                <a:tab pos="304800" algn="l"/>
                <a:tab pos="393700" algn="l"/>
                <a:tab pos="927100" algn="l"/>
                <a:tab pos="939800" algn="l"/>
                <a:tab pos="965200" algn="l"/>
              </a:tabLst>
            </a:pPr>
            <a:r>
              <a:rPr lang="en-US" altLang="zh-CN" dirty="0" smtClean="0"/>
              <a:t>				</a:t>
            </a: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理和控制系统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30500" y="1968500"/>
            <a:ext cx="4064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02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524500" y="1955800"/>
            <a:ext cx="3937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04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02100" y="1282700"/>
            <a:ext cx="4064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54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03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667500" y="1016000"/>
            <a:ext cx="21336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06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智慧校园的网络架构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需要持续优化和迭代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05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校园信息化系统需要改造或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重建，实现常态化、智能化、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便捷化的高频使用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04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老师需要持续不断的优化培训，信息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素养必须全面提升；满足信息化条件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下的，教学、管理、服务等的需要，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05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并从繁重的教学任务中解放出来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6700" y="2032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63600" y="203200"/>
            <a:ext cx="2171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K12校园市场规模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49400" y="4279900"/>
            <a:ext cx="622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中小学人数</a:t>
            </a:r>
          </a:p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2亿+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59300" y="4279900"/>
            <a:ext cx="292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家长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4亿+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54700" y="4279900"/>
            <a:ext cx="393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老师</a:t>
            </a:r>
          </a:p>
          <a:p>
            <a:pPr>
              <a:lnSpc>
                <a:spcPts val="1100"/>
              </a:lnSpc>
              <a:tabLst>
                <a:tab pos="63500" algn="l"/>
              </a:tabLst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0.3亿+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188200" y="4318000"/>
            <a:ext cx="914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千亿市场规模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267200" y="4775200"/>
            <a:ext cx="1219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数据来源：国家统计局官网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85800" y="2324100"/>
            <a:ext cx="2540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三大运营商各种学生终端，在校园的存量用户，体量巨大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118100" y="3162300"/>
            <a:ext cx="406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一机多能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71900" y="1968500"/>
            <a:ext cx="711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线下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/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线上协同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771900" y="2590800"/>
            <a:ext cx="812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免费共享带动规模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146800" y="22098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构建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848100" y="22225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升级换代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419600" y="39116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b="1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市场规模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124700" y="16256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家长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921500" y="22098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资源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124700" y="27813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系统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34300" y="13716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学校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343900" y="16129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学生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534400" y="21971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社交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305800" y="27559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5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运营商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607300" y="2120900"/>
            <a:ext cx="49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智慧校园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生态系统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747000" y="29972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更多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358900" y="28321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50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授课系统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955800" y="28321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50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排课走班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476500" y="2832100"/>
            <a:ext cx="495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50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综合素质评价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175000" y="1790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腕表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422400" y="17907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按键式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84200" y="17907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智能卡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016500" y="16002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免费学生手机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727200" y="3378200"/>
            <a:ext cx="609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智慧校园刚需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71500" y="2794000"/>
            <a:ext cx="495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8100" algn="l"/>
              </a:tabLst>
            </a:pPr>
            <a:r>
              <a:rPr lang="en-US" altLang="zh-CN" sz="650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学生手机管理</a:t>
            </a:r>
          </a:p>
          <a:p>
            <a:pPr>
              <a:lnSpc>
                <a:spcPts val="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50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和控制系统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286000" y="17780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答题器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794000" y="4292600"/>
            <a:ext cx="1003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全国每年新生增量</a:t>
            </a:r>
          </a:p>
          <a:p>
            <a:pPr>
              <a:lnSpc>
                <a:spcPts val="1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99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约1500万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149600" y="28321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50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更多系统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" y="181355"/>
            <a:ext cx="691895" cy="423672"/>
          </a:xfrm>
          <a:custGeom>
            <a:avLst/>
            <a:gdLst>
              <a:gd name="connsiteX0" fmla="*/ 0 w 691895"/>
              <a:gd name="connsiteY0" fmla="*/ 423671 h 423672"/>
              <a:gd name="connsiteX1" fmla="*/ 176784 w 691895"/>
              <a:gd name="connsiteY1" fmla="*/ 0 h 423672"/>
              <a:gd name="connsiteX2" fmla="*/ 691896 w 691895"/>
              <a:gd name="connsiteY2" fmla="*/ 0 h 423672"/>
              <a:gd name="connsiteX3" fmla="*/ 516636 w 691895"/>
              <a:gd name="connsiteY3" fmla="*/ 423671 h 423672"/>
              <a:gd name="connsiteX4" fmla="*/ 0 w 691895"/>
              <a:gd name="connsiteY4" fmla="*/ 423671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5" h="423672">
                <a:moveTo>
                  <a:pt x="0" y="423671"/>
                </a:moveTo>
                <a:lnTo>
                  <a:pt x="176784" y="0"/>
                </a:lnTo>
                <a:lnTo>
                  <a:pt x="691896" y="0"/>
                </a:lnTo>
                <a:lnTo>
                  <a:pt x="516636" y="423671"/>
                </a:lnTo>
                <a:lnTo>
                  <a:pt x="0" y="423671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43314" y="2379649"/>
            <a:ext cx="134391" cy="64630"/>
          </a:xfrm>
          <a:custGeom>
            <a:avLst/>
            <a:gdLst>
              <a:gd name="connsiteX0" fmla="*/ 4800 w 134391"/>
              <a:gd name="connsiteY0" fmla="*/ 0 h 64630"/>
              <a:gd name="connsiteX1" fmla="*/ 134391 w 134391"/>
              <a:gd name="connsiteY1" fmla="*/ 52870 h 64630"/>
              <a:gd name="connsiteX2" fmla="*/ 129603 w 134391"/>
              <a:gd name="connsiteY2" fmla="*/ 64630 h 64630"/>
              <a:gd name="connsiteX3" fmla="*/ 0 w 134391"/>
              <a:gd name="connsiteY3" fmla="*/ 11760 h 64630"/>
              <a:gd name="connsiteX4" fmla="*/ 4800 w 134391"/>
              <a:gd name="connsiteY4" fmla="*/ 0 h 64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4391" h="64630">
                <a:moveTo>
                  <a:pt x="4800" y="0"/>
                </a:moveTo>
                <a:lnTo>
                  <a:pt x="134391" y="52870"/>
                </a:lnTo>
                <a:lnTo>
                  <a:pt x="129603" y="64630"/>
                </a:lnTo>
                <a:lnTo>
                  <a:pt x="0" y="11760"/>
                </a:lnTo>
                <a:lnTo>
                  <a:pt x="4800" y="0"/>
                </a:lnTo>
              </a:path>
            </a:pathLst>
          </a:custGeom>
          <a:solidFill>
            <a:srgbClr val="7882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36824" y="2311793"/>
            <a:ext cx="1058596" cy="14604"/>
          </a:xfrm>
          <a:custGeom>
            <a:avLst/>
            <a:gdLst>
              <a:gd name="connsiteX0" fmla="*/ 0 w 1058596"/>
              <a:gd name="connsiteY0" fmla="*/ 7302 h 14604"/>
              <a:gd name="connsiteX1" fmla="*/ 1058596 w 1058596"/>
              <a:gd name="connsiteY1" fmla="*/ 7302 h 14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8596" h="14604">
                <a:moveTo>
                  <a:pt x="0" y="7302"/>
                </a:moveTo>
                <a:lnTo>
                  <a:pt x="1058596" y="7302"/>
                </a:lnTo>
              </a:path>
            </a:pathLst>
          </a:custGeom>
          <a:ln w="12700">
            <a:solidFill>
              <a:srgbClr val="78828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9816" y="2379179"/>
            <a:ext cx="1058595" cy="14604"/>
          </a:xfrm>
          <a:custGeom>
            <a:avLst/>
            <a:gdLst>
              <a:gd name="connsiteX0" fmla="*/ 0 w 1058595"/>
              <a:gd name="connsiteY0" fmla="*/ 7302 h 14604"/>
              <a:gd name="connsiteX1" fmla="*/ 1058595 w 1058595"/>
              <a:gd name="connsiteY1" fmla="*/ 7302 h 14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8595" h="14604">
                <a:moveTo>
                  <a:pt x="0" y="7302"/>
                </a:moveTo>
                <a:lnTo>
                  <a:pt x="1058595" y="7302"/>
                </a:lnTo>
              </a:path>
            </a:pathLst>
          </a:custGeom>
          <a:ln w="12700">
            <a:solidFill>
              <a:srgbClr val="78828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55288" y="2268829"/>
            <a:ext cx="142011" cy="55372"/>
          </a:xfrm>
          <a:custGeom>
            <a:avLst/>
            <a:gdLst>
              <a:gd name="connsiteX0" fmla="*/ 3784 w 142011"/>
              <a:gd name="connsiteY0" fmla="*/ 0 h 55372"/>
              <a:gd name="connsiteX1" fmla="*/ 142011 w 142011"/>
              <a:gd name="connsiteY1" fmla="*/ 43256 h 55372"/>
              <a:gd name="connsiteX2" fmla="*/ 138226 w 142011"/>
              <a:gd name="connsiteY2" fmla="*/ 55372 h 55372"/>
              <a:gd name="connsiteX3" fmla="*/ 0 w 142011"/>
              <a:gd name="connsiteY3" fmla="*/ 12115 h 55372"/>
              <a:gd name="connsiteX4" fmla="*/ 3784 w 142011"/>
              <a:gd name="connsiteY4" fmla="*/ 0 h 55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011" h="55372">
                <a:moveTo>
                  <a:pt x="3784" y="0"/>
                </a:moveTo>
                <a:lnTo>
                  <a:pt x="142011" y="43256"/>
                </a:lnTo>
                <a:lnTo>
                  <a:pt x="138226" y="55372"/>
                </a:lnTo>
                <a:lnTo>
                  <a:pt x="0" y="12115"/>
                </a:lnTo>
                <a:lnTo>
                  <a:pt x="3784" y="0"/>
                </a:lnTo>
              </a:path>
            </a:pathLst>
          </a:custGeom>
          <a:solidFill>
            <a:srgbClr val="7882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256339" y="2352662"/>
            <a:ext cx="134391" cy="64630"/>
          </a:xfrm>
          <a:custGeom>
            <a:avLst/>
            <a:gdLst>
              <a:gd name="connsiteX0" fmla="*/ 4800 w 134391"/>
              <a:gd name="connsiteY0" fmla="*/ 0 h 64630"/>
              <a:gd name="connsiteX1" fmla="*/ 134391 w 134391"/>
              <a:gd name="connsiteY1" fmla="*/ 52870 h 64630"/>
              <a:gd name="connsiteX2" fmla="*/ 129603 w 134391"/>
              <a:gd name="connsiteY2" fmla="*/ 64630 h 64630"/>
              <a:gd name="connsiteX3" fmla="*/ 0 w 134391"/>
              <a:gd name="connsiteY3" fmla="*/ 11760 h 64630"/>
              <a:gd name="connsiteX4" fmla="*/ 4800 w 134391"/>
              <a:gd name="connsiteY4" fmla="*/ 0 h 64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4391" h="64630">
                <a:moveTo>
                  <a:pt x="4800" y="0"/>
                </a:moveTo>
                <a:lnTo>
                  <a:pt x="134391" y="52870"/>
                </a:lnTo>
                <a:lnTo>
                  <a:pt x="129603" y="64630"/>
                </a:lnTo>
                <a:lnTo>
                  <a:pt x="0" y="11760"/>
                </a:lnTo>
                <a:lnTo>
                  <a:pt x="4800" y="0"/>
                </a:lnTo>
              </a:path>
            </a:pathLst>
          </a:custGeom>
          <a:solidFill>
            <a:srgbClr val="7882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249849" y="2284806"/>
            <a:ext cx="1058596" cy="14604"/>
          </a:xfrm>
          <a:custGeom>
            <a:avLst/>
            <a:gdLst>
              <a:gd name="connsiteX0" fmla="*/ 0 w 1058596"/>
              <a:gd name="connsiteY0" fmla="*/ 7302 h 14604"/>
              <a:gd name="connsiteX1" fmla="*/ 1058596 w 1058596"/>
              <a:gd name="connsiteY1" fmla="*/ 7302 h 14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8596" h="14604">
                <a:moveTo>
                  <a:pt x="0" y="7302"/>
                </a:moveTo>
                <a:lnTo>
                  <a:pt x="1058596" y="7302"/>
                </a:lnTo>
              </a:path>
            </a:pathLst>
          </a:custGeom>
          <a:ln w="12700">
            <a:solidFill>
              <a:srgbClr val="78828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62841" y="2352192"/>
            <a:ext cx="1058595" cy="14604"/>
          </a:xfrm>
          <a:custGeom>
            <a:avLst/>
            <a:gdLst>
              <a:gd name="connsiteX0" fmla="*/ 0 w 1058595"/>
              <a:gd name="connsiteY0" fmla="*/ 7302 h 14604"/>
              <a:gd name="connsiteX1" fmla="*/ 1058595 w 1058595"/>
              <a:gd name="connsiteY1" fmla="*/ 7302 h 14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8595" h="14604">
                <a:moveTo>
                  <a:pt x="0" y="7302"/>
                </a:moveTo>
                <a:lnTo>
                  <a:pt x="1058595" y="7302"/>
                </a:lnTo>
              </a:path>
            </a:pathLst>
          </a:custGeom>
          <a:ln w="12700">
            <a:solidFill>
              <a:srgbClr val="78828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68313" y="2241842"/>
            <a:ext cx="142011" cy="55372"/>
          </a:xfrm>
          <a:custGeom>
            <a:avLst/>
            <a:gdLst>
              <a:gd name="connsiteX0" fmla="*/ 3797 w 142011"/>
              <a:gd name="connsiteY0" fmla="*/ 0 h 55372"/>
              <a:gd name="connsiteX1" fmla="*/ 142011 w 142011"/>
              <a:gd name="connsiteY1" fmla="*/ 43256 h 55372"/>
              <a:gd name="connsiteX2" fmla="*/ 138226 w 142011"/>
              <a:gd name="connsiteY2" fmla="*/ 55372 h 55372"/>
              <a:gd name="connsiteX3" fmla="*/ 0 w 142011"/>
              <a:gd name="connsiteY3" fmla="*/ 12115 h 55372"/>
              <a:gd name="connsiteX4" fmla="*/ 3797 w 142011"/>
              <a:gd name="connsiteY4" fmla="*/ 0 h 55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011" h="55372">
                <a:moveTo>
                  <a:pt x="3797" y="0"/>
                </a:moveTo>
                <a:lnTo>
                  <a:pt x="142011" y="43256"/>
                </a:lnTo>
                <a:lnTo>
                  <a:pt x="138226" y="55372"/>
                </a:lnTo>
                <a:lnTo>
                  <a:pt x="0" y="12115"/>
                </a:lnTo>
                <a:lnTo>
                  <a:pt x="3797" y="0"/>
                </a:lnTo>
              </a:path>
            </a:pathLst>
          </a:custGeom>
          <a:solidFill>
            <a:srgbClr val="7882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690116" y="4311396"/>
            <a:ext cx="5664707" cy="752855"/>
          </a:xfrm>
          <a:custGeom>
            <a:avLst/>
            <a:gdLst>
              <a:gd name="connsiteX0" fmla="*/ 0 w 5664707"/>
              <a:gd name="connsiteY0" fmla="*/ 188975 h 752855"/>
              <a:gd name="connsiteX1" fmla="*/ 5288279 w 5664707"/>
              <a:gd name="connsiteY1" fmla="*/ 188975 h 752855"/>
              <a:gd name="connsiteX2" fmla="*/ 5288279 w 5664707"/>
              <a:gd name="connsiteY2" fmla="*/ 0 h 752855"/>
              <a:gd name="connsiteX3" fmla="*/ 5664707 w 5664707"/>
              <a:gd name="connsiteY3" fmla="*/ 376427 h 752855"/>
              <a:gd name="connsiteX4" fmla="*/ 5288279 w 5664707"/>
              <a:gd name="connsiteY4" fmla="*/ 752855 h 752855"/>
              <a:gd name="connsiteX5" fmla="*/ 5288279 w 5664707"/>
              <a:gd name="connsiteY5" fmla="*/ 563879 h 752855"/>
              <a:gd name="connsiteX6" fmla="*/ 0 w 5664707"/>
              <a:gd name="connsiteY6" fmla="*/ 563879 h 752855"/>
              <a:gd name="connsiteX7" fmla="*/ 0 w 5664707"/>
              <a:gd name="connsiteY7" fmla="*/ 188975 h 752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664707" h="752855">
                <a:moveTo>
                  <a:pt x="0" y="188975"/>
                </a:moveTo>
                <a:lnTo>
                  <a:pt x="5288279" y="188975"/>
                </a:lnTo>
                <a:lnTo>
                  <a:pt x="5288279" y="0"/>
                </a:lnTo>
                <a:lnTo>
                  <a:pt x="5664707" y="376427"/>
                </a:lnTo>
                <a:lnTo>
                  <a:pt x="5288279" y="752855"/>
                </a:lnTo>
                <a:lnTo>
                  <a:pt x="5288279" y="563879"/>
                </a:lnTo>
                <a:lnTo>
                  <a:pt x="0" y="563879"/>
                </a:lnTo>
                <a:lnTo>
                  <a:pt x="0" y="188975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647944" y="2804160"/>
            <a:ext cx="289560" cy="504443"/>
          </a:xfrm>
          <a:custGeom>
            <a:avLst/>
            <a:gdLst>
              <a:gd name="connsiteX0" fmla="*/ 0 w 289560"/>
              <a:gd name="connsiteY0" fmla="*/ 143255 h 504443"/>
              <a:gd name="connsiteX1" fmla="*/ 144779 w 289560"/>
              <a:gd name="connsiteY1" fmla="*/ 0 h 504443"/>
              <a:gd name="connsiteX2" fmla="*/ 289559 w 289560"/>
              <a:gd name="connsiteY2" fmla="*/ 143255 h 504443"/>
              <a:gd name="connsiteX3" fmla="*/ 216408 w 289560"/>
              <a:gd name="connsiteY3" fmla="*/ 143255 h 504443"/>
              <a:gd name="connsiteX4" fmla="*/ 216408 w 289560"/>
              <a:gd name="connsiteY4" fmla="*/ 504443 h 504443"/>
              <a:gd name="connsiteX5" fmla="*/ 73152 w 289560"/>
              <a:gd name="connsiteY5" fmla="*/ 504443 h 504443"/>
              <a:gd name="connsiteX6" fmla="*/ 73152 w 289560"/>
              <a:gd name="connsiteY6" fmla="*/ 143255 h 504443"/>
              <a:gd name="connsiteX7" fmla="*/ 0 w 289560"/>
              <a:gd name="connsiteY7" fmla="*/ 143255 h 504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89560" h="504443">
                <a:moveTo>
                  <a:pt x="0" y="143255"/>
                </a:moveTo>
                <a:lnTo>
                  <a:pt x="144779" y="0"/>
                </a:lnTo>
                <a:lnTo>
                  <a:pt x="289559" y="143255"/>
                </a:lnTo>
                <a:lnTo>
                  <a:pt x="216408" y="143255"/>
                </a:lnTo>
                <a:lnTo>
                  <a:pt x="216408" y="504443"/>
                </a:lnTo>
                <a:lnTo>
                  <a:pt x="73152" y="504443"/>
                </a:lnTo>
                <a:lnTo>
                  <a:pt x="73152" y="143255"/>
                </a:lnTo>
                <a:lnTo>
                  <a:pt x="0" y="143255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503164" y="3189287"/>
            <a:ext cx="576973" cy="576262"/>
          </a:xfrm>
          <a:custGeom>
            <a:avLst/>
            <a:gdLst>
              <a:gd name="connsiteX0" fmla="*/ 0 w 576973"/>
              <a:gd name="connsiteY0" fmla="*/ 288480 h 576262"/>
              <a:gd name="connsiteX1" fmla="*/ 288835 w 576973"/>
              <a:gd name="connsiteY1" fmla="*/ 0 h 576262"/>
              <a:gd name="connsiteX2" fmla="*/ 576973 w 576973"/>
              <a:gd name="connsiteY2" fmla="*/ 288137 h 576262"/>
              <a:gd name="connsiteX3" fmla="*/ 288835 w 576973"/>
              <a:gd name="connsiteY3" fmla="*/ 576262 h 576262"/>
              <a:gd name="connsiteX4" fmla="*/ 0 w 576973"/>
              <a:gd name="connsiteY4" fmla="*/ 288480 h 5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973" h="576262">
                <a:moveTo>
                  <a:pt x="0" y="288480"/>
                </a:moveTo>
                <a:cubicBezTo>
                  <a:pt x="685" y="129006"/>
                  <a:pt x="129692" y="0"/>
                  <a:pt x="288835" y="0"/>
                </a:cubicBezTo>
                <a:cubicBezTo>
                  <a:pt x="447966" y="0"/>
                  <a:pt x="576973" y="129006"/>
                  <a:pt x="576973" y="288137"/>
                </a:cubicBezTo>
                <a:cubicBezTo>
                  <a:pt x="576973" y="447256"/>
                  <a:pt x="447966" y="576262"/>
                  <a:pt x="288835" y="576262"/>
                </a:cubicBezTo>
                <a:cubicBezTo>
                  <a:pt x="129692" y="576262"/>
                  <a:pt x="685" y="447256"/>
                  <a:pt x="0" y="288480"/>
                </a:cubicBezTo>
              </a:path>
            </a:pathLst>
          </a:custGeom>
          <a:solidFill>
            <a:srgbClr val="FA8C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989576" y="3549396"/>
            <a:ext cx="484632" cy="215360"/>
          </a:xfrm>
          <a:custGeom>
            <a:avLst/>
            <a:gdLst>
              <a:gd name="connsiteX0" fmla="*/ 0 w 484632"/>
              <a:gd name="connsiteY0" fmla="*/ 32003 h 215360"/>
              <a:gd name="connsiteX1" fmla="*/ 54864 w 484632"/>
              <a:gd name="connsiteY1" fmla="*/ 144779 h 215360"/>
              <a:gd name="connsiteX2" fmla="*/ 224027 w 484632"/>
              <a:gd name="connsiteY2" fmla="*/ 202691 h 215360"/>
              <a:gd name="connsiteX3" fmla="*/ 435864 w 484632"/>
              <a:gd name="connsiteY3" fmla="*/ 99059 h 215360"/>
              <a:gd name="connsiteX4" fmla="*/ 451103 w 484632"/>
              <a:gd name="connsiteY4" fmla="*/ 131063 h 215360"/>
              <a:gd name="connsiteX5" fmla="*/ 484632 w 484632"/>
              <a:gd name="connsiteY5" fmla="*/ 35051 h 215360"/>
              <a:gd name="connsiteX6" fmla="*/ 388620 w 484632"/>
              <a:gd name="connsiteY6" fmla="*/ 3047 h 215360"/>
              <a:gd name="connsiteX7" fmla="*/ 403859 w 484632"/>
              <a:gd name="connsiteY7" fmla="*/ 35051 h 215360"/>
              <a:gd name="connsiteX8" fmla="*/ 192023 w 484632"/>
              <a:gd name="connsiteY8" fmla="*/ 138683 h 215360"/>
              <a:gd name="connsiteX9" fmla="*/ 120395 w 484632"/>
              <a:gd name="connsiteY9" fmla="*/ 112775 h 215360"/>
              <a:gd name="connsiteX10" fmla="*/ 64008 w 484632"/>
              <a:gd name="connsiteY10" fmla="*/ 0 h 215360"/>
              <a:gd name="connsiteX11" fmla="*/ 0 w 484632"/>
              <a:gd name="connsiteY11" fmla="*/ 32003 h 215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84632" h="215360">
                <a:moveTo>
                  <a:pt x="0" y="32003"/>
                </a:moveTo>
                <a:lnTo>
                  <a:pt x="54864" y="144779"/>
                </a:lnTo>
                <a:cubicBezTo>
                  <a:pt x="85699" y="207390"/>
                  <a:pt x="160959" y="233298"/>
                  <a:pt x="224027" y="202691"/>
                </a:cubicBezTo>
                <a:lnTo>
                  <a:pt x="435864" y="99059"/>
                </a:lnTo>
                <a:lnTo>
                  <a:pt x="451103" y="131063"/>
                </a:lnTo>
                <a:lnTo>
                  <a:pt x="484632" y="35051"/>
                </a:lnTo>
                <a:lnTo>
                  <a:pt x="388620" y="3047"/>
                </a:lnTo>
                <a:lnTo>
                  <a:pt x="403859" y="35051"/>
                </a:lnTo>
                <a:lnTo>
                  <a:pt x="192023" y="138683"/>
                </a:lnTo>
                <a:cubicBezTo>
                  <a:pt x="165125" y="151345"/>
                  <a:pt x="132879" y="140233"/>
                  <a:pt x="120395" y="112775"/>
                </a:cubicBezTo>
                <a:lnTo>
                  <a:pt x="64008" y="0"/>
                </a:lnTo>
                <a:lnTo>
                  <a:pt x="0" y="32003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5100"/>
            <a:ext cx="8521700" cy="4445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800100"/>
            <a:ext cx="1816100" cy="32131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838200"/>
            <a:ext cx="1879600" cy="32004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00" y="838200"/>
            <a:ext cx="1854200" cy="320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" y="1905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5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350000" y="4038600"/>
            <a:ext cx="152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假期周末孩子安全上网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771900" y="4051300"/>
            <a:ext cx="152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学习时段家长随需设置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206500" y="45466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803400" y="4546600"/>
            <a:ext cx="515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智慧校园生态不仅需要管理，更需要学生和家长的共同参与和互动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66800" y="4051300"/>
            <a:ext cx="152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课表时间学校智能管控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901700" y="203200"/>
            <a:ext cx="6692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学生手机管理和控制平台：课、学、玩模式，按需设置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406900" y="2349500"/>
            <a:ext cx="228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Yu Gothic UI" pitchFamily="18" charset="0"/>
                <a:cs typeface="Yu Gothic UI" pitchFamily="18" charset="0"/>
              </a:rPr>
              <a:t>▪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819400" y="2120900"/>
            <a:ext cx="685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</a:tabLst>
            </a:pP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学校云端管理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互动课堂</a:t>
            </a:r>
          </a:p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互动答题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346700" y="2133600"/>
            <a:ext cx="8001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  <a:tab pos="215900" algn="l"/>
              </a:tabLst>
            </a:pP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家长远程端管理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270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精准高效导学</a:t>
            </a:r>
          </a:p>
          <a:p>
            <a:pPr>
              <a:lnSpc>
                <a:spcPts val="900"/>
              </a:lnSpc>
              <a:tabLst>
                <a:tab pos="1270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9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解决疑难问题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27000" algn="l"/>
                <a:tab pos="215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利器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000" y="177800"/>
            <a:ext cx="189154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6</a:t>
            </a:r>
            <a:endParaRPr lang="en-US" altLang="zh-CN" sz="2400" b="1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597400" y="749300"/>
            <a:ext cx="1066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慧校园生态平台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92200" y="1384300"/>
            <a:ext cx="57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校园管理者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404100" y="1371600"/>
            <a:ext cx="1028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家长远程管理云平台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17700" y="1384300"/>
            <a:ext cx="228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老师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98700" y="1384300"/>
            <a:ext cx="228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学生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775200" y="1371600"/>
            <a:ext cx="685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免费学生手机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197600" y="2159000"/>
            <a:ext cx="4064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排课走班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精准导学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素质评价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同步课堂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校园动态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学籍管理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信息查询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22700" y="2159000"/>
            <a:ext cx="4064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校园社交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家长社区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图书借阅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校园考勤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生活消费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运动分析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805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家校互动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9750" y="4235450"/>
            <a:ext cx="8115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9431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更多…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43100" algn="l"/>
              </a:tabLst>
            </a:pPr>
            <a:r>
              <a:rPr lang="en-US" altLang="zh-CN" sz="15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互联互通，满足学生伴随式、嵌入式的泛在交互体验，实现教学、管理、服务的常态化应用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203200"/>
            <a:ext cx="7335341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智慧校园一站式解决方案：移动、融合、多元</a:t>
            </a:r>
            <a:r>
              <a:rPr lang="en-US" altLang="zh-CN" sz="2195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195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跨平台服</a:t>
            </a:r>
            <a:r>
              <a:rPr lang="zh-CN" altLang="en-US" sz="2195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务</a:t>
            </a:r>
            <a:endParaRPr lang="en-US" altLang="zh-CN" sz="2195" dirty="0" smtClean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984402" y="1570876"/>
            <a:ext cx="1146148" cy="25724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endParaRPr lang="en-US" altLang="zh-CN" sz="694" smtClean="0">
              <a:solidFill>
                <a:srgbClr val="80808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8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sz="694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云计算</a:t>
            </a:r>
            <a:endParaRPr lang="en-US" altLang="zh-CN" sz="694" dirty="0" smtClean="0">
              <a:solidFill>
                <a:srgbClr val="80808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7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sz="694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数据支撑</a:t>
            </a:r>
          </a:p>
          <a:p>
            <a:pPr>
              <a:lnSpc>
                <a:spcPts val="7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sz="694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分享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教学管理与服务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			</a:t>
            </a: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OA系统</a:t>
            </a:r>
          </a:p>
          <a:p>
            <a:pPr>
              <a:lnSpc>
                <a:spcPts val="19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学生手机管理和控制系统</a:t>
            </a:r>
          </a:p>
          <a:p>
            <a:pPr>
              <a:lnSpc>
                <a:spcPts val="19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			</a:t>
            </a: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授课系统</a:t>
            </a:r>
          </a:p>
          <a:p>
            <a:pPr>
              <a:lnSpc>
                <a:spcPts val="18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			</a:t>
            </a: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排课走班</a:t>
            </a:r>
          </a:p>
          <a:p>
            <a:pPr>
              <a:lnSpc>
                <a:spcPts val="19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			</a:t>
            </a: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素质评价</a:t>
            </a:r>
          </a:p>
          <a:p>
            <a:pPr>
              <a:lnSpc>
                <a:spcPts val="19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校园考勤系统</a:t>
            </a:r>
          </a:p>
          <a:p>
            <a:pPr>
              <a:lnSpc>
                <a:spcPts val="1800"/>
              </a:lnSpc>
              <a:tabLst>
                <a:tab pos="165100" algn="l"/>
                <a:tab pos="190500" algn="l"/>
                <a:tab pos="2413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805" b="1" dirty="0" smtClean="0">
                <a:solidFill>
                  <a:srgbClr val="FA8C8C"/>
                </a:solidFill>
                <a:latin typeface="微软雅黑" pitchFamily="18" charset="0"/>
                <a:cs typeface="微软雅黑" pitchFamily="18" charset="0"/>
              </a:rPr>
              <a:t>一卡通业务系统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60400" y="1714500"/>
            <a:ext cx="10414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				</a:t>
            </a:r>
            <a:r>
              <a:rPr lang="en-US" altLang="zh-CN" sz="694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常态化应用</a:t>
            </a:r>
          </a:p>
          <a:p>
            <a:pPr>
              <a:lnSpc>
                <a:spcPts val="7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				</a:t>
            </a:r>
            <a:r>
              <a:rPr lang="en-US" altLang="zh-CN" sz="694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精细化管理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基础网络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有线、无线宽带系统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感知系统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安全系统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教育资源系统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254000" algn="l"/>
                <a:tab pos="266700" algn="l"/>
                <a:tab pos="3175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8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更多系统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57200" y="1346200"/>
            <a:ext cx="39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642100" y="13716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784600" y="1371600"/>
            <a:ext cx="35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05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13200" y="2197100"/>
            <a:ext cx="215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02" dirty="0" smtClean="0">
                <a:solidFill>
                  <a:srgbClr val="FF0000"/>
                </a:solidFill>
                <a:latin typeface="华文琥珀" pitchFamily="18" charset="0"/>
                <a:cs typeface="华文琥珀" pitchFamily="18" charset="0"/>
              </a:rPr>
              <a:t>免费啦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28600" y="2032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7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883400" y="927100"/>
            <a:ext cx="241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运营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756400" y="3581400"/>
            <a:ext cx="596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回收成本+盈利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19500" y="41529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联通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215900"/>
            <a:ext cx="781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65500" algn="l"/>
              </a:tabLst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商业模式：突破校园管理体制的束缚和限制，释放学生刚性需求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北斗星航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67500" y="4064000"/>
            <a:ext cx="787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5400" algn="l"/>
              </a:tabLst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校园管理和服务系统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Wisecard服务终端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14800" y="41656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移动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6100" y="41529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电信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30600" y="4495800"/>
            <a:ext cx="304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校园套餐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298700" y="990600"/>
            <a:ext cx="241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线下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62000" y="1130300"/>
            <a:ext cx="965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4" dirty="0" smtClean="0">
                <a:solidFill>
                  <a:srgbClr val="78828C"/>
                </a:solidFill>
                <a:latin typeface="微软雅黑" pitchFamily="18" charset="0"/>
                <a:cs typeface="微软雅黑" pitchFamily="18" charset="0"/>
              </a:rPr>
              <a:t>智慧校园一站式解决方案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86000" y="2895600"/>
            <a:ext cx="45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智慧校园生态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常态化应用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63600" y="4051300"/>
            <a:ext cx="723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系统维护费</a:t>
            </a:r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10-12万/年（校）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60400" y="2692400"/>
            <a:ext cx="7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选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课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走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班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06400" y="2705100"/>
            <a:ext cx="7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授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课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系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统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308100" y="3644900"/>
            <a:ext cx="495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6年服务合约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229600" y="990600"/>
            <a:ext cx="241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线上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572000" y="2832100"/>
            <a:ext cx="457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远程云端管理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102600" y="2908300"/>
            <a:ext cx="558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会员费：1499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128000" y="1549400"/>
            <a:ext cx="5207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免费学生手机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118100" y="1422400"/>
            <a:ext cx="81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面向家长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52400" algn="l"/>
              </a:tabLst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远程云端管理系统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365500" y="1409700"/>
            <a:ext cx="609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面向学生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免费学生手机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58800" y="1422400"/>
            <a:ext cx="1320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面向校园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406400" algn="l"/>
              </a:tabLst>
            </a:pPr>
            <a:r>
              <a:rPr lang="en-US" altLang="zh-CN" sz="805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免费提供教学管理和服务系统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257800" y="3975100"/>
            <a:ext cx="52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694" b="1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更多增值服务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149600" y="2235200"/>
            <a:ext cx="228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u="sng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标准版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229100" y="2171700"/>
            <a:ext cx="254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02" dirty="0" smtClean="0">
                <a:solidFill>
                  <a:srgbClr val="FF0000"/>
                </a:solidFill>
                <a:latin typeface="华文琥珀" pitchFamily="18" charset="0"/>
                <a:cs typeface="华文琥珀" pitchFamily="18" charset="0"/>
              </a:rPr>
              <a:t>!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642100" y="1498600"/>
            <a:ext cx="711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与运营商合作收益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入口增值服务运营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102600" y="3340100"/>
            <a:ext cx="5461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5400" algn="l"/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免费</a:t>
            </a:r>
          </a:p>
          <a:p>
            <a:pPr>
              <a:lnSpc>
                <a:spcPts val="1000"/>
              </a:lnSpc>
              <a:tabLst>
                <a:tab pos="25400" algn="l"/>
                <a:tab pos="177800" algn="l"/>
                <a:tab pos="203200" algn="l"/>
              </a:tabLst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远程管理软件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5400" algn="l"/>
                <a:tab pos="1778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免费</a:t>
            </a:r>
          </a:p>
          <a:p>
            <a:pPr>
              <a:lnSpc>
                <a:spcPts val="900"/>
              </a:lnSpc>
              <a:tabLst>
                <a:tab pos="25400" algn="l"/>
                <a:tab pos="177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精品教育内容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102600" y="3962400"/>
            <a:ext cx="520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(12个月)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丰富配件选购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876300" y="2438400"/>
            <a:ext cx="76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学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生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手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机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管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理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和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控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制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系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统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143000" y="26162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校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园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考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勤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系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统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397000" y="2578100"/>
            <a:ext cx="76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一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卡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通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业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务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系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统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651000" y="26035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素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质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评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价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系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统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905000" y="27813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更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多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429000" y="2794000"/>
            <a:ext cx="45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39700" algn="l"/>
              </a:tabLst>
            </a:pPr>
            <a:r>
              <a:rPr lang="en-US" altLang="zh-CN" sz="600" b="1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免费带动规模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运营商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2921000" y="3429000"/>
            <a:ext cx="1333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15900" algn="l"/>
                <a:tab pos="393700" algn="l"/>
              </a:tabLst>
            </a:pP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存量用户的更新换代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新增用户</a:t>
            </a:r>
          </a:p>
          <a:p>
            <a:pPr>
              <a:lnSpc>
                <a:spcPts val="600"/>
              </a:lnSpc>
              <a:tabLst>
                <a:tab pos="2159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(为主)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(为辅)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159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学生+家长</a:t>
            </a:r>
            <a:r>
              <a:rPr lang="en-US" altLang="zh-CN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00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(自主选择)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654800" y="2425700"/>
            <a:ext cx="698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215900" algn="l"/>
                <a:tab pos="317500" algn="l"/>
              </a:tabLst>
            </a:pP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教育内容运营收益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159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广告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159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694" dirty="0" smtClean="0">
                <a:solidFill>
                  <a:srgbClr val="595959"/>
                </a:solidFill>
                <a:latin typeface="微软雅黑" pitchFamily="18" charset="0"/>
                <a:cs typeface="微软雅黑" pitchFamily="18" charset="0"/>
              </a:rPr>
              <a:t>更多收益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11123" y="184404"/>
            <a:ext cx="8532876" cy="422148"/>
          </a:xfrm>
          <a:custGeom>
            <a:avLst/>
            <a:gdLst>
              <a:gd name="connsiteX0" fmla="*/ 0 w 8532876"/>
              <a:gd name="connsiteY0" fmla="*/ 422147 h 422148"/>
              <a:gd name="connsiteX1" fmla="*/ 175259 w 8532876"/>
              <a:gd name="connsiteY1" fmla="*/ 0 h 422148"/>
              <a:gd name="connsiteX2" fmla="*/ 8532876 w 8532876"/>
              <a:gd name="connsiteY2" fmla="*/ 0 h 422148"/>
              <a:gd name="connsiteX3" fmla="*/ 8357616 w 8532876"/>
              <a:gd name="connsiteY3" fmla="*/ 422147 h 422148"/>
              <a:gd name="connsiteX4" fmla="*/ 0 w 8532876"/>
              <a:gd name="connsiteY4" fmla="*/ 422147 h 42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32876" h="422148">
                <a:moveTo>
                  <a:pt x="0" y="422147"/>
                </a:moveTo>
                <a:lnTo>
                  <a:pt x="175259" y="0"/>
                </a:lnTo>
                <a:lnTo>
                  <a:pt x="8532876" y="0"/>
                </a:lnTo>
                <a:lnTo>
                  <a:pt x="8357616" y="422147"/>
                </a:lnTo>
                <a:lnTo>
                  <a:pt x="0" y="422147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54087" y="1162050"/>
            <a:ext cx="19050" cy="519112"/>
          </a:xfrm>
          <a:custGeom>
            <a:avLst/>
            <a:gdLst>
              <a:gd name="connsiteX0" fmla="*/ 9525 w 19050"/>
              <a:gd name="connsiteY0" fmla="*/ 0 h 519112"/>
              <a:gd name="connsiteX1" fmla="*/ 9525 w 19050"/>
              <a:gd name="connsiteY1" fmla="*/ 519112 h 519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519112">
                <a:moveTo>
                  <a:pt x="9525" y="0"/>
                </a:moveTo>
                <a:lnTo>
                  <a:pt x="9525" y="519112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5255" y="1600200"/>
            <a:ext cx="144081" cy="142875"/>
          </a:xfrm>
          <a:custGeom>
            <a:avLst/>
            <a:gdLst>
              <a:gd name="connsiteX0" fmla="*/ 0 w 144081"/>
              <a:gd name="connsiteY0" fmla="*/ 71627 h 142875"/>
              <a:gd name="connsiteX1" fmla="*/ 71856 w 144081"/>
              <a:gd name="connsiteY1" fmla="*/ 0 h 142875"/>
              <a:gd name="connsiteX2" fmla="*/ 144081 w 144081"/>
              <a:gd name="connsiteY2" fmla="*/ 71437 h 142875"/>
              <a:gd name="connsiteX3" fmla="*/ 71856 w 144081"/>
              <a:gd name="connsiteY3" fmla="*/ 142875 h 142875"/>
              <a:gd name="connsiteX4" fmla="*/ 0 w 144081"/>
              <a:gd name="connsiteY4" fmla="*/ 71627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81" h="142875">
                <a:moveTo>
                  <a:pt x="0" y="71627"/>
                </a:moveTo>
                <a:cubicBezTo>
                  <a:pt x="-380" y="31978"/>
                  <a:pt x="31953" y="0"/>
                  <a:pt x="71856" y="0"/>
                </a:cubicBezTo>
                <a:cubicBezTo>
                  <a:pt x="111747" y="0"/>
                  <a:pt x="144081" y="31978"/>
                  <a:pt x="144081" y="71437"/>
                </a:cubicBezTo>
                <a:cubicBezTo>
                  <a:pt x="144081" y="110896"/>
                  <a:pt x="111747" y="142875"/>
                  <a:pt x="71856" y="142875"/>
                </a:cubicBezTo>
                <a:cubicBezTo>
                  <a:pt x="31953" y="142875"/>
                  <a:pt x="-380" y="110896"/>
                  <a:pt x="0" y="7162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57525" y="1704975"/>
            <a:ext cx="19050" cy="433387"/>
          </a:xfrm>
          <a:custGeom>
            <a:avLst/>
            <a:gdLst>
              <a:gd name="connsiteX0" fmla="*/ 9525 w 19050"/>
              <a:gd name="connsiteY0" fmla="*/ 0 h 433387"/>
              <a:gd name="connsiteX1" fmla="*/ 9525 w 19050"/>
              <a:gd name="connsiteY1" fmla="*/ 433387 h 433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433387">
                <a:moveTo>
                  <a:pt x="9525" y="0"/>
                </a:moveTo>
                <a:lnTo>
                  <a:pt x="9525" y="433387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94660" y="1662112"/>
            <a:ext cx="143827" cy="144462"/>
          </a:xfrm>
          <a:custGeom>
            <a:avLst/>
            <a:gdLst>
              <a:gd name="connsiteX0" fmla="*/ 0 w 143827"/>
              <a:gd name="connsiteY0" fmla="*/ 72199 h 144462"/>
              <a:gd name="connsiteX1" fmla="*/ 71602 w 143827"/>
              <a:gd name="connsiteY1" fmla="*/ 0 h 144462"/>
              <a:gd name="connsiteX2" fmla="*/ 143827 w 143827"/>
              <a:gd name="connsiteY2" fmla="*/ 72237 h 144462"/>
              <a:gd name="connsiteX3" fmla="*/ 71602 w 143827"/>
              <a:gd name="connsiteY3" fmla="*/ 144462 h 144462"/>
              <a:gd name="connsiteX4" fmla="*/ 0 w 143827"/>
              <a:gd name="connsiteY4" fmla="*/ 72199 h 144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827" h="144462">
                <a:moveTo>
                  <a:pt x="0" y="72199"/>
                </a:moveTo>
                <a:cubicBezTo>
                  <a:pt x="-635" y="32334"/>
                  <a:pt x="31699" y="0"/>
                  <a:pt x="71602" y="0"/>
                </a:cubicBezTo>
                <a:cubicBezTo>
                  <a:pt x="111493" y="0"/>
                  <a:pt x="143827" y="32334"/>
                  <a:pt x="143827" y="72237"/>
                </a:cubicBezTo>
                <a:cubicBezTo>
                  <a:pt x="143827" y="112128"/>
                  <a:pt x="111493" y="144462"/>
                  <a:pt x="71602" y="144462"/>
                </a:cubicBezTo>
                <a:cubicBezTo>
                  <a:pt x="31699" y="144462"/>
                  <a:pt x="-635" y="112128"/>
                  <a:pt x="0" y="7219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37037" y="1379537"/>
            <a:ext cx="19050" cy="330200"/>
          </a:xfrm>
          <a:custGeom>
            <a:avLst/>
            <a:gdLst>
              <a:gd name="connsiteX0" fmla="*/ 9525 w 19050"/>
              <a:gd name="connsiteY0" fmla="*/ 0 h 330200"/>
              <a:gd name="connsiteX1" fmla="*/ 9525 w 19050"/>
              <a:gd name="connsiteY1" fmla="*/ 3302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30200">
                <a:moveTo>
                  <a:pt x="9525" y="0"/>
                </a:moveTo>
                <a:lnTo>
                  <a:pt x="9525" y="33020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175759" y="1638300"/>
            <a:ext cx="142240" cy="144462"/>
          </a:xfrm>
          <a:custGeom>
            <a:avLst/>
            <a:gdLst>
              <a:gd name="connsiteX0" fmla="*/ 0 w 142240"/>
              <a:gd name="connsiteY0" fmla="*/ 71627 h 144462"/>
              <a:gd name="connsiteX1" fmla="*/ 70802 w 142240"/>
              <a:gd name="connsiteY1" fmla="*/ 0 h 144462"/>
              <a:gd name="connsiteX2" fmla="*/ 142240 w 142240"/>
              <a:gd name="connsiteY2" fmla="*/ 72237 h 144462"/>
              <a:gd name="connsiteX3" fmla="*/ 70802 w 142240"/>
              <a:gd name="connsiteY3" fmla="*/ 144462 h 144462"/>
              <a:gd name="connsiteX4" fmla="*/ 0 w 142240"/>
              <a:gd name="connsiteY4" fmla="*/ 71627 h 144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240" h="144462">
                <a:moveTo>
                  <a:pt x="0" y="71627"/>
                </a:moveTo>
                <a:cubicBezTo>
                  <a:pt x="-634" y="32334"/>
                  <a:pt x="31343" y="0"/>
                  <a:pt x="70802" y="0"/>
                </a:cubicBezTo>
                <a:cubicBezTo>
                  <a:pt x="110261" y="0"/>
                  <a:pt x="142240" y="32334"/>
                  <a:pt x="142240" y="72237"/>
                </a:cubicBezTo>
                <a:cubicBezTo>
                  <a:pt x="142240" y="112128"/>
                  <a:pt x="110261" y="144462"/>
                  <a:pt x="70802" y="144462"/>
                </a:cubicBezTo>
                <a:cubicBezTo>
                  <a:pt x="31343" y="144462"/>
                  <a:pt x="-634" y="112128"/>
                  <a:pt x="0" y="7162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478462" y="1693862"/>
            <a:ext cx="19050" cy="552450"/>
          </a:xfrm>
          <a:custGeom>
            <a:avLst/>
            <a:gdLst>
              <a:gd name="connsiteX0" fmla="*/ 9525 w 19050"/>
              <a:gd name="connsiteY0" fmla="*/ 0 h 552450"/>
              <a:gd name="connsiteX1" fmla="*/ 9525 w 19050"/>
              <a:gd name="connsiteY1" fmla="*/ 552450 h 552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552450">
                <a:moveTo>
                  <a:pt x="9525" y="0"/>
                </a:moveTo>
                <a:lnTo>
                  <a:pt x="9525" y="5524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416296" y="1638300"/>
            <a:ext cx="143128" cy="142875"/>
          </a:xfrm>
          <a:custGeom>
            <a:avLst/>
            <a:gdLst>
              <a:gd name="connsiteX0" fmla="*/ 0 w 143128"/>
              <a:gd name="connsiteY0" fmla="*/ 71627 h 142875"/>
              <a:gd name="connsiteX1" fmla="*/ 71691 w 143128"/>
              <a:gd name="connsiteY1" fmla="*/ 0 h 142875"/>
              <a:gd name="connsiteX2" fmla="*/ 143128 w 143128"/>
              <a:gd name="connsiteY2" fmla="*/ 71437 h 142875"/>
              <a:gd name="connsiteX3" fmla="*/ 71691 w 143128"/>
              <a:gd name="connsiteY3" fmla="*/ 142875 h 142875"/>
              <a:gd name="connsiteX4" fmla="*/ 0 w 143128"/>
              <a:gd name="connsiteY4" fmla="*/ 71627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128" h="142875">
                <a:moveTo>
                  <a:pt x="0" y="71627"/>
                </a:moveTo>
                <a:cubicBezTo>
                  <a:pt x="253" y="31978"/>
                  <a:pt x="32232" y="0"/>
                  <a:pt x="71691" y="0"/>
                </a:cubicBezTo>
                <a:cubicBezTo>
                  <a:pt x="111150" y="0"/>
                  <a:pt x="143128" y="31978"/>
                  <a:pt x="143128" y="71437"/>
                </a:cubicBezTo>
                <a:cubicBezTo>
                  <a:pt x="143128" y="110896"/>
                  <a:pt x="111150" y="142875"/>
                  <a:pt x="71691" y="142875"/>
                </a:cubicBezTo>
                <a:cubicBezTo>
                  <a:pt x="32232" y="142875"/>
                  <a:pt x="253" y="110896"/>
                  <a:pt x="0" y="7162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30987" y="1185862"/>
            <a:ext cx="19050" cy="460375"/>
          </a:xfrm>
          <a:custGeom>
            <a:avLst/>
            <a:gdLst>
              <a:gd name="connsiteX0" fmla="*/ 9525 w 19050"/>
              <a:gd name="connsiteY0" fmla="*/ 0 h 460375"/>
              <a:gd name="connsiteX1" fmla="*/ 9525 w 19050"/>
              <a:gd name="connsiteY1" fmla="*/ 460375 h 460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460375">
                <a:moveTo>
                  <a:pt x="9525" y="0"/>
                </a:moveTo>
                <a:lnTo>
                  <a:pt x="9525" y="460375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566916" y="1600200"/>
            <a:ext cx="145033" cy="142875"/>
          </a:xfrm>
          <a:custGeom>
            <a:avLst/>
            <a:gdLst>
              <a:gd name="connsiteX0" fmla="*/ 0 w 145033"/>
              <a:gd name="connsiteY0" fmla="*/ 71627 h 142875"/>
              <a:gd name="connsiteX1" fmla="*/ 72808 w 145033"/>
              <a:gd name="connsiteY1" fmla="*/ 0 h 142875"/>
              <a:gd name="connsiteX2" fmla="*/ 145033 w 145033"/>
              <a:gd name="connsiteY2" fmla="*/ 71437 h 142875"/>
              <a:gd name="connsiteX3" fmla="*/ 72808 w 145033"/>
              <a:gd name="connsiteY3" fmla="*/ 142875 h 142875"/>
              <a:gd name="connsiteX4" fmla="*/ 0 w 145033"/>
              <a:gd name="connsiteY4" fmla="*/ 71627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5033" h="142875">
                <a:moveTo>
                  <a:pt x="0" y="71627"/>
                </a:moveTo>
                <a:cubicBezTo>
                  <a:pt x="571" y="31978"/>
                  <a:pt x="32905" y="0"/>
                  <a:pt x="72808" y="0"/>
                </a:cubicBezTo>
                <a:cubicBezTo>
                  <a:pt x="112699" y="0"/>
                  <a:pt x="145033" y="31978"/>
                  <a:pt x="145033" y="71437"/>
                </a:cubicBezTo>
                <a:cubicBezTo>
                  <a:pt x="145033" y="110896"/>
                  <a:pt x="112699" y="142875"/>
                  <a:pt x="72808" y="142875"/>
                </a:cubicBezTo>
                <a:cubicBezTo>
                  <a:pt x="32905" y="142875"/>
                  <a:pt x="571" y="110896"/>
                  <a:pt x="0" y="7162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849879" y="1978025"/>
            <a:ext cx="434657" cy="436562"/>
          </a:xfrm>
          <a:custGeom>
            <a:avLst/>
            <a:gdLst>
              <a:gd name="connsiteX0" fmla="*/ 0 w 434657"/>
              <a:gd name="connsiteY0" fmla="*/ 218058 h 436562"/>
              <a:gd name="connsiteX1" fmla="*/ 217170 w 434657"/>
              <a:gd name="connsiteY1" fmla="*/ 0 h 436562"/>
              <a:gd name="connsiteX2" fmla="*/ 434657 w 434657"/>
              <a:gd name="connsiteY2" fmla="*/ 218274 h 436562"/>
              <a:gd name="connsiteX3" fmla="*/ 217170 w 434657"/>
              <a:gd name="connsiteY3" fmla="*/ 436562 h 436562"/>
              <a:gd name="connsiteX4" fmla="*/ 0 w 434657"/>
              <a:gd name="connsiteY4" fmla="*/ 218058 h 436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657" h="436562">
                <a:moveTo>
                  <a:pt x="0" y="218058"/>
                </a:moveTo>
                <a:cubicBezTo>
                  <a:pt x="-317" y="97726"/>
                  <a:pt x="97053" y="0"/>
                  <a:pt x="217170" y="0"/>
                </a:cubicBezTo>
                <a:cubicBezTo>
                  <a:pt x="337286" y="0"/>
                  <a:pt x="434657" y="97726"/>
                  <a:pt x="434657" y="218274"/>
                </a:cubicBezTo>
                <a:cubicBezTo>
                  <a:pt x="434657" y="338835"/>
                  <a:pt x="337286" y="436562"/>
                  <a:pt x="217170" y="436562"/>
                </a:cubicBezTo>
                <a:cubicBezTo>
                  <a:pt x="97053" y="436562"/>
                  <a:pt x="-317" y="338835"/>
                  <a:pt x="0" y="218058"/>
                </a:cubicBezTo>
              </a:path>
            </a:pathLst>
          </a:custGeom>
          <a:solidFill>
            <a:srgbClr val="FA8C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066032" y="1033462"/>
            <a:ext cx="434530" cy="436562"/>
          </a:xfrm>
          <a:custGeom>
            <a:avLst/>
            <a:gdLst>
              <a:gd name="connsiteX0" fmla="*/ 0 w 434530"/>
              <a:gd name="connsiteY0" fmla="*/ 217741 h 436562"/>
              <a:gd name="connsiteX1" fmla="*/ 217042 w 434530"/>
              <a:gd name="connsiteY1" fmla="*/ 0 h 436562"/>
              <a:gd name="connsiteX2" fmla="*/ 434530 w 434530"/>
              <a:gd name="connsiteY2" fmla="*/ 218287 h 436562"/>
              <a:gd name="connsiteX3" fmla="*/ 217042 w 434530"/>
              <a:gd name="connsiteY3" fmla="*/ 436562 h 436562"/>
              <a:gd name="connsiteX4" fmla="*/ 0 w 434530"/>
              <a:gd name="connsiteY4" fmla="*/ 217741 h 436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530" h="436562">
                <a:moveTo>
                  <a:pt x="0" y="217741"/>
                </a:moveTo>
                <a:cubicBezTo>
                  <a:pt x="-444" y="97726"/>
                  <a:pt x="96926" y="0"/>
                  <a:pt x="217042" y="0"/>
                </a:cubicBezTo>
                <a:cubicBezTo>
                  <a:pt x="337159" y="0"/>
                  <a:pt x="434530" y="97726"/>
                  <a:pt x="434530" y="218287"/>
                </a:cubicBezTo>
                <a:cubicBezTo>
                  <a:pt x="434530" y="338836"/>
                  <a:pt x="337159" y="436562"/>
                  <a:pt x="217042" y="436562"/>
                </a:cubicBezTo>
                <a:cubicBezTo>
                  <a:pt x="96926" y="436562"/>
                  <a:pt x="-444" y="338836"/>
                  <a:pt x="0" y="217741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269991" y="1966912"/>
            <a:ext cx="435483" cy="434975"/>
          </a:xfrm>
          <a:custGeom>
            <a:avLst/>
            <a:gdLst>
              <a:gd name="connsiteX0" fmla="*/ 0 w 435483"/>
              <a:gd name="connsiteY0" fmla="*/ 216979 h 434975"/>
              <a:gd name="connsiteX1" fmla="*/ 217995 w 435483"/>
              <a:gd name="connsiteY1" fmla="*/ 0 h 434975"/>
              <a:gd name="connsiteX2" fmla="*/ 435483 w 435483"/>
              <a:gd name="connsiteY2" fmla="*/ 217487 h 434975"/>
              <a:gd name="connsiteX3" fmla="*/ 217995 w 435483"/>
              <a:gd name="connsiteY3" fmla="*/ 434975 h 434975"/>
              <a:gd name="connsiteX4" fmla="*/ 0 w 435483"/>
              <a:gd name="connsiteY4" fmla="*/ 216979 h 434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5483" h="434975">
                <a:moveTo>
                  <a:pt x="0" y="216979"/>
                </a:moveTo>
                <a:cubicBezTo>
                  <a:pt x="508" y="97370"/>
                  <a:pt x="97878" y="0"/>
                  <a:pt x="217995" y="0"/>
                </a:cubicBezTo>
                <a:cubicBezTo>
                  <a:pt x="338112" y="0"/>
                  <a:pt x="435483" y="97370"/>
                  <a:pt x="435483" y="217487"/>
                </a:cubicBezTo>
                <a:cubicBezTo>
                  <a:pt x="435483" y="337604"/>
                  <a:pt x="338112" y="434975"/>
                  <a:pt x="217995" y="434975"/>
                </a:cubicBezTo>
                <a:cubicBezTo>
                  <a:pt x="97878" y="434975"/>
                  <a:pt x="508" y="337604"/>
                  <a:pt x="0" y="216979"/>
                </a:cubicBezTo>
              </a:path>
            </a:pathLst>
          </a:custGeom>
          <a:solidFill>
            <a:srgbClr val="FA8C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00800" y="965200"/>
            <a:ext cx="436562" cy="434975"/>
          </a:xfrm>
          <a:custGeom>
            <a:avLst/>
            <a:gdLst>
              <a:gd name="connsiteX0" fmla="*/ 0 w 436562"/>
              <a:gd name="connsiteY0" fmla="*/ 217424 h 434975"/>
              <a:gd name="connsiteX1" fmla="*/ 218287 w 436562"/>
              <a:gd name="connsiteY1" fmla="*/ 0 h 434975"/>
              <a:gd name="connsiteX2" fmla="*/ 436562 w 436562"/>
              <a:gd name="connsiteY2" fmla="*/ 217487 h 434975"/>
              <a:gd name="connsiteX3" fmla="*/ 218287 w 436562"/>
              <a:gd name="connsiteY3" fmla="*/ 434975 h 434975"/>
              <a:gd name="connsiteX4" fmla="*/ 0 w 436562"/>
              <a:gd name="connsiteY4" fmla="*/ 217424 h 434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62" h="434975">
                <a:moveTo>
                  <a:pt x="0" y="217424"/>
                </a:moveTo>
                <a:cubicBezTo>
                  <a:pt x="0" y="97370"/>
                  <a:pt x="97726" y="0"/>
                  <a:pt x="218287" y="0"/>
                </a:cubicBezTo>
                <a:cubicBezTo>
                  <a:pt x="338835" y="0"/>
                  <a:pt x="436562" y="97370"/>
                  <a:pt x="436562" y="217487"/>
                </a:cubicBezTo>
                <a:cubicBezTo>
                  <a:pt x="436562" y="337604"/>
                  <a:pt x="338835" y="434975"/>
                  <a:pt x="218287" y="434975"/>
                </a:cubicBezTo>
                <a:cubicBezTo>
                  <a:pt x="97726" y="434975"/>
                  <a:pt x="0" y="337604"/>
                  <a:pt x="0" y="217424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63523" y="962025"/>
            <a:ext cx="435038" cy="434975"/>
          </a:xfrm>
          <a:custGeom>
            <a:avLst/>
            <a:gdLst>
              <a:gd name="connsiteX0" fmla="*/ 0 w 435038"/>
              <a:gd name="connsiteY0" fmla="*/ 217550 h 434975"/>
              <a:gd name="connsiteX1" fmla="*/ 217551 w 435038"/>
              <a:gd name="connsiteY1" fmla="*/ 0 h 434975"/>
              <a:gd name="connsiteX2" fmla="*/ 435038 w 435038"/>
              <a:gd name="connsiteY2" fmla="*/ 217487 h 434975"/>
              <a:gd name="connsiteX3" fmla="*/ 217551 w 435038"/>
              <a:gd name="connsiteY3" fmla="*/ 434975 h 434975"/>
              <a:gd name="connsiteX4" fmla="*/ 0 w 435038"/>
              <a:gd name="connsiteY4" fmla="*/ 217550 h 434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5038" h="434975">
                <a:moveTo>
                  <a:pt x="0" y="217550"/>
                </a:moveTo>
                <a:cubicBezTo>
                  <a:pt x="63" y="97370"/>
                  <a:pt x="97434" y="0"/>
                  <a:pt x="217551" y="0"/>
                </a:cubicBezTo>
                <a:cubicBezTo>
                  <a:pt x="337667" y="0"/>
                  <a:pt x="435038" y="97370"/>
                  <a:pt x="435038" y="217487"/>
                </a:cubicBezTo>
                <a:cubicBezTo>
                  <a:pt x="435038" y="337604"/>
                  <a:pt x="337667" y="434975"/>
                  <a:pt x="217551" y="434975"/>
                </a:cubicBezTo>
                <a:cubicBezTo>
                  <a:pt x="97434" y="434975"/>
                  <a:pt x="63" y="337604"/>
                  <a:pt x="0" y="217550"/>
                </a:cubicBez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562850" y="1685925"/>
            <a:ext cx="19050" cy="552450"/>
          </a:xfrm>
          <a:custGeom>
            <a:avLst/>
            <a:gdLst>
              <a:gd name="connsiteX0" fmla="*/ 9525 w 19050"/>
              <a:gd name="connsiteY0" fmla="*/ 0 h 552450"/>
              <a:gd name="connsiteX1" fmla="*/ 9525 w 19050"/>
              <a:gd name="connsiteY1" fmla="*/ 552450 h 552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552450">
                <a:moveTo>
                  <a:pt x="9525" y="0"/>
                </a:moveTo>
                <a:lnTo>
                  <a:pt x="9525" y="5524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501128" y="1630362"/>
            <a:ext cx="142684" cy="142875"/>
          </a:xfrm>
          <a:custGeom>
            <a:avLst/>
            <a:gdLst>
              <a:gd name="connsiteX0" fmla="*/ 0 w 142684"/>
              <a:gd name="connsiteY0" fmla="*/ 71945 h 142875"/>
              <a:gd name="connsiteX1" fmla="*/ 71246 w 142684"/>
              <a:gd name="connsiteY1" fmla="*/ 0 h 142875"/>
              <a:gd name="connsiteX2" fmla="*/ 142684 w 142684"/>
              <a:gd name="connsiteY2" fmla="*/ 71437 h 142875"/>
              <a:gd name="connsiteX3" fmla="*/ 71246 w 142684"/>
              <a:gd name="connsiteY3" fmla="*/ 142875 h 142875"/>
              <a:gd name="connsiteX4" fmla="*/ 0 w 142684"/>
              <a:gd name="connsiteY4" fmla="*/ 71945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684" h="142875">
                <a:moveTo>
                  <a:pt x="0" y="71945"/>
                </a:moveTo>
                <a:cubicBezTo>
                  <a:pt x="-190" y="31978"/>
                  <a:pt x="31787" y="0"/>
                  <a:pt x="71246" y="0"/>
                </a:cubicBezTo>
                <a:cubicBezTo>
                  <a:pt x="110705" y="0"/>
                  <a:pt x="142684" y="31978"/>
                  <a:pt x="142684" y="71437"/>
                </a:cubicBezTo>
                <a:cubicBezTo>
                  <a:pt x="142684" y="110896"/>
                  <a:pt x="110705" y="142875"/>
                  <a:pt x="71246" y="142875"/>
                </a:cubicBezTo>
                <a:cubicBezTo>
                  <a:pt x="31787" y="142875"/>
                  <a:pt x="-190" y="110896"/>
                  <a:pt x="0" y="719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354823" y="1958975"/>
            <a:ext cx="435038" cy="434975"/>
          </a:xfrm>
          <a:custGeom>
            <a:avLst/>
            <a:gdLst>
              <a:gd name="connsiteX0" fmla="*/ 0 w 435038"/>
              <a:gd name="connsiteY0" fmla="*/ 217297 h 434975"/>
              <a:gd name="connsiteX1" fmla="*/ 217551 w 435038"/>
              <a:gd name="connsiteY1" fmla="*/ 0 h 434975"/>
              <a:gd name="connsiteX2" fmla="*/ 435038 w 435038"/>
              <a:gd name="connsiteY2" fmla="*/ 217487 h 434975"/>
              <a:gd name="connsiteX3" fmla="*/ 217551 w 435038"/>
              <a:gd name="connsiteY3" fmla="*/ 434975 h 434975"/>
              <a:gd name="connsiteX4" fmla="*/ 0 w 435038"/>
              <a:gd name="connsiteY4" fmla="*/ 217297 h 434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5038" h="434975">
                <a:moveTo>
                  <a:pt x="0" y="217297"/>
                </a:moveTo>
                <a:cubicBezTo>
                  <a:pt x="63" y="97370"/>
                  <a:pt x="97434" y="0"/>
                  <a:pt x="217551" y="0"/>
                </a:cubicBezTo>
                <a:cubicBezTo>
                  <a:pt x="337667" y="0"/>
                  <a:pt x="435038" y="97370"/>
                  <a:pt x="435038" y="217487"/>
                </a:cubicBezTo>
                <a:cubicBezTo>
                  <a:pt x="435038" y="337604"/>
                  <a:pt x="337667" y="434975"/>
                  <a:pt x="217551" y="434975"/>
                </a:cubicBezTo>
                <a:cubicBezTo>
                  <a:pt x="97434" y="434975"/>
                  <a:pt x="63" y="337604"/>
                  <a:pt x="0" y="217297"/>
                </a:cubicBezTo>
              </a:path>
            </a:pathLst>
          </a:custGeom>
          <a:solidFill>
            <a:srgbClr val="FA8C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0" y="4646676"/>
            <a:ext cx="9144000" cy="353567"/>
          </a:xfrm>
          <a:custGeom>
            <a:avLst/>
            <a:gdLst>
              <a:gd name="connsiteX0" fmla="*/ 0 w 9144000"/>
              <a:gd name="connsiteY0" fmla="*/ 0 h 353567"/>
              <a:gd name="connsiteX1" fmla="*/ 9144000 w 9144000"/>
              <a:gd name="connsiteY1" fmla="*/ 0 h 353567"/>
              <a:gd name="connsiteX2" fmla="*/ 9144000 w 9144000"/>
              <a:gd name="connsiteY2" fmla="*/ 353567 h 353567"/>
              <a:gd name="connsiteX3" fmla="*/ 0 w 9144000"/>
              <a:gd name="connsiteY3" fmla="*/ 353567 h 353567"/>
              <a:gd name="connsiteX4" fmla="*/ 0 w 9144000"/>
              <a:gd name="connsiteY4" fmla="*/ 0 h 353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53567">
                <a:moveTo>
                  <a:pt x="0" y="0"/>
                </a:moveTo>
                <a:lnTo>
                  <a:pt x="9144000" y="0"/>
                </a:lnTo>
                <a:lnTo>
                  <a:pt x="9144000" y="353567"/>
                </a:lnTo>
                <a:lnTo>
                  <a:pt x="0" y="353567"/>
                </a:lnTo>
                <a:lnTo>
                  <a:pt x="0" y="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7800"/>
            <a:ext cx="698500" cy="4445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" y="1587500"/>
            <a:ext cx="8242300" cy="1104900"/>
          </a:xfrm>
          <a:prstGeom prst="rect">
            <a:avLst/>
          </a:prstGeom>
          <a:noFill/>
        </p:spPr>
      </p:pic>
      <p:graphicFrame>
        <p:nvGraphicFramePr>
          <p:cNvPr id="25" name="表格 4"/>
          <p:cNvGraphicFramePr>
            <a:graphicFrameLocks noGrp="1"/>
          </p:cNvGraphicFramePr>
          <p:nvPr/>
        </p:nvGraphicFramePr>
        <p:xfrm>
          <a:off x="271462" y="3470275"/>
          <a:ext cx="8554718" cy="900429"/>
        </p:xfrm>
        <a:graphic>
          <a:graphicData uri="http://schemas.openxmlformats.org/drawingml/2006/table">
            <a:tbl>
              <a:tblPr/>
              <a:tblGrid>
                <a:gridCol w="1943735"/>
                <a:gridCol w="3452494"/>
                <a:gridCol w="1322070"/>
                <a:gridCol w="1836419"/>
              </a:tblGrid>
              <a:tr h="297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94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zh-CN" altLang="en-US" sz="1294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94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zh-CN" altLang="en-US" sz="1294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94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zh-CN" altLang="en-US" sz="1294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94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zh-CN" altLang="en-US" sz="1294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0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4" dirty="0" smtClean="0">
                          <a:solidFill>
                            <a:srgbClr val="80808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陕西、湖南、宁夏</a:t>
                      </a:r>
                      <a:endParaRPr lang="zh-CN" altLang="en-US" sz="994" dirty="0" smtClean="0">
                        <a:solidFill>
                          <a:srgbClr val="80808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805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（630万）（787.56万）（106.84万）</a:t>
                      </a:r>
                      <a:endParaRPr lang="zh-CN" altLang="en-US" sz="805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4" dirty="0" smtClean="0">
                          <a:solidFill>
                            <a:srgbClr val="80808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山东、江苏、浙江、四川、重庆</a:t>
                      </a:r>
                      <a:endParaRPr lang="zh-CN" altLang="en-US" sz="994" dirty="0" smtClean="0">
                        <a:solidFill>
                          <a:srgbClr val="80808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ctr"/>
                      <a:r>
                        <a:rPr lang="en-US" altLang="zh-CN" sz="805" dirty="0" smtClean="0">
                          <a:solidFill>
                            <a:srgbClr val="80808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（1120.31万）（740.65万）（583.61万）（1016.58万）（369.02万）</a:t>
                      </a:r>
                      <a:endParaRPr lang="zh-CN" altLang="en-US" sz="805" dirty="0" smtClean="0">
                        <a:solidFill>
                          <a:srgbClr val="80808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4" dirty="0" smtClean="0">
                          <a:solidFill>
                            <a:srgbClr val="80808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覆盖更多省份……</a:t>
                      </a:r>
                      <a:endParaRPr lang="zh-CN" altLang="en-US" sz="994" dirty="0" smtClean="0">
                        <a:solidFill>
                          <a:srgbClr val="80808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94" dirty="0" smtClean="0">
                          <a:solidFill>
                            <a:srgbClr val="80808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电信、联通占比：各20%，</a:t>
                      </a:r>
                      <a:endParaRPr lang="zh-CN" altLang="en-US" sz="994" dirty="0" smtClean="0">
                        <a:solidFill>
                          <a:srgbClr val="80808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994" dirty="0" smtClean="0">
                          <a:solidFill>
                            <a:srgbClr val="80808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移动：10%</a:t>
                      </a:r>
                      <a:endParaRPr lang="zh-CN" altLang="en-US" sz="994" dirty="0" smtClean="0">
                        <a:solidFill>
                          <a:srgbClr val="80808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1905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8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63600" y="2032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营销策略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378200" y="2019300"/>
            <a:ext cx="1117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渠道：智慧校园系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统和智能硬件设备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84700" y="863600"/>
            <a:ext cx="838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建立区域股份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制销售公司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791200" y="2095500"/>
            <a:ext cx="977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收并购投资标的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38200" y="1028700"/>
            <a:ext cx="25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933700" y="2032000"/>
            <a:ext cx="25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02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152900" y="1092200"/>
            <a:ext cx="25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03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359400" y="2019300"/>
            <a:ext cx="25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04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502400" y="1028700"/>
            <a:ext cx="25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05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66700" y="2489200"/>
            <a:ext cx="35306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1115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提供商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111500" algn="l"/>
              </a:tabLst>
            </a:pPr>
            <a:r>
              <a:rPr lang="en-US" altLang="zh-CN" sz="1200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备注：校园覆盖时间表（补充各省学生用户数量）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7912100" y="2044700"/>
            <a:ext cx="558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线上营销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7442200" y="2006600"/>
            <a:ext cx="25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06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346200" y="800100"/>
            <a:ext cx="8382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电信联通移动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存量用户更换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1+N……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985000" y="1079500"/>
            <a:ext cx="838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05" dirty="0" smtClean="0">
                <a:solidFill>
                  <a:srgbClr val="808080"/>
                </a:solidFill>
                <a:latin typeface="微软雅黑" pitchFamily="18" charset="0"/>
                <a:cs typeface="微软雅黑" pitchFamily="18" charset="0"/>
              </a:rPr>
              <a:t>微信分销系统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76200" y="4673600"/>
            <a:ext cx="8115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4" b="1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以运营商专业的校园营销团队为主，渠道和资本收並购等为辅，快速规模覆盖校园存量用户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696</Words>
  <Application>Microsoft Office PowerPoint</Application>
  <PresentationFormat>全屏显示(16:9)</PresentationFormat>
  <Paragraphs>656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Yu Gothic UI</vt:lpstr>
      <vt:lpstr>黑体</vt:lpstr>
      <vt:lpstr>华文琥珀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zhc</dc:creator>
  <cp:lastModifiedBy>zhc</cp:lastModifiedBy>
  <cp:revision>5</cp:revision>
  <dcterms:created xsi:type="dcterms:W3CDTF">2006-08-16T00:00:00Z</dcterms:created>
  <dcterms:modified xsi:type="dcterms:W3CDTF">2017-09-17T03:02:19Z</dcterms:modified>
</cp:coreProperties>
</file>