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78" r:id="rId11"/>
    <p:sldId id="263" r:id="rId12"/>
    <p:sldId id="264" r:id="rId13"/>
    <p:sldId id="265" r:id="rId14"/>
    <p:sldId id="266" r:id="rId15"/>
    <p:sldId id="284" r:id="rId16"/>
    <p:sldId id="285" r:id="rId17"/>
    <p:sldId id="286" r:id="rId18"/>
    <p:sldId id="269" r:id="rId19"/>
    <p:sldId id="270" r:id="rId20"/>
    <p:sldId id="271" r:id="rId21"/>
    <p:sldId id="274" r:id="rId22"/>
    <p:sldId id="279" r:id="rId23"/>
    <p:sldId id="275" r:id="rId24"/>
    <p:sldId id="281" r:id="rId25"/>
    <p:sldId id="282" r:id="rId26"/>
    <p:sldId id="283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BC1C9-1895-4F55-B843-DCB42804A19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26DBF-8761-4AF6-946A-5E508F8AE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71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0DFE-1D4B-4AD9-97D6-8F2F2128C15C}" type="datetime1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6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46CC-993A-4486-9F49-A109C8F5CB97}" type="datetime1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1DC-288C-4049-8926-6C3FB8D11FD5}" type="datetime1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1C2C-1663-4021-822F-2186034B1B96}" type="datetime1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488E-1B76-4F5F-BBF4-17B00AF965C8}" type="datetime1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7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3CBF-F10E-4E1B-A938-307B0AFB1141}" type="datetime1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A651-B96F-42FB-A4D2-166BCD9C62CC}" type="datetime1">
              <a:rPr lang="ru-RU" smtClean="0"/>
              <a:t>05.07.2024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61A-97A2-47B4-8EB8-6F51A90C1DE7}" type="datetime1">
              <a:rPr lang="ru-RU" smtClean="0"/>
              <a:t>05.07.2024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50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435-C208-4891-BEF9-49EEFCC782AD}" type="datetime1">
              <a:rPr lang="ru-RU" smtClean="0"/>
              <a:t>05.07.2024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D4E8-B8E2-4D82-AADE-260706237DA9}" type="datetime1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5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4EE-EBA8-43A2-8D17-4DF9DB81241F}" type="datetime1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7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0930-F77C-4DEF-8776-488F3E9707C5}" type="datetime1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57B3-B05D-4213-8700-55EA79C3F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13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6762A-1AEA-8A19-7763-1A6C2B4B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8582" y="588962"/>
            <a:ext cx="4119418" cy="1369147"/>
          </a:xfrm>
        </p:spPr>
        <p:txBody>
          <a:bodyPr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Родительский</a:t>
            </a:r>
            <a:r>
              <a:rPr lang="en-US" sz="4400" kern="1200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контроль</a:t>
            </a:r>
            <a:endParaRPr lang="ru-RU" sz="4400" dirty="0">
              <a:latin typeface="Impact" panose="020B080603090205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D1571-E20C-E08A-F0B0-82752ADB8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8582" y="2142836"/>
            <a:ext cx="4119418" cy="3780126"/>
          </a:xfrm>
        </p:spPr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 Nova Cond" panose="020B0506020202020204" pitchFamily="34" charset="0"/>
              </a:rPr>
              <a:t>Мальцев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 err="1">
                <a:latin typeface="Arial Nova Cond" panose="020B0506020202020204" pitchFamily="34" charset="0"/>
              </a:rPr>
              <a:t>Владимир</a:t>
            </a:r>
            <a:r>
              <a:rPr lang="en-US" dirty="0">
                <a:latin typeface="Arial Nova Cond" panose="020B0506020202020204" pitchFamily="34" charset="0"/>
              </a:rPr>
              <a:t> (front-end)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 Nova Cond" panose="020B0506020202020204" pitchFamily="34" charset="0"/>
              </a:rPr>
              <a:t>Нурбаков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 err="1">
                <a:latin typeface="Arial Nova Cond" panose="020B0506020202020204" pitchFamily="34" charset="0"/>
              </a:rPr>
              <a:t>Данил</a:t>
            </a:r>
            <a:r>
              <a:rPr lang="en-US" dirty="0">
                <a:latin typeface="Arial Nova Cond" panose="020B0506020202020204" pitchFamily="34" charset="0"/>
              </a:rPr>
              <a:t> (analyst, CI/CD)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rial Nova Cond" panose="020B0506020202020204" pitchFamily="34" charset="0"/>
              </a:rPr>
              <a:t>Шардаков Евгений (back-end)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 Nova Cond" panose="020B0506020202020204" pitchFamily="34" charset="0"/>
              </a:rPr>
              <a:t>Свидетели</a:t>
            </a:r>
            <a:r>
              <a:rPr lang="en-US" b="1" i="1" dirty="0">
                <a:latin typeface="Arial Nova Cond" panose="020B0506020202020204" pitchFamily="34" charset="0"/>
              </a:rPr>
              <a:t> </a:t>
            </a:r>
            <a:r>
              <a:rPr lang="en-US" b="1" i="1" dirty="0" err="1">
                <a:latin typeface="Arial Nova Cond" panose="020B0506020202020204" pitchFamily="34" charset="0"/>
              </a:rPr>
              <a:t>Реакта</a:t>
            </a:r>
            <a:endParaRPr lang="en-US" dirty="0">
              <a:latin typeface="Arial Nova Cond" panose="020B0506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 Nova Cond" panose="020B0506020202020204" pitchFamily="34" charset="0"/>
            </a:endParaRPr>
          </a:p>
        </p:txBody>
      </p:sp>
      <p:pic>
        <p:nvPicPr>
          <p:cNvPr id="4" name="Рисунок 3" descr="Private Lock | F-Droid - Free and Open Source Android App Repository">
            <a:extLst>
              <a:ext uri="{FF2B5EF4-FFF2-40B4-BE49-F238E27FC236}">
                <a16:creationId xmlns:a16="http://schemas.microsoft.com/office/drawing/2014/main" id="{A3034DA7-93FB-9DA2-ACC9-AB6AAE43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4" y="588962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7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DE796F-ED88-BB95-6841-D21E4088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Монетизация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1174ED58-DF89-E80B-E0C4-7EE86D9D9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922960"/>
              </p:ext>
            </p:extLst>
          </p:nvPr>
        </p:nvGraphicFramePr>
        <p:xfrm>
          <a:off x="997527" y="1480079"/>
          <a:ext cx="10515596" cy="153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6">
                  <a:extLst>
                    <a:ext uri="{9D8B030D-6E8A-4147-A177-3AD203B41FA5}">
                      <a16:colId xmlns:a16="http://schemas.microsoft.com/office/drawing/2014/main" val="1805776307"/>
                    </a:ext>
                  </a:extLst>
                </a:gridCol>
                <a:gridCol w="860550">
                  <a:extLst>
                    <a:ext uri="{9D8B030D-6E8A-4147-A177-3AD203B41FA5}">
                      <a16:colId xmlns:a16="http://schemas.microsoft.com/office/drawing/2014/main" val="1403622798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3981743129"/>
                    </a:ext>
                  </a:extLst>
                </a:gridCol>
                <a:gridCol w="854765">
                  <a:extLst>
                    <a:ext uri="{9D8B030D-6E8A-4147-A177-3AD203B41FA5}">
                      <a16:colId xmlns:a16="http://schemas.microsoft.com/office/drawing/2014/main" val="1868754728"/>
                    </a:ext>
                  </a:extLst>
                </a:gridCol>
                <a:gridCol w="503706">
                  <a:extLst>
                    <a:ext uri="{9D8B030D-6E8A-4147-A177-3AD203B41FA5}">
                      <a16:colId xmlns:a16="http://schemas.microsoft.com/office/drawing/2014/main" val="3676680461"/>
                    </a:ext>
                  </a:extLst>
                </a:gridCol>
                <a:gridCol w="927743">
                  <a:extLst>
                    <a:ext uri="{9D8B030D-6E8A-4147-A177-3AD203B41FA5}">
                      <a16:colId xmlns:a16="http://schemas.microsoft.com/office/drawing/2014/main" val="2167930914"/>
                    </a:ext>
                  </a:extLst>
                </a:gridCol>
                <a:gridCol w="685101">
                  <a:extLst>
                    <a:ext uri="{9D8B030D-6E8A-4147-A177-3AD203B41FA5}">
                      <a16:colId xmlns:a16="http://schemas.microsoft.com/office/drawing/2014/main" val="3150932731"/>
                    </a:ext>
                  </a:extLst>
                </a:gridCol>
                <a:gridCol w="899196">
                  <a:extLst>
                    <a:ext uri="{9D8B030D-6E8A-4147-A177-3AD203B41FA5}">
                      <a16:colId xmlns:a16="http://schemas.microsoft.com/office/drawing/2014/main" val="2288149124"/>
                    </a:ext>
                  </a:extLst>
                </a:gridCol>
                <a:gridCol w="685101">
                  <a:extLst>
                    <a:ext uri="{9D8B030D-6E8A-4147-A177-3AD203B41FA5}">
                      <a16:colId xmlns:a16="http://schemas.microsoft.com/office/drawing/2014/main" val="2007076169"/>
                    </a:ext>
                  </a:extLst>
                </a:gridCol>
                <a:gridCol w="685101">
                  <a:extLst>
                    <a:ext uri="{9D8B030D-6E8A-4147-A177-3AD203B41FA5}">
                      <a16:colId xmlns:a16="http://schemas.microsoft.com/office/drawing/2014/main" val="616434295"/>
                    </a:ext>
                  </a:extLst>
                </a:gridCol>
                <a:gridCol w="685101">
                  <a:extLst>
                    <a:ext uri="{9D8B030D-6E8A-4147-A177-3AD203B41FA5}">
                      <a16:colId xmlns:a16="http://schemas.microsoft.com/office/drawing/2014/main" val="561585661"/>
                    </a:ext>
                  </a:extLst>
                </a:gridCol>
                <a:gridCol w="685101">
                  <a:extLst>
                    <a:ext uri="{9D8B030D-6E8A-4147-A177-3AD203B41FA5}">
                      <a16:colId xmlns:a16="http://schemas.microsoft.com/office/drawing/2014/main" val="590418936"/>
                    </a:ext>
                  </a:extLst>
                </a:gridCol>
                <a:gridCol w="685101">
                  <a:extLst>
                    <a:ext uri="{9D8B030D-6E8A-4147-A177-3AD203B41FA5}">
                      <a16:colId xmlns:a16="http://schemas.microsoft.com/office/drawing/2014/main" val="642420415"/>
                    </a:ext>
                  </a:extLst>
                </a:gridCol>
                <a:gridCol w="685101">
                  <a:extLst>
                    <a:ext uri="{9D8B030D-6E8A-4147-A177-3AD203B41FA5}">
                      <a16:colId xmlns:a16="http://schemas.microsoft.com/office/drawing/2014/main" val="728842786"/>
                    </a:ext>
                  </a:extLst>
                </a:gridCol>
              </a:tblGrid>
              <a:tr h="7687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Кол-во устройств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Добавить устройство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Подписок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1000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72420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35695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71390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357130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714260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744674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err="1">
                          <a:effectLst/>
                        </a:rPr>
                        <a:t>руб</a:t>
                      </a:r>
                      <a:r>
                        <a:rPr lang="ru-RU" sz="1600" u="none" strike="noStrike" dirty="0">
                          <a:effectLst/>
                        </a:rPr>
                        <a:t>/</a:t>
                      </a:r>
                      <a:r>
                        <a:rPr lang="ru-RU" sz="1600" u="none" strike="noStrike" dirty="0" err="1">
                          <a:effectLst/>
                        </a:rPr>
                        <a:t>мес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err="1">
                          <a:effectLst/>
                        </a:rPr>
                        <a:t>руб</a:t>
                      </a:r>
                      <a:r>
                        <a:rPr lang="ru-RU" sz="1600" u="none" strike="noStrike" dirty="0">
                          <a:effectLst/>
                        </a:rPr>
                        <a:t>/</a:t>
                      </a:r>
                      <a:r>
                        <a:rPr lang="ru-RU" sz="1600" u="none" strike="noStrike" dirty="0" err="1">
                          <a:effectLst/>
                        </a:rPr>
                        <a:t>мес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err="1">
                          <a:effectLst/>
                        </a:rPr>
                        <a:t>руб</a:t>
                      </a:r>
                      <a:r>
                        <a:rPr lang="ru-RU" sz="1600" u="none" strike="noStrike" dirty="0">
                          <a:effectLst/>
                        </a:rPr>
                        <a:t>/</a:t>
                      </a:r>
                      <a:r>
                        <a:rPr lang="ru-RU" sz="1600" u="none" strike="noStrike" dirty="0" err="1">
                          <a:effectLst/>
                        </a:rPr>
                        <a:t>мес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err="1">
                          <a:effectLst/>
                        </a:rPr>
                        <a:t>руб</a:t>
                      </a:r>
                      <a:r>
                        <a:rPr lang="ru-RU" sz="1600" u="none" strike="noStrike" dirty="0">
                          <a:effectLst/>
                        </a:rPr>
                        <a:t>/</a:t>
                      </a:r>
                      <a:r>
                        <a:rPr lang="ru-RU" sz="1600" u="none" strike="noStrike" dirty="0" err="1">
                          <a:effectLst/>
                        </a:rPr>
                        <a:t>мес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3750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37500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75000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375000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750000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1505681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4AFADAE-4B4B-6678-EF67-751D6C397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28878"/>
              </p:ext>
            </p:extLst>
          </p:nvPr>
        </p:nvGraphicFramePr>
        <p:xfrm>
          <a:off x="997527" y="4211782"/>
          <a:ext cx="8774548" cy="2456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2149">
                  <a:extLst>
                    <a:ext uri="{9D8B030D-6E8A-4147-A177-3AD203B41FA5}">
                      <a16:colId xmlns:a16="http://schemas.microsoft.com/office/drawing/2014/main" val="229225046"/>
                    </a:ext>
                  </a:extLst>
                </a:gridCol>
                <a:gridCol w="1249667">
                  <a:extLst>
                    <a:ext uri="{9D8B030D-6E8A-4147-A177-3AD203B41FA5}">
                      <a16:colId xmlns:a16="http://schemas.microsoft.com/office/drawing/2014/main" val="2535657723"/>
                    </a:ext>
                  </a:extLst>
                </a:gridCol>
                <a:gridCol w="1007797">
                  <a:extLst>
                    <a:ext uri="{9D8B030D-6E8A-4147-A177-3AD203B41FA5}">
                      <a16:colId xmlns:a16="http://schemas.microsoft.com/office/drawing/2014/main" val="580044602"/>
                    </a:ext>
                  </a:extLst>
                </a:gridCol>
                <a:gridCol w="859986">
                  <a:extLst>
                    <a:ext uri="{9D8B030D-6E8A-4147-A177-3AD203B41FA5}">
                      <a16:colId xmlns:a16="http://schemas.microsoft.com/office/drawing/2014/main" val="2626029844"/>
                    </a:ext>
                  </a:extLst>
                </a:gridCol>
                <a:gridCol w="1504977">
                  <a:extLst>
                    <a:ext uri="{9D8B030D-6E8A-4147-A177-3AD203B41FA5}">
                      <a16:colId xmlns:a16="http://schemas.microsoft.com/office/drawing/2014/main" val="3200511272"/>
                    </a:ext>
                  </a:extLst>
                </a:gridCol>
                <a:gridCol w="859986">
                  <a:extLst>
                    <a:ext uri="{9D8B030D-6E8A-4147-A177-3AD203B41FA5}">
                      <a16:colId xmlns:a16="http://schemas.microsoft.com/office/drawing/2014/main" val="1894012963"/>
                    </a:ext>
                  </a:extLst>
                </a:gridCol>
                <a:gridCol w="859986">
                  <a:extLst>
                    <a:ext uri="{9D8B030D-6E8A-4147-A177-3AD203B41FA5}">
                      <a16:colId xmlns:a16="http://schemas.microsoft.com/office/drawing/2014/main" val="3643297400"/>
                    </a:ext>
                  </a:extLst>
                </a:gridCol>
              </a:tblGrid>
              <a:tr h="2729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~число пользователей 1000 человек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Единоразовые расходы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88811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Сервер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2239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руб/месяц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устройства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30000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руб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42935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домен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руб/месяц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прочие расходы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20000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руб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4451917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хостинг сайта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280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руб/месяц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797236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расходы на разработчиков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15000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err="1">
                          <a:effectLst/>
                        </a:rPr>
                        <a:t>руб</a:t>
                      </a:r>
                      <a:r>
                        <a:rPr lang="ru-RU" sz="1600" u="none" strike="noStrike" dirty="0">
                          <a:effectLst/>
                        </a:rPr>
                        <a:t>/месяц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effectLst/>
                        </a:rPr>
                        <a:t>Итого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effectLst/>
                        </a:rPr>
                        <a:t>50000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err="1">
                          <a:effectLst/>
                        </a:rPr>
                        <a:t>руб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35945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прочие расходы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руб/месяц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631211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налог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14639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руб/месяц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7387664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204314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34777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err="1">
                          <a:effectLst/>
                        </a:rPr>
                        <a:t>руб</a:t>
                      </a:r>
                      <a:r>
                        <a:rPr lang="ru-RU" sz="1600" b="1" u="none" strike="noStrike" dirty="0">
                          <a:effectLst/>
                        </a:rPr>
                        <a:t>/месяц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5594955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034372D-F5A4-B35E-6A36-09E071176932}"/>
              </a:ext>
            </a:extLst>
          </p:cNvPr>
          <p:cNvSpPr txBox="1">
            <a:spLocks/>
          </p:cNvSpPr>
          <p:nvPr/>
        </p:nvSpPr>
        <p:spPr>
          <a:xfrm>
            <a:off x="838200" y="3130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Расходы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BFC4012-7600-6588-1BE8-93416BDF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10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8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0F02B-EEE0-0B73-A946-CE5AFDF6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815D4A-31BA-FE54-F029-CEB0A2F38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2567781"/>
            <a:ext cx="6486525" cy="286702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9C26E4-4A85-BEBA-B004-A02D267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11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083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4CF368-226D-6468-FB90-E75AF23C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80" y="508932"/>
            <a:ext cx="9144000" cy="1263649"/>
          </a:xfrm>
        </p:spPr>
        <p:txBody>
          <a:bodyPr/>
          <a:lstStyle/>
          <a:p>
            <a:r>
              <a:rPr lang="en-US" dirty="0"/>
              <a:t>Roadmap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0B38A-CC0A-7AE1-FFDC-D344729A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4" y="2172899"/>
            <a:ext cx="11723611" cy="2512202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0E03D2-C15D-9DC9-36FA-2B523721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12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791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60C4DD-7078-15BC-154B-C6570C6C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73" y="6345265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pPr/>
              <a:t>13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3222E9-D331-20EA-4CF2-BDA010CE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5737"/>
            <a:ext cx="97536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7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5C3119-4B34-1796-FA48-DD088A7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case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FF260A-3BBC-873B-59E4-C9AF401CE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382" y="1380076"/>
            <a:ext cx="7490691" cy="5147235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C91FDFC-DC6B-5033-7722-05C0D1C6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14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4071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82CD8E6-1EDF-EDFE-1423-EE84D548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Impact" panose="020B0806030902050204" pitchFamily="34" charset="0"/>
              </a:rPr>
              <a:t>Диаграмма активностей для ручного наказания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72797E2F-5FA5-A830-B10F-89164A3D3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499" y="1825625"/>
            <a:ext cx="9189002" cy="4351338"/>
          </a:xfrm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B131DCE7-4D80-71D5-3FC4-91233A3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15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4056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8C3A38-8958-3E0B-212D-D903C77A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42981"/>
            <a:ext cx="10901219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Impact" panose="020B0806030902050204" pitchFamily="34" charset="0"/>
              </a:rPr>
              <a:t>Диаграмма активностей для назначения графика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D2D6B56B-6BF3-4EC7-3E2C-D7C3F6B65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946" y="1368544"/>
            <a:ext cx="8035636" cy="5253424"/>
          </a:xfr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8D093CC-B498-B757-0D45-ED71086C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16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9699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ED7DFA-DD48-9167-9060-A83A1020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Impact" panose="020B0806030902050204" pitchFamily="34" charset="0"/>
              </a:rPr>
              <a:t>Диаграмма последовательностей для ручного наказания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230844ED-A97F-BE50-D9ED-83099CAA2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26" y="1884218"/>
            <a:ext cx="10336568" cy="4239491"/>
          </a:xfr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C087907A-D452-6BF9-EF3E-58837E07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17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0874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D680F3-E037-F9BE-AE7F-CA2BB9A9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5125"/>
            <a:ext cx="10799618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Impact" panose="020B0806030902050204" pitchFamily="34" charset="0"/>
              </a:rPr>
              <a:t>Диаграмма последовательностей для назначения графика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6FAE96-6658-EFCD-E092-2FF72920F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344" y="1939636"/>
            <a:ext cx="10088183" cy="4137617"/>
          </a:xfr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D6495C49-84E0-1DEC-F462-DE084EF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18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2223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4469F-6609-E21A-2A8E-5AADFA35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30B08-BBB3-4231-08D2-935B7615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Swagger UI</a:t>
            </a:r>
          </a:p>
          <a:p>
            <a:r>
              <a:rPr lang="en-US" dirty="0"/>
              <a:t>PostgreSQL</a:t>
            </a:r>
          </a:p>
          <a:p>
            <a:r>
              <a:rPr lang="en-US" dirty="0" err="1"/>
              <a:t>Vite</a:t>
            </a:r>
            <a:r>
              <a:rPr lang="en-US" dirty="0"/>
              <a:t> React TS</a:t>
            </a:r>
            <a:endParaRPr lang="ru-RU" dirty="0"/>
          </a:p>
          <a:p>
            <a:r>
              <a:rPr lang="en-US" dirty="0"/>
              <a:t>Gitlab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CBAE79E-9525-18A9-0DA0-C1954AC0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91" y="1460926"/>
            <a:ext cx="7324436" cy="4860455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C776BFAF-893D-A17F-6879-372ACAF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19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08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914CA-12E4-5788-9FD4-FB953166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7E66F-536A-C8AF-FA83-09C2EA41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Люди могут засидеться за компьютерной игрой или приложением. Сам же человек может этого не заметить, что приводит к длительной сессии в сидячем положении. Такое времяпрепровождение сильно сказывается на здоровье. Позвоночник человека не предназначен для того, чтобы проводить длительное время в сидячем положении.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342D0F-F3A4-7298-737F-11E551A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t>2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2541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70066-BC06-2F79-DD98-B85A522E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80D58-E199-D1E3-47B2-30B1CBB0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Ant-design (UI) – </a:t>
            </a:r>
            <a:r>
              <a:rPr lang="ru-RU" dirty="0"/>
              <a:t>библиотека </a:t>
            </a:r>
            <a:r>
              <a:rPr lang="en-US" dirty="0"/>
              <a:t>UI </a:t>
            </a:r>
            <a:r>
              <a:rPr lang="ru-RU" dirty="0"/>
              <a:t>компонентов </a:t>
            </a:r>
            <a:endParaRPr lang="en-US" dirty="0"/>
          </a:p>
          <a:p>
            <a:r>
              <a:rPr lang="en-US" b="0" i="0" dirty="0" err="1">
                <a:effectLst/>
                <a:latin typeface="gg sans"/>
              </a:rPr>
              <a:t>vkruglikov</a:t>
            </a:r>
            <a:r>
              <a:rPr lang="en-US" b="0" i="0" dirty="0">
                <a:effectLst/>
                <a:latin typeface="gg sans"/>
              </a:rPr>
              <a:t>/react-telegram-web-app</a:t>
            </a:r>
            <a:r>
              <a:rPr lang="ru-RU" b="0" i="0" dirty="0">
                <a:effectLst/>
                <a:latin typeface="gg sans"/>
              </a:rPr>
              <a:t> – библиотека компонентов для </a:t>
            </a:r>
            <a:r>
              <a:rPr lang="en-US" b="0" i="0" dirty="0">
                <a:effectLst/>
                <a:latin typeface="gg sans"/>
              </a:rPr>
              <a:t>telegram mini apps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604C6BA-5DB5-12E3-7E33-93856466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20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2411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4691E-F270-CC9C-C4A7-7DBF1741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milestone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A1491-1D02-CB83-5813-5600A6E3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82" y="1394691"/>
            <a:ext cx="6594763" cy="5246254"/>
          </a:xfrm>
        </p:spPr>
        <p:txBody>
          <a:bodyPr/>
          <a:lstStyle/>
          <a:p>
            <a:r>
              <a:rPr lang="ru-RU" b="1" dirty="0"/>
              <a:t>Реализовать сущности пользователя, устройства-цели, подписки</a:t>
            </a:r>
            <a:br>
              <a:rPr lang="ru-RU" dirty="0"/>
            </a:br>
            <a:r>
              <a:rPr lang="ru-RU" dirty="0"/>
              <a:t>Интерфейс цели, хуки с запросами на </a:t>
            </a:r>
            <a:r>
              <a:rPr lang="en-US" dirty="0"/>
              <a:t>back-end</a:t>
            </a:r>
            <a:r>
              <a:rPr lang="ru-RU" dirty="0"/>
              <a:t> для аутентификации и манипуляции целями</a:t>
            </a:r>
            <a:br>
              <a:rPr lang="ru-RU" dirty="0"/>
            </a:br>
            <a:r>
              <a:rPr lang="en-US" dirty="0"/>
              <a:t>UI</a:t>
            </a:r>
            <a:r>
              <a:rPr lang="ru-RU" dirty="0"/>
              <a:t>-репрезентации целей</a:t>
            </a:r>
          </a:p>
          <a:p>
            <a:r>
              <a:rPr lang="ru-RU" b="1" dirty="0"/>
              <a:t>Разработать страницы</a:t>
            </a:r>
            <a:br>
              <a:rPr lang="ru-RU" dirty="0"/>
            </a:br>
            <a:r>
              <a:rPr lang="ru-RU" dirty="0"/>
              <a:t>Разработать страницы для отображения списка устройств, подписки, для редактирования/добавления устройства</a:t>
            </a:r>
          </a:p>
          <a:p>
            <a:r>
              <a:rPr lang="ru-RU" dirty="0"/>
              <a:t>Привязать тему </a:t>
            </a:r>
            <a:r>
              <a:rPr lang="en-US" dirty="0"/>
              <a:t>telegram c </a:t>
            </a:r>
            <a:r>
              <a:rPr lang="ru-RU" dirty="0"/>
              <a:t>приложением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279F42-CEF3-E940-A5EE-8B25652A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890" y="1379930"/>
            <a:ext cx="4379072" cy="2933451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F81ACB5-993D-4B5F-86FA-3786D860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21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29099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17B084-8D00-AF25-4DEC-00E386EB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525"/>
            <a:ext cx="5975928" cy="45513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AECFEA-2F07-D985-BB58-1E52EC50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5180049"/>
            <a:ext cx="9550400" cy="97800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D877DF-D925-CBE7-59DE-5B048357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7" y="561240"/>
            <a:ext cx="2240742" cy="39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0479DEF-212B-8E37-17FB-BADA01C69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80" y="561240"/>
            <a:ext cx="2240743" cy="40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Номер слайда 3">
            <a:extLst>
              <a:ext uri="{FF2B5EF4-FFF2-40B4-BE49-F238E27FC236}">
                <a16:creationId xmlns:a16="http://schemas.microsoft.com/office/drawing/2014/main" id="{7DF9AEFD-2533-B3C4-47A6-418F4AF7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22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208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D2C15-4E05-5B7C-C385-8FDB10F4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milestone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4C512-626A-42E2-EED6-6F8197AE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</a:t>
            </a:r>
            <a:r>
              <a:rPr lang="en-US" dirty="0"/>
              <a:t>User </a:t>
            </a:r>
            <a:r>
              <a:rPr lang="ru-RU" dirty="0"/>
              <a:t>контроллер</a:t>
            </a:r>
            <a:br>
              <a:rPr lang="ru-RU" dirty="0"/>
            </a:br>
            <a:r>
              <a:rPr lang="ru-RU" dirty="0"/>
              <a:t>Разработка </a:t>
            </a:r>
            <a:r>
              <a:rPr lang="en-US" dirty="0"/>
              <a:t>HTTP </a:t>
            </a:r>
            <a:r>
              <a:rPr lang="ru-RU" dirty="0"/>
              <a:t>методов</a:t>
            </a:r>
            <a:r>
              <a:rPr lang="en-US" dirty="0"/>
              <a:t> </a:t>
            </a:r>
            <a:r>
              <a:rPr lang="ru-RU" dirty="0"/>
              <a:t>для добавления/редактирования/удаления пользователей</a:t>
            </a:r>
          </a:p>
          <a:p>
            <a:r>
              <a:rPr lang="ru-RU" dirty="0"/>
              <a:t>Разработать </a:t>
            </a:r>
            <a:r>
              <a:rPr lang="en-US" dirty="0"/>
              <a:t>Target </a:t>
            </a:r>
            <a:r>
              <a:rPr lang="ru-RU" dirty="0"/>
              <a:t>контроллер</a:t>
            </a:r>
            <a:br>
              <a:rPr lang="ru-RU" dirty="0"/>
            </a:br>
            <a:r>
              <a:rPr lang="ru-RU" dirty="0"/>
              <a:t>Разработка </a:t>
            </a:r>
            <a:r>
              <a:rPr lang="en-US" dirty="0"/>
              <a:t>HTTP </a:t>
            </a:r>
            <a:r>
              <a:rPr lang="ru-RU" dirty="0"/>
              <a:t>методов для добавления/редактирования/удаления устройств и отправка запроса на отключение на эти устройства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79D8951-0F03-B1E9-1579-1A122816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23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5969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122E33-BAA5-5660-DDF4-F50E1963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881" y="1211978"/>
            <a:ext cx="3848637" cy="21434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BA1279-E1C5-1B96-C9A5-78FB5EE5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60" y="4304066"/>
            <a:ext cx="10040680" cy="10688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F21CB6-DFCA-9BB8-092A-C627066BE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98" y="694967"/>
            <a:ext cx="7044644" cy="3177447"/>
          </a:xfrm>
          <a:prstGeom prst="rect">
            <a:avLst/>
          </a:prstGeom>
        </p:spPr>
      </p:pic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DEB57BF6-D576-E4E9-CDEB-79FE4BCC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24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52027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1A568AE-5F8B-42B3-8AC9-B07826BE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D4CCBCE-E289-4BA1-88A4-0A4F531E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24909"/>
            <a:ext cx="6095999" cy="3433091"/>
          </a:xfrm>
          <a:prstGeom prst="rect">
            <a:avLst/>
          </a:prstGeom>
        </p:spPr>
      </p:pic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68568BFA-84AB-4FC2-BCAD-6F00D1985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31905"/>
              </p:ext>
            </p:extLst>
          </p:nvPr>
        </p:nvGraphicFramePr>
        <p:xfrm>
          <a:off x="384665" y="834109"/>
          <a:ext cx="5326671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927">
                  <a:extLst>
                    <a:ext uri="{9D8B030D-6E8A-4147-A177-3AD203B41FA5}">
                      <a16:colId xmlns:a16="http://schemas.microsoft.com/office/drawing/2014/main" val="341593727"/>
                    </a:ext>
                  </a:extLst>
                </a:gridCol>
                <a:gridCol w="378070">
                  <a:extLst>
                    <a:ext uri="{9D8B030D-6E8A-4147-A177-3AD203B41FA5}">
                      <a16:colId xmlns:a16="http://schemas.microsoft.com/office/drawing/2014/main" val="3136611734"/>
                    </a:ext>
                  </a:extLst>
                </a:gridCol>
                <a:gridCol w="3495674">
                  <a:extLst>
                    <a:ext uri="{9D8B030D-6E8A-4147-A177-3AD203B41FA5}">
                      <a16:colId xmlns:a16="http://schemas.microsoft.com/office/drawing/2014/main" val="103506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Lint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-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dotnet-format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Build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-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docker build &amp; push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1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Deploy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docker compose up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1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2777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Back-end CI/CD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79464"/>
                  </a:ext>
                </a:extLst>
              </a:tr>
            </a:tbl>
          </a:graphicData>
        </a:graphic>
      </p:graphicFrame>
      <p:graphicFrame>
        <p:nvGraphicFramePr>
          <p:cNvPr id="31" name="Таблица 28">
            <a:extLst>
              <a:ext uri="{FF2B5EF4-FFF2-40B4-BE49-F238E27FC236}">
                <a16:creationId xmlns:a16="http://schemas.microsoft.com/office/drawing/2014/main" id="{8E25A983-E788-4726-9C68-8C47CE7B7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24501"/>
              </p:ext>
            </p:extLst>
          </p:nvPr>
        </p:nvGraphicFramePr>
        <p:xfrm>
          <a:off x="6480664" y="3424909"/>
          <a:ext cx="5326671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927">
                  <a:extLst>
                    <a:ext uri="{9D8B030D-6E8A-4147-A177-3AD203B41FA5}">
                      <a16:colId xmlns:a16="http://schemas.microsoft.com/office/drawing/2014/main" val="341593727"/>
                    </a:ext>
                  </a:extLst>
                </a:gridCol>
                <a:gridCol w="378070">
                  <a:extLst>
                    <a:ext uri="{9D8B030D-6E8A-4147-A177-3AD203B41FA5}">
                      <a16:colId xmlns:a16="http://schemas.microsoft.com/office/drawing/2014/main" val="3136611734"/>
                    </a:ext>
                  </a:extLst>
                </a:gridCol>
                <a:gridCol w="3495674">
                  <a:extLst>
                    <a:ext uri="{9D8B030D-6E8A-4147-A177-3AD203B41FA5}">
                      <a16:colId xmlns:a16="http://schemas.microsoft.com/office/drawing/2014/main" val="103506175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0" dirty="0"/>
                        <a:t>Front-end CI/CD</a:t>
                      </a:r>
                      <a:endParaRPr lang="ru-RU" sz="2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ru-RU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414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ru-RU" sz="2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8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Lint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-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yarn lint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Build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-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docker build &amp; push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1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Deploy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docker compose up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15198"/>
                  </a:ext>
                </a:extLst>
              </a:tr>
            </a:tbl>
          </a:graphicData>
        </a:graphic>
      </p:graphicFrame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B3188973-AAFF-FC69-86B2-CE9586B9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25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1126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C90D2-FBA0-2B86-599B-994FEC1A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123">
            <a:hlinkClick r:id="" action="ppaction://media"/>
            <a:extLst>
              <a:ext uri="{FF2B5EF4-FFF2-40B4-BE49-F238E27FC236}">
                <a16:creationId xmlns:a16="http://schemas.microsoft.com/office/drawing/2014/main" id="{10932FE8-7BA0-0256-DA3B-CDA805366AF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857" y="136525"/>
            <a:ext cx="10728286" cy="6034524"/>
          </a:xfr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B35AF7E1-A069-9720-9567-E66CAEB2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9657B3-B05D-4213-8700-55EA79C3F2F0}" type="slidenum">
              <a:rPr lang="ru-RU" sz="1600" smtClean="0"/>
              <a:t>26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644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B8098F-1CCA-51A1-2A1C-5A13C59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7855"/>
            <a:ext cx="9144000" cy="2387600"/>
          </a:xfrm>
        </p:spPr>
        <p:txBody>
          <a:bodyPr/>
          <a:lstStyle/>
          <a:p>
            <a:r>
              <a:rPr lang="en-US" dirty="0"/>
              <a:t>@parent_watcher_bot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3C59-CC38-DF8C-FC9C-1126C686D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5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87A40-94C2-04FA-31C8-B026940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целей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5F641-E0FD-74C0-40A7-AC2573B6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3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9065F-2B81-D86D-724E-184A6165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3772"/>
            <a:ext cx="10515600" cy="5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9A5C1F-7748-EE53-220F-E9E66D2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Конкуренты</a:t>
            </a:r>
            <a:endParaRPr lang="en-US" dirty="0" err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08AE75-2A0B-5CF9-DEAD-5D8F74D3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Qustodio</a:t>
            </a:r>
          </a:p>
          <a:p>
            <a:r>
              <a:rPr lang="en-US" dirty="0">
                <a:ea typeface="+mn-lt"/>
                <a:cs typeface="+mn-lt"/>
              </a:rPr>
              <a:t>Net Nanny </a:t>
            </a:r>
          </a:p>
          <a:p>
            <a:r>
              <a:rPr lang="en-US" dirty="0">
                <a:ea typeface="+mn-lt"/>
                <a:cs typeface="+mn-lt"/>
              </a:rPr>
              <a:t>Kaspersky Safe Kids</a:t>
            </a:r>
          </a:p>
          <a:p>
            <a:r>
              <a:rPr lang="en-US" dirty="0">
                <a:ea typeface="+mn-lt"/>
                <a:cs typeface="+mn-lt"/>
              </a:rPr>
              <a:t>Norton Family Premier </a:t>
            </a:r>
            <a:endParaRPr 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710B713-2024-567D-4A07-E7B505B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4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163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FEFCC6B9-7D8E-8E31-9EFC-7053227A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259758"/>
            <a:ext cx="5969725" cy="1175656"/>
          </a:xfrm>
        </p:spPr>
        <p:txBody>
          <a:bodyPr/>
          <a:lstStyle/>
          <a:p>
            <a:r>
              <a:rPr lang="ru-RU" dirty="0"/>
              <a:t>Анализ рынка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7BA04C3-9311-4BD8-A544-224C216F3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86305"/>
              </p:ext>
            </p:extLst>
          </p:nvPr>
        </p:nvGraphicFramePr>
        <p:xfrm>
          <a:off x="1175657" y="2112554"/>
          <a:ext cx="7794171" cy="38978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13580">
                  <a:extLst>
                    <a:ext uri="{9D8B030D-6E8A-4147-A177-3AD203B41FA5}">
                      <a16:colId xmlns:a16="http://schemas.microsoft.com/office/drawing/2014/main" val="2455263692"/>
                    </a:ext>
                  </a:extLst>
                </a:gridCol>
                <a:gridCol w="691535">
                  <a:extLst>
                    <a:ext uri="{9D8B030D-6E8A-4147-A177-3AD203B41FA5}">
                      <a16:colId xmlns:a16="http://schemas.microsoft.com/office/drawing/2014/main" val="3198404417"/>
                    </a:ext>
                  </a:extLst>
                </a:gridCol>
                <a:gridCol w="792384">
                  <a:extLst>
                    <a:ext uri="{9D8B030D-6E8A-4147-A177-3AD203B41FA5}">
                      <a16:colId xmlns:a16="http://schemas.microsoft.com/office/drawing/2014/main" val="1475226395"/>
                    </a:ext>
                  </a:extLst>
                </a:gridCol>
                <a:gridCol w="1037302">
                  <a:extLst>
                    <a:ext uri="{9D8B030D-6E8A-4147-A177-3AD203B41FA5}">
                      <a16:colId xmlns:a16="http://schemas.microsoft.com/office/drawing/2014/main" val="108381417"/>
                    </a:ext>
                  </a:extLst>
                </a:gridCol>
                <a:gridCol w="1411883">
                  <a:extLst>
                    <a:ext uri="{9D8B030D-6E8A-4147-A177-3AD203B41FA5}">
                      <a16:colId xmlns:a16="http://schemas.microsoft.com/office/drawing/2014/main" val="3839802138"/>
                    </a:ext>
                  </a:extLst>
                </a:gridCol>
                <a:gridCol w="777976">
                  <a:extLst>
                    <a:ext uri="{9D8B030D-6E8A-4147-A177-3AD203B41FA5}">
                      <a16:colId xmlns:a16="http://schemas.microsoft.com/office/drawing/2014/main" val="1302725866"/>
                    </a:ext>
                  </a:extLst>
                </a:gridCol>
                <a:gridCol w="1469511">
                  <a:extLst>
                    <a:ext uri="{9D8B030D-6E8A-4147-A177-3AD203B41FA5}">
                      <a16:colId xmlns:a16="http://schemas.microsoft.com/office/drawing/2014/main" val="4202199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Qustodio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Nanny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Norton Family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Kaspersky Safe Kids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Parent-Service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94941603"/>
                  </a:ext>
                </a:extLst>
              </a:tr>
              <a:tr h="438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Зависимость от возраста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3905539921"/>
                  </a:ext>
                </a:extLst>
              </a:tr>
              <a:tr h="219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GPS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4178681621"/>
                  </a:ext>
                </a:extLst>
              </a:tr>
              <a:tr h="2193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Мультиплатформа</a:t>
                      </a:r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4163996604"/>
                  </a:ext>
                </a:extLst>
              </a:tr>
              <a:tr h="2193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Обучение</a:t>
                      </a:r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2223479426"/>
                  </a:ext>
                </a:extLst>
              </a:tr>
              <a:tr h="658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Ограничение по времени / расписанию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1654040731"/>
                  </a:ext>
                </a:extLst>
              </a:tr>
              <a:tr h="658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Ментальное здоровье / Анализ сообщений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2709661959"/>
                  </a:ext>
                </a:extLst>
              </a:tr>
              <a:tr h="438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Отдельные условия для игр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2676244553"/>
                  </a:ext>
                </a:extLst>
              </a:tr>
              <a:tr h="219393"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209631462"/>
                  </a:ext>
                </a:extLst>
              </a:tr>
              <a:tr h="219393"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257670044"/>
                  </a:ext>
                </a:extLst>
              </a:tr>
              <a:tr h="2193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Цена р/год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5500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3900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4000</a:t>
                      </a:r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1200</a:t>
                      </a:r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403319355"/>
                  </a:ext>
                </a:extLst>
              </a:tr>
              <a:tr h="2193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 устройств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5500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3300</a:t>
                      </a:r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488189899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008826-4F07-C29D-B1A8-65591C9B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5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803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A1C57-E701-1659-CCD5-D7FA7AC3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699"/>
            <a:ext cx="9144000" cy="710416"/>
          </a:xfrm>
        </p:spPr>
        <p:txBody>
          <a:bodyPr>
            <a:normAutofit/>
          </a:bodyPr>
          <a:lstStyle/>
          <a:p>
            <a:r>
              <a:rPr lang="en-US" dirty="0" err="1"/>
              <a:t>Бизнес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C30D5F-62DD-8FB4-8F73-E151745C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70767"/>
            <a:ext cx="10866328" cy="5615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Наша команда заинтересована в создании приложения для родительского контроля. Мы предлагаем разработка приложения для устройства подозреваемого и средство контроля в виде </a:t>
            </a:r>
            <a:r>
              <a:rPr lang="ru-RU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-бота для надзирателя.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Ожидаемая дата пробной версии: конец 9 триместра.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приложение «надзиратель», которое позволит надзирателю контролировать действия подопечного в реальном времени.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ru-RU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-бота, в котором надзиратель будет получать сообщения о действиях подопечного.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EB3955-1C83-086B-CF62-42F78976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6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530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D70836-8D81-9EB8-4C7B-E5CF28A4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ru-RU" sz="4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Заинтересованные стороны: </a:t>
            </a:r>
            <a:br>
              <a:rPr lang="ru-RU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1D61874-6CDF-1357-3476-3CB561EB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8000"/>
            <a:ext cx="10668000" cy="802548"/>
          </a:xfrm>
        </p:spPr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Команда «Свидетели </a:t>
            </a:r>
            <a:r>
              <a:rPr lang="ru-RU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Реакта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»: создать приложение, которое будет приносить им доход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Надзиратель: приложение для контроля подопечного.</a:t>
            </a:r>
          </a:p>
          <a:p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19CC069-6A09-CC1B-26DE-3B2798C79DBD}"/>
              </a:ext>
            </a:extLst>
          </p:cNvPr>
          <p:cNvSpPr txBox="1">
            <a:spLocks/>
          </p:cNvSpPr>
          <p:nvPr/>
        </p:nvSpPr>
        <p:spPr>
          <a:xfrm>
            <a:off x="762000" y="4110899"/>
            <a:ext cx="9144000" cy="8025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 Проекта</a:t>
            </a:r>
          </a:p>
          <a:p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58D4704C-833A-09C7-F99E-1323D244F79E}"/>
              </a:ext>
            </a:extLst>
          </p:cNvPr>
          <p:cNvSpPr txBox="1">
            <a:spLocks/>
          </p:cNvSpPr>
          <p:nvPr/>
        </p:nvSpPr>
        <p:spPr>
          <a:xfrm>
            <a:off x="762000" y="4926030"/>
            <a:ext cx="10668000" cy="10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Бюджет. </a:t>
            </a:r>
            <a:r>
              <a:rPr lang="ru-RU" sz="19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Аренда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сервера. </a:t>
            </a:r>
            <a:r>
              <a:rPr lang="ru-RU" sz="19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Расход 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рекламу, создание сайта и его содержание.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Развитие. Для дальнейшего продвижения проекта в массы нужно немалое количество денег и </a:t>
            </a:r>
            <a:r>
              <a:rPr lang="ru-RU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человекочасов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sz="19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31826-07AD-4340-F2B5-A8362336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7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887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B973C5-79F8-7019-E229-81023BBA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US" dirty="0"/>
              <a:t>User stories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BEE3482-38BE-9F51-77CC-B6F33738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9531"/>
            <a:ext cx="10668000" cy="494646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Я, как родитель, хочу иметь возможность наблюдать за действиями своего ребенка. Так я могу ограничить его от долгой сессии за приложением.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Как надзиратель, я хочу иметь отчетность по действиям подопечного, чтобы иметь представление каким приложением он больше всего пользовался.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Как разработчики, мы хотим написать приложение «Надзиратель», чтобы получить с него прибыль.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Я, как надзиратель, хочу получать уведомления о действиях подопечного в реальном времени без перебоев, чтобы не пропустить ничего важного.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8822FBE-DCDA-7E38-B306-0DBC906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8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998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BDECE4C-7C05-1491-30EA-9BD890A3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18" y="799208"/>
            <a:ext cx="1289528" cy="1027349"/>
          </a:xfrm>
        </p:spPr>
        <p:txBody>
          <a:bodyPr/>
          <a:lstStyle/>
          <a:p>
            <a:r>
              <a:rPr lang="en-US" dirty="0"/>
              <a:t>FR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998588-D0C2-6981-6CF9-908440F6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818" y="1767840"/>
            <a:ext cx="3261360" cy="415398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в реальном времени считывать деятельность нарушителя;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формировать отчет надзирателю;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надзиратель может выбрать: принимать меры или нет, или оставляет решение приложению с предварительно установленными правилами;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надзиратель может предупреждать нарушителя о нарушениях в приложении.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0F8914-324A-07DF-4EE4-7FDAE4B433BC}"/>
              </a:ext>
            </a:extLst>
          </p:cNvPr>
          <p:cNvSpPr txBox="1">
            <a:spLocks/>
          </p:cNvSpPr>
          <p:nvPr/>
        </p:nvSpPr>
        <p:spPr>
          <a:xfrm>
            <a:off x="7027818" y="1053736"/>
            <a:ext cx="3261360" cy="13237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NFR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ADD3195-0107-2640-EE79-906AF0ABF974}"/>
              </a:ext>
            </a:extLst>
          </p:cNvPr>
          <p:cNvSpPr txBox="1">
            <a:spLocks/>
          </p:cNvSpPr>
          <p:nvPr/>
        </p:nvSpPr>
        <p:spPr>
          <a:xfrm>
            <a:off x="7027818" y="1767840"/>
            <a:ext cx="3261360" cy="415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безопасность соединения: пользовательские данные должны быть защищены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производительность: приложение должно эффективно работать, не перегружая систему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автономность: приложение должно загружаться автоматически после запуска </a:t>
            </a:r>
            <a:r>
              <a:rPr lang="ru-RU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пк</a:t>
            </a:r>
            <a:endParaRPr lang="ru-R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22DABFE-F033-F403-82A2-85BA8545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57B3-B05D-4213-8700-55EA79C3F2F0}" type="slidenum">
              <a:rPr lang="ru-RU" sz="1600" smtClean="0"/>
              <a:pPr/>
              <a:t>9</a:t>
            </a:fld>
            <a:r>
              <a:rPr lang="en-US" sz="1600" dirty="0"/>
              <a:t>/2</a:t>
            </a:r>
            <a:r>
              <a:rPr lang="ru-RU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99760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630</TotalTime>
  <Words>820</Words>
  <Application>Microsoft Office PowerPoint</Application>
  <PresentationFormat>Широкоэкранный</PresentationFormat>
  <Paragraphs>244</Paragraphs>
  <Slides>27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Arial Nova Cond</vt:lpstr>
      <vt:lpstr>Calibri</vt:lpstr>
      <vt:lpstr>Calibri Light</vt:lpstr>
      <vt:lpstr>gg sans</vt:lpstr>
      <vt:lpstr>Impact</vt:lpstr>
      <vt:lpstr>Symbol</vt:lpstr>
      <vt:lpstr>Тема Office</vt:lpstr>
      <vt:lpstr>Родительский контроль</vt:lpstr>
      <vt:lpstr>Проблема</vt:lpstr>
      <vt:lpstr>Дерево целей</vt:lpstr>
      <vt:lpstr>Конкуренты</vt:lpstr>
      <vt:lpstr>Анализ рынка</vt:lpstr>
      <vt:lpstr>Бизнес требования</vt:lpstr>
      <vt:lpstr>Заинтересованные стороны:  </vt:lpstr>
      <vt:lpstr>User stories</vt:lpstr>
      <vt:lpstr>FR</vt:lpstr>
      <vt:lpstr>Монетизация</vt:lpstr>
      <vt:lpstr>MVP</vt:lpstr>
      <vt:lpstr>Roadmap</vt:lpstr>
      <vt:lpstr>Презентация PowerPoint</vt:lpstr>
      <vt:lpstr>Use case</vt:lpstr>
      <vt:lpstr>Диаграмма активностей для ручного наказания</vt:lpstr>
      <vt:lpstr>Диаграмма активностей для назначения графика</vt:lpstr>
      <vt:lpstr>Диаграмма последовательностей для ручного наказания</vt:lpstr>
      <vt:lpstr>Диаграмма последовательностей для назначения графика</vt:lpstr>
      <vt:lpstr>Стек технологий</vt:lpstr>
      <vt:lpstr>Front-end </vt:lpstr>
      <vt:lpstr>Front-end milestone</vt:lpstr>
      <vt:lpstr>Презентация PowerPoint</vt:lpstr>
      <vt:lpstr>Back-end milestone</vt:lpstr>
      <vt:lpstr>Презентация PowerPoint</vt:lpstr>
      <vt:lpstr>Презентация PowerPoint</vt:lpstr>
      <vt:lpstr>Презентация PowerPoint</vt:lpstr>
      <vt:lpstr>@parent_watcher_bot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Родительский контроль</dc:title>
  <dc:creator>Евгений Шардаков</dc:creator>
  <cp:lastModifiedBy>Евгений Шардаков</cp:lastModifiedBy>
  <cp:revision>12</cp:revision>
  <dcterms:created xsi:type="dcterms:W3CDTF">2024-06-21T09:52:25Z</dcterms:created>
  <dcterms:modified xsi:type="dcterms:W3CDTF">2024-07-05T10:44:26Z</dcterms:modified>
</cp:coreProperties>
</file>