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314" r:id="rId3"/>
    <p:sldId id="309" r:id="rId4"/>
    <p:sldId id="293" r:id="rId5"/>
    <p:sldId id="308" r:id="rId6"/>
    <p:sldId id="310" r:id="rId7"/>
    <p:sldId id="315" r:id="rId8"/>
    <p:sldId id="312" r:id="rId9"/>
    <p:sldId id="313" r:id="rId10"/>
    <p:sldId id="323" r:id="rId11"/>
    <p:sldId id="322" r:id="rId12"/>
    <p:sldId id="324" r:id="rId13"/>
    <p:sldId id="320" r:id="rId14"/>
    <p:sldId id="321" r:id="rId15"/>
    <p:sldId id="325" r:id="rId16"/>
    <p:sldId id="316" r:id="rId17"/>
    <p:sldId id="327" r:id="rId18"/>
    <p:sldId id="32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3220E49F-E353-413B-871C-78A9C0194006}">
          <p14:sldIdLst>
            <p14:sldId id="265"/>
          </p14:sldIdLst>
        </p14:section>
        <p14:section name="Agenda" id="{71D80AA4-6EC6-40B3-8BEB-477C163C7794}">
          <p14:sldIdLst>
            <p14:sldId id="314"/>
          </p14:sldIdLst>
        </p14:section>
        <p14:section name="Random Forest" id="{5D53FFC5-9EC8-4E81-B194-A3CC54668BE9}">
          <p14:sldIdLst>
            <p14:sldId id="309"/>
            <p14:sldId id="293"/>
            <p14:sldId id="308"/>
            <p14:sldId id="310"/>
            <p14:sldId id="315"/>
            <p14:sldId id="312"/>
          </p14:sldIdLst>
        </p14:section>
        <p14:section name="Gradient Boosting" id="{4B7F32E5-250C-4647-BB4D-95A442B9A14B}">
          <p14:sldIdLst>
            <p14:sldId id="313"/>
            <p14:sldId id="323"/>
            <p14:sldId id="322"/>
            <p14:sldId id="324"/>
            <p14:sldId id="320"/>
            <p14:sldId id="321"/>
            <p14:sldId id="325"/>
            <p14:sldId id="31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os Petri Damiani" initials="APD" lastIdx="0" clrIdx="0">
    <p:extLst>
      <p:ext uri="{19B8F6BF-5375-455C-9EA6-DF929625EA0E}">
        <p15:presenceInfo xmlns:p15="http://schemas.microsoft.com/office/powerpoint/2012/main" userId="b9470adf2b9a8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CB4848"/>
    <a:srgbClr val="000000"/>
    <a:srgbClr val="F2F2F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013" autoAdjust="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3T14:17:20.35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105 0,'264'220,"123"113,66 74,-14 12,-54-34,-66-47,44 55,-39-39</inkml:trace>
  <inkml:trace contextRef="#ctx0" brushRef="#br0" timeOffset="2288.839">1 3680,'6'-1,"0"0,-1 0,1 0,0-1,0 0,-1 0,1-1,3-2,9-3,98-40,-3-4,26-22,49-27,4 8,149-47,-219 94,30-3,-102 36,0 2,1 2,0 2,31 1,170-6,88-1,-236 11,180 5,-222 6,-51-7,1 1,-1-2,1 0,-1 0,1-1,-1 0,1-1,-1 0,1-1,0-1,16-7</inkml:trace>
  <inkml:trace contextRef="#ctx0" brushRef="#br0" timeOffset="6275.474">1 5701,'23'-18,"0"-1,-1-1,-1 0,-1-2,4-7,11-12,-8 11,532-561,-405 453,6 8,21-4,34-27,404-358,-566 473,1 3,43-25,122-66,-158 99,172-93,-40 23,-171 92</inkml:trace>
  <inkml:trace contextRef="#ctx0" brushRef="#br0" timeOffset="8043.071">546 9071,'285'-259,"-114"108,-87 74,189-178,-214 192,-1-2,-4-3,13-25,-65 90,202-315,-141 211,-6-4,-2-6,-13 20,-4-1,-5-2,-4-1,11-75,-23 65,42-213,60-112,-71 269,-33 113,119-401,-55 238,25-34,63-170,-161 402,49-142,59-119,-104 262,0 0,2 0,0 1,0 1,13-12,24-21,5-1,-17 17,55-48,-73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0B76-0E18-46FA-B60A-07C704A4E7F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ECD8-EE9F-4A20-BF4B-EBEDAE79E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8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FCB39-29B4-4B6F-BD0B-2D60E192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35AAF-2C7B-4408-9D6A-3880B2C4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41395-FAF5-461A-984B-CECA1E83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FF5E1-502B-4801-90C9-A9236643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F69A6-D6E7-4D90-ADA3-E5EA9217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E0F1-CFF6-481C-A8D9-C0B6DB00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670E0-329B-403A-BD8A-70C44BC8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5022C-ABC7-441A-B8F9-5369035A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E94A7-F05A-4852-8D0E-C410291D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FA544-9D81-43B9-9AF4-E9092AA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1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438CFD-96A8-4B07-B0DF-E847DD3A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E7DA00-EB83-461C-A961-E4E8ADD46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ADA05-46FA-416E-BC4B-8C53C1A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9DFED-00C0-41B8-AF15-884156E7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DD1FE-F7AA-4043-9595-7294FC4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5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D8F9C-15AD-419C-BBAA-CBEB3109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03C29-E6AD-41CB-B4AE-BDE7BD7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DEAB2-EE7A-4E64-8807-80E19D2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9709E-BE28-4D5E-BA4E-633142B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20076-2959-455A-9FD8-B8F9637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1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8DB6A-FB55-451A-9891-A1D4BD4A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A5BD7-DD48-44BD-BCE0-33C82EDA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E1AF0-97A6-4128-8110-92CBFD61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42FD2-318A-4AF3-B4ED-9DED3B75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648A7-9CDF-49C6-A5FC-23283D1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40B5-ACA1-4467-AF06-8F65DAC0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DB126-5CAD-436E-A62E-2DDCF98E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C54A9-AF07-4F73-AEC0-0F93E138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06427-1615-472C-B146-5653A15C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3A02D9-5A19-4034-9C80-0D2C048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2CA53-2D5E-4BB2-A538-83BBD9B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ECCD-BC86-4CD6-A257-F79104E4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045A1-E7BB-4BB2-99BC-147CABDA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7CF8-00B5-4DBE-B2E0-667B1176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F1D2A7-193D-4AA3-881F-76373DD97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66E8D7-A30B-4BDF-96A0-6D6361DA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162B1B-07A3-4BD1-81A6-AF0E551E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D2F0-BB95-4925-A60B-16E2E90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0CC749-5C69-4FA4-AC5B-0C36BB71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8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F1AAD-9968-4D23-9291-A34A1D33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23247-9927-4612-9BD5-BD957A69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842AB-9EA6-404E-84C0-880D34FC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2359C9-488D-448E-B27C-F05A9779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6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862642-FE09-4BA5-8BE2-E01EF4B4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9CA068-4E45-46CA-BF2B-D85FDA6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EFFE2F-81DA-4CFE-9763-CD0683E1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C644-2B8B-4F17-85E5-BEC31E8E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43273-4148-4056-9C99-22B24718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A3EC9-1A1A-4E5A-80B4-163418A8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C163E-B090-41C3-986A-7CA77D8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60CC-FCDB-449B-BEF7-6C97A872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46D65-24EC-4139-86F0-17DA2E45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87809-0607-4925-B22F-858A84C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ACE3E5-6D4C-4380-B11C-3DC6A7E5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1EB00-8CFE-473D-8B13-B4CFE419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CFC6B-2CD3-4762-9D6D-CD0F3541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A3266-EC4C-47B0-8B3F-313A646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55D66-8689-4781-9FA4-363E8626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5B4DDF-90CF-4534-A91E-52E49566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B311F-EACC-4BB0-B75B-7156BC6E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16224-70D3-44A3-A8C8-D6951E33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A708-6CC7-4755-B8E5-512E678F1F4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A375C-4328-4708-BA29-5788F159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0B753-229A-4E8D-AD40-18916293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19" Type="http://schemas.openxmlformats.org/officeDocument/2006/relationships/image" Target="../media/image3.jpe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.png"/><Relationship Id="rId3" Type="http://schemas.openxmlformats.org/officeDocument/2006/relationships/image" Target="../media/image17.png"/><Relationship Id="rId21" Type="http://schemas.openxmlformats.org/officeDocument/2006/relationships/image" Target="../media/image19.png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17" Type="http://schemas.openxmlformats.org/officeDocument/2006/relationships/customXml" Target="../ink/ink15.xml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8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19" Type="http://schemas.openxmlformats.org/officeDocument/2006/relationships/image" Target="../media/image3.jpe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0.xml"/><Relationship Id="rId1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customXml" Target="../ink/ink17.xml"/><Relationship Id="rId12" Type="http://schemas.openxmlformats.org/officeDocument/2006/relationships/image" Target="../media/image13.png"/><Relationship Id="rId17" Type="http://schemas.openxmlformats.org/officeDocument/2006/relationships/customXml" Target="../ink/ink22.xml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2.png"/><Relationship Id="rId19" Type="http://schemas.openxmlformats.org/officeDocument/2006/relationships/image" Target="../media/image3.jpeg"/><Relationship Id="rId4" Type="http://schemas.openxmlformats.org/officeDocument/2006/relationships/image" Target="../media/image9.png"/><Relationship Id="rId9" Type="http://schemas.openxmlformats.org/officeDocument/2006/relationships/customXml" Target="../ink/ink18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7.xml"/><Relationship Id="rId1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customXml" Target="../ink/ink24.xml"/><Relationship Id="rId12" Type="http://schemas.openxmlformats.org/officeDocument/2006/relationships/image" Target="../media/image13.png"/><Relationship Id="rId17" Type="http://schemas.openxmlformats.org/officeDocument/2006/relationships/customXml" Target="../ink/ink29.xml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25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34.xml"/><Relationship Id="rId1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customXml" Target="../ink/ink31.xml"/><Relationship Id="rId12" Type="http://schemas.openxmlformats.org/officeDocument/2006/relationships/image" Target="../media/image13.png"/><Relationship Id="rId17" Type="http://schemas.openxmlformats.org/officeDocument/2006/relationships/customXml" Target="../ink/ink36.xml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customXml" Target="../ink/ink32.xml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3.png"/><Relationship Id="rId18" Type="http://schemas.openxmlformats.org/officeDocument/2006/relationships/customXml" Target="../ink/ink43.xml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0.png"/><Relationship Id="rId12" Type="http://schemas.openxmlformats.org/officeDocument/2006/relationships/customXml" Target="../ink/ink40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42.xm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28.png"/><Relationship Id="rId10" Type="http://schemas.openxmlformats.org/officeDocument/2006/relationships/customXml" Target="../ink/ink39.xml"/><Relationship Id="rId19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customXml" Target="../ink/ink41.xml"/><Relationship Id="rId2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48.xml"/><Relationship Id="rId18" Type="http://schemas.openxmlformats.org/officeDocument/2006/relationships/image" Target="../media/image16.png"/><Relationship Id="rId3" Type="http://schemas.openxmlformats.org/officeDocument/2006/relationships/image" Target="../media/image29.png"/><Relationship Id="rId7" Type="http://schemas.openxmlformats.org/officeDocument/2006/relationships/customXml" Target="../ink/ink45.xml"/><Relationship Id="rId12" Type="http://schemas.openxmlformats.org/officeDocument/2006/relationships/image" Target="../media/image13.png"/><Relationship Id="rId17" Type="http://schemas.openxmlformats.org/officeDocument/2006/relationships/customXml" Target="../ink/ink50.xml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12.png"/><Relationship Id="rId19" Type="http://schemas.openxmlformats.org/officeDocument/2006/relationships/image" Target="../media/image3.jpeg"/><Relationship Id="rId4" Type="http://schemas.openxmlformats.org/officeDocument/2006/relationships/image" Target="../media/image9.png"/><Relationship Id="rId9" Type="http://schemas.openxmlformats.org/officeDocument/2006/relationships/customXml" Target="../ink/ink46.xml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Modelos de Árvores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1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69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356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1088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EXEMPLO:    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    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    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1088183"/>
              </a:xfrm>
              <a:prstGeom prst="rect">
                <a:avLst/>
              </a:prstGeom>
              <a:blipFill>
                <a:blip r:embed="rId3"/>
                <a:stretch>
                  <a:fillRect l="-272" b="-2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F11CF0D-C43B-44B1-9565-DCE6277FBE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27" y="4149952"/>
            <a:ext cx="2815757" cy="23410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5B684B-D141-45EA-B293-BED6BCAA570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9416" y="6406704"/>
            <a:ext cx="256054" cy="2133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6920B3-4737-4CB6-A5D1-34E004323B7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6267" y="6406704"/>
            <a:ext cx="26215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8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223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EXEMPLO:    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    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    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PROBLEMAS: </a:t>
                </a:r>
              </a:p>
              <a:p>
                <a:pPr marL="285750" lvl="2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No exemplo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1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3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foram fixados. Gostaríamos de encontrar conjuntamente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que melhor se ajustasse, mas é virtualmente impossível na maioria das vezes.</a:t>
                </a: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2237023"/>
              </a:xfrm>
              <a:prstGeom prst="rect">
                <a:avLst/>
              </a:prstGeom>
              <a:blipFill>
                <a:blip r:embed="rId3"/>
                <a:stretch>
                  <a:fillRect l="-272" r="-635" b="-16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27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Forward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Stage-wise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(coração do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=0</m:t>
                    </m:r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: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Calcule: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𝛽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Atribua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+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𝛽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blipFill>
                <a:blip r:embed="rId3"/>
                <a:stretch>
                  <a:fillRect l="-455" t="-1813" b="-3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4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Forward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Stage-wise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(coração do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=0</m:t>
                    </m:r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: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Calcule: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𝛽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Atribua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+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𝛽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blipFill>
                <a:blip r:embed="rId3"/>
                <a:stretch>
                  <a:fillRect l="-455" t="-1813" b="-3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EB389D7-53BF-4270-9888-D1CAEC6B3DB3}"/>
                  </a:ext>
                </a:extLst>
              </p:cNvPr>
              <p:cNvSpPr txBox="1"/>
              <p:nvPr/>
            </p:nvSpPr>
            <p:spPr>
              <a:xfrm>
                <a:off x="217242" y="5136877"/>
                <a:ext cx="6695549" cy="13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 DE LOSS FUNCTION: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𝐿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(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)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p>
                      <m:sSup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−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2</m:t>
                        </m:r>
                      </m:sup>
                    </m:sSup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spcBef>
                    <a:spcPts val="1200"/>
                  </a:spcBef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𝐿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𝑓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)</m:t>
                          </m:r>
                        </m:e>
                      </m:d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;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;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EB389D7-53BF-4270-9888-D1CAEC6B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5136877"/>
                <a:ext cx="6695549" cy="1318631"/>
              </a:xfrm>
              <a:prstGeom prst="rect">
                <a:avLst/>
              </a:prstGeom>
              <a:blipFill>
                <a:blip r:embed="rId19"/>
                <a:stretch>
                  <a:fillRect l="-273" b="-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43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AdaBoost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(versão de classificação binária):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FontTx/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LOSS utilizada</a:t>
                </a: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Yu Gothic UI" panose="020B0500000000000000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𝐿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𝑦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(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)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pt-BR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exp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⁡(−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𝑦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∗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𝑓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 Em que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𝑌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t-BR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 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As funções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𝛾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agora serão árvores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𝑇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que irão retornar ou 1 ou -1.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Temos que minimizar, então (para ser adicionado em cada passo m):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Solução:</a:t>
                </a:r>
              </a:p>
              <a:p>
                <a:pPr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		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spcBef>
                    <a:spcPts val="1200"/>
                  </a:spcBef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4001095"/>
              </a:xfrm>
              <a:prstGeom prst="rect">
                <a:avLst/>
              </a:prstGeom>
              <a:blipFill>
                <a:blip r:embed="rId4"/>
                <a:stretch>
                  <a:fillRect l="-455" t="-9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A5CC5A7-B570-49B8-A660-54C5042B6250}"/>
                  </a:ext>
                </a:extLst>
              </p:cNvPr>
              <p:cNvSpPr/>
              <p:nvPr/>
            </p:nvSpPr>
            <p:spPr>
              <a:xfrm>
                <a:off x="767737" y="4237165"/>
                <a:ext cx="573298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 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𝑚</m:t>
                                          </m:r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+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𝛽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A5CC5A7-B570-49B8-A660-54C5042B6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7" y="4237165"/>
                <a:ext cx="5732980" cy="8712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>
            <a:extLst>
              <a:ext uri="{FF2B5EF4-FFF2-40B4-BE49-F238E27FC236}">
                <a16:creationId xmlns:a16="http://schemas.microsoft.com/office/drawing/2014/main" id="{B20F1C64-FB63-4A3A-BA03-D8831A10FD88}"/>
              </a:ext>
            </a:extLst>
          </p:cNvPr>
          <p:cNvSpPr/>
          <p:nvPr/>
        </p:nvSpPr>
        <p:spPr>
          <a:xfrm>
            <a:off x="1161264" y="526648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1400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8863C98-3034-4EA8-AC7F-6333872CCC83}"/>
              </a:ext>
            </a:extLst>
          </p:cNvPr>
          <p:cNvSpPr/>
          <p:nvPr/>
        </p:nvSpPr>
        <p:spPr>
          <a:xfrm>
            <a:off x="1249329" y="545168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4DE5BD-8A82-4453-9C15-C431F9797101}"/>
                  </a:ext>
                </a:extLst>
              </p:cNvPr>
              <p:cNvSpPr/>
              <p:nvPr/>
            </p:nvSpPr>
            <p:spPr>
              <a:xfrm>
                <a:off x="1545915" y="5774913"/>
                <a:ext cx="1748684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pt-BR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Pr>
                        <m:num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1 −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4DE5BD-8A82-4453-9C15-C431F9797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15" y="5774913"/>
                <a:ext cx="1748684" cy="50731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9AD7D6C-A5E3-4CED-8733-94AC83B264C5}"/>
                  </a:ext>
                </a:extLst>
              </p:cNvPr>
              <p:cNvSpPr/>
              <p:nvPr/>
            </p:nvSpPr>
            <p:spPr>
              <a:xfrm>
                <a:off x="1545915" y="5181196"/>
                <a:ext cx="2636106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𝑇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pt-BR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2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12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sup>
                                  </m:sSubSup>
                                </m:fName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≠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𝑇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9AD7D6C-A5E3-4CED-8733-94AC83B26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15" y="5181196"/>
                <a:ext cx="2636106" cy="61164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29B8B7C-C526-4DE4-9AE8-1E9DB8B218F1}"/>
                  </a:ext>
                </a:extLst>
              </p:cNvPr>
              <p:cNvSpPr/>
              <p:nvPr/>
            </p:nvSpPr>
            <p:spPr>
              <a:xfrm>
                <a:off x="4481448" y="5323799"/>
                <a:ext cx="2021451" cy="326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i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(</m:t>
                          </m:r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)</m:t>
                          </m:r>
                        </m:sup>
                      </m:sSubSup>
                      <m:r>
                        <a:rPr lang="pt-BR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29B8B7C-C526-4DE4-9AE8-1E9DB8B21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48" y="5323799"/>
                <a:ext cx="2021451" cy="326436"/>
              </a:xfrm>
              <a:prstGeom prst="rect">
                <a:avLst/>
              </a:prstGeom>
              <a:blipFill>
                <a:blip r:embed="rId2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AdaBoost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(versão de classificação binária):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3489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Codifique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𝑌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1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.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Inicializa-se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>
                      <m:f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Pr>
                      <m:num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1</m:t>
                        </m:r>
                      </m:num>
                      <m:den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𝑁</m:t>
                        </m:r>
                      </m:den>
                    </m:f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𝑖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=1, 2, …,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𝑁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: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Ajuste uma árvore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𝑇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usando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 o erro de m: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𝑒𝑟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𝑟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>
                      <m:f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𝐼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))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𝛼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unc>
                      <m:func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1−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Atualize os pesos: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←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.</m:t>
                    </m:r>
                    <m:func>
                      <m:func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 .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𝑖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=1, …,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𝑁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Previsão: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𝑠𝑖𝑛𝑎𝑙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𝑇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3489160"/>
              </a:xfrm>
              <a:prstGeom prst="rect">
                <a:avLst/>
              </a:prstGeom>
              <a:blipFill>
                <a:blip r:embed="rId3"/>
                <a:stretch>
                  <a:fillRect l="-455" t="-1049" b="-110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92F9C227-3971-4492-A606-905A575DF3F6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99C9CBD5-B6F6-4B0C-9191-C26F51A891E6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35BA2CA4-EF5E-457C-AF9B-0E0BF742BA53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AEB0A89E-8702-4C23-8796-87BE157B38F8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343</a:t>
              </a:r>
            </a:p>
          </p:txBody>
        </p:sp>
        <p:pic>
          <p:nvPicPr>
            <p:cNvPr id="97" name="Picture 2" descr="Image result for elements of statistical learning">
              <a:extLst>
                <a:ext uri="{FF2B5EF4-FFF2-40B4-BE49-F238E27FC236}">
                  <a16:creationId xmlns:a16="http://schemas.microsoft.com/office/drawing/2014/main" id="{A238CB4A-6F4D-4DD6-BBA3-4D9CCB24F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436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2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ADEAD8-37EB-45BC-AF05-04F7871A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3" y="1235974"/>
            <a:ext cx="4945472" cy="1607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1" y="920408"/>
            <a:ext cx="7667125" cy="230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é uma implementação eficiente do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Ele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tamém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é uma sofisticação. 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traz de volta um monte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regularização.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Top 2 ou Top 3 no Ranking de Algoritmos que mais ganharam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Kaggle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620CEE9-8A33-48E1-A83D-1CA354132DAE}"/>
              </a:ext>
            </a:extLst>
          </p:cNvPr>
          <p:cNvSpPr txBox="1"/>
          <p:nvPr/>
        </p:nvSpPr>
        <p:spPr>
          <a:xfrm>
            <a:off x="276680" y="3186462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C99F533-8813-4CE6-A957-AA81842F00B2}"/>
              </a:ext>
            </a:extLst>
          </p:cNvPr>
          <p:cNvSpPr/>
          <p:nvPr/>
        </p:nvSpPr>
        <p:spPr>
          <a:xfrm>
            <a:off x="341994" y="3721469"/>
            <a:ext cx="11461230" cy="288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nrounds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Número de árvores.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max_depth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 máxima da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eta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Tamanho do passo em busca do mínimo da função de custo. Quanto menor, mais devagar. Aconselha-se aumentar o número de árvores junto!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gamma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regularizador. Análogo ao CP do `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colsample_bytree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Qtd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variáveis sorteadas por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subsample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– Quantidade de observações por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min_child_weight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Observações mínimas nas folhas.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lambda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-  Regularizador L2. Controla o tamanho dos parâmetros das folhas como se fosse o RIDGE.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872174B-6233-4151-8677-448BF9019AEB}"/>
              </a:ext>
            </a:extLst>
          </p:cNvPr>
          <p:cNvSpPr/>
          <p:nvPr/>
        </p:nvSpPr>
        <p:spPr>
          <a:xfrm>
            <a:off x="276680" y="3573624"/>
            <a:ext cx="11698075" cy="30468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0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Agenda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437338" y="1226971"/>
            <a:ext cx="109321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Tx/>
              <a:buChar char="-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Aplicação de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 no R</a:t>
            </a:r>
          </a:p>
          <a:p>
            <a:pPr marL="857250" indent="-857250">
              <a:buFontTx/>
              <a:buChar char="-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Gráfico de Dependência Parcial (PDP)</a:t>
            </a:r>
          </a:p>
          <a:p>
            <a:pPr marL="857250" indent="-857250">
              <a:buFontTx/>
              <a:buChar char="-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Introdução ao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857250" indent="-857250">
              <a:buFontTx/>
              <a:buChar char="-"/>
            </a:pP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AdaBoost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breve apresentação</a:t>
            </a:r>
          </a:p>
          <a:p>
            <a:pPr marL="857250" indent="-857250">
              <a:buFontTx/>
              <a:buChar char="-"/>
            </a:pP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857250" indent="-857250">
              <a:buFontTx/>
              <a:buChar char="-"/>
            </a:pP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857250" indent="-857250">
              <a:buFontTx/>
              <a:buChar char="-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Titanic</a:t>
            </a:r>
          </a:p>
        </p:txBody>
      </p:sp>
    </p:spTree>
    <p:extLst>
      <p:ext uri="{BB962C8B-B14F-4D97-AF65-F5344CB8AC3E}">
        <p14:creationId xmlns:p14="http://schemas.microsoft.com/office/powerpoint/2010/main" val="36578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 </a:t>
            </a:r>
            <a:r>
              <a:rPr lang="pt-BR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Continuação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É um algoritmo de uma classe especial de ENSEMBLE: BAGGING.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ENSEMBLE: mistura de 2 ou mais modelos.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BAGGING: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AGGregation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Diferencial para os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tradicionais: Sorteia as colunas também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422961"/>
            <a:ext cx="6363725" cy="3161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3062428"/>
            <a:ext cx="28766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FC94B8-1D50-43BA-B79A-A7211370FC31}"/>
              </a:ext>
            </a:extLst>
          </p:cNvPr>
          <p:cNvSpPr txBox="1"/>
          <p:nvPr/>
        </p:nvSpPr>
        <p:spPr>
          <a:xfrm>
            <a:off x="217242" y="3422961"/>
            <a:ext cx="6363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Sorteie B conjuntos de observações da base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conjunto b de B, sorteie m variáveis de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uma das B sub-bases geradas por (b, m) construa uma árvore de decisão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previsão final, agregue as previsões individuais de cada uma das B árvore.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516553" y="2215985"/>
            <a:ext cx="723893" cy="817970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7580536" y="4386165"/>
            <a:ext cx="542919" cy="50358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411024" y="3273776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7543056" y="5338312"/>
            <a:ext cx="723893" cy="817970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14:cNvPr>
              <p14:cNvContentPartPr/>
              <p14:nvPr/>
            </p14:nvContentPartPr>
            <p14:xfrm>
              <a:off x="8404734" y="2575102"/>
              <a:ext cx="1227600" cy="32659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7094" y="2557102"/>
                <a:ext cx="1263240" cy="33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3A5994-BA79-4007-B25B-BC0426CC6374}"/>
              </a:ext>
            </a:extLst>
          </p:cNvPr>
          <p:cNvSpPr txBox="1"/>
          <p:nvPr/>
        </p:nvSpPr>
        <p:spPr>
          <a:xfrm>
            <a:off x="9048064" y="5841022"/>
            <a:ext cx="29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OBS: Nessa ilustração, B = 4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7D82904-7A40-4693-9360-41097A53E84D}"/>
              </a:ext>
            </a:extLst>
          </p:cNvPr>
          <p:cNvSpPr/>
          <p:nvPr/>
        </p:nvSpPr>
        <p:spPr>
          <a:xfrm>
            <a:off x="4919547" y="1820347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A431179-5289-4B17-99AF-518BB06A82C1}"/>
              </a:ext>
            </a:extLst>
          </p:cNvPr>
          <p:cNvSpPr txBox="1"/>
          <p:nvPr/>
        </p:nvSpPr>
        <p:spPr>
          <a:xfrm>
            <a:off x="5118015" y="1823878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605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AADCE67-BA99-49F7-9458-4F34418C9DAA}"/>
              </a:ext>
            </a:extLst>
          </p:cNvPr>
          <p:cNvSpPr/>
          <p:nvPr/>
        </p:nvSpPr>
        <p:spPr>
          <a:xfrm>
            <a:off x="4092145" y="2250545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58FA6E5-9431-4057-AB2B-B698BDA523E6}"/>
              </a:ext>
            </a:extLst>
          </p:cNvPr>
          <p:cNvSpPr txBox="1"/>
          <p:nvPr/>
        </p:nvSpPr>
        <p:spPr>
          <a:xfrm>
            <a:off x="4290613" y="2254076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282</a:t>
            </a:r>
          </a:p>
        </p:txBody>
      </p:sp>
      <p:pic>
        <p:nvPicPr>
          <p:cNvPr id="2048" name="Picture 2" descr="Image result for elements of statistical learning">
            <a:extLst>
              <a:ext uri="{FF2B5EF4-FFF2-40B4-BE49-F238E27FC236}">
                <a16:creationId xmlns:a16="http://schemas.microsoft.com/office/drawing/2014/main" id="{B7C5822A-1D70-4A7C-AFAC-B78AE061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74" y="185121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elements of statistical learning">
            <a:extLst>
              <a:ext uri="{FF2B5EF4-FFF2-40B4-BE49-F238E27FC236}">
                <a16:creationId xmlns:a16="http://schemas.microsoft.com/office/drawing/2014/main" id="{B590BE6E-9A77-4A97-86FE-83901A71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32" y="227476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8921"/>
            <a:ext cx="6170772" cy="274978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217242" y="1056244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83D6C3-7F05-4AF3-9607-751760D03FCC}"/>
              </a:ext>
            </a:extLst>
          </p:cNvPr>
          <p:cNvSpPr/>
          <p:nvPr/>
        </p:nvSpPr>
        <p:spPr>
          <a:xfrm>
            <a:off x="276681" y="1499728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ntree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Número de árvores (amostras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 para treinar. Não afeta muito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mtry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de variáveis (colunas) sorteadas por árvore. Tem que testar via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cross-validation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pois é afetado pela razão entre #variáveis boas e #ruído.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Análogo ao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do `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`. Quantidade mínima de observações no nó para poder dividir.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6FF459A-31FC-4DD2-9F4F-07C05E9627B0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8A117FEB-3D78-478B-A7F9-15222460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8C5ECA-5D26-4504-BA2D-44D347BC28FF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093EBB-B5A9-4ACD-94D0-858EF624091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322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351756-4B5D-4EED-8011-59E4FA346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02" y="2303323"/>
            <a:ext cx="4480948" cy="3798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1B79897A-7DE4-4269-A079-9A9DF96B8B01}"/>
              </a:ext>
            </a:extLst>
          </p:cNvPr>
          <p:cNvSpPr/>
          <p:nvPr/>
        </p:nvSpPr>
        <p:spPr>
          <a:xfrm>
            <a:off x="276682" y="4215553"/>
            <a:ext cx="6170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forest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não usa CP. Ele permite que as árvores cresçam indeterminadamente, condicionadas apenas pelo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12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Importância das Variáveis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variable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E38B35B1-2CD7-4D68-8220-07A68799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06" y="1545337"/>
            <a:ext cx="4922947" cy="4625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39A26AA-683D-44C9-B1A6-F0D57B6533F9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Image result for introduction to statistical learning pdf">
            <a:extLst>
              <a:ext uri="{FF2B5EF4-FFF2-40B4-BE49-F238E27FC236}">
                <a16:creationId xmlns:a16="http://schemas.microsoft.com/office/drawing/2014/main" id="{230FAE14-5DDB-4531-BB54-982260B8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3CADC8-0D9D-44B3-A1B7-BF54841E8729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5D2478-ACC5-43C0-91AF-3B334ABB8BE8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319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0758EC-7EE9-40D8-AB86-AE289156C931}"/>
              </a:ext>
            </a:extLst>
          </p:cNvPr>
          <p:cNvSpPr txBox="1"/>
          <p:nvPr/>
        </p:nvSpPr>
        <p:spPr>
          <a:xfrm>
            <a:off x="217242" y="1455725"/>
            <a:ext cx="5878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 importância de uma certa variável X é calculara (na maioria das vezes) pela média dos ganhos de informação das quebras feitas por aquela variável.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gráfico ao lado mostra uma escala de 0 a 100. É a maneira como se costuma apresentar a importância da variável uma vez que a média do ganho de informação é difícil de interpretar.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 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varImp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(modelo)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Yu Gothic UI" panose="020B0500000000000000" pitchFamily="34" charset="-128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E46C98-2103-456A-8561-C8D4ED4A4175}"/>
              </a:ext>
            </a:extLst>
          </p:cNvPr>
          <p:cNvSpPr/>
          <p:nvPr/>
        </p:nvSpPr>
        <p:spPr>
          <a:xfrm>
            <a:off x="217243" y="1401227"/>
            <a:ext cx="5878758" cy="3040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0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642E22-989D-4CA1-8CF0-95D3C98C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10" y="1412158"/>
            <a:ext cx="5113739" cy="3652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10858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Gráfico de Dependência Parcial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3E685F40-1D0E-4CA6-B052-4730E1561A3E}"/>
              </a:ext>
            </a:extLst>
          </p:cNvPr>
          <p:cNvSpPr/>
          <p:nvPr/>
        </p:nvSpPr>
        <p:spPr>
          <a:xfrm>
            <a:off x="276681" y="1408921"/>
            <a:ext cx="6170772" cy="52115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C4D2B9-C6E1-4955-BB6D-E4FE29002295}"/>
              </a:ext>
            </a:extLst>
          </p:cNvPr>
          <p:cNvGrpSpPr/>
          <p:nvPr/>
        </p:nvGrpSpPr>
        <p:grpSpPr>
          <a:xfrm>
            <a:off x="6699310" y="5519941"/>
            <a:ext cx="1527455" cy="1046223"/>
            <a:chOff x="10089157" y="5028006"/>
            <a:chExt cx="2143403" cy="143807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B4BCDB8-DD78-44D7-8DE5-5D1952CD4513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75E784F-2F4D-4938-95AE-9693583E5279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355E209-5EFC-464F-A71F-9469722D5744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369</a:t>
              </a:r>
            </a:p>
          </p:txBody>
        </p:sp>
        <p:pic>
          <p:nvPicPr>
            <p:cNvPr id="26" name="Picture 2" descr="Image result for elements of statistical learning">
              <a:extLst>
                <a:ext uri="{FF2B5EF4-FFF2-40B4-BE49-F238E27FC236}">
                  <a16:creationId xmlns:a16="http://schemas.microsoft.com/office/drawing/2014/main" id="{C827D1C1-355D-4779-ADB9-80F3FFAC0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E838AB54-8DA4-4BDF-A96F-A0A856F740B1}"/>
              </a:ext>
            </a:extLst>
          </p:cNvPr>
          <p:cNvSpPr/>
          <p:nvPr/>
        </p:nvSpPr>
        <p:spPr>
          <a:xfrm>
            <a:off x="276681" y="1499728"/>
            <a:ext cx="6096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pdp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 Serve para mostrar o efeito (marginal) de uma variável explicativa na estimativa do modelo.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É possível fazer o efeito conjunto de duas ou mais variáveis.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motivo da sua existência: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Redes Neurais, SVM e tantos outros modelos são difíceis de serem interpretados diretamente pelos seus parâmetros.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Receita: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para cada observação da sua base, crie N linhas a mais alterando os valores de uma variável enquanto mantém as demais características fixas. Então, calcule as respectivas estimativas.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pacotes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pdp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ou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plotmo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8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23854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07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13645</TotalTime>
  <Words>1305</Words>
  <Application>Microsoft Office PowerPoint</Application>
  <PresentationFormat>Widescreen</PresentationFormat>
  <Paragraphs>173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Yu Gothic UI</vt:lpstr>
      <vt:lpstr>Arial</vt:lpstr>
      <vt:lpstr>Calibri</vt:lpstr>
      <vt:lpstr>Calibri Light</vt:lpstr>
      <vt:lpstr>Cambria Math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190</cp:revision>
  <dcterms:created xsi:type="dcterms:W3CDTF">2018-03-24T00:25:58Z</dcterms:created>
  <dcterms:modified xsi:type="dcterms:W3CDTF">2018-11-07T20:06:48Z</dcterms:modified>
</cp:coreProperties>
</file>