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3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5" r:id="rId2"/>
    <p:sldId id="303" r:id="rId3"/>
    <p:sldId id="283" r:id="rId4"/>
    <p:sldId id="305" r:id="rId5"/>
    <p:sldId id="274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90" r:id="rId16"/>
    <p:sldId id="287" r:id="rId17"/>
    <p:sldId id="289" r:id="rId18"/>
    <p:sldId id="291" r:id="rId19"/>
    <p:sldId id="292" r:id="rId20"/>
    <p:sldId id="300" r:id="rId21"/>
    <p:sldId id="301" r:id="rId22"/>
    <p:sldId id="302" r:id="rId23"/>
    <p:sldId id="296" r:id="rId24"/>
    <p:sldId id="298" r:id="rId25"/>
    <p:sldId id="299" r:id="rId26"/>
    <p:sldId id="297" r:id="rId27"/>
    <p:sldId id="284" r:id="rId28"/>
    <p:sldId id="285" r:id="rId29"/>
    <p:sldId id="309" r:id="rId30"/>
    <p:sldId id="293" r:id="rId31"/>
    <p:sldId id="308" r:id="rId32"/>
    <p:sldId id="310" r:id="rId33"/>
    <p:sldId id="312" r:id="rId34"/>
    <p:sldId id="313" r:id="rId35"/>
    <p:sldId id="323" r:id="rId36"/>
    <p:sldId id="322" r:id="rId37"/>
    <p:sldId id="324" r:id="rId38"/>
    <p:sldId id="320" r:id="rId39"/>
    <p:sldId id="321" r:id="rId40"/>
    <p:sldId id="325" r:id="rId41"/>
    <p:sldId id="316" r:id="rId42"/>
    <p:sldId id="327" r:id="rId43"/>
    <p:sldId id="328" r:id="rId44"/>
    <p:sldId id="330" r:id="rId45"/>
    <p:sldId id="329" r:id="rId46"/>
    <p:sldId id="306" r:id="rId47"/>
    <p:sldId id="315" r:id="rId48"/>
    <p:sldId id="331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3220E49F-E353-413B-871C-78A9C0194006}">
          <p14:sldIdLst>
            <p14:sldId id="265"/>
          </p14:sldIdLst>
        </p14:section>
        <p14:section name="Agenda" id="{000D1365-B644-4CDB-980C-DE084E5D2AAE}">
          <p14:sldIdLst>
            <p14:sldId id="303"/>
          </p14:sldIdLst>
        </p14:section>
        <p14:section name="Resumo R" id="{E6107A28-0079-4F24-88CA-EDF303339279}">
          <p14:sldIdLst>
            <p14:sldId id="283"/>
          </p14:sldIdLst>
        </p14:section>
        <p14:section name="Árvore de Decisão" id="{0018B215-B33A-4DCE-9315-40AB9354EAE4}">
          <p14:sldIdLst>
            <p14:sldId id="305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Perguntas" id="{9166D27C-D68C-4882-8B63-372408365D25}">
          <p14:sldIdLst>
            <p14:sldId id="281"/>
            <p14:sldId id="282"/>
          </p14:sldIdLst>
        </p14:section>
        <p14:section name="Impureza" id="{3F9424DC-F029-494F-A03F-579CED95D43A}">
          <p14:sldIdLst>
            <p14:sldId id="290"/>
            <p14:sldId id="287"/>
            <p14:sldId id="289"/>
            <p14:sldId id="291"/>
            <p14:sldId id="292"/>
          </p14:sldIdLst>
        </p14:section>
        <p14:section name="Crescimento e Poda da Árvore" id="{4D43ABED-112C-4597-B1F1-FCD52705296E}">
          <p14:sldIdLst>
            <p14:sldId id="300"/>
            <p14:sldId id="301"/>
            <p14:sldId id="302"/>
            <p14:sldId id="296"/>
            <p14:sldId id="298"/>
            <p14:sldId id="299"/>
          </p14:sldIdLst>
        </p14:section>
        <p14:section name="Comentários e um pouco de intuição" id="{5379916E-6192-457E-8C72-587781A21068}">
          <p14:sldIdLst>
            <p14:sldId id="297"/>
          </p14:sldIdLst>
        </p14:section>
        <p14:section name="Viés-variância" id="{71D80AA4-6EC6-40B3-8BEB-477C163C7794}">
          <p14:sldIdLst>
            <p14:sldId id="284"/>
            <p14:sldId id="285"/>
          </p14:sldIdLst>
        </p14:section>
        <p14:section name="Random Forest" id="{5D53FFC5-9EC8-4E81-B194-A3CC54668BE9}">
          <p14:sldIdLst>
            <p14:sldId id="309"/>
            <p14:sldId id="293"/>
            <p14:sldId id="308"/>
            <p14:sldId id="310"/>
            <p14:sldId id="312"/>
          </p14:sldIdLst>
        </p14:section>
        <p14:section name="Gradient Boosting" id="{4B7F32E5-250C-4647-BB4D-95A442B9A14B}">
          <p14:sldIdLst>
            <p14:sldId id="313"/>
            <p14:sldId id="323"/>
            <p14:sldId id="322"/>
            <p14:sldId id="324"/>
            <p14:sldId id="320"/>
            <p14:sldId id="321"/>
            <p14:sldId id="325"/>
            <p14:sldId id="316"/>
            <p14:sldId id="327"/>
            <p14:sldId id="328"/>
            <p14:sldId id="330"/>
            <p14:sldId id="329"/>
            <p14:sldId id="306"/>
            <p14:sldId id="315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hos Petri Damiani" initials="APD" lastIdx="0" clrIdx="0">
    <p:extLst>
      <p:ext uri="{19B8F6BF-5375-455C-9EA6-DF929625EA0E}">
        <p15:presenceInfo xmlns:p15="http://schemas.microsoft.com/office/powerpoint/2012/main" userId="b9470adf2b9a88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CB4848"/>
    <a:srgbClr val="000000"/>
    <a:srgbClr val="F2F2F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5013" autoAdjust="0"/>
  </p:normalViewPr>
  <p:slideViewPr>
    <p:cSldViewPr snapToGrid="0">
      <p:cViewPr varScale="1">
        <p:scale>
          <a:sx n="81" d="100"/>
          <a:sy n="81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3T14:17:20.35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105 0,'264'220,"123"113,66 74,-14 12,-54-34,-66-47,44 55,-39-39</inkml:trace>
  <inkml:trace contextRef="#ctx0" brushRef="#br0" timeOffset="2288.839">1 3680,'6'-1,"0"0,-1 0,1 0,0-1,0 0,-1 0,1-1,3-2,9-3,98-40,-3-4,26-22,49-27,4 8,149-47,-219 94,30-3,-102 36,0 2,1 2,0 2,31 1,170-6,88-1,-236 11,180 5,-222 6,-51-7,1 1,-1-2,1 0,-1 0,1-1,-1 0,1-1,-1 0,1-1,0-1,16-7</inkml:trace>
  <inkml:trace contextRef="#ctx0" brushRef="#br0" timeOffset="6275.473">1 5701,'23'-18,"0"-1,-1-1,-1 0,-1-2,4-7,11-12,-8 11,532-561,-405 453,6 8,21-4,34-27,404-358,-566 473,1 3,43-25,122-66,-158 99,172-93,-40 23,-171 92</inkml:trace>
  <inkml:trace contextRef="#ctx0" brushRef="#br0" timeOffset="8043.071">546 9071,'285'-259,"-114"108,-87 74,189-178,-214 192,-1-2,-4-3,13-25,-65 90,202-315,-141 211,-6-4,-2-6,-13 20,-4-1,-5-2,-4-1,11-75,-23 65,42-213,60-112,-71 269,-33 113,119-401,-55 238,25-34,63-170,-161 402,49-142,59-119,-104 262,0 0,2 0,0 1,0 1,13-12,24-21,5-1,-17 17,55-48,-73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60B76-0E18-46FA-B60A-07C704A4E7F1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ECD8-EE9F-4A20-BF4B-EBEDAE79E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9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ECD8-EE9F-4A20-BF4B-EBEDAE79E79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42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ECD8-EE9F-4A20-BF4B-EBEDAE79E79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3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ECD8-EE9F-4A20-BF4B-EBEDAE79E79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68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FCB39-29B4-4B6F-BD0B-2D60E1920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35AAF-2C7B-4408-9D6A-3880B2C4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41395-FAF5-461A-984B-CECA1E83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EFF5E1-502B-4801-90C9-A9236643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FF69A6-D6E7-4D90-ADA3-E5EA9217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80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8E0F1-CFF6-481C-A8D9-C0B6DB00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8670E0-329B-403A-BD8A-70C44BC8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A5022C-ABC7-441A-B8F9-5369035A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0E94A7-F05A-4852-8D0E-C410291D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4FA544-9D81-43B9-9AF4-E9092AA0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13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438CFD-96A8-4B07-B0DF-E847DD3AF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E7DA00-EB83-461C-A961-E4E8ADD46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0ADA05-46FA-416E-BC4B-8C53C1AE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9DFED-00C0-41B8-AF15-884156E7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DD1FE-F7AA-4043-9595-7294FC45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35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D8F9C-15AD-419C-BBAA-CBEB3109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03C29-E6AD-41CB-B4AE-BDE7BD7A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DEAB2-EE7A-4E64-8807-80E19D2E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49709E-BE28-4D5E-BA4E-633142BB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20076-2959-455A-9FD8-B8F96375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1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8DB6A-FB55-451A-9891-A1D4BD4A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9A5BD7-DD48-44BD-BCE0-33C82EDA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E1AF0-97A6-4128-8110-92CBFD61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42FD2-318A-4AF3-B4ED-9DED3B75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3648A7-9CDF-49C6-A5FC-23283D19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25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F40B5-ACA1-4467-AF06-8F65DAC0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BDB126-5CAD-436E-A62E-2DDCF98E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4C54A9-AF07-4F73-AEC0-0F93E138A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806427-1615-472C-B146-5653A15C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3A02D9-5A19-4034-9C80-0D2C0486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32CA53-2D5E-4BB2-A538-83BBD9B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33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7ECCD-BC86-4CD6-A257-F79104E4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045A1-E7BB-4BB2-99BC-147CABDA9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1B7CF8-00B5-4DBE-B2E0-667B1176E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F1D2A7-193D-4AA3-881F-76373DD97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66E8D7-A30B-4BDF-96A0-6D6361DA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162B1B-07A3-4BD1-81A6-AF0E551E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34D2F0-BB95-4925-A60B-16E2E90B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0CC749-5C69-4FA4-AC5B-0C36BB71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86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F1AAD-9968-4D23-9291-A34A1D33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F23247-9927-4612-9BD5-BD957A69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842AB-9EA6-404E-84C0-880D34FC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2359C9-488D-448E-B27C-F05A9779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66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862642-FE09-4BA5-8BE2-E01EF4B4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9CA068-4E45-46CA-BF2B-D85FDA67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EFFE2F-81DA-4CFE-9763-CD0683E1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47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3C644-2B8B-4F17-85E5-BEC31E8E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43273-4148-4056-9C99-22B24718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A3EC9-1A1A-4E5A-80B4-163418A8F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1C163E-B090-41C3-986A-7CA77D85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260CC-FCDB-449B-BEF7-6C97A872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46D65-24EC-4139-86F0-17DA2E45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1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87809-0607-4925-B22F-858A84C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ACE3E5-6D4C-4380-B11C-3DC6A7E5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71EB00-8CFE-473D-8B13-B4CFE419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5CFC6B-2CD3-4762-9D6D-CD0F3541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A3266-EC4C-47B0-8B3F-313A646F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C55D66-8689-4781-9FA4-363E8626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8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5B4DDF-90CF-4534-A91E-52E49566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B311F-EACC-4BB0-B75B-7156BC6E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16224-70D3-44A3-A8C8-D6951E335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1A708-6CC7-4755-B8E5-512E678F1F4F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BA375C-4328-4708-BA29-5788F159B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10B753-229A-4E8D-AD40-18916293B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2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30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mp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akonometrics.hypotheses.org/20736)" TargetMode="Externa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png"/><Relationship Id="rId3" Type="http://schemas.openxmlformats.org/officeDocument/2006/relationships/image" Target="../media/image10.tmp"/><Relationship Id="rId12" Type="http://schemas.openxmlformats.org/officeDocument/2006/relationships/image" Target="../media/image1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70.png"/><Relationship Id="rId10" Type="http://schemas.openxmlformats.org/officeDocument/2006/relationships/image" Target="../media/image160.png"/><Relationship Id="rId4" Type="http://schemas.openxmlformats.org/officeDocument/2006/relationships/image" Target="../media/image5.jpeg"/><Relationship Id="rId14" Type="http://schemas.openxmlformats.org/officeDocument/2006/relationships/image" Target="../media/image2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0.tmp"/><Relationship Id="rId7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10" Type="http://schemas.openxmlformats.org/officeDocument/2006/relationships/image" Target="../media/image11.tmp"/><Relationship Id="rId4" Type="http://schemas.openxmlformats.org/officeDocument/2006/relationships/image" Target="../media/image5.jpeg"/><Relationship Id="rId9" Type="http://schemas.openxmlformats.org/officeDocument/2006/relationships/image" Target="../media/image2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hyperlink" Target="https://www-bcf.usc.edu/~gareth/ISL/ISLR%20Seventh%20Printing.pdf" TargetMode="Externa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61.png"/><Relationship Id="rId3" Type="http://schemas.openxmlformats.org/officeDocument/2006/relationships/image" Target="../media/image80.png"/><Relationship Id="rId7" Type="http://schemas.openxmlformats.org/officeDocument/2006/relationships/customXml" Target="../ink/ink3.xml"/><Relationship Id="rId12" Type="http://schemas.openxmlformats.org/officeDocument/2006/relationships/image" Target="../media/image130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20.png"/><Relationship Id="rId19" Type="http://schemas.openxmlformats.org/officeDocument/2006/relationships/image" Target="../media/image4.jpeg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3.xml"/><Relationship Id="rId18" Type="http://schemas.openxmlformats.org/officeDocument/2006/relationships/image" Target="../media/image161.png"/><Relationship Id="rId3" Type="http://schemas.openxmlformats.org/officeDocument/2006/relationships/image" Target="../media/image171.png"/><Relationship Id="rId21" Type="http://schemas.openxmlformats.org/officeDocument/2006/relationships/image" Target="../media/image44.png"/><Relationship Id="rId7" Type="http://schemas.openxmlformats.org/officeDocument/2006/relationships/customXml" Target="../ink/ink10.xml"/><Relationship Id="rId12" Type="http://schemas.openxmlformats.org/officeDocument/2006/relationships/image" Target="../media/image130.png"/><Relationship Id="rId17" Type="http://schemas.openxmlformats.org/officeDocument/2006/relationships/customXml" Target="../ink/ink15.xml"/><Relationship Id="rId2" Type="http://schemas.openxmlformats.org/officeDocument/2006/relationships/image" Target="../media/image2.png"/><Relationship Id="rId16" Type="http://schemas.openxmlformats.org/officeDocument/2006/relationships/image" Target="../media/image150.png"/><Relationship Id="rId20" Type="http://schemas.openxmlformats.org/officeDocument/2006/relationships/image" Target="../media/image4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20.png"/><Relationship Id="rId19" Type="http://schemas.openxmlformats.org/officeDocument/2006/relationships/image" Target="../media/image4.jpeg"/><Relationship Id="rId4" Type="http://schemas.openxmlformats.org/officeDocument/2006/relationships/image" Target="../media/image9.png"/><Relationship Id="rId9" Type="http://schemas.openxmlformats.org/officeDocument/2006/relationships/customXml" Target="../ink/ink11.xml"/><Relationship Id="rId14" Type="http://schemas.openxmlformats.org/officeDocument/2006/relationships/image" Target="../media/image140.png"/><Relationship Id="rId22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20.xml"/><Relationship Id="rId18" Type="http://schemas.openxmlformats.org/officeDocument/2006/relationships/image" Target="../media/image161.png"/><Relationship Id="rId3" Type="http://schemas.openxmlformats.org/officeDocument/2006/relationships/image" Target="../media/image211.png"/><Relationship Id="rId7" Type="http://schemas.openxmlformats.org/officeDocument/2006/relationships/customXml" Target="../ink/ink17.xml"/><Relationship Id="rId12" Type="http://schemas.openxmlformats.org/officeDocument/2006/relationships/image" Target="../media/image130.png"/><Relationship Id="rId17" Type="http://schemas.openxmlformats.org/officeDocument/2006/relationships/customXml" Target="../ink/ink22.xml"/><Relationship Id="rId2" Type="http://schemas.openxmlformats.org/officeDocument/2006/relationships/image" Target="../media/image2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10" Type="http://schemas.openxmlformats.org/officeDocument/2006/relationships/image" Target="../media/image120.png"/><Relationship Id="rId19" Type="http://schemas.openxmlformats.org/officeDocument/2006/relationships/image" Target="../media/image4.jpeg"/><Relationship Id="rId4" Type="http://schemas.openxmlformats.org/officeDocument/2006/relationships/image" Target="../media/image9.png"/><Relationship Id="rId9" Type="http://schemas.openxmlformats.org/officeDocument/2006/relationships/customXml" Target="../ink/ink18.xml"/><Relationship Id="rId14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27.xml"/><Relationship Id="rId18" Type="http://schemas.openxmlformats.org/officeDocument/2006/relationships/image" Target="../media/image161.png"/><Relationship Id="rId3" Type="http://schemas.openxmlformats.org/officeDocument/2006/relationships/image" Target="../media/image220.png"/><Relationship Id="rId7" Type="http://schemas.openxmlformats.org/officeDocument/2006/relationships/customXml" Target="../ink/ink24.xml"/><Relationship Id="rId12" Type="http://schemas.openxmlformats.org/officeDocument/2006/relationships/image" Target="../media/image130.png"/><Relationship Id="rId17" Type="http://schemas.openxmlformats.org/officeDocument/2006/relationships/customXml" Target="../ink/ink29.xml"/><Relationship Id="rId2" Type="http://schemas.openxmlformats.org/officeDocument/2006/relationships/image" Target="../media/image2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10" Type="http://schemas.openxmlformats.org/officeDocument/2006/relationships/image" Target="../media/image120.png"/><Relationship Id="rId4" Type="http://schemas.openxmlformats.org/officeDocument/2006/relationships/image" Target="../media/image9.png"/><Relationship Id="rId9" Type="http://schemas.openxmlformats.org/officeDocument/2006/relationships/customXml" Target="../ink/ink25.xml"/><Relationship Id="rId14" Type="http://schemas.openxmlformats.org/officeDocument/2006/relationships/image" Target="../media/image1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34.xml"/><Relationship Id="rId18" Type="http://schemas.openxmlformats.org/officeDocument/2006/relationships/image" Target="../media/image161.png"/><Relationship Id="rId3" Type="http://schemas.openxmlformats.org/officeDocument/2006/relationships/image" Target="../media/image220.png"/><Relationship Id="rId7" Type="http://schemas.openxmlformats.org/officeDocument/2006/relationships/customXml" Target="../ink/ink31.xml"/><Relationship Id="rId12" Type="http://schemas.openxmlformats.org/officeDocument/2006/relationships/image" Target="../media/image130.png"/><Relationship Id="rId17" Type="http://schemas.openxmlformats.org/officeDocument/2006/relationships/customXml" Target="../ink/ink36.xml"/><Relationship Id="rId2" Type="http://schemas.openxmlformats.org/officeDocument/2006/relationships/image" Target="../media/image2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120.png"/><Relationship Id="rId19" Type="http://schemas.openxmlformats.org/officeDocument/2006/relationships/image" Target="../media/image230.png"/><Relationship Id="rId4" Type="http://schemas.openxmlformats.org/officeDocument/2006/relationships/image" Target="../media/image9.png"/><Relationship Id="rId9" Type="http://schemas.openxmlformats.org/officeDocument/2006/relationships/customXml" Target="../ink/ink32.xml"/><Relationship Id="rId1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130.png"/><Relationship Id="rId18" Type="http://schemas.openxmlformats.org/officeDocument/2006/relationships/customXml" Target="../ink/ink43.xml"/><Relationship Id="rId3" Type="http://schemas.openxmlformats.org/officeDocument/2006/relationships/image" Target="../media/image2.png"/><Relationship Id="rId21" Type="http://schemas.openxmlformats.org/officeDocument/2006/relationships/image" Target="../media/image260.png"/><Relationship Id="rId7" Type="http://schemas.openxmlformats.org/officeDocument/2006/relationships/image" Target="../media/image100.png"/><Relationship Id="rId12" Type="http://schemas.openxmlformats.org/officeDocument/2006/relationships/customXml" Target="../ink/ink40.xml"/><Relationship Id="rId17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42.xml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.xml"/><Relationship Id="rId11" Type="http://schemas.openxmlformats.org/officeDocument/2006/relationships/image" Target="../media/image120.png"/><Relationship Id="rId5" Type="http://schemas.openxmlformats.org/officeDocument/2006/relationships/image" Target="../media/image9.png"/><Relationship Id="rId15" Type="http://schemas.openxmlformats.org/officeDocument/2006/relationships/image" Target="../media/image140.png"/><Relationship Id="rId23" Type="http://schemas.openxmlformats.org/officeDocument/2006/relationships/image" Target="../media/image280.png"/><Relationship Id="rId10" Type="http://schemas.openxmlformats.org/officeDocument/2006/relationships/customXml" Target="../ink/ink39.xml"/><Relationship Id="rId19" Type="http://schemas.openxmlformats.org/officeDocument/2006/relationships/image" Target="../media/image161.png"/><Relationship Id="rId4" Type="http://schemas.openxmlformats.org/officeDocument/2006/relationships/image" Target="../media/image240.png"/><Relationship Id="rId9" Type="http://schemas.openxmlformats.org/officeDocument/2006/relationships/image" Target="../media/image11.png"/><Relationship Id="rId14" Type="http://schemas.openxmlformats.org/officeDocument/2006/relationships/customXml" Target="../ink/ink41.xml"/><Relationship Id="rId22" Type="http://schemas.openxmlformats.org/officeDocument/2006/relationships/image" Target="../media/image2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48.xml"/><Relationship Id="rId18" Type="http://schemas.openxmlformats.org/officeDocument/2006/relationships/image" Target="../media/image161.png"/><Relationship Id="rId3" Type="http://schemas.openxmlformats.org/officeDocument/2006/relationships/image" Target="../media/image290.png"/><Relationship Id="rId7" Type="http://schemas.openxmlformats.org/officeDocument/2006/relationships/customXml" Target="../ink/ink45.xml"/><Relationship Id="rId12" Type="http://schemas.openxmlformats.org/officeDocument/2006/relationships/image" Target="../media/image130.png"/><Relationship Id="rId17" Type="http://schemas.openxmlformats.org/officeDocument/2006/relationships/customXml" Target="../ink/ink50.xml"/><Relationship Id="rId2" Type="http://schemas.openxmlformats.org/officeDocument/2006/relationships/image" Target="../media/image2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customXml" Target="../ink/ink47.xml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10" Type="http://schemas.openxmlformats.org/officeDocument/2006/relationships/image" Target="../media/image120.png"/><Relationship Id="rId19" Type="http://schemas.openxmlformats.org/officeDocument/2006/relationships/image" Target="../media/image4.jpeg"/><Relationship Id="rId4" Type="http://schemas.openxmlformats.org/officeDocument/2006/relationships/image" Target="../media/image9.png"/><Relationship Id="rId9" Type="http://schemas.openxmlformats.org/officeDocument/2006/relationships/customXml" Target="../ink/ink46.xml"/><Relationship Id="rId14" Type="http://schemas.openxmlformats.org/officeDocument/2006/relationships/image" Target="../media/image1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tmp"/><Relationship Id="rId5" Type="http://schemas.openxmlformats.org/officeDocument/2006/relationships/image" Target="../media/image49.tmp"/><Relationship Id="rId4" Type="http://schemas.openxmlformats.org/officeDocument/2006/relationships/image" Target="../media/image48.tm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rviews.rstudio.com/2018/11/07/in-database-xgboost-predictions-with-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idypredict.netlify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Modelos de Árvores</a:t>
            </a: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1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7349746" y="4572626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14F0F48-289A-4C50-99A1-6DC1C09CA735}"/>
              </a:ext>
            </a:extLst>
          </p:cNvPr>
          <p:cNvSpPr/>
          <p:nvPr/>
        </p:nvSpPr>
        <p:spPr>
          <a:xfrm>
            <a:off x="154271" y="2057408"/>
            <a:ext cx="4968235" cy="1003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98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10129218" y="4612360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B67CE6E-2217-47EB-97E9-ED823F0F2380}"/>
              </a:ext>
            </a:extLst>
          </p:cNvPr>
          <p:cNvSpPr/>
          <p:nvPr/>
        </p:nvSpPr>
        <p:spPr>
          <a:xfrm>
            <a:off x="135799" y="3412372"/>
            <a:ext cx="4968235" cy="1003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67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4956882" y="4601791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B67CE6E-2217-47EB-97E9-ED823F0F2380}"/>
              </a:ext>
            </a:extLst>
          </p:cNvPr>
          <p:cNvSpPr/>
          <p:nvPr/>
        </p:nvSpPr>
        <p:spPr>
          <a:xfrm>
            <a:off x="143767" y="2976395"/>
            <a:ext cx="4968235" cy="5250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6FE48DE-A5C0-483B-BC15-73902A785D11}"/>
              </a:ext>
            </a:extLst>
          </p:cNvPr>
          <p:cNvSpPr/>
          <p:nvPr/>
        </p:nvSpPr>
        <p:spPr>
          <a:xfrm>
            <a:off x="143766" y="1635161"/>
            <a:ext cx="4968235" cy="5250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61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Perguntas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6839339" y="1045029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14F0F48-289A-4C50-99A1-6DC1C09CA735}"/>
              </a:ext>
            </a:extLst>
          </p:cNvPr>
          <p:cNvSpPr/>
          <p:nvPr/>
        </p:nvSpPr>
        <p:spPr>
          <a:xfrm>
            <a:off x="154271" y="1575556"/>
            <a:ext cx="5014310" cy="2865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AD58A7-F963-4DF3-AD9F-7781065A58ED}"/>
              </a:ext>
            </a:extLst>
          </p:cNvPr>
          <p:cNvSpPr/>
          <p:nvPr/>
        </p:nvSpPr>
        <p:spPr>
          <a:xfrm>
            <a:off x="5276504" y="2565918"/>
            <a:ext cx="6761226" cy="405452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666DF3C-E155-4B1D-BEBB-1BD70BA2CEA7}"/>
              </a:ext>
            </a:extLst>
          </p:cNvPr>
          <p:cNvSpPr txBox="1"/>
          <p:nvPr/>
        </p:nvSpPr>
        <p:spPr>
          <a:xfrm>
            <a:off x="5451210" y="2878859"/>
            <a:ext cx="1280431" cy="400110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Glicose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8898C51-6E02-4F62-9863-4B4899BB6D69}"/>
              </a:ext>
            </a:extLst>
          </p:cNvPr>
          <p:cNvSpPr txBox="1"/>
          <p:nvPr/>
        </p:nvSpPr>
        <p:spPr>
          <a:xfrm>
            <a:off x="5446936" y="3454599"/>
            <a:ext cx="1280431" cy="400110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Pressão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1D206D0A-E477-4348-8C67-272DCFB3CA73}"/>
              </a:ext>
            </a:extLst>
          </p:cNvPr>
          <p:cNvCxnSpPr/>
          <p:nvPr/>
        </p:nvCxnSpPr>
        <p:spPr>
          <a:xfrm>
            <a:off x="7082945" y="3102758"/>
            <a:ext cx="435638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>
            <a:extLst>
              <a:ext uri="{FF2B5EF4-FFF2-40B4-BE49-F238E27FC236}">
                <a16:creationId xmlns:a16="http://schemas.microsoft.com/office/drawing/2014/main" id="{655FC532-B09F-4FA6-ABF7-E591316BAB42}"/>
              </a:ext>
            </a:extLst>
          </p:cNvPr>
          <p:cNvSpPr/>
          <p:nvPr/>
        </p:nvSpPr>
        <p:spPr>
          <a:xfrm>
            <a:off x="7025946" y="2995126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24A482F-9ADC-4BAE-B2A3-4638B698E6FC}"/>
              </a:ext>
            </a:extLst>
          </p:cNvPr>
          <p:cNvSpPr/>
          <p:nvPr/>
        </p:nvSpPr>
        <p:spPr>
          <a:xfrm>
            <a:off x="7860589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E97FFE66-2A9F-49D9-A879-7765C8186F71}"/>
              </a:ext>
            </a:extLst>
          </p:cNvPr>
          <p:cNvSpPr/>
          <p:nvPr/>
        </p:nvSpPr>
        <p:spPr>
          <a:xfrm>
            <a:off x="8636830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DADA679C-7245-4A90-B34C-B87B98F5E2D8}"/>
              </a:ext>
            </a:extLst>
          </p:cNvPr>
          <p:cNvSpPr/>
          <p:nvPr/>
        </p:nvSpPr>
        <p:spPr>
          <a:xfrm>
            <a:off x="9914656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C4BB04E7-DBB5-4784-AE7B-3B048C63269A}"/>
              </a:ext>
            </a:extLst>
          </p:cNvPr>
          <p:cNvSpPr/>
          <p:nvPr/>
        </p:nvSpPr>
        <p:spPr>
          <a:xfrm>
            <a:off x="10637162" y="298818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E11F368-9E4C-4D0C-B6CC-45F6A4431F46}"/>
              </a:ext>
            </a:extLst>
          </p:cNvPr>
          <p:cNvSpPr txBox="1"/>
          <p:nvPr/>
        </p:nvSpPr>
        <p:spPr>
          <a:xfrm>
            <a:off x="7709897" y="2696490"/>
            <a:ext cx="50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92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F3DC6A7-7482-4B58-8D5C-D203CA2EBB6F}"/>
              </a:ext>
            </a:extLst>
          </p:cNvPr>
          <p:cNvSpPr txBox="1"/>
          <p:nvPr/>
        </p:nvSpPr>
        <p:spPr>
          <a:xfrm>
            <a:off x="8477378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130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7762F52-D913-4C7F-ADFF-B8513D9CD9BA}"/>
              </a:ext>
            </a:extLst>
          </p:cNvPr>
          <p:cNvSpPr txBox="1"/>
          <p:nvPr/>
        </p:nvSpPr>
        <p:spPr>
          <a:xfrm>
            <a:off x="9744767" y="2694940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195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B53DD0E7-5AFA-4C4B-920F-B07887CD1FD5}"/>
              </a:ext>
            </a:extLst>
          </p:cNvPr>
          <p:cNvSpPr txBox="1"/>
          <p:nvPr/>
        </p:nvSpPr>
        <p:spPr>
          <a:xfrm>
            <a:off x="6855892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55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9D758A2-B8AB-414A-A89D-09DFF8229A8B}"/>
              </a:ext>
            </a:extLst>
          </p:cNvPr>
          <p:cNvSpPr txBox="1"/>
          <p:nvPr/>
        </p:nvSpPr>
        <p:spPr>
          <a:xfrm>
            <a:off x="10455476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220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2873C251-81E8-415F-8AD2-738E0F3F3A28}"/>
              </a:ext>
            </a:extLst>
          </p:cNvPr>
          <p:cNvSpPr/>
          <p:nvPr/>
        </p:nvSpPr>
        <p:spPr>
          <a:xfrm>
            <a:off x="7007280" y="3440997"/>
            <a:ext cx="1607007" cy="400110"/>
          </a:xfrm>
          <a:prstGeom prst="roundRect">
            <a:avLst>
              <a:gd name="adj" fmla="val 2714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/>
              <a:t>hipertensao</a:t>
            </a:r>
            <a:endParaRPr lang="pt-BR" sz="1600" b="1" dirty="0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BB79E9A-3061-476D-9C63-2D2351A005D1}"/>
              </a:ext>
            </a:extLst>
          </p:cNvPr>
          <p:cNvSpPr/>
          <p:nvPr/>
        </p:nvSpPr>
        <p:spPr>
          <a:xfrm>
            <a:off x="8698925" y="3440997"/>
            <a:ext cx="1607007" cy="400110"/>
          </a:xfrm>
          <a:prstGeom prst="roundRect">
            <a:avLst>
              <a:gd name="adj" fmla="val 2714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252063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22F4922A-BA14-4027-8A5F-345B444588C5}"/>
              </a:ext>
            </a:extLst>
          </p:cNvPr>
          <p:cNvCxnSpPr>
            <a:cxnSpLocks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Perguntas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8894201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8894200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256470" y="3841109"/>
            <a:ext cx="793107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610533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305353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313663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6839339" y="1045029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14F0F48-289A-4C50-99A1-6DC1C09CA735}"/>
              </a:ext>
            </a:extLst>
          </p:cNvPr>
          <p:cNvSpPr/>
          <p:nvPr/>
        </p:nvSpPr>
        <p:spPr>
          <a:xfrm>
            <a:off x="154271" y="1575556"/>
            <a:ext cx="5014310" cy="2865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AD58A7-F963-4DF3-AD9F-7781065A58ED}"/>
              </a:ext>
            </a:extLst>
          </p:cNvPr>
          <p:cNvSpPr/>
          <p:nvPr/>
        </p:nvSpPr>
        <p:spPr>
          <a:xfrm>
            <a:off x="5276504" y="2565918"/>
            <a:ext cx="6761226" cy="405452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CA9CB8-9C84-450A-A12F-B87565E1C4D9}"/>
              </a:ext>
            </a:extLst>
          </p:cNvPr>
          <p:cNvSpPr txBox="1"/>
          <p:nvPr/>
        </p:nvSpPr>
        <p:spPr>
          <a:xfrm>
            <a:off x="5451210" y="2878859"/>
            <a:ext cx="1280431" cy="400110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Glicose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FD70D7C-84EF-40B3-8E47-74AAE69EC95A}"/>
              </a:ext>
            </a:extLst>
          </p:cNvPr>
          <p:cNvSpPr txBox="1"/>
          <p:nvPr/>
        </p:nvSpPr>
        <p:spPr>
          <a:xfrm>
            <a:off x="5446936" y="3454599"/>
            <a:ext cx="1280431" cy="400110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Pressão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E4A48D9-78F7-4558-B485-64824BDD06B5}"/>
              </a:ext>
            </a:extLst>
          </p:cNvPr>
          <p:cNvCxnSpPr/>
          <p:nvPr/>
        </p:nvCxnSpPr>
        <p:spPr>
          <a:xfrm>
            <a:off x="7082945" y="3102758"/>
            <a:ext cx="435638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E6153B8F-632F-4356-9214-712AB157F24A}"/>
              </a:ext>
            </a:extLst>
          </p:cNvPr>
          <p:cNvSpPr/>
          <p:nvPr/>
        </p:nvSpPr>
        <p:spPr>
          <a:xfrm>
            <a:off x="7025946" y="2995126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2C6EBF6-C7F5-4848-A753-0E12631CA39A}"/>
              </a:ext>
            </a:extLst>
          </p:cNvPr>
          <p:cNvSpPr/>
          <p:nvPr/>
        </p:nvSpPr>
        <p:spPr>
          <a:xfrm>
            <a:off x="7860589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B7DD5587-998E-42C2-9567-A36D615002CB}"/>
              </a:ext>
            </a:extLst>
          </p:cNvPr>
          <p:cNvSpPr/>
          <p:nvPr/>
        </p:nvSpPr>
        <p:spPr>
          <a:xfrm>
            <a:off x="8636830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1B4A08D-8EB1-4F56-A3D1-A2EF4DD49AF7}"/>
              </a:ext>
            </a:extLst>
          </p:cNvPr>
          <p:cNvSpPr/>
          <p:nvPr/>
        </p:nvSpPr>
        <p:spPr>
          <a:xfrm>
            <a:off x="9914656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D689B66-85A8-438C-A0D6-422B10B9D6B6}"/>
              </a:ext>
            </a:extLst>
          </p:cNvPr>
          <p:cNvSpPr/>
          <p:nvPr/>
        </p:nvSpPr>
        <p:spPr>
          <a:xfrm>
            <a:off x="10637162" y="298818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4E0CFD-7825-4753-9CEC-DDCDCCD18246}"/>
              </a:ext>
            </a:extLst>
          </p:cNvPr>
          <p:cNvSpPr txBox="1"/>
          <p:nvPr/>
        </p:nvSpPr>
        <p:spPr>
          <a:xfrm>
            <a:off x="7709897" y="2696490"/>
            <a:ext cx="50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92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C43B8FA-D90D-4557-AFF8-DE1794B08BC0}"/>
              </a:ext>
            </a:extLst>
          </p:cNvPr>
          <p:cNvSpPr txBox="1"/>
          <p:nvPr/>
        </p:nvSpPr>
        <p:spPr>
          <a:xfrm>
            <a:off x="8477378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130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18D2E4A-F712-463A-BED1-C59C3AD107C7}"/>
              </a:ext>
            </a:extLst>
          </p:cNvPr>
          <p:cNvSpPr txBox="1"/>
          <p:nvPr/>
        </p:nvSpPr>
        <p:spPr>
          <a:xfrm>
            <a:off x="9744767" y="2694940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195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7D6E04C-D937-421E-8C21-F7A02CB1F79A}"/>
              </a:ext>
            </a:extLst>
          </p:cNvPr>
          <p:cNvSpPr txBox="1"/>
          <p:nvPr/>
        </p:nvSpPr>
        <p:spPr>
          <a:xfrm>
            <a:off x="6855892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55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5445055-AFF6-4137-9869-677D50E2CE68}"/>
              </a:ext>
            </a:extLst>
          </p:cNvPr>
          <p:cNvSpPr txBox="1"/>
          <p:nvPr/>
        </p:nvSpPr>
        <p:spPr>
          <a:xfrm>
            <a:off x="10455476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220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F266BA1-FF66-48AB-868B-9F460C6D09FE}"/>
              </a:ext>
            </a:extLst>
          </p:cNvPr>
          <p:cNvSpPr/>
          <p:nvPr/>
        </p:nvSpPr>
        <p:spPr>
          <a:xfrm>
            <a:off x="7007280" y="3440997"/>
            <a:ext cx="1607007" cy="400110"/>
          </a:xfrm>
          <a:prstGeom prst="roundRect">
            <a:avLst>
              <a:gd name="adj" fmla="val 2714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/>
              <a:t>hipertensao</a:t>
            </a:r>
            <a:endParaRPr lang="pt-BR" sz="1600" b="1" dirty="0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5D9B8B71-281C-4B29-9EAC-C427D0F2629D}"/>
              </a:ext>
            </a:extLst>
          </p:cNvPr>
          <p:cNvSpPr/>
          <p:nvPr/>
        </p:nvSpPr>
        <p:spPr>
          <a:xfrm>
            <a:off x="8698925" y="3440997"/>
            <a:ext cx="1607007" cy="400110"/>
          </a:xfrm>
          <a:prstGeom prst="roundRect">
            <a:avLst>
              <a:gd name="adj" fmla="val 2714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normal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7ABF506-BFBE-4243-BFBB-58370429E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41577"/>
              </p:ext>
            </p:extLst>
          </p:nvPr>
        </p:nvGraphicFramePr>
        <p:xfrm>
          <a:off x="5475200" y="4030339"/>
          <a:ext cx="6402672" cy="243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073">
                  <a:extLst>
                    <a:ext uri="{9D8B030D-6E8A-4147-A177-3AD203B41FA5}">
                      <a16:colId xmlns:a16="http://schemas.microsoft.com/office/drawing/2014/main" val="92532039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2902498240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909352797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3157693612"/>
                    </a:ext>
                  </a:extLst>
                </a:gridCol>
                <a:gridCol w="957633">
                  <a:extLst>
                    <a:ext uri="{9D8B030D-6E8A-4147-A177-3AD203B41FA5}">
                      <a16:colId xmlns:a16="http://schemas.microsoft.com/office/drawing/2014/main" val="560531937"/>
                    </a:ext>
                  </a:extLst>
                </a:gridCol>
                <a:gridCol w="1067112">
                  <a:extLst>
                    <a:ext uri="{9D8B030D-6E8A-4147-A177-3AD203B41FA5}">
                      <a16:colId xmlns:a16="http://schemas.microsoft.com/office/drawing/2014/main" val="4205158382"/>
                    </a:ext>
                  </a:extLst>
                </a:gridCol>
              </a:tblGrid>
              <a:tr h="405054">
                <a:tc>
                  <a:txBody>
                    <a:bodyPr/>
                    <a:lstStyle/>
                    <a:p>
                      <a:r>
                        <a:rPr lang="pt-BR" sz="1600" dirty="0"/>
                        <a:t>Pergunta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Esquerda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Direita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Entropia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Melhor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56378"/>
                  </a:ext>
                </a:extLst>
              </a:tr>
              <a:tr h="405054">
                <a:tc>
                  <a:txBody>
                    <a:bodyPr/>
                    <a:lstStyle/>
                    <a:p>
                      <a:r>
                        <a:rPr lang="pt-BR" sz="1600" dirty="0"/>
                        <a:t>Glicose &lt; 73,5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44305"/>
                  </a:ext>
                </a:extLst>
              </a:tr>
              <a:tr h="405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Glicose &lt; 111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910196"/>
                  </a:ext>
                </a:extLst>
              </a:tr>
              <a:tr h="405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Glicose &lt; 162,5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30804"/>
                  </a:ext>
                </a:extLst>
              </a:tr>
              <a:tr h="405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Glicose &lt; 207,5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66417"/>
                  </a:ext>
                </a:extLst>
              </a:tr>
              <a:tr h="405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Pressão normal?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60309"/>
                  </a:ext>
                </a:extLst>
              </a:tr>
            </a:tbl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EB97AE2-0E75-424C-8D2E-8C83DDB109C9}"/>
              </a:ext>
            </a:extLst>
          </p:cNvPr>
          <p:cNvCxnSpPr/>
          <p:nvPr/>
        </p:nvCxnSpPr>
        <p:spPr>
          <a:xfrm>
            <a:off x="7233596" y="2869528"/>
            <a:ext cx="619506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937B36FB-EB44-4D96-8ED1-8791EB7A3C39}"/>
              </a:ext>
            </a:extLst>
          </p:cNvPr>
          <p:cNvCxnSpPr/>
          <p:nvPr/>
        </p:nvCxnSpPr>
        <p:spPr>
          <a:xfrm>
            <a:off x="8048632" y="2872634"/>
            <a:ext cx="563187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0B1214A1-9C16-4B8D-971B-0226843F9403}"/>
              </a:ext>
            </a:extLst>
          </p:cNvPr>
          <p:cNvCxnSpPr/>
          <p:nvPr/>
        </p:nvCxnSpPr>
        <p:spPr>
          <a:xfrm>
            <a:off x="8924857" y="2875741"/>
            <a:ext cx="907019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95305E18-968F-4A1F-9B33-F68343241B6D}"/>
              </a:ext>
            </a:extLst>
          </p:cNvPr>
          <p:cNvCxnSpPr/>
          <p:nvPr/>
        </p:nvCxnSpPr>
        <p:spPr>
          <a:xfrm>
            <a:off x="10168285" y="2869517"/>
            <a:ext cx="423131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11D1DE2-58BD-455A-AAF9-6F486EFB6B4F}"/>
              </a:ext>
            </a:extLst>
          </p:cNvPr>
          <p:cNvCxnSpPr/>
          <p:nvPr/>
        </p:nvCxnSpPr>
        <p:spPr>
          <a:xfrm>
            <a:off x="7537215" y="2861439"/>
            <a:ext cx="0" cy="245122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5792CC1-3EB7-4D55-B254-A9041EA50B77}"/>
              </a:ext>
            </a:extLst>
          </p:cNvPr>
          <p:cNvCxnSpPr/>
          <p:nvPr/>
        </p:nvCxnSpPr>
        <p:spPr>
          <a:xfrm>
            <a:off x="7540320" y="2875691"/>
            <a:ext cx="0" cy="222838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051A20CE-C5BE-4E79-982A-34BFAEE561DA}"/>
              </a:ext>
            </a:extLst>
          </p:cNvPr>
          <p:cNvCxnSpPr/>
          <p:nvPr/>
        </p:nvCxnSpPr>
        <p:spPr>
          <a:xfrm>
            <a:off x="8364526" y="2878797"/>
            <a:ext cx="0" cy="222838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00C48937-CA69-42FB-BBEC-69674FEC326E}"/>
              </a:ext>
            </a:extLst>
          </p:cNvPr>
          <p:cNvCxnSpPr/>
          <p:nvPr/>
        </p:nvCxnSpPr>
        <p:spPr>
          <a:xfrm>
            <a:off x="9400226" y="2878797"/>
            <a:ext cx="0" cy="222838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A294D5C-E375-4A65-B9A4-911E1540CE3C}"/>
              </a:ext>
            </a:extLst>
          </p:cNvPr>
          <p:cNvCxnSpPr/>
          <p:nvPr/>
        </p:nvCxnSpPr>
        <p:spPr>
          <a:xfrm>
            <a:off x="10407926" y="2878796"/>
            <a:ext cx="0" cy="222838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6F5DE317-2805-4548-BB93-67B8460CE771}"/>
              </a:ext>
            </a:extLst>
          </p:cNvPr>
          <p:cNvSpPr txBox="1"/>
          <p:nvPr/>
        </p:nvSpPr>
        <p:spPr>
          <a:xfrm>
            <a:off x="7267909" y="2562021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</a:rPr>
              <a:t>73,5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B86EF8C-83A4-4F13-AAA3-F58F5B52E44A}"/>
              </a:ext>
            </a:extLst>
          </p:cNvPr>
          <p:cNvSpPr txBox="1"/>
          <p:nvPr/>
        </p:nvSpPr>
        <p:spPr>
          <a:xfrm>
            <a:off x="8080711" y="2545944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51D91E5-929E-440A-9C03-D4062EB1C17E}"/>
              </a:ext>
            </a:extLst>
          </p:cNvPr>
          <p:cNvSpPr txBox="1"/>
          <p:nvPr/>
        </p:nvSpPr>
        <p:spPr>
          <a:xfrm>
            <a:off x="9078000" y="2548793"/>
            <a:ext cx="63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</a:rPr>
              <a:t>162,5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8ADD708-E0F7-4003-B6FE-CC34F1CAF512}"/>
              </a:ext>
            </a:extLst>
          </p:cNvPr>
          <p:cNvSpPr txBox="1"/>
          <p:nvPr/>
        </p:nvSpPr>
        <p:spPr>
          <a:xfrm>
            <a:off x="10077923" y="2551998"/>
            <a:ext cx="63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</a:rPr>
              <a:t>207,5</a:t>
            </a:r>
          </a:p>
        </p:txBody>
      </p:sp>
    </p:spTree>
    <p:extLst>
      <p:ext uri="{BB962C8B-B14F-4D97-AF65-F5344CB8AC3E}">
        <p14:creationId xmlns:p14="http://schemas.microsoft.com/office/powerpoint/2010/main" val="425239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Impureza e Ganho de Informação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2A23546-8CD1-4C5F-B8C2-FC66E0BFE3FB}"/>
              </a:ext>
            </a:extLst>
          </p:cNvPr>
          <p:cNvSpPr txBox="1"/>
          <p:nvPr/>
        </p:nvSpPr>
        <p:spPr>
          <a:xfrm>
            <a:off x="217242" y="2721114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Medidas de impureza mais comuns: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0E84635-D214-42B9-869B-3EE61C91E00A}"/>
              </a:ext>
            </a:extLst>
          </p:cNvPr>
          <p:cNvSpPr txBox="1"/>
          <p:nvPr/>
        </p:nvSpPr>
        <p:spPr>
          <a:xfrm>
            <a:off x="217242" y="1116394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Ganho de informação: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Information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Gain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1C4AE5F-96FD-444F-BEC0-F2B2191FEFF2}"/>
                  </a:ext>
                </a:extLst>
              </p:cNvPr>
              <p:cNvSpPr txBox="1"/>
              <p:nvPr/>
            </p:nvSpPr>
            <p:spPr>
              <a:xfrm>
                <a:off x="437338" y="2106978"/>
                <a:ext cx="9200980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𝑙𝑎𝑑𝑜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𝐼𝑚𝑝𝑢𝑟𝑒𝑧𝑎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𝐼𝑚𝑝𝑢𝑟𝑒𝑧𝑎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𝑒𝑠𝑞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𝐼𝑚𝑝𝑢𝑟𝑒𝑧𝑎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𝑑𝑖𝑟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1C4AE5F-96FD-444F-BEC0-F2B2191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8" y="2106978"/>
                <a:ext cx="9200980" cy="331437"/>
              </a:xfrm>
              <a:prstGeom prst="rect">
                <a:avLst/>
              </a:prstGeom>
              <a:blipFill>
                <a:blip r:embed="rId3"/>
                <a:stretch>
                  <a:fillRect l="-199" t="-1852" r="-530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ela 54">
                <a:extLst>
                  <a:ext uri="{FF2B5EF4-FFF2-40B4-BE49-F238E27FC236}">
                    <a16:creationId xmlns:a16="http://schemas.microsoft.com/office/drawing/2014/main" id="{E87F3BE3-5E6B-4324-9DF8-BDCC9E6D4A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807053"/>
                  </p:ext>
                </p:extLst>
              </p:nvPr>
            </p:nvGraphicFramePr>
            <p:xfrm>
              <a:off x="217242" y="3647407"/>
              <a:ext cx="11757517" cy="2498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7542">
                      <a:extLst>
                        <a:ext uri="{9D8B030D-6E8A-4147-A177-3AD203B41FA5}">
                          <a16:colId xmlns:a16="http://schemas.microsoft.com/office/drawing/2014/main" val="925320390"/>
                        </a:ext>
                      </a:extLst>
                    </a:gridCol>
                    <a:gridCol w="1940767">
                      <a:extLst>
                        <a:ext uri="{9D8B030D-6E8A-4147-A177-3AD203B41FA5}">
                          <a16:colId xmlns:a16="http://schemas.microsoft.com/office/drawing/2014/main" val="2902498240"/>
                        </a:ext>
                      </a:extLst>
                    </a:gridCol>
                    <a:gridCol w="2780522">
                      <a:extLst>
                        <a:ext uri="{9D8B030D-6E8A-4147-A177-3AD203B41FA5}">
                          <a16:colId xmlns:a16="http://schemas.microsoft.com/office/drawing/2014/main" val="909352797"/>
                        </a:ext>
                      </a:extLst>
                    </a:gridCol>
                    <a:gridCol w="5368686">
                      <a:extLst>
                        <a:ext uri="{9D8B030D-6E8A-4147-A177-3AD203B41FA5}">
                          <a16:colId xmlns:a16="http://schemas.microsoft.com/office/drawing/2014/main" val="3157693612"/>
                        </a:ext>
                      </a:extLst>
                    </a:gridCol>
                  </a:tblGrid>
                  <a:tr h="405054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Impureza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Tarefa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Fórmula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Descrição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456378"/>
                      </a:ext>
                    </a:extLst>
                  </a:tr>
                  <a:tr h="4050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GINI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Classificação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pt-BR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bSup>
                                  <m:sSubSupPr>
                                    <m:ctrlP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é a proporção do rótulo 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…, </m:t>
                              </m:r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.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1344305"/>
                      </a:ext>
                    </a:extLst>
                  </a:tr>
                  <a:tr h="486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Entropia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Classificação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pt-BR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é a proporção do rótulo 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…, </m:t>
                              </m:r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.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4910196"/>
                      </a:ext>
                    </a:extLst>
                  </a:tr>
                  <a:tr h="4050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Variância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Regressão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pt-BR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p>
                                  <m:sSupPr>
                                    <m:ctrlP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pt-BR" sz="2400" b="0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pt-BR" sz="2400" b="0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2400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é o</a:t>
                          </a:r>
                          <a:r>
                            <a:rPr lang="pt-BR" sz="240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observado e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é a</a:t>
                          </a:r>
                          <a:r>
                            <a:rPr lang="pt-BR" sz="240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média da folha.</a:t>
                          </a:r>
                          <a:endParaRPr lang="pt-BR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0330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ela 54">
                <a:extLst>
                  <a:ext uri="{FF2B5EF4-FFF2-40B4-BE49-F238E27FC236}">
                    <a16:creationId xmlns:a16="http://schemas.microsoft.com/office/drawing/2014/main" id="{E87F3BE3-5E6B-4324-9DF8-BDCC9E6D4A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807053"/>
                  </p:ext>
                </p:extLst>
              </p:nvPr>
            </p:nvGraphicFramePr>
            <p:xfrm>
              <a:off x="217242" y="3647407"/>
              <a:ext cx="11757517" cy="2498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7542">
                      <a:extLst>
                        <a:ext uri="{9D8B030D-6E8A-4147-A177-3AD203B41FA5}">
                          <a16:colId xmlns:a16="http://schemas.microsoft.com/office/drawing/2014/main" val="925320390"/>
                        </a:ext>
                      </a:extLst>
                    </a:gridCol>
                    <a:gridCol w="1940767">
                      <a:extLst>
                        <a:ext uri="{9D8B030D-6E8A-4147-A177-3AD203B41FA5}">
                          <a16:colId xmlns:a16="http://schemas.microsoft.com/office/drawing/2014/main" val="2902498240"/>
                        </a:ext>
                      </a:extLst>
                    </a:gridCol>
                    <a:gridCol w="2780522">
                      <a:extLst>
                        <a:ext uri="{9D8B030D-6E8A-4147-A177-3AD203B41FA5}">
                          <a16:colId xmlns:a16="http://schemas.microsoft.com/office/drawing/2014/main" val="909352797"/>
                        </a:ext>
                      </a:extLst>
                    </a:gridCol>
                    <a:gridCol w="5368686">
                      <a:extLst>
                        <a:ext uri="{9D8B030D-6E8A-4147-A177-3AD203B41FA5}">
                          <a16:colId xmlns:a16="http://schemas.microsoft.com/office/drawing/2014/main" val="31576936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Impureza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Tarefa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Fórmula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Descrição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456378"/>
                      </a:ext>
                    </a:extLst>
                  </a:tr>
                  <a:tr h="66979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GINI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Classificação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9759" t="-75455" r="-193654" b="-2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9183" t="-75455" r="-454" b="-2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3443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Entropia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Classificação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9759" t="-182075" r="-193654" b="-122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9183" t="-182075" r="-454" b="-1226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910196"/>
                      </a:ext>
                    </a:extLst>
                  </a:tr>
                  <a:tr h="7313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Variância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Regressão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9759" t="-249167" r="-19365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9183" t="-249167" r="-454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03308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6F6303C4-F074-457E-8A85-57AADB18FFCC}"/>
              </a:ext>
            </a:extLst>
          </p:cNvPr>
          <p:cNvSpPr/>
          <p:nvPr/>
        </p:nvSpPr>
        <p:spPr>
          <a:xfrm>
            <a:off x="161255" y="6113591"/>
            <a:ext cx="4610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Fonte: spark.apache.org/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/1.3.0/mllib-decision-tree.html</a:t>
            </a:r>
          </a:p>
        </p:txBody>
      </p:sp>
    </p:spTree>
    <p:extLst>
      <p:ext uri="{BB962C8B-B14F-4D97-AF65-F5344CB8AC3E}">
        <p14:creationId xmlns:p14="http://schemas.microsoft.com/office/powerpoint/2010/main" val="231662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Impureza e Ganho de Informação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8578511-E3BE-4CC8-ACFF-85ABDA1F1E5B}"/>
              </a:ext>
            </a:extLst>
          </p:cNvPr>
          <p:cNvGrpSpPr/>
          <p:nvPr/>
        </p:nvGrpSpPr>
        <p:grpSpPr>
          <a:xfrm>
            <a:off x="869327" y="2512147"/>
            <a:ext cx="4145982" cy="2848216"/>
            <a:chOff x="991678" y="2173962"/>
            <a:chExt cx="4145982" cy="2848216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7194B48E-A8CA-48AE-BEBC-F005339AC7D9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C603CB59-E52E-4848-B010-A511EEBB5035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162 ?</a:t>
              </a:r>
            </a:p>
          </p:txBody>
        </p: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0F306C3D-6C53-4E15-BAE8-FC80DC59AE8D}"/>
                </a:ext>
              </a:extLst>
            </p:cNvPr>
            <p:cNvCxnSpPr>
              <a:cxnSpLocks/>
              <a:stCxn id="68" idx="3"/>
              <a:endCxn id="73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do 69">
              <a:extLst>
                <a:ext uri="{FF2B5EF4-FFF2-40B4-BE49-F238E27FC236}">
                  <a16:creationId xmlns:a16="http://schemas.microsoft.com/office/drawing/2014/main" id="{3D2DC578-2362-4553-8CCF-C1BB881D7A3F}"/>
                </a:ext>
              </a:extLst>
            </p:cNvPr>
            <p:cNvCxnSpPr>
              <a:cxnSpLocks/>
              <a:stCxn id="68" idx="1"/>
              <a:endCxn id="71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38C7E8EE-169A-401C-A0DA-C4DA4270938F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BC6F775-DA20-4C2A-BB73-CEB4DC14250A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30068BB-9765-4736-8A11-9456F4804D95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92B2B618-587E-471A-B8C0-29C7CC758B70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≈100%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≈25%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90D6F06-617E-4FCB-945B-31D30779DE23}"/>
              </a:ext>
            </a:extLst>
          </p:cNvPr>
          <p:cNvGrpSpPr/>
          <p:nvPr/>
        </p:nvGrpSpPr>
        <p:grpSpPr>
          <a:xfrm>
            <a:off x="6791935" y="2512147"/>
            <a:ext cx="4145982" cy="2848216"/>
            <a:chOff x="991678" y="2173962"/>
            <a:chExt cx="4145982" cy="2848216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7571576-5B58-41A1-831E-F4974699488F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8A2C9CD-4779-4C27-89A3-6619EDFF1296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207 ?</a:t>
              </a:r>
            </a:p>
          </p:txBody>
        </p:sp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2A986388-869A-4C2D-BBC4-308DACC1AF70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3F353031-395F-45A7-8F01-C3B3D7D18176}"/>
                </a:ext>
              </a:extLst>
            </p:cNvPr>
            <p:cNvCxnSpPr>
              <a:cxnSpLocks/>
              <a:stCxn id="20" idx="1"/>
              <a:endCxn id="23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FE27954-53E1-424D-9104-7BEA3DADAE5A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1/1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1/6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322A6A0-1860-42AF-812D-6FAB31BA09E8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2/5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5/6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C8733A6-69D5-4407-901C-3BE7B236FE44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BD8A1B9-C698-4B13-95F5-B032CCEA1D2A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≈100%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≈40%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2C9145EE-D3E5-4C37-B8F4-E2CBC6207819}"/>
              </a:ext>
            </a:extLst>
          </p:cNvPr>
          <p:cNvSpPr/>
          <p:nvPr/>
        </p:nvSpPr>
        <p:spPr>
          <a:xfrm>
            <a:off x="6176865" y="2146040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4D16B01-4F1C-4DB6-A5D6-278FD02111D5}"/>
              </a:ext>
            </a:extLst>
          </p:cNvPr>
          <p:cNvSpPr/>
          <p:nvPr/>
        </p:nvSpPr>
        <p:spPr>
          <a:xfrm>
            <a:off x="276680" y="2149149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44CA8C-0791-4DF0-829B-822D927E8DA1}"/>
              </a:ext>
            </a:extLst>
          </p:cNvPr>
          <p:cNvSpPr txBox="1"/>
          <p:nvPr/>
        </p:nvSpPr>
        <p:spPr>
          <a:xfrm>
            <a:off x="217242" y="1099330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Qual “pergunta” é a melhor? I ou II?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3DC8077-9D61-4E68-926B-4D6A5B1A2361}"/>
              </a:ext>
            </a:extLst>
          </p:cNvPr>
          <p:cNvSpPr/>
          <p:nvPr/>
        </p:nvSpPr>
        <p:spPr>
          <a:xfrm>
            <a:off x="425134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C58AECB-9C8A-4B23-B5DA-B073D19D8FF3}"/>
              </a:ext>
            </a:extLst>
          </p:cNvPr>
          <p:cNvSpPr/>
          <p:nvPr/>
        </p:nvSpPr>
        <p:spPr>
          <a:xfrm>
            <a:off x="6368333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23615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Impureza e Ganho de Informação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8578511-E3BE-4CC8-ACFF-85ABDA1F1E5B}"/>
              </a:ext>
            </a:extLst>
          </p:cNvPr>
          <p:cNvGrpSpPr/>
          <p:nvPr/>
        </p:nvGrpSpPr>
        <p:grpSpPr>
          <a:xfrm>
            <a:off x="869327" y="2512147"/>
            <a:ext cx="4145982" cy="2848216"/>
            <a:chOff x="991678" y="2173962"/>
            <a:chExt cx="4145982" cy="2848216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7194B48E-A8CA-48AE-BEBC-F005339AC7D9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C603CB59-E52E-4848-B010-A511EEBB5035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162 ?</a:t>
              </a:r>
            </a:p>
          </p:txBody>
        </p: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0F306C3D-6C53-4E15-BAE8-FC80DC59AE8D}"/>
                </a:ext>
              </a:extLst>
            </p:cNvPr>
            <p:cNvCxnSpPr>
              <a:cxnSpLocks/>
              <a:stCxn id="68" idx="3"/>
              <a:endCxn id="73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do 69">
              <a:extLst>
                <a:ext uri="{FF2B5EF4-FFF2-40B4-BE49-F238E27FC236}">
                  <a16:creationId xmlns:a16="http://schemas.microsoft.com/office/drawing/2014/main" id="{3D2DC578-2362-4553-8CCF-C1BB881D7A3F}"/>
                </a:ext>
              </a:extLst>
            </p:cNvPr>
            <p:cNvCxnSpPr>
              <a:cxnSpLocks/>
              <a:stCxn id="68" idx="1"/>
              <a:endCxn id="71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38C7E8EE-169A-401C-A0DA-C4DA4270938F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BC6F775-DA20-4C2A-BB73-CEB4DC14250A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30068BB-9765-4736-8A11-9456F4804D95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92B2B618-587E-471A-B8C0-29C7CC758B70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≈100%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≈25%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90D6F06-617E-4FCB-945B-31D30779DE23}"/>
              </a:ext>
            </a:extLst>
          </p:cNvPr>
          <p:cNvGrpSpPr/>
          <p:nvPr/>
        </p:nvGrpSpPr>
        <p:grpSpPr>
          <a:xfrm>
            <a:off x="6791935" y="2512147"/>
            <a:ext cx="4145982" cy="2848216"/>
            <a:chOff x="991678" y="2173962"/>
            <a:chExt cx="4145982" cy="2848216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7571576-5B58-41A1-831E-F4974699488F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8A2C9CD-4779-4C27-89A3-6619EDFF1296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207 ?</a:t>
              </a:r>
            </a:p>
          </p:txBody>
        </p:sp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2A986388-869A-4C2D-BBC4-308DACC1AF70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3F353031-395F-45A7-8F01-C3B3D7D18176}"/>
                </a:ext>
              </a:extLst>
            </p:cNvPr>
            <p:cNvCxnSpPr>
              <a:cxnSpLocks/>
              <a:stCxn id="20" idx="1"/>
              <a:endCxn id="23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FE27954-53E1-424D-9104-7BEA3DADAE5A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1/1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1/6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322A6A0-1860-42AF-812D-6FAB31BA09E8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2/5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5/6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C8733A6-69D5-4407-901C-3BE7B236FE44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BD8A1B9-C698-4B13-95F5-B032CCEA1D2A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≈100%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≈40%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2C9145EE-D3E5-4C37-B8F4-E2CBC6207819}"/>
              </a:ext>
            </a:extLst>
          </p:cNvPr>
          <p:cNvSpPr/>
          <p:nvPr/>
        </p:nvSpPr>
        <p:spPr>
          <a:xfrm>
            <a:off x="6176865" y="2146040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4D16B01-4F1C-4DB6-A5D6-278FD02111D5}"/>
              </a:ext>
            </a:extLst>
          </p:cNvPr>
          <p:cNvSpPr/>
          <p:nvPr/>
        </p:nvSpPr>
        <p:spPr>
          <a:xfrm>
            <a:off x="276680" y="2149149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44CA8C-0791-4DF0-829B-822D927E8DA1}"/>
              </a:ext>
            </a:extLst>
          </p:cNvPr>
          <p:cNvSpPr txBox="1"/>
          <p:nvPr/>
        </p:nvSpPr>
        <p:spPr>
          <a:xfrm>
            <a:off x="217242" y="1099330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Qual quebra é a melhor? I ou II?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3DC8077-9D61-4E68-926B-4D6A5B1A2361}"/>
              </a:ext>
            </a:extLst>
          </p:cNvPr>
          <p:cNvSpPr/>
          <p:nvPr/>
        </p:nvSpPr>
        <p:spPr>
          <a:xfrm>
            <a:off x="425134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C58AECB-9C8A-4B23-B5DA-B073D19D8FF3}"/>
              </a:ext>
            </a:extLst>
          </p:cNvPr>
          <p:cNvSpPr/>
          <p:nvPr/>
        </p:nvSpPr>
        <p:spPr>
          <a:xfrm>
            <a:off x="6368333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/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/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=0,00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/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=0,38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65D290B-6337-4ABC-801B-2DAF51A959B7}"/>
                  </a:ext>
                </a:extLst>
              </p:cNvPr>
              <p:cNvSpPr/>
              <p:nvPr/>
            </p:nvSpPr>
            <p:spPr>
              <a:xfrm>
                <a:off x="10275555" y="3818386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=0,48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65D290B-6337-4ABC-801B-2DAF51A95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555" y="3818386"/>
                <a:ext cx="1576313" cy="4685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1C407599-6C0A-4401-A3EC-7C584ADC01EE}"/>
                  </a:ext>
                </a:extLst>
              </p:cNvPr>
              <p:cNvSpPr/>
              <p:nvPr/>
            </p:nvSpPr>
            <p:spPr>
              <a:xfrm>
                <a:off x="7539591" y="3814455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=0,00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1C407599-6C0A-4401-A3EC-7C584ADC0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591" y="3814455"/>
                <a:ext cx="1576313" cy="4685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970FF85-5D56-482E-B26C-7C50FD0B048D}"/>
                  </a:ext>
                </a:extLst>
              </p:cNvPr>
              <p:cNvSpPr/>
              <p:nvPr/>
            </p:nvSpPr>
            <p:spPr>
              <a:xfrm>
                <a:off x="9615764" y="2590539"/>
                <a:ext cx="1576314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970FF85-5D56-482E-B26C-7C50FD0B0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764" y="2590539"/>
                <a:ext cx="1576314" cy="4685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/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=6∗0,50 −2∗0,00 −4∗0,38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/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=6∗0,50 −1∗0,00 −5∗0,48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0,6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D6FACFBA-02A2-462A-A4C9-6AD5F62F4E8F}"/>
              </a:ext>
            </a:extLst>
          </p:cNvPr>
          <p:cNvSpPr/>
          <p:nvPr/>
        </p:nvSpPr>
        <p:spPr>
          <a:xfrm>
            <a:off x="8602824" y="1203649"/>
            <a:ext cx="3342054" cy="743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Exemplo usando GINI como medida de IMPUREZA</a:t>
            </a:r>
          </a:p>
        </p:txBody>
      </p:sp>
    </p:spTree>
    <p:extLst>
      <p:ext uri="{BB962C8B-B14F-4D97-AF65-F5344CB8AC3E}">
        <p14:creationId xmlns:p14="http://schemas.microsoft.com/office/powerpoint/2010/main" val="151939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Impureza e Ganho de Informação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8578511-E3BE-4CC8-ACFF-85ABDA1F1E5B}"/>
              </a:ext>
            </a:extLst>
          </p:cNvPr>
          <p:cNvGrpSpPr/>
          <p:nvPr/>
        </p:nvGrpSpPr>
        <p:grpSpPr>
          <a:xfrm>
            <a:off x="869327" y="2512147"/>
            <a:ext cx="4145982" cy="2848216"/>
            <a:chOff x="991678" y="2173962"/>
            <a:chExt cx="4145982" cy="2848216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7194B48E-A8CA-48AE-BEBC-F005339AC7D9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C603CB59-E52E-4848-B010-A511EEBB5035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162 ?</a:t>
              </a:r>
            </a:p>
          </p:txBody>
        </p: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0F306C3D-6C53-4E15-BAE8-FC80DC59AE8D}"/>
                </a:ext>
              </a:extLst>
            </p:cNvPr>
            <p:cNvCxnSpPr>
              <a:cxnSpLocks/>
              <a:stCxn id="68" idx="3"/>
              <a:endCxn id="73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do 69">
              <a:extLst>
                <a:ext uri="{FF2B5EF4-FFF2-40B4-BE49-F238E27FC236}">
                  <a16:creationId xmlns:a16="http://schemas.microsoft.com/office/drawing/2014/main" id="{3D2DC578-2362-4553-8CCF-C1BB881D7A3F}"/>
                </a:ext>
              </a:extLst>
            </p:cNvPr>
            <p:cNvCxnSpPr>
              <a:cxnSpLocks/>
              <a:stCxn id="68" idx="1"/>
              <a:endCxn id="71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38C7E8EE-169A-401C-A0DA-C4DA4270938F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BC6F775-DA20-4C2A-BB73-CEB4DC14250A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30068BB-9765-4736-8A11-9456F4804D95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92B2B618-587E-471A-B8C0-29C7CC758B70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≈100%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≈25%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90D6F06-617E-4FCB-945B-31D30779DE23}"/>
              </a:ext>
            </a:extLst>
          </p:cNvPr>
          <p:cNvGrpSpPr/>
          <p:nvPr/>
        </p:nvGrpSpPr>
        <p:grpSpPr>
          <a:xfrm>
            <a:off x="6791935" y="2512147"/>
            <a:ext cx="4145982" cy="2848216"/>
            <a:chOff x="991678" y="2173962"/>
            <a:chExt cx="4145982" cy="2848216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7571576-5B58-41A1-831E-F4974699488F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8A2C9CD-4779-4C27-89A3-6619EDFF1296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111 ?</a:t>
              </a:r>
            </a:p>
          </p:txBody>
        </p:sp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2A986388-869A-4C2D-BBC4-308DACC1AF70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3F353031-395F-45A7-8F01-C3B3D7D18176}"/>
                </a:ext>
              </a:extLst>
            </p:cNvPr>
            <p:cNvCxnSpPr>
              <a:cxnSpLocks/>
              <a:stCxn id="20" idx="1"/>
              <a:endCxn id="23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FE27954-53E1-424D-9104-7BEA3DADAE5A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0/2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322A6A0-1860-42AF-812D-6FAB31BA09E8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3/4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C8733A6-69D5-4407-901C-3BE7B236FE44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BD8A1B9-C698-4B13-95F5-B032CCEA1D2A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≈75%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2C9145EE-D3E5-4C37-B8F4-E2CBC6207819}"/>
              </a:ext>
            </a:extLst>
          </p:cNvPr>
          <p:cNvSpPr/>
          <p:nvPr/>
        </p:nvSpPr>
        <p:spPr>
          <a:xfrm>
            <a:off x="6176865" y="2146040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4D16B01-4F1C-4DB6-A5D6-278FD02111D5}"/>
              </a:ext>
            </a:extLst>
          </p:cNvPr>
          <p:cNvSpPr/>
          <p:nvPr/>
        </p:nvSpPr>
        <p:spPr>
          <a:xfrm>
            <a:off x="276680" y="2149149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44CA8C-0791-4DF0-829B-822D927E8DA1}"/>
              </a:ext>
            </a:extLst>
          </p:cNvPr>
          <p:cNvSpPr txBox="1"/>
          <p:nvPr/>
        </p:nvSpPr>
        <p:spPr>
          <a:xfrm>
            <a:off x="217242" y="1099330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Exercício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3DC8077-9D61-4E68-926B-4D6A5B1A2361}"/>
              </a:ext>
            </a:extLst>
          </p:cNvPr>
          <p:cNvSpPr/>
          <p:nvPr/>
        </p:nvSpPr>
        <p:spPr>
          <a:xfrm>
            <a:off x="425134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C58AECB-9C8A-4B23-B5DA-B073D19D8FF3}"/>
              </a:ext>
            </a:extLst>
          </p:cNvPr>
          <p:cNvSpPr/>
          <p:nvPr/>
        </p:nvSpPr>
        <p:spPr>
          <a:xfrm>
            <a:off x="6368333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/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/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=0,00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/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=0,38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/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=6∗0,50 −2∗0,00 −4∗0,38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/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D6FACFBA-02A2-462A-A4C9-6AD5F62F4E8F}"/>
              </a:ext>
            </a:extLst>
          </p:cNvPr>
          <p:cNvSpPr/>
          <p:nvPr/>
        </p:nvSpPr>
        <p:spPr>
          <a:xfrm>
            <a:off x="8602824" y="1203649"/>
            <a:ext cx="3342054" cy="743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Exemplo usando GINI como medida de IMPUREZA</a:t>
            </a:r>
          </a:p>
        </p:txBody>
      </p:sp>
    </p:spTree>
    <p:extLst>
      <p:ext uri="{BB962C8B-B14F-4D97-AF65-F5344CB8AC3E}">
        <p14:creationId xmlns:p14="http://schemas.microsoft.com/office/powerpoint/2010/main" val="1036390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Impureza e Ganho de Informação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8578511-E3BE-4CC8-ACFF-85ABDA1F1E5B}"/>
              </a:ext>
            </a:extLst>
          </p:cNvPr>
          <p:cNvGrpSpPr/>
          <p:nvPr/>
        </p:nvGrpSpPr>
        <p:grpSpPr>
          <a:xfrm>
            <a:off x="869327" y="2512147"/>
            <a:ext cx="4145982" cy="2848216"/>
            <a:chOff x="991678" y="2173962"/>
            <a:chExt cx="4145982" cy="2848216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7194B48E-A8CA-48AE-BEBC-F005339AC7D9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C603CB59-E52E-4848-B010-A511EEBB5035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162 ?</a:t>
              </a:r>
            </a:p>
          </p:txBody>
        </p: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0F306C3D-6C53-4E15-BAE8-FC80DC59AE8D}"/>
                </a:ext>
              </a:extLst>
            </p:cNvPr>
            <p:cNvCxnSpPr>
              <a:cxnSpLocks/>
              <a:stCxn id="68" idx="3"/>
              <a:endCxn id="73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do 69">
              <a:extLst>
                <a:ext uri="{FF2B5EF4-FFF2-40B4-BE49-F238E27FC236}">
                  <a16:creationId xmlns:a16="http://schemas.microsoft.com/office/drawing/2014/main" id="{3D2DC578-2362-4553-8CCF-C1BB881D7A3F}"/>
                </a:ext>
              </a:extLst>
            </p:cNvPr>
            <p:cNvCxnSpPr>
              <a:cxnSpLocks/>
              <a:stCxn id="68" idx="1"/>
              <a:endCxn id="71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38C7E8EE-169A-401C-A0DA-C4DA4270938F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BC6F775-DA20-4C2A-BB73-CEB4DC14250A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30068BB-9765-4736-8A11-9456F4804D95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92B2B618-587E-471A-B8C0-29C7CC758B70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≈100%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≈25%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2C9145EE-D3E5-4C37-B8F4-E2CBC6207819}"/>
              </a:ext>
            </a:extLst>
          </p:cNvPr>
          <p:cNvSpPr/>
          <p:nvPr/>
        </p:nvSpPr>
        <p:spPr>
          <a:xfrm>
            <a:off x="6176865" y="2146040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4D16B01-4F1C-4DB6-A5D6-278FD02111D5}"/>
              </a:ext>
            </a:extLst>
          </p:cNvPr>
          <p:cNvSpPr/>
          <p:nvPr/>
        </p:nvSpPr>
        <p:spPr>
          <a:xfrm>
            <a:off x="276680" y="2149149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44CA8C-0791-4DF0-829B-822D927E8DA1}"/>
              </a:ext>
            </a:extLst>
          </p:cNvPr>
          <p:cNvSpPr txBox="1"/>
          <p:nvPr/>
        </p:nvSpPr>
        <p:spPr>
          <a:xfrm>
            <a:off x="217242" y="1099330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Exercício (resposta)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3DC8077-9D61-4E68-926B-4D6A5B1A2361}"/>
              </a:ext>
            </a:extLst>
          </p:cNvPr>
          <p:cNvSpPr/>
          <p:nvPr/>
        </p:nvSpPr>
        <p:spPr>
          <a:xfrm>
            <a:off x="425134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C58AECB-9C8A-4B23-B5DA-B073D19D8FF3}"/>
              </a:ext>
            </a:extLst>
          </p:cNvPr>
          <p:cNvSpPr/>
          <p:nvPr/>
        </p:nvSpPr>
        <p:spPr>
          <a:xfrm>
            <a:off x="6368333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/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/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=0,00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/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=0,38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65D290B-6337-4ABC-801B-2DAF51A959B7}"/>
                  </a:ext>
                </a:extLst>
              </p:cNvPr>
              <p:cNvSpPr/>
              <p:nvPr/>
            </p:nvSpPr>
            <p:spPr>
              <a:xfrm>
                <a:off x="10275555" y="3818386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=0,38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65D290B-6337-4ABC-801B-2DAF51A95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555" y="3818386"/>
                <a:ext cx="1576313" cy="468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1C407599-6C0A-4401-A3EC-7C584ADC01EE}"/>
                  </a:ext>
                </a:extLst>
              </p:cNvPr>
              <p:cNvSpPr/>
              <p:nvPr/>
            </p:nvSpPr>
            <p:spPr>
              <a:xfrm>
                <a:off x="7539591" y="3814455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=0,00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1C407599-6C0A-4401-A3EC-7C584ADC0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591" y="3814455"/>
                <a:ext cx="1576313" cy="4685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970FF85-5D56-482E-B26C-7C50FD0B048D}"/>
                  </a:ext>
                </a:extLst>
              </p:cNvPr>
              <p:cNvSpPr/>
              <p:nvPr/>
            </p:nvSpPr>
            <p:spPr>
              <a:xfrm>
                <a:off x="9615764" y="2590539"/>
                <a:ext cx="1576314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970FF85-5D56-482E-B26C-7C50FD0B0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764" y="2590539"/>
                <a:ext cx="1576314" cy="4685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/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=6∗0,50 −2∗0,00 −4∗0,38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/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=6∗0,50 −2∗0,00 −4∗0,38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D6FACFBA-02A2-462A-A4C9-6AD5F62F4E8F}"/>
              </a:ext>
            </a:extLst>
          </p:cNvPr>
          <p:cNvSpPr/>
          <p:nvPr/>
        </p:nvSpPr>
        <p:spPr>
          <a:xfrm>
            <a:off x="8602824" y="1203649"/>
            <a:ext cx="3342054" cy="743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Exemplo usando GINI como medida de IMPUREZA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F8461FC-E9CA-4ADA-8BC6-9167896FC050}"/>
              </a:ext>
            </a:extLst>
          </p:cNvPr>
          <p:cNvGrpSpPr/>
          <p:nvPr/>
        </p:nvGrpSpPr>
        <p:grpSpPr>
          <a:xfrm>
            <a:off x="6791935" y="2512147"/>
            <a:ext cx="4145982" cy="2848216"/>
            <a:chOff x="991678" y="2173962"/>
            <a:chExt cx="4145982" cy="2848216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E9D0F894-39AA-4D46-8108-A9B5E1E641D7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3A839293-5752-439D-ABD2-816658E8F065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111 ?</a:t>
              </a:r>
            </a:p>
          </p:txBody>
        </p:sp>
        <p:cxnSp>
          <p:nvCxnSpPr>
            <p:cNvPr id="49" name="Conector: Angulado 48">
              <a:extLst>
                <a:ext uri="{FF2B5EF4-FFF2-40B4-BE49-F238E27FC236}">
                  <a16:creationId xmlns:a16="http://schemas.microsoft.com/office/drawing/2014/main" id="{571EB9AD-830B-4DBC-A6FA-D5FFE3ABE11E}"/>
                </a:ext>
              </a:extLst>
            </p:cNvPr>
            <p:cNvCxnSpPr>
              <a:cxnSpLocks/>
              <a:stCxn id="48" idx="3"/>
              <a:endCxn id="52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: Angulado 49">
              <a:extLst>
                <a:ext uri="{FF2B5EF4-FFF2-40B4-BE49-F238E27FC236}">
                  <a16:creationId xmlns:a16="http://schemas.microsoft.com/office/drawing/2014/main" id="{24E759A6-994F-453C-A712-FE6A183CF286}"/>
                </a:ext>
              </a:extLst>
            </p:cNvPr>
            <p:cNvCxnSpPr>
              <a:cxnSpLocks/>
              <a:stCxn id="48" idx="1"/>
              <a:endCxn id="51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DE017FA1-0D19-4F57-9A6C-9C278CF0F1E8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0/2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37C4B804-39EB-4FBB-B279-7F0DF248A947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3/4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6E325CF7-E546-4B52-B6D0-1635EF3F08D4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34BAE5BD-3B92-4EBE-ACB6-677F3A1B387E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337ADA77-3488-4E47-95CB-7E633134B80B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337ADA77-3488-4E47-95CB-7E633134B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ixaDeTexto 55">
                  <a:extLst>
                    <a:ext uri="{FF2B5EF4-FFF2-40B4-BE49-F238E27FC236}">
                      <a16:creationId xmlns:a16="http://schemas.microsoft.com/office/drawing/2014/main" id="{44527B7C-3024-4BC0-AA61-5076A077CCB2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≈75%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aixaDeTexto 55">
                  <a:extLst>
                    <a:ext uri="{FF2B5EF4-FFF2-40B4-BE49-F238E27FC236}">
                      <a16:creationId xmlns:a16="http://schemas.microsoft.com/office/drawing/2014/main" id="{44527B7C-3024-4BC0-AA61-5076A077C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267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442D583B-C6DE-4384-B24E-BC409F57F050}"/>
              </a:ext>
            </a:extLst>
          </p:cNvPr>
          <p:cNvGrpSpPr/>
          <p:nvPr/>
        </p:nvGrpSpPr>
        <p:grpSpPr>
          <a:xfrm>
            <a:off x="8332269" y="5355933"/>
            <a:ext cx="723893" cy="817970"/>
            <a:chOff x="1440807" y="1203647"/>
            <a:chExt cx="1440000" cy="1559757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90A5A37D-2446-4770-B9D6-65796076244B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Elipse 176">
              <a:extLst>
                <a:ext uri="{FF2B5EF4-FFF2-40B4-BE49-F238E27FC236}">
                  <a16:creationId xmlns:a16="http://schemas.microsoft.com/office/drawing/2014/main" id="{085D1528-5733-4063-92E4-19F3EF8A2D53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Elipse 177">
              <a:extLst>
                <a:ext uri="{FF2B5EF4-FFF2-40B4-BE49-F238E27FC236}">
                  <a16:creationId xmlns:a16="http://schemas.microsoft.com/office/drawing/2014/main" id="{48B5F248-1B3F-495F-9649-4655FBB4F8D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5D7057EE-4F93-45B5-BDEE-3B9205B033BA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2E4331DB-453D-4353-B359-C6D1C440EDAA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E7B15A9A-A0B0-4B91-B426-E9F05704163C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2" name="Conector reto 181">
              <a:extLst>
                <a:ext uri="{FF2B5EF4-FFF2-40B4-BE49-F238E27FC236}">
                  <a16:creationId xmlns:a16="http://schemas.microsoft.com/office/drawing/2014/main" id="{579E3D19-3702-42D6-B23B-92B190E1FBB6}"/>
                </a:ext>
              </a:extLst>
            </p:cNvPr>
            <p:cNvCxnSpPr>
              <a:cxnSpLocks/>
              <a:stCxn id="176" idx="3"/>
              <a:endCxn id="177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to 182">
              <a:extLst>
                <a:ext uri="{FF2B5EF4-FFF2-40B4-BE49-F238E27FC236}">
                  <a16:creationId xmlns:a16="http://schemas.microsoft.com/office/drawing/2014/main" id="{0969A4FD-7F32-4BF3-B85C-5345FC5A7643}"/>
                </a:ext>
              </a:extLst>
            </p:cNvPr>
            <p:cNvCxnSpPr>
              <a:cxnSpLocks/>
              <a:stCxn id="176" idx="5"/>
              <a:endCxn id="178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02C5D714-BB68-42DF-A8D8-FE31F593EB6A}"/>
                </a:ext>
              </a:extLst>
            </p:cNvPr>
            <p:cNvCxnSpPr>
              <a:cxnSpLocks/>
              <a:stCxn id="181" idx="0"/>
              <a:endCxn id="178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2E46A27F-8C9D-45AE-B0E1-5F02B291CD72}"/>
                </a:ext>
              </a:extLst>
            </p:cNvPr>
            <p:cNvCxnSpPr>
              <a:cxnSpLocks/>
              <a:stCxn id="180" idx="0"/>
              <a:endCxn id="178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 que vamos aprender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9BB075C1-2CF6-44AD-A549-D33883BDA934}"/>
              </a:ext>
            </a:extLst>
          </p:cNvPr>
          <p:cNvGrpSpPr/>
          <p:nvPr/>
        </p:nvGrpSpPr>
        <p:grpSpPr>
          <a:xfrm>
            <a:off x="4575896" y="1276499"/>
            <a:ext cx="723893" cy="1435537"/>
            <a:chOff x="1440807" y="1203647"/>
            <a:chExt cx="1440000" cy="2737371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C5FA18B2-378B-49EE-AA73-8DCFD39E9204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C65F5BC-0357-4381-94F1-2D816F5219B2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96A5BAC-B40E-4AA1-9956-BEA3ABC903D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0C8EA3C-3614-4B62-97EF-AE3C5EB84F39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1647DBCD-029D-47CE-84CC-BFCF2731A9D7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DB19050-BE2A-4369-B07F-D5A24FADB299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22D75B7-6747-4704-B783-826B36411B33}"/>
                </a:ext>
              </a:extLst>
            </p:cNvPr>
            <p:cNvSpPr/>
            <p:nvPr/>
          </p:nvSpPr>
          <p:spPr>
            <a:xfrm>
              <a:off x="1440807" y="3001325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E4F056D-B923-4A03-9B75-D44FC758D958}"/>
                </a:ext>
              </a:extLst>
            </p:cNvPr>
            <p:cNvSpPr/>
            <p:nvPr/>
          </p:nvSpPr>
          <p:spPr>
            <a:xfrm>
              <a:off x="2160807" y="3002108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93F6FCB-B511-4F95-B12D-154221D3BF5D}"/>
                </a:ext>
              </a:extLst>
            </p:cNvPr>
            <p:cNvSpPr/>
            <p:nvPr/>
          </p:nvSpPr>
          <p:spPr>
            <a:xfrm>
              <a:off x="2160807" y="2981531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A204D79-5B42-4575-B4F8-66EC49A0E7BB}"/>
                </a:ext>
              </a:extLst>
            </p:cNvPr>
            <p:cNvSpPr/>
            <p:nvPr/>
          </p:nvSpPr>
          <p:spPr>
            <a:xfrm>
              <a:off x="1800807" y="3580235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B3300F6-4C32-454C-B50F-B0360FA2D8C5}"/>
                </a:ext>
              </a:extLst>
            </p:cNvPr>
            <p:cNvSpPr/>
            <p:nvPr/>
          </p:nvSpPr>
          <p:spPr>
            <a:xfrm>
              <a:off x="2520807" y="3581018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8729D3CC-08DC-4B7E-94FD-D3B6FE923DD8}"/>
                </a:ext>
              </a:extLst>
            </p:cNvPr>
            <p:cNvCxnSpPr>
              <a:stCxn id="2" idx="3"/>
              <a:endCxn id="25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E928B440-9930-459C-A110-69C67B8170B4}"/>
                </a:ext>
              </a:extLst>
            </p:cNvPr>
            <p:cNvCxnSpPr>
              <a:cxnSpLocks/>
              <a:stCxn id="2" idx="5"/>
              <a:endCxn id="26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304F162-84F9-457E-B65C-854487C86A45}"/>
                </a:ext>
              </a:extLst>
            </p:cNvPr>
            <p:cNvCxnSpPr>
              <a:cxnSpLocks/>
              <a:stCxn id="32" idx="3"/>
              <a:endCxn id="34" idx="0"/>
            </p:cNvCxnSpPr>
            <p:nvPr/>
          </p:nvCxnSpPr>
          <p:spPr>
            <a:xfrm flipH="1">
              <a:off x="1620807" y="2709900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67EBF14A-FD02-4DFE-B4CA-3F7BC110C1B4}"/>
                </a:ext>
              </a:extLst>
            </p:cNvPr>
            <p:cNvCxnSpPr>
              <a:cxnSpLocks/>
              <a:stCxn id="32" idx="5"/>
              <a:endCxn id="36" idx="0"/>
            </p:cNvCxnSpPr>
            <p:nvPr/>
          </p:nvCxnSpPr>
          <p:spPr>
            <a:xfrm>
              <a:off x="2108086" y="2709900"/>
              <a:ext cx="232721" cy="27163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86C498CF-BEC6-4650-8299-DD062C6DE1EF}"/>
                </a:ext>
              </a:extLst>
            </p:cNvPr>
            <p:cNvCxnSpPr>
              <a:cxnSpLocks/>
              <a:stCxn id="32" idx="0"/>
              <a:endCxn id="26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697EF491-A086-4618-BD75-D1A68F5CD8DA}"/>
                </a:ext>
              </a:extLst>
            </p:cNvPr>
            <p:cNvCxnSpPr>
              <a:cxnSpLocks/>
              <a:stCxn id="31" idx="0"/>
              <a:endCxn id="26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2D0578A1-2950-4CC9-8195-2559BEC2DBB5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2468086" y="3309387"/>
              <a:ext cx="232721" cy="27163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712FED97-4363-4C64-BB8B-3F70D74DDF59}"/>
                </a:ext>
              </a:extLst>
            </p:cNvPr>
            <p:cNvCxnSpPr>
              <a:cxnSpLocks/>
              <a:stCxn id="37" idx="0"/>
              <a:endCxn id="36" idx="3"/>
            </p:cNvCxnSpPr>
            <p:nvPr/>
          </p:nvCxnSpPr>
          <p:spPr>
            <a:xfrm flipV="1">
              <a:off x="1980807" y="3288810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08390F05-8E30-4C3C-B268-DAD74AA26499}"/>
              </a:ext>
            </a:extLst>
          </p:cNvPr>
          <p:cNvCxnSpPr>
            <a:cxnSpLocks/>
          </p:cNvCxnSpPr>
          <p:nvPr/>
        </p:nvCxnSpPr>
        <p:spPr>
          <a:xfrm>
            <a:off x="217242" y="1091679"/>
            <a:ext cx="11757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CD523A46-4BD7-4883-97F8-571215D37C74}"/>
              </a:ext>
            </a:extLst>
          </p:cNvPr>
          <p:cNvCxnSpPr>
            <a:cxnSpLocks/>
          </p:cNvCxnSpPr>
          <p:nvPr/>
        </p:nvCxnSpPr>
        <p:spPr>
          <a:xfrm>
            <a:off x="226573" y="2960915"/>
            <a:ext cx="11757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457F82D1-5F8F-4AA9-ADBA-2F7B2FBEB451}"/>
              </a:ext>
            </a:extLst>
          </p:cNvPr>
          <p:cNvCxnSpPr>
            <a:cxnSpLocks/>
          </p:cNvCxnSpPr>
          <p:nvPr/>
        </p:nvCxnSpPr>
        <p:spPr>
          <a:xfrm>
            <a:off x="235904" y="4830149"/>
            <a:ext cx="11757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5AEAF898-A47C-4211-8784-A152E9DA36DD}"/>
              </a:ext>
            </a:extLst>
          </p:cNvPr>
          <p:cNvCxnSpPr>
            <a:cxnSpLocks/>
          </p:cNvCxnSpPr>
          <p:nvPr/>
        </p:nvCxnSpPr>
        <p:spPr>
          <a:xfrm>
            <a:off x="239013" y="6705601"/>
            <a:ext cx="11757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A5061AE-8792-43E5-97D9-F19F060225D1}"/>
              </a:ext>
            </a:extLst>
          </p:cNvPr>
          <p:cNvSpPr txBox="1"/>
          <p:nvPr/>
        </p:nvSpPr>
        <p:spPr>
          <a:xfrm>
            <a:off x="190738" y="1517215"/>
            <a:ext cx="339416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Árvore de Decisão</a:t>
            </a:r>
            <a:b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Decision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Trees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CE92AE6-BF5B-4A7A-80C5-196BAFAA75EE}"/>
              </a:ext>
            </a:extLst>
          </p:cNvPr>
          <p:cNvSpPr txBox="1"/>
          <p:nvPr/>
        </p:nvSpPr>
        <p:spPr>
          <a:xfrm>
            <a:off x="193847" y="3414445"/>
            <a:ext cx="339416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Floresta Aleatória</a:t>
            </a:r>
          </a:p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Forest)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E0958FB-E8DA-4958-B5FE-F88C59DE4264}"/>
              </a:ext>
            </a:extLst>
          </p:cNvPr>
          <p:cNvSpPr txBox="1"/>
          <p:nvPr/>
        </p:nvSpPr>
        <p:spPr>
          <a:xfrm>
            <a:off x="196955" y="5517783"/>
            <a:ext cx="33941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Gradient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CFF560AB-01BC-47FE-8F37-27850F25B1AF}"/>
              </a:ext>
            </a:extLst>
          </p:cNvPr>
          <p:cNvGrpSpPr/>
          <p:nvPr/>
        </p:nvGrpSpPr>
        <p:grpSpPr>
          <a:xfrm>
            <a:off x="4543904" y="3489715"/>
            <a:ext cx="723893" cy="817970"/>
            <a:chOff x="1440807" y="1203647"/>
            <a:chExt cx="1440000" cy="1559757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D549BFFB-ED87-4C7F-9D51-5359B877F79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0853E35A-509A-4F86-B1AF-3C7EE156861E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650F3B63-2D69-438F-A11A-417148BD34C7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51195FDD-74A8-4649-8E0C-419CA9637DE6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9ADF6282-7660-44A8-885E-EB01356670CC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E1C20AEC-C9A5-4D13-A16E-571AEB9F3FE5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99A89139-0256-4658-8D80-6EE965C7A792}"/>
                </a:ext>
              </a:extLst>
            </p:cNvPr>
            <p:cNvCxnSpPr>
              <a:cxnSpLocks/>
              <a:stCxn id="77" idx="3"/>
              <a:endCxn id="78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2041B4FA-7B87-48DE-AB0E-7625C4C36529}"/>
                </a:ext>
              </a:extLst>
            </p:cNvPr>
            <p:cNvCxnSpPr>
              <a:cxnSpLocks/>
              <a:stCxn id="77" idx="5"/>
              <a:endCxn id="79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BED823E6-C518-4DE4-A231-3353EAD7BDFA}"/>
                </a:ext>
              </a:extLst>
            </p:cNvPr>
            <p:cNvCxnSpPr>
              <a:cxnSpLocks/>
              <a:stCxn id="84" idx="0"/>
              <a:endCxn id="79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7FE211E0-8252-42EB-9BC5-D215467A7FCB}"/>
                </a:ext>
              </a:extLst>
            </p:cNvPr>
            <p:cNvCxnSpPr>
              <a:cxnSpLocks/>
              <a:stCxn id="82" idx="0"/>
              <a:endCxn id="79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119E3FB4-BDF7-4520-AA30-CEA5B06EBD4A}"/>
              </a:ext>
            </a:extLst>
          </p:cNvPr>
          <p:cNvGrpSpPr/>
          <p:nvPr/>
        </p:nvGrpSpPr>
        <p:grpSpPr>
          <a:xfrm>
            <a:off x="8523803" y="3489715"/>
            <a:ext cx="542919" cy="503586"/>
            <a:chOff x="1440807" y="1203647"/>
            <a:chExt cx="1080000" cy="960270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CC44A40A-FCFF-4BEF-9B8C-EC3F9D10A495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B7FD7BDF-2B28-40A8-928F-AE031020BCFB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F75A5DE-E11E-4058-9A8D-38BB11D986FE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019F83C5-CF05-4579-98F0-0F82AC588A6E}"/>
                </a:ext>
              </a:extLst>
            </p:cNvPr>
            <p:cNvCxnSpPr>
              <a:cxnSpLocks/>
              <a:stCxn id="113" idx="3"/>
              <a:endCxn id="114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73B13E64-2FFE-4E0F-A201-CC44C0DB8F9E}"/>
                </a:ext>
              </a:extLst>
            </p:cNvPr>
            <p:cNvCxnSpPr>
              <a:cxnSpLocks/>
              <a:stCxn id="113" idx="5"/>
              <a:endCxn id="115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A761FCAB-0E73-4557-8E13-0B9017904FFA}"/>
              </a:ext>
            </a:extLst>
          </p:cNvPr>
          <p:cNvGrpSpPr/>
          <p:nvPr/>
        </p:nvGrpSpPr>
        <p:grpSpPr>
          <a:xfrm>
            <a:off x="6527227" y="3489715"/>
            <a:ext cx="737146" cy="817970"/>
            <a:chOff x="5945217" y="3489715"/>
            <a:chExt cx="737146" cy="817970"/>
          </a:xfrm>
        </p:grpSpPr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1C16DB36-21F7-4ADF-B341-359A51735A2A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B93610-E4D5-4D7E-9913-0F44C742447C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5F4F7AD3-6165-4932-AB82-B84B6878C7CA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210216EB-9EA8-446F-A228-41F75BCD8C5C}"/>
                </a:ext>
              </a:extLst>
            </p:cNvPr>
            <p:cNvCxnSpPr>
              <a:cxnSpLocks/>
              <a:stCxn id="102" idx="3"/>
              <a:endCxn id="103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003670B0-4476-4521-B8BB-9E72AC826DD7}"/>
                </a:ext>
              </a:extLst>
            </p:cNvPr>
            <p:cNvCxnSpPr>
              <a:cxnSpLocks/>
              <a:stCxn id="102" idx="5"/>
              <a:endCxn id="104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5631D074-3C2E-477E-96A5-C8D0A8DC790E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5E580E0F-E14A-471D-A41F-1A02F8EDD7AF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1512FC5A-331A-4926-82CC-F86C6599F1A0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76714A28-AF50-414C-A817-CDF4ACA2C0C1}"/>
                </a:ext>
              </a:extLst>
            </p:cNvPr>
            <p:cNvCxnSpPr>
              <a:cxnSpLocks/>
              <a:stCxn id="133" idx="0"/>
              <a:endCxn id="131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7F4C3F80-5FE6-4259-A8C5-03B47E2D39E5}"/>
                </a:ext>
              </a:extLst>
            </p:cNvPr>
            <p:cNvCxnSpPr>
              <a:cxnSpLocks/>
              <a:stCxn id="132" idx="0"/>
              <a:endCxn id="131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69768C52-DB24-42AB-B1C5-BAE46FD523F2}"/>
              </a:ext>
            </a:extLst>
          </p:cNvPr>
          <p:cNvGrpSpPr/>
          <p:nvPr/>
        </p:nvGrpSpPr>
        <p:grpSpPr>
          <a:xfrm>
            <a:off x="10326154" y="3483380"/>
            <a:ext cx="723893" cy="817970"/>
            <a:chOff x="1440807" y="1203647"/>
            <a:chExt cx="1440000" cy="1559757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84B157D8-82B7-4DE4-AAF0-7B6A54CDA1A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20818ED2-72EF-4F25-BCA2-AE62B5CA635F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E62A8CE0-E20D-4CE3-9A90-68D95F97B81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664FA411-483D-40A2-BA3F-3B34EAA48E0E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7815EA4A-BC9D-477F-B2FF-54848A37DA48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648941FA-8D4F-43C3-B5BE-BC8C184C9B8E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30267082-09FE-4558-AD18-1ADCD0F10631}"/>
                </a:ext>
              </a:extLst>
            </p:cNvPr>
            <p:cNvCxnSpPr>
              <a:cxnSpLocks/>
              <a:stCxn id="137" idx="3"/>
              <a:endCxn id="138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08B46E74-C043-49A6-A21B-FBC64AEE21B5}"/>
                </a:ext>
              </a:extLst>
            </p:cNvPr>
            <p:cNvCxnSpPr>
              <a:cxnSpLocks/>
              <a:stCxn id="137" idx="5"/>
              <a:endCxn id="139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95EA112A-7694-4779-8E3D-3D790CE0727A}"/>
                </a:ext>
              </a:extLst>
            </p:cNvPr>
            <p:cNvCxnSpPr>
              <a:cxnSpLocks/>
              <a:stCxn id="142" idx="0"/>
              <a:endCxn id="139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C3364DFB-9DE4-4F6C-822D-9A203B4AD156}"/>
                </a:ext>
              </a:extLst>
            </p:cNvPr>
            <p:cNvCxnSpPr>
              <a:cxnSpLocks/>
              <a:stCxn id="141" idx="0"/>
              <a:endCxn id="139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3556D1D4-31A3-49AE-83B2-97A88156E881}"/>
              </a:ext>
            </a:extLst>
          </p:cNvPr>
          <p:cNvGrpSpPr/>
          <p:nvPr/>
        </p:nvGrpSpPr>
        <p:grpSpPr>
          <a:xfrm>
            <a:off x="4549041" y="5362268"/>
            <a:ext cx="723893" cy="817970"/>
            <a:chOff x="1440807" y="1203647"/>
            <a:chExt cx="1440000" cy="1559757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8DB74C0B-A16A-462C-8D5D-A17DAD4E0F3A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1312E1AF-BA70-4734-AF4F-CC901DCA4E9A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239F8333-BA2B-45B0-96DD-D90ABBEC3A8D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DD31C6CB-185B-4AFE-8600-EE053FDF70EC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87481068-C6F0-4A31-BA33-355166235ED3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781EA13F-7EAB-4155-80A6-0D3AE1D3048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4" name="Conector reto 153">
              <a:extLst>
                <a:ext uri="{FF2B5EF4-FFF2-40B4-BE49-F238E27FC236}">
                  <a16:creationId xmlns:a16="http://schemas.microsoft.com/office/drawing/2014/main" id="{C3F04700-ED85-4556-BA54-017E99863D09}"/>
                </a:ext>
              </a:extLst>
            </p:cNvPr>
            <p:cNvCxnSpPr>
              <a:cxnSpLocks/>
              <a:stCxn id="148" idx="3"/>
              <a:endCxn id="14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4D59365B-32A5-4B26-98E0-DD24D527F007}"/>
                </a:ext>
              </a:extLst>
            </p:cNvPr>
            <p:cNvCxnSpPr>
              <a:cxnSpLocks/>
              <a:stCxn id="148" idx="5"/>
              <a:endCxn id="15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763352A3-C623-4220-BB36-EA5D2469E51A}"/>
                </a:ext>
              </a:extLst>
            </p:cNvPr>
            <p:cNvCxnSpPr>
              <a:cxnSpLocks/>
              <a:stCxn id="153" idx="0"/>
              <a:endCxn id="15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9DE780A9-919D-4932-A650-41FC274354AA}"/>
                </a:ext>
              </a:extLst>
            </p:cNvPr>
            <p:cNvCxnSpPr>
              <a:cxnSpLocks/>
              <a:stCxn id="152" idx="0"/>
              <a:endCxn id="15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5CB27024-FE7B-4A1C-A51D-F5CC2063A103}"/>
              </a:ext>
            </a:extLst>
          </p:cNvPr>
          <p:cNvGrpSpPr/>
          <p:nvPr/>
        </p:nvGrpSpPr>
        <p:grpSpPr>
          <a:xfrm>
            <a:off x="10314368" y="5352943"/>
            <a:ext cx="737146" cy="817970"/>
            <a:chOff x="5945217" y="3489715"/>
            <a:chExt cx="737146" cy="817970"/>
          </a:xfrm>
        </p:grpSpPr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95EDB413-A60A-4DB2-A21B-6D2B7CAAFF2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4EBBD0A1-1578-4A3B-B331-ABB487ADA6F6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310B7913-342A-4E7C-B122-A84B1CB90ECD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82270FDC-810A-4B8B-A210-1F9BD2DF970E}"/>
                </a:ext>
              </a:extLst>
            </p:cNvPr>
            <p:cNvCxnSpPr>
              <a:cxnSpLocks/>
              <a:stCxn id="165" idx="3"/>
              <a:endCxn id="166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>
              <a:extLst>
                <a:ext uri="{FF2B5EF4-FFF2-40B4-BE49-F238E27FC236}">
                  <a16:creationId xmlns:a16="http://schemas.microsoft.com/office/drawing/2014/main" id="{00D62AF5-1D6D-4700-B46E-AB87F0A2D443}"/>
                </a:ext>
              </a:extLst>
            </p:cNvPr>
            <p:cNvCxnSpPr>
              <a:cxnSpLocks/>
              <a:stCxn id="165" idx="5"/>
              <a:endCxn id="167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323DE729-DF21-4FDF-85F1-A21E7325C065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Elipse 170">
              <a:extLst>
                <a:ext uri="{FF2B5EF4-FFF2-40B4-BE49-F238E27FC236}">
                  <a16:creationId xmlns:a16="http://schemas.microsoft.com/office/drawing/2014/main" id="{4F0CDE2F-AB78-40DE-9F33-6CCEB6FE24CB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lipse 171">
              <a:extLst>
                <a:ext uri="{FF2B5EF4-FFF2-40B4-BE49-F238E27FC236}">
                  <a16:creationId xmlns:a16="http://schemas.microsoft.com/office/drawing/2014/main" id="{EC0F44CF-216E-47CA-8C27-59A33E007B51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3162CC9F-72E5-4B90-B74B-AE78A07DA35C}"/>
                </a:ext>
              </a:extLst>
            </p:cNvPr>
            <p:cNvCxnSpPr>
              <a:cxnSpLocks/>
              <a:stCxn id="172" idx="0"/>
              <a:endCxn id="170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>
              <a:extLst>
                <a:ext uri="{FF2B5EF4-FFF2-40B4-BE49-F238E27FC236}">
                  <a16:creationId xmlns:a16="http://schemas.microsoft.com/office/drawing/2014/main" id="{6F14D1C4-15C7-426C-BD77-9474E3D252A7}"/>
                </a:ext>
              </a:extLst>
            </p:cNvPr>
            <p:cNvCxnSpPr>
              <a:cxnSpLocks/>
              <a:stCxn id="171" idx="0"/>
              <a:endCxn id="170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F6809547-D93B-44A0-A7BD-200456B879E2}"/>
              </a:ext>
            </a:extLst>
          </p:cNvPr>
          <p:cNvGrpSpPr/>
          <p:nvPr/>
        </p:nvGrpSpPr>
        <p:grpSpPr>
          <a:xfrm>
            <a:off x="6531142" y="5365376"/>
            <a:ext cx="542919" cy="503586"/>
            <a:chOff x="1440807" y="1203647"/>
            <a:chExt cx="1080000" cy="960270"/>
          </a:xfrm>
        </p:grpSpPr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CFBBAE1F-15AB-4259-86E1-705D9FF2E6BF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Elipse 187">
              <a:extLst>
                <a:ext uri="{FF2B5EF4-FFF2-40B4-BE49-F238E27FC236}">
                  <a16:creationId xmlns:a16="http://schemas.microsoft.com/office/drawing/2014/main" id="{E7B2C6FA-B32F-42CE-B679-2C0CC9D729BB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39A22C56-5817-47A9-AA33-56A98E9513F2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0" name="Conector reto 189">
              <a:extLst>
                <a:ext uri="{FF2B5EF4-FFF2-40B4-BE49-F238E27FC236}">
                  <a16:creationId xmlns:a16="http://schemas.microsoft.com/office/drawing/2014/main" id="{9B2FAFBF-D2BC-47BB-A8B6-C0A708F33242}"/>
                </a:ext>
              </a:extLst>
            </p:cNvPr>
            <p:cNvCxnSpPr>
              <a:cxnSpLocks/>
              <a:stCxn id="187" idx="3"/>
              <a:endCxn id="188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to 190">
              <a:extLst>
                <a:ext uri="{FF2B5EF4-FFF2-40B4-BE49-F238E27FC236}">
                  <a16:creationId xmlns:a16="http://schemas.microsoft.com/office/drawing/2014/main" id="{A18EC1FA-711B-4F5E-9986-AAEF197B9E53}"/>
                </a:ext>
              </a:extLst>
            </p:cNvPr>
            <p:cNvCxnSpPr>
              <a:cxnSpLocks/>
              <a:stCxn id="187" idx="5"/>
              <a:endCxn id="189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Sinal de Adição 58">
            <a:extLst>
              <a:ext uri="{FF2B5EF4-FFF2-40B4-BE49-F238E27FC236}">
                <a16:creationId xmlns:a16="http://schemas.microsoft.com/office/drawing/2014/main" id="{D2A41F83-2366-46C4-948F-9182CF5BF787}"/>
              </a:ext>
            </a:extLst>
          </p:cNvPr>
          <p:cNvSpPr/>
          <p:nvPr/>
        </p:nvSpPr>
        <p:spPr>
          <a:xfrm>
            <a:off x="5717512" y="3653855"/>
            <a:ext cx="360000" cy="360000"/>
          </a:xfrm>
          <a:prstGeom prst="mathPlus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Sinal de Adição 191">
            <a:extLst>
              <a:ext uri="{FF2B5EF4-FFF2-40B4-BE49-F238E27FC236}">
                <a16:creationId xmlns:a16="http://schemas.microsoft.com/office/drawing/2014/main" id="{B58B65C4-AD7B-4102-B7AF-A6FB3B4A65DD}"/>
              </a:ext>
            </a:extLst>
          </p:cNvPr>
          <p:cNvSpPr/>
          <p:nvPr/>
        </p:nvSpPr>
        <p:spPr>
          <a:xfrm>
            <a:off x="7714088" y="3647633"/>
            <a:ext cx="360000" cy="360000"/>
          </a:xfrm>
          <a:prstGeom prst="mathPlus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Sinal de Adição 192">
            <a:extLst>
              <a:ext uri="{FF2B5EF4-FFF2-40B4-BE49-F238E27FC236}">
                <a16:creationId xmlns:a16="http://schemas.microsoft.com/office/drawing/2014/main" id="{E962E5B8-AD64-4DDC-A00A-36D0205E40ED}"/>
              </a:ext>
            </a:extLst>
          </p:cNvPr>
          <p:cNvSpPr/>
          <p:nvPr/>
        </p:nvSpPr>
        <p:spPr>
          <a:xfrm>
            <a:off x="9516437" y="3647633"/>
            <a:ext cx="360000" cy="360000"/>
          </a:xfrm>
          <a:prstGeom prst="mathPlus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mage result for link icon">
            <a:extLst>
              <a:ext uri="{FF2B5EF4-FFF2-40B4-BE49-F238E27FC236}">
                <a16:creationId xmlns:a16="http://schemas.microsoft.com/office/drawing/2014/main" id="{27167CCF-96A2-4464-957A-FEF4C5468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07" y="5418429"/>
            <a:ext cx="522662" cy="5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Image result for link icon">
            <a:extLst>
              <a:ext uri="{FF2B5EF4-FFF2-40B4-BE49-F238E27FC236}">
                <a16:creationId xmlns:a16="http://schemas.microsoft.com/office/drawing/2014/main" id="{E965B547-5716-4C52-BBC4-5E0D23C0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34" y="5421535"/>
            <a:ext cx="522662" cy="5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 descr="Image result for link icon">
            <a:extLst>
              <a:ext uri="{FF2B5EF4-FFF2-40B4-BE49-F238E27FC236}">
                <a16:creationId xmlns:a16="http://schemas.microsoft.com/office/drawing/2014/main" id="{6812333D-A562-4E71-8F00-3B601ACD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35" y="5421537"/>
            <a:ext cx="522662" cy="5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21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3E79A74D-3C02-45E2-99AB-BB9791114AFE}"/>
              </a:ext>
            </a:extLst>
          </p:cNvPr>
          <p:cNvSpPr/>
          <p:nvPr/>
        </p:nvSpPr>
        <p:spPr>
          <a:xfrm>
            <a:off x="11435382" y="1221373"/>
            <a:ext cx="295329" cy="5078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D3C56A-7BB6-4209-BF8C-4F7DE8D0EED3}"/>
              </a:ext>
            </a:extLst>
          </p:cNvPr>
          <p:cNvSpPr/>
          <p:nvPr/>
        </p:nvSpPr>
        <p:spPr>
          <a:xfrm>
            <a:off x="276681" y="1407625"/>
            <a:ext cx="4850192" cy="5078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EE9E47-44C3-49F7-B245-2D64F4E460BA}"/>
              </a:ext>
            </a:extLst>
          </p:cNvPr>
          <p:cNvSpPr txBox="1"/>
          <p:nvPr/>
        </p:nvSpPr>
        <p:spPr>
          <a:xfrm>
            <a:off x="262774" y="1399543"/>
            <a:ext cx="485019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maxdepth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Profundidade: quanto mais profunda a árvore for, maior risco de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minsplit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de um nó para se considerar dividir em duas folhas novas.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minbucket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das novas folhas para se considerar dividir.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cp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Parâmetro de complexidade: limite mínimo de ganho de informação que a divisão tem que fornecer para concretizar a criação das folhas.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631778-AF89-445A-8ECF-F248C1447E61}"/>
              </a:ext>
            </a:extLst>
          </p:cNvPr>
          <p:cNvSpPr txBox="1"/>
          <p:nvPr/>
        </p:nvSpPr>
        <p:spPr>
          <a:xfrm>
            <a:off x="193088" y="1052097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3580D4D-43E6-4A2F-AD93-2F7A6C8407E9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9AD2ABB-D528-496D-8261-F15FFEA9F3D7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7A716367-DB37-429E-AF50-97CE9FE84FD1}"/>
              </a:ext>
            </a:extLst>
          </p:cNvPr>
          <p:cNvCxnSpPr>
            <a:cxnSpLocks/>
            <a:stCxn id="34" idx="0"/>
            <a:endCxn id="29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C9D6D621-E4D2-4C2F-A037-F2550F7C213A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71F90BE-EDEE-4891-854B-2AC5333EC014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E448FB-D974-413F-B3A5-5F6EA16EBDF3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4A65C9-A14F-4BCA-959F-E6B29E6B3CD5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0378F4-1CC3-49FE-9856-ACAFD82CFD80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760E8FC-161F-4939-8D6D-3BE802128019}"/>
              </a:ext>
            </a:extLst>
          </p:cNvPr>
          <p:cNvCxnSpPr>
            <a:cxnSpLocks/>
            <a:stCxn id="36" idx="1"/>
            <a:endCxn id="39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BA4282F-583A-4CCF-8D02-A2815ABCC4B7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F9C0C7F-2057-4C56-8629-F53937B44E02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B8D3729-6D54-42E4-8F97-27AB28881CC1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F6BE4A-C246-4F85-99A7-1097CEB25B14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B0538FD-7A83-41F6-81D1-1EB1C6EE0D1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26E9437-A2CD-429B-9E75-379D0563ECD4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D766423-94CE-4A5A-AACB-104AE5829FC0}"/>
              </a:ext>
            </a:extLst>
          </p:cNvPr>
          <p:cNvCxnSpPr/>
          <p:nvPr/>
        </p:nvCxnSpPr>
        <p:spPr>
          <a:xfrm>
            <a:off x="5411755" y="2724539"/>
            <a:ext cx="5943600" cy="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A9460EB-A385-429B-8F3C-4EECD898DDCD}"/>
              </a:ext>
            </a:extLst>
          </p:cNvPr>
          <p:cNvCxnSpPr/>
          <p:nvPr/>
        </p:nvCxnSpPr>
        <p:spPr>
          <a:xfrm>
            <a:off x="5411755" y="4323184"/>
            <a:ext cx="5943600" cy="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E5D1F367-001A-47A5-B0CF-F6270AD1DB9A}"/>
              </a:ext>
            </a:extLst>
          </p:cNvPr>
          <p:cNvSpPr/>
          <p:nvPr/>
        </p:nvSpPr>
        <p:spPr>
          <a:xfrm>
            <a:off x="6167535" y="3137528"/>
            <a:ext cx="1771697" cy="7551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Profundidade 1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3E2E63FA-5E77-4EEA-A320-A8037AD40288}"/>
              </a:ext>
            </a:extLst>
          </p:cNvPr>
          <p:cNvSpPr/>
          <p:nvPr/>
        </p:nvSpPr>
        <p:spPr>
          <a:xfrm>
            <a:off x="6179905" y="4551610"/>
            <a:ext cx="1771697" cy="7551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Profundidade 2</a:t>
            </a:r>
          </a:p>
        </p:txBody>
      </p:sp>
    </p:spTree>
    <p:extLst>
      <p:ext uri="{BB962C8B-B14F-4D97-AF65-F5344CB8AC3E}">
        <p14:creationId xmlns:p14="http://schemas.microsoft.com/office/powerpoint/2010/main" val="3585192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D3C56A-7BB6-4209-BF8C-4F7DE8D0EED3}"/>
              </a:ext>
            </a:extLst>
          </p:cNvPr>
          <p:cNvSpPr/>
          <p:nvPr/>
        </p:nvSpPr>
        <p:spPr>
          <a:xfrm>
            <a:off x="276681" y="1407625"/>
            <a:ext cx="4850192" cy="5078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EE9E47-44C3-49F7-B245-2D64F4E460BA}"/>
              </a:ext>
            </a:extLst>
          </p:cNvPr>
          <p:cNvSpPr txBox="1"/>
          <p:nvPr/>
        </p:nvSpPr>
        <p:spPr>
          <a:xfrm>
            <a:off x="262774" y="1399543"/>
            <a:ext cx="485019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maxdepth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Profundidade: quanto mais profunda a árvore for,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minsplit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de um nó para se considerar dividir em duas folhas novas. Quanto menor, maior risco de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minbucket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das novas folhas para se considerar dividir.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cp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Parâmetro de complexidade: limite mínimo de ganho de informação que a divisão tem que fornecer para concretizar a criação das folhas.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631778-AF89-445A-8ECF-F248C1447E61}"/>
              </a:ext>
            </a:extLst>
          </p:cNvPr>
          <p:cNvSpPr txBox="1"/>
          <p:nvPr/>
        </p:nvSpPr>
        <p:spPr>
          <a:xfrm>
            <a:off x="193088" y="1052097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3580D4D-43E6-4A2F-AD93-2F7A6C8407E9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</a:t>
            </a:r>
            <a:r>
              <a:rPr lang="pt-BR" dirty="0">
                <a:solidFill>
                  <a:schemeClr val="bg1"/>
                </a:solidFill>
                <a:highlight>
                  <a:srgbClr val="FF0000"/>
                </a:highlight>
              </a:rPr>
              <a:t>6</a:t>
            </a:r>
            <a:r>
              <a:rPr lang="pt-BR" dirty="0">
                <a:solidFill>
                  <a:schemeClr val="bg1"/>
                </a:solidFill>
              </a:rPr>
              <a:t>/6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9AD2ABB-D528-496D-8261-F15FFEA9F3D7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7A716367-DB37-429E-AF50-97CE9FE84FD1}"/>
              </a:ext>
            </a:extLst>
          </p:cNvPr>
          <p:cNvCxnSpPr>
            <a:cxnSpLocks/>
            <a:stCxn id="34" idx="0"/>
            <a:endCxn id="29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C9D6D621-E4D2-4C2F-A037-F2550F7C213A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71F90BE-EDEE-4891-854B-2AC5333EC014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</a:t>
            </a:r>
            <a:r>
              <a:rPr lang="pt-BR" sz="1600" dirty="0">
                <a:solidFill>
                  <a:schemeClr val="bg1"/>
                </a:solidFill>
                <a:highlight>
                  <a:srgbClr val="FF0000"/>
                </a:highlight>
              </a:rPr>
              <a:t>2</a:t>
            </a:r>
            <a:r>
              <a:rPr lang="pt-BR" sz="1600" dirty="0">
                <a:solidFill>
                  <a:schemeClr val="bg1"/>
                </a:solidFill>
              </a:rPr>
              <a:t>/6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E448FB-D974-413F-B3A5-5F6EA16EBDF3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</a:t>
            </a:r>
            <a:r>
              <a:rPr lang="pt-BR" dirty="0">
                <a:solidFill>
                  <a:schemeClr val="bg1"/>
                </a:solidFill>
                <a:highlight>
                  <a:srgbClr val="FF0000"/>
                </a:highlight>
              </a:rPr>
              <a:t>4</a:t>
            </a:r>
            <a:r>
              <a:rPr lang="pt-BR" dirty="0">
                <a:solidFill>
                  <a:schemeClr val="bg1"/>
                </a:solidFill>
              </a:rPr>
              <a:t>/6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4A65C9-A14F-4BCA-959F-E6B29E6B3CD5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0378F4-1CC3-49FE-9856-ACAFD82CFD80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760E8FC-161F-4939-8D6D-3BE802128019}"/>
              </a:ext>
            </a:extLst>
          </p:cNvPr>
          <p:cNvCxnSpPr>
            <a:cxnSpLocks/>
            <a:stCxn id="36" idx="1"/>
            <a:endCxn id="39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BA4282F-583A-4CCF-8D02-A2815ABCC4B7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</a:t>
            </a:r>
            <a:r>
              <a:rPr lang="pt-BR" sz="1600" dirty="0">
                <a:solidFill>
                  <a:schemeClr val="bg1"/>
                </a:solidFill>
                <a:highlight>
                  <a:srgbClr val="FF0000"/>
                </a:highlight>
              </a:rPr>
              <a:t>2</a:t>
            </a:r>
            <a:r>
              <a:rPr lang="pt-BR" sz="1600" dirty="0">
                <a:solidFill>
                  <a:schemeClr val="bg1"/>
                </a:solidFill>
              </a:rPr>
              <a:t>/6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F9C0C7F-2057-4C56-8629-F53937B44E02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</a:t>
            </a:r>
            <a:r>
              <a:rPr lang="pt-BR" sz="1600" dirty="0">
                <a:solidFill>
                  <a:schemeClr val="bg1"/>
                </a:solidFill>
                <a:highlight>
                  <a:srgbClr val="FF0000"/>
                </a:highlight>
              </a:rPr>
              <a:t>2</a:t>
            </a:r>
            <a:r>
              <a:rPr lang="pt-BR" sz="1600" dirty="0">
                <a:solidFill>
                  <a:schemeClr val="bg1"/>
                </a:solidFill>
              </a:rPr>
              <a:t>/6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B8D3729-6D54-42E4-8F97-27AB28881CC1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F6BE4A-C246-4F85-99A7-1097CEB25B14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B0538FD-7A83-41F6-81D1-1EB1C6EE0D1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26E9437-A2CD-429B-9E75-379D0563ECD4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4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EE9E47-44C3-49F7-B245-2D64F4E460BA}"/>
              </a:ext>
            </a:extLst>
          </p:cNvPr>
          <p:cNvSpPr txBox="1"/>
          <p:nvPr/>
        </p:nvSpPr>
        <p:spPr>
          <a:xfrm>
            <a:off x="262774" y="1399543"/>
            <a:ext cx="485019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maxdepth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Profundidade: quanto mais profunda a árvore for,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minsplit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de um nó para se considerar dividir em duas folhas novas.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minbucket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das novas folhas para se considerar dividir. Quanto menor, maior risco de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cp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Parâmetro de complexidade: limite mínimo de ganho de informação que a divisão tem que fornecer para concretizar a criação das folhas.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D3C56A-7BB6-4209-BF8C-4F7DE8D0EED3}"/>
              </a:ext>
            </a:extLst>
          </p:cNvPr>
          <p:cNvSpPr/>
          <p:nvPr/>
        </p:nvSpPr>
        <p:spPr>
          <a:xfrm>
            <a:off x="276681" y="1407625"/>
            <a:ext cx="4850192" cy="5078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631778-AF89-445A-8ECF-F248C1447E61}"/>
              </a:ext>
            </a:extLst>
          </p:cNvPr>
          <p:cNvSpPr txBox="1"/>
          <p:nvPr/>
        </p:nvSpPr>
        <p:spPr>
          <a:xfrm>
            <a:off x="193088" y="1052097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3580D4D-43E6-4A2F-AD93-2F7A6C8407E9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9AD2ABB-D528-496D-8261-F15FFEA9F3D7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7A716367-DB37-429E-AF50-97CE9FE84FD1}"/>
              </a:ext>
            </a:extLst>
          </p:cNvPr>
          <p:cNvCxnSpPr>
            <a:cxnSpLocks/>
            <a:stCxn id="34" idx="0"/>
            <a:endCxn id="29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C9D6D621-E4D2-4C2F-A037-F2550F7C213A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71F90BE-EDEE-4891-854B-2AC5333EC014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E448FB-D974-413F-B3A5-5F6EA16EBDF3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4A65C9-A14F-4BCA-959F-E6B29E6B3CD5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0378F4-1CC3-49FE-9856-ACAFD82CFD80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760E8FC-161F-4939-8D6D-3BE802128019}"/>
              </a:ext>
            </a:extLst>
          </p:cNvPr>
          <p:cNvCxnSpPr>
            <a:cxnSpLocks/>
            <a:stCxn id="36" idx="1"/>
            <a:endCxn id="39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BA4282F-583A-4CCF-8D02-A2815ABCC4B7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F9C0C7F-2057-4C56-8629-F53937B44E02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B8D3729-6D54-42E4-8F97-27AB28881CC1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F6BE4A-C246-4F85-99A7-1097CEB25B14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B0538FD-7A83-41F6-81D1-1EB1C6EE0D1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26E9437-A2CD-429B-9E75-379D0563ECD4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228DF71-9C4A-4020-8213-35BA50A82E5D}"/>
              </a:ext>
            </a:extLst>
          </p:cNvPr>
          <p:cNvCxnSpPr>
            <a:cxnSpLocks/>
          </p:cNvCxnSpPr>
          <p:nvPr/>
        </p:nvCxnSpPr>
        <p:spPr>
          <a:xfrm flipH="1">
            <a:off x="6251511" y="1707502"/>
            <a:ext cx="1735493" cy="3480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A9A8512C-22F9-4E75-9674-0DBCF337DA89}"/>
              </a:ext>
            </a:extLst>
          </p:cNvPr>
          <p:cNvCxnSpPr>
            <a:cxnSpLocks/>
          </p:cNvCxnSpPr>
          <p:nvPr/>
        </p:nvCxnSpPr>
        <p:spPr>
          <a:xfrm>
            <a:off x="7987004" y="1707502"/>
            <a:ext cx="1847461" cy="1651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A199517-D815-46F8-9D62-6DF91C43112E}"/>
              </a:ext>
            </a:extLst>
          </p:cNvPr>
          <p:cNvCxnSpPr>
            <a:cxnSpLocks/>
          </p:cNvCxnSpPr>
          <p:nvPr/>
        </p:nvCxnSpPr>
        <p:spPr>
          <a:xfrm flipH="1">
            <a:off x="8630816" y="3498981"/>
            <a:ext cx="1203650" cy="1688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FDF20FC6-FF88-4C56-A606-5BCB5A3EB61F}"/>
              </a:ext>
            </a:extLst>
          </p:cNvPr>
          <p:cNvCxnSpPr>
            <a:cxnSpLocks/>
          </p:cNvCxnSpPr>
          <p:nvPr/>
        </p:nvCxnSpPr>
        <p:spPr>
          <a:xfrm>
            <a:off x="9834466" y="3498981"/>
            <a:ext cx="1474236" cy="1688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30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EE9E47-44C3-49F7-B245-2D64F4E460BA}"/>
              </a:ext>
            </a:extLst>
          </p:cNvPr>
          <p:cNvSpPr txBox="1"/>
          <p:nvPr/>
        </p:nvSpPr>
        <p:spPr>
          <a:xfrm>
            <a:off x="262774" y="1399543"/>
            <a:ext cx="485019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maxdepth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Profundidade: quanto mais profunda a árvore for,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minsplit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de um nó para se considerar dividir em duas folhas novas.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minbucket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das novas folhas para se considerar dividir.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cp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Parâmetro de complexidade: limite mínimo de ganho de informação que a divisão tem que fornecer para concretizar a criação das folhas.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D3C56A-7BB6-4209-BF8C-4F7DE8D0EED3}"/>
              </a:ext>
            </a:extLst>
          </p:cNvPr>
          <p:cNvSpPr/>
          <p:nvPr/>
        </p:nvSpPr>
        <p:spPr>
          <a:xfrm>
            <a:off x="276681" y="1407625"/>
            <a:ext cx="4850192" cy="5078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631778-AF89-445A-8ECF-F248C1447E61}"/>
              </a:ext>
            </a:extLst>
          </p:cNvPr>
          <p:cNvSpPr txBox="1"/>
          <p:nvPr/>
        </p:nvSpPr>
        <p:spPr>
          <a:xfrm>
            <a:off x="193088" y="1052097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3580D4D-43E6-4A2F-AD93-2F7A6C8407E9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9AD2ABB-D528-496D-8261-F15FFEA9F3D7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7A716367-DB37-429E-AF50-97CE9FE84FD1}"/>
              </a:ext>
            </a:extLst>
          </p:cNvPr>
          <p:cNvCxnSpPr>
            <a:cxnSpLocks/>
            <a:stCxn id="34" idx="0"/>
            <a:endCxn id="29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C9D6D621-E4D2-4C2F-A037-F2550F7C213A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71F90BE-EDEE-4891-854B-2AC5333EC014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E448FB-D974-413F-B3A5-5F6EA16EBDF3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4A65C9-A14F-4BCA-959F-E6B29E6B3CD5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0378F4-1CC3-49FE-9856-ACAFD82CFD80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760E8FC-161F-4939-8D6D-3BE802128019}"/>
              </a:ext>
            </a:extLst>
          </p:cNvPr>
          <p:cNvCxnSpPr>
            <a:cxnSpLocks/>
            <a:stCxn id="36" idx="1"/>
            <a:endCxn id="39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BA4282F-583A-4CCF-8D02-A2815ABCC4B7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F9C0C7F-2057-4C56-8629-F53937B44E02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B8D3729-6D54-42E4-8F97-27AB28881CC1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F6BE4A-C246-4F85-99A7-1097CEB25B14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B0538FD-7A83-41F6-81D1-1EB1C6EE0D1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26E9437-A2CD-429B-9E75-379D0563ECD4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32387720-4057-4EC5-B6FE-6B9C97A7C2A6}"/>
                  </a:ext>
                </a:extLst>
              </p:cNvPr>
              <p:cNvSpPr txBox="1"/>
              <p:nvPr/>
            </p:nvSpPr>
            <p:spPr>
              <a:xfrm>
                <a:off x="6981964" y="2336600"/>
                <a:ext cx="1838037" cy="276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=1.5&gt;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32387720-4057-4EC5-B6FE-6B9C97A7C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964" y="2336600"/>
                <a:ext cx="1838037" cy="276999"/>
              </a:xfrm>
              <a:prstGeom prst="rect">
                <a:avLst/>
              </a:prstGeom>
              <a:blipFill>
                <a:blip r:embed="rId6"/>
                <a:stretch>
                  <a:fillRect b="-208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240CC7F4-DB7A-4B23-8EB8-5B407D456AEE}"/>
                  </a:ext>
                </a:extLst>
              </p:cNvPr>
              <p:cNvSpPr txBox="1"/>
              <p:nvPr/>
            </p:nvSpPr>
            <p:spPr>
              <a:xfrm>
                <a:off x="8807894" y="4065404"/>
                <a:ext cx="1838037" cy="276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=0.5&gt;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240CC7F4-DB7A-4B23-8EB8-5B407D456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894" y="4065404"/>
                <a:ext cx="1838037" cy="276999"/>
              </a:xfrm>
              <a:prstGeom prst="rect">
                <a:avLst/>
              </a:prstGeom>
              <a:blipFill>
                <a:blip r:embed="rId7"/>
                <a:stretch>
                  <a:fillRect b="-234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1C67F90E-75AA-4864-9093-69935BFF3022}"/>
                  </a:ext>
                </a:extLst>
              </p:cNvPr>
              <p:cNvSpPr txBox="1"/>
              <p:nvPr/>
            </p:nvSpPr>
            <p:spPr>
              <a:xfrm>
                <a:off x="5277233" y="5813653"/>
                <a:ext cx="1274386" cy="276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1C67F90E-75AA-4864-9093-69935BFF3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33" y="5813653"/>
                <a:ext cx="1274386" cy="276999"/>
              </a:xfrm>
              <a:prstGeom prst="rect">
                <a:avLst/>
              </a:prstGeom>
              <a:blipFill>
                <a:blip r:embed="rId8"/>
                <a:stretch>
                  <a:fillRect b="-234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7FE36659-50E0-44AB-9935-67B0B28FE422}"/>
                  </a:ext>
                </a:extLst>
              </p:cNvPr>
              <p:cNvSpPr txBox="1"/>
              <p:nvPr/>
            </p:nvSpPr>
            <p:spPr>
              <a:xfrm>
                <a:off x="7664276" y="5813653"/>
                <a:ext cx="1274386" cy="276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7FE36659-50E0-44AB-9935-67B0B28F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76" y="5813653"/>
                <a:ext cx="1274386" cy="276999"/>
              </a:xfrm>
              <a:prstGeom prst="rect">
                <a:avLst/>
              </a:prstGeom>
              <a:blipFill>
                <a:blip r:embed="rId9"/>
                <a:stretch>
                  <a:fillRect b="-234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08D0A06-F165-46EE-9C89-E7A52E133583}"/>
                  </a:ext>
                </a:extLst>
              </p:cNvPr>
              <p:cNvSpPr txBox="1"/>
              <p:nvPr/>
            </p:nvSpPr>
            <p:spPr>
              <a:xfrm>
                <a:off x="10397693" y="5807452"/>
                <a:ext cx="1274386" cy="276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08D0A06-F165-46EE-9C89-E7A52E133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693" y="5807452"/>
                <a:ext cx="1274386" cy="276999"/>
              </a:xfrm>
              <a:prstGeom prst="rect">
                <a:avLst/>
              </a:prstGeom>
              <a:blipFill>
                <a:blip r:embed="rId10"/>
                <a:stretch>
                  <a:fillRect b="-234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972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CP –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Complexity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Parameter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0B274C4-B54F-4EF4-AB4E-B9674C867BB4}"/>
                  </a:ext>
                </a:extLst>
              </p:cNvPr>
              <p:cNvSpPr txBox="1"/>
              <p:nvPr/>
            </p:nvSpPr>
            <p:spPr>
              <a:xfrm>
                <a:off x="217242" y="1586277"/>
                <a:ext cx="6163574" cy="530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d>
                        <m:dPr>
                          <m:ctrlP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0B274C4-B54F-4EF4-AB4E-B9674C867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1586277"/>
                <a:ext cx="6163574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5B769CC5-74EA-4DD9-89DA-9BFD18A2A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87" y="2585050"/>
            <a:ext cx="6176472" cy="3685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F087BF-EB12-428C-8B6B-30C33846EB90}"/>
              </a:ext>
            </a:extLst>
          </p:cNvPr>
          <p:cNvSpPr txBox="1"/>
          <p:nvPr/>
        </p:nvSpPr>
        <p:spPr>
          <a:xfrm>
            <a:off x="363894" y="2995127"/>
            <a:ext cx="4021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Quanto maior o CP menos quebras a árvore vai 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Selecionamos o tamanho de árvore ideal variando o CP (por meio de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cross-validation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!).</a:t>
            </a:r>
          </a:p>
        </p:txBody>
      </p:sp>
    </p:spTree>
    <p:extLst>
      <p:ext uri="{BB962C8B-B14F-4D97-AF65-F5344CB8AC3E}">
        <p14:creationId xmlns:p14="http://schemas.microsoft.com/office/powerpoint/2010/main" val="3748605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library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7EAB66-F3ED-44AB-9E53-FDC93E4E918A}"/>
              </a:ext>
            </a:extLst>
          </p:cNvPr>
          <p:cNvSpPr txBox="1"/>
          <p:nvPr/>
        </p:nvSpPr>
        <p:spPr>
          <a:xfrm>
            <a:off x="877078" y="3009118"/>
            <a:ext cx="7333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Ao R...</a:t>
            </a:r>
          </a:p>
        </p:txBody>
      </p:sp>
    </p:spTree>
    <p:extLst>
      <p:ext uri="{BB962C8B-B14F-4D97-AF65-F5344CB8AC3E}">
        <p14:creationId xmlns:p14="http://schemas.microsoft.com/office/powerpoint/2010/main" val="3216645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Comentários e mais um pouco de intuição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377F65F3-F8A2-4ADB-A750-C0381234E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246" y="1130145"/>
            <a:ext cx="2853908" cy="255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C34CF8-2317-4BF6-A4F5-7630DC003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99" y="3858691"/>
            <a:ext cx="2853908" cy="2439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7A35E8-3149-4DA1-8B4C-D0FA9DD9427A}"/>
              </a:ext>
            </a:extLst>
          </p:cNvPr>
          <p:cNvSpPr txBox="1"/>
          <p:nvPr/>
        </p:nvSpPr>
        <p:spPr>
          <a:xfrm>
            <a:off x="217242" y="1251443"/>
            <a:ext cx="62955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 exemplo foi dado com variável resposta (diabetes) de apenas duas classes: SIM e NÃO. Poderia ter mais, por exemplo: o dígito escrito em uma imagem. A variável resposta teria 10 classes possíveis que seriam os algarismos de 0 a 9.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 variável explicativa hipertensão apresentava apenas duas classes também, mas poderia apresentar mais. Nesse caso, os algoritmos de árvores têm de decidir como fazer as PERGUNTAS.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hlinkClick r:id="rId6"/>
              </a:rPr>
              <a:t>Esse link da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hlinkClick r:id="rId6"/>
              </a:rPr>
              <a:t>Freakonometrics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hlinkClick r:id="rId6"/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apresenta a heurística mais utilizada nesse caso.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figuras são duas representações diferentes para um mesmo modelo de árvore. Nesse caso as variáveis explicativas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Years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Hits são ambas contínuas e poderiam ser visualizadas num gráfico de dispersão. As regiões R1, R2 e R3 correspondem às folhas da árvore apresentada no gráfico de cima.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FBDA69F-F1AE-4AAC-964C-FF755BAE86A2}"/>
              </a:ext>
            </a:extLst>
          </p:cNvPr>
          <p:cNvSpPr/>
          <p:nvPr/>
        </p:nvSpPr>
        <p:spPr>
          <a:xfrm>
            <a:off x="10159632" y="1130145"/>
            <a:ext cx="1815125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2" descr="Image result for introduction to statistical learning pdf">
            <a:extLst>
              <a:ext uri="{FF2B5EF4-FFF2-40B4-BE49-F238E27FC236}">
                <a16:creationId xmlns:a16="http://schemas.microsoft.com/office/drawing/2014/main" id="{9A33F7D0-32EF-4268-9D54-CDDB29AD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047" y="1298237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97E7E2-CBAA-4D11-A185-8FD7277F3863}"/>
              </a:ext>
            </a:extLst>
          </p:cNvPr>
          <p:cNvSpPr txBox="1"/>
          <p:nvPr/>
        </p:nvSpPr>
        <p:spPr>
          <a:xfrm>
            <a:off x="11137006" y="1298237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9B4552-B8F1-43B5-99E5-6FA9ADCF70C8}"/>
              </a:ext>
            </a:extLst>
          </p:cNvPr>
          <p:cNvSpPr txBox="1"/>
          <p:nvPr/>
        </p:nvSpPr>
        <p:spPr>
          <a:xfrm>
            <a:off x="11137006" y="1649128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 305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A33CB47-1EB1-414C-8EE3-9B2818D86AF0}"/>
              </a:ext>
            </a:extLst>
          </p:cNvPr>
          <p:cNvSpPr/>
          <p:nvPr/>
        </p:nvSpPr>
        <p:spPr>
          <a:xfrm>
            <a:off x="217242" y="1130145"/>
            <a:ext cx="6363725" cy="535579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E83E1A7-7B51-4514-A2FA-1D5E6338CCC1}"/>
              </a:ext>
            </a:extLst>
          </p:cNvPr>
          <p:cNvSpPr/>
          <p:nvPr/>
        </p:nvSpPr>
        <p:spPr>
          <a:xfrm>
            <a:off x="6633618" y="5262331"/>
            <a:ext cx="1605814" cy="122360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44000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CART (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rpart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44000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ID3</a:t>
            </a:r>
          </a:p>
          <a:p>
            <a:pPr marL="144000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C4.5</a:t>
            </a:r>
          </a:p>
          <a:p>
            <a:pPr marL="144000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C5.0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37AAAE-2AFF-43B3-B589-B5C0D3E14ABA}"/>
              </a:ext>
            </a:extLst>
          </p:cNvPr>
          <p:cNvSpPr txBox="1"/>
          <p:nvPr/>
        </p:nvSpPr>
        <p:spPr>
          <a:xfrm>
            <a:off x="6565418" y="4870823"/>
            <a:ext cx="143834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Algoritmos mais conhecidos:</a:t>
            </a:r>
          </a:p>
        </p:txBody>
      </p:sp>
    </p:spTree>
    <p:extLst>
      <p:ext uri="{BB962C8B-B14F-4D97-AF65-F5344CB8AC3E}">
        <p14:creationId xmlns:p14="http://schemas.microsoft.com/office/powerpoint/2010/main" val="3649816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Relação Viés-Variância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(Bias-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Variance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tradeoff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1BE29595-2B52-40C2-ADEA-CCC1A967DC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4"/>
          <a:stretch/>
        </p:blipFill>
        <p:spPr>
          <a:xfrm>
            <a:off x="5871339" y="1076114"/>
            <a:ext cx="5843926" cy="5460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1CB500FD-03C1-4FFC-A3E3-9914F7591704}"/>
              </a:ext>
            </a:extLst>
          </p:cNvPr>
          <p:cNvSpPr/>
          <p:nvPr/>
        </p:nvSpPr>
        <p:spPr>
          <a:xfrm>
            <a:off x="217242" y="5182367"/>
            <a:ext cx="1723892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Image result for introduction to statistical learning pdf">
            <a:extLst>
              <a:ext uri="{FF2B5EF4-FFF2-40B4-BE49-F238E27FC236}">
                <a16:creationId xmlns:a16="http://schemas.microsoft.com/office/drawing/2014/main" id="{F1A6B1D5-1729-4415-999A-6E359A059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6" y="5350459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0B5AAF-1863-4932-84EC-43EE32523FC2}"/>
              </a:ext>
            </a:extLst>
          </p:cNvPr>
          <p:cNvSpPr txBox="1"/>
          <p:nvPr/>
        </p:nvSpPr>
        <p:spPr>
          <a:xfrm>
            <a:off x="1194615" y="5350459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F4B0798-27BE-433D-ABA1-847E917F6621}"/>
              </a:ext>
            </a:extLst>
          </p:cNvPr>
          <p:cNvSpPr txBox="1"/>
          <p:nvPr/>
        </p:nvSpPr>
        <p:spPr>
          <a:xfrm>
            <a:off x="1194615" y="5701350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 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17B0B4B-2E66-4BD2-88A1-52119E05AA35}"/>
                  </a:ext>
                </a:extLst>
              </p:cNvPr>
              <p:cNvSpPr txBox="1"/>
              <p:nvPr/>
            </p:nvSpPr>
            <p:spPr>
              <a:xfrm>
                <a:off x="347131" y="2080249"/>
                <a:ext cx="1789914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17B0B4B-2E66-4BD2-88A1-52119E05A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2080249"/>
                <a:ext cx="1789914" cy="4692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611538-252A-46FD-A2C0-873C38A74B2F}"/>
                  </a:ext>
                </a:extLst>
              </p:cNvPr>
              <p:cNvSpPr txBox="1"/>
              <p:nvPr/>
            </p:nvSpPr>
            <p:spPr>
              <a:xfrm>
                <a:off x="347131" y="2697497"/>
                <a:ext cx="2588722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pt-B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611538-252A-46FD-A2C0-873C38A74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2697497"/>
                <a:ext cx="2588722" cy="4692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2DE085A4-1D68-4102-BCAF-DD7A68268124}"/>
                  </a:ext>
                </a:extLst>
              </p:cNvPr>
              <p:cNvSpPr txBox="1"/>
              <p:nvPr/>
            </p:nvSpPr>
            <p:spPr>
              <a:xfrm>
                <a:off x="329936" y="3314745"/>
                <a:ext cx="5367623" cy="36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2DE085A4-1D68-4102-BCAF-DD7A68268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6" y="3314745"/>
                <a:ext cx="5367623" cy="369525"/>
              </a:xfrm>
              <a:prstGeom prst="rect">
                <a:avLst/>
              </a:prstGeom>
              <a:blipFill>
                <a:blip r:embed="rId12"/>
                <a:stretch>
                  <a:fillRect t="-5000"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09199261-CCBB-4443-84D1-6A0E7BD9602F}"/>
                  </a:ext>
                </a:extLst>
              </p:cNvPr>
              <p:cNvSpPr txBox="1"/>
              <p:nvPr/>
            </p:nvSpPr>
            <p:spPr>
              <a:xfrm>
                <a:off x="347131" y="4011836"/>
                <a:ext cx="3876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𝑉𝑖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𝑉𝑎𝑟𝑖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𝑛𝑐𝑖𝑎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𝐸𝑟𝑟𝑜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𝐼𝑟𝑟𝑒𝑑𝑢𝑡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𝑣𝑒𝑙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09199261-CCBB-4443-84D1-6A0E7BD96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4011836"/>
                <a:ext cx="3876126" cy="276999"/>
              </a:xfrm>
              <a:prstGeom prst="rect">
                <a:avLst/>
              </a:prstGeom>
              <a:blipFill>
                <a:blip r:embed="rId13"/>
                <a:stretch>
                  <a:fillRect l="-1258" t="-4348" r="-943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BBE5AAAB-B7AE-42DC-B990-4BD238EF6B01}"/>
              </a:ext>
            </a:extLst>
          </p:cNvPr>
          <p:cNvSpPr/>
          <p:nvPr/>
        </p:nvSpPr>
        <p:spPr>
          <a:xfrm>
            <a:off x="217242" y="3852362"/>
            <a:ext cx="4233460" cy="5971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045F7ED7-A0C0-48E4-A323-33038FB12689}"/>
                  </a:ext>
                </a:extLst>
              </p:cNvPr>
              <p:cNvSpPr txBox="1"/>
              <p:nvPr/>
            </p:nvSpPr>
            <p:spPr>
              <a:xfrm>
                <a:off x="340383" y="1658073"/>
                <a:ext cx="3048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𝐸𝑟𝑟𝑜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𝑒𝑠𝑝𝑒𝑟𝑎𝑑𝑜</m:t>
                      </m:r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045F7ED7-A0C0-48E4-A323-33038FB12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83" y="1658073"/>
                <a:ext cx="3048335" cy="276999"/>
              </a:xfrm>
              <a:prstGeom prst="rect">
                <a:avLst/>
              </a:prstGeom>
              <a:blipFill>
                <a:blip r:embed="rId14"/>
                <a:stretch>
                  <a:fillRect l="-1400" t="-2222" r="-20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737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Relação Viés-Variância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(Bias-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Variance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tradeoff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1BE29595-2B52-40C2-ADEA-CCC1A967DC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4"/>
          <a:stretch/>
        </p:blipFill>
        <p:spPr>
          <a:xfrm>
            <a:off x="5871339" y="1076114"/>
            <a:ext cx="5843926" cy="5460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1CB500FD-03C1-4FFC-A3E3-9914F7591704}"/>
              </a:ext>
            </a:extLst>
          </p:cNvPr>
          <p:cNvSpPr/>
          <p:nvPr/>
        </p:nvSpPr>
        <p:spPr>
          <a:xfrm>
            <a:off x="217242" y="5182367"/>
            <a:ext cx="1723892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Image result for introduction to statistical learning pdf">
            <a:extLst>
              <a:ext uri="{FF2B5EF4-FFF2-40B4-BE49-F238E27FC236}">
                <a16:creationId xmlns:a16="http://schemas.microsoft.com/office/drawing/2014/main" id="{F1A6B1D5-1729-4415-999A-6E359A059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6" y="5350459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0B5AAF-1863-4932-84EC-43EE32523FC2}"/>
              </a:ext>
            </a:extLst>
          </p:cNvPr>
          <p:cNvSpPr txBox="1"/>
          <p:nvPr/>
        </p:nvSpPr>
        <p:spPr>
          <a:xfrm>
            <a:off x="1194615" y="5350459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F4B0798-27BE-433D-ABA1-847E917F6621}"/>
              </a:ext>
            </a:extLst>
          </p:cNvPr>
          <p:cNvSpPr txBox="1"/>
          <p:nvPr/>
        </p:nvSpPr>
        <p:spPr>
          <a:xfrm>
            <a:off x="1194615" y="5701350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 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17B0B4B-2E66-4BD2-88A1-52119E05AA35}"/>
                  </a:ext>
                </a:extLst>
              </p:cNvPr>
              <p:cNvSpPr txBox="1"/>
              <p:nvPr/>
            </p:nvSpPr>
            <p:spPr>
              <a:xfrm>
                <a:off x="347131" y="2080249"/>
                <a:ext cx="1789914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17B0B4B-2E66-4BD2-88A1-52119E05A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2080249"/>
                <a:ext cx="1789914" cy="4692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611538-252A-46FD-A2C0-873C38A74B2F}"/>
                  </a:ext>
                </a:extLst>
              </p:cNvPr>
              <p:cNvSpPr txBox="1"/>
              <p:nvPr/>
            </p:nvSpPr>
            <p:spPr>
              <a:xfrm>
                <a:off x="347131" y="2697497"/>
                <a:ext cx="2588722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pt-B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611538-252A-46FD-A2C0-873C38A74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2697497"/>
                <a:ext cx="2588722" cy="4692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2DE085A4-1D68-4102-BCAF-DD7A68268124}"/>
                  </a:ext>
                </a:extLst>
              </p:cNvPr>
              <p:cNvSpPr txBox="1"/>
              <p:nvPr/>
            </p:nvSpPr>
            <p:spPr>
              <a:xfrm>
                <a:off x="329936" y="3314745"/>
                <a:ext cx="5367623" cy="36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2DE085A4-1D68-4102-BCAF-DD7A68268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6" y="3314745"/>
                <a:ext cx="5367623" cy="369525"/>
              </a:xfrm>
              <a:prstGeom prst="rect">
                <a:avLst/>
              </a:prstGeom>
              <a:blipFill>
                <a:blip r:embed="rId7"/>
                <a:stretch>
                  <a:fillRect t="-5000"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09199261-CCBB-4443-84D1-6A0E7BD9602F}"/>
                  </a:ext>
                </a:extLst>
              </p:cNvPr>
              <p:cNvSpPr txBox="1"/>
              <p:nvPr/>
            </p:nvSpPr>
            <p:spPr>
              <a:xfrm>
                <a:off x="347131" y="4011836"/>
                <a:ext cx="3876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𝑉𝑖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𝑉𝑎𝑟𝑖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𝑛𝑐𝑖𝑎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𝐸𝑟𝑟𝑜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𝐼𝑟𝑟𝑒𝑑𝑢𝑡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𝑣𝑒𝑙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09199261-CCBB-4443-84D1-6A0E7BD96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4011836"/>
                <a:ext cx="3876126" cy="276999"/>
              </a:xfrm>
              <a:prstGeom prst="rect">
                <a:avLst/>
              </a:prstGeom>
              <a:blipFill>
                <a:blip r:embed="rId8"/>
                <a:stretch>
                  <a:fillRect l="-1258" t="-4348" r="-943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BBE5AAAB-B7AE-42DC-B990-4BD238EF6B01}"/>
              </a:ext>
            </a:extLst>
          </p:cNvPr>
          <p:cNvSpPr/>
          <p:nvPr/>
        </p:nvSpPr>
        <p:spPr>
          <a:xfrm>
            <a:off x="217242" y="3852362"/>
            <a:ext cx="4233460" cy="5971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045F7ED7-A0C0-48E4-A323-33038FB12689}"/>
                  </a:ext>
                </a:extLst>
              </p:cNvPr>
              <p:cNvSpPr txBox="1"/>
              <p:nvPr/>
            </p:nvSpPr>
            <p:spPr>
              <a:xfrm>
                <a:off x="340383" y="1658073"/>
                <a:ext cx="3048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𝐸𝑟𝑟𝑜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𝑒𝑠𝑝𝑒𝑟𝑎𝑑𝑜</m:t>
                      </m:r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045F7ED7-A0C0-48E4-A323-33038FB12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83" y="1658073"/>
                <a:ext cx="3048335" cy="276999"/>
              </a:xfrm>
              <a:prstGeom prst="rect">
                <a:avLst/>
              </a:prstGeom>
              <a:blipFill>
                <a:blip r:embed="rId9"/>
                <a:stretch>
                  <a:fillRect l="-1400" t="-2222" r="-20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65D6F4D-33FF-43EA-9FE2-8E94425ACA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338" y="1128851"/>
            <a:ext cx="5406372" cy="539920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6368D69-E835-457A-8261-73A7AF68F6B6}"/>
              </a:ext>
            </a:extLst>
          </p:cNvPr>
          <p:cNvSpPr/>
          <p:nvPr/>
        </p:nvSpPr>
        <p:spPr>
          <a:xfrm>
            <a:off x="5914489" y="3521247"/>
            <a:ext cx="279918" cy="61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077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sz="6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</a:t>
            </a: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5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3EE136-3A96-40D2-B0F0-AF4C323A7E92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Referências</a:t>
            </a:r>
          </a:p>
        </p:txBody>
      </p:sp>
      <p:pic>
        <p:nvPicPr>
          <p:cNvPr id="10" name="Picture 2" descr="Image result for elements of statistical learning">
            <a:hlinkClick r:id="rId3"/>
            <a:extLst>
              <a:ext uri="{FF2B5EF4-FFF2-40B4-BE49-F238E27FC236}">
                <a16:creationId xmlns:a16="http://schemas.microsoft.com/office/drawing/2014/main" id="{683784D8-DB95-4552-81D1-5AA823B8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36" y="1658972"/>
            <a:ext cx="2524515" cy="378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introduction to statistical learning pdf">
            <a:hlinkClick r:id="rId5"/>
            <a:extLst>
              <a:ext uri="{FF2B5EF4-FFF2-40B4-BE49-F238E27FC236}">
                <a16:creationId xmlns:a16="http://schemas.microsoft.com/office/drawing/2014/main" id="{FA24AD5A-BFB4-480C-933D-2A7DF73E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092" y="1648489"/>
            <a:ext cx="2524515" cy="38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52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É um algoritmo de uma classe especial de ENSEMBLE: BAGGING.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ENSEMBLE: mistura de 2 ou mais modelos.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BAGGING: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AGGregation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Diferencial para os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BAGGINs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tradicionais: Sorteia as colunas também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422961"/>
            <a:ext cx="6363725" cy="31613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3062428"/>
            <a:ext cx="28766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Algoritmo: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CFC94B8-1D50-43BA-B79A-A7211370FC31}"/>
              </a:ext>
            </a:extLst>
          </p:cNvPr>
          <p:cNvSpPr txBox="1"/>
          <p:nvPr/>
        </p:nvSpPr>
        <p:spPr>
          <a:xfrm>
            <a:off x="217242" y="3422961"/>
            <a:ext cx="6363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600"/>
              </a:spcBef>
              <a:buAutoNum type="arabicParenR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Sorteie B conjuntos de observações da base D</a:t>
            </a:r>
          </a:p>
          <a:p>
            <a:pPr marL="342900" indent="-342900">
              <a:spcBef>
                <a:spcPts val="3600"/>
              </a:spcBef>
              <a:buAutoNum type="arabicParenR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Para cada conjunto b de B, sorteie m variáveis de D</a:t>
            </a:r>
          </a:p>
          <a:p>
            <a:pPr marL="342900" indent="-342900">
              <a:spcBef>
                <a:spcPts val="3600"/>
              </a:spcBef>
              <a:buAutoNum type="arabicParenR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Para cada uma das B sub-bases geradas por (b, m) construa uma árvore de decisão</a:t>
            </a:r>
          </a:p>
          <a:p>
            <a:pPr marL="342900" indent="-342900">
              <a:spcBef>
                <a:spcPts val="3600"/>
              </a:spcBef>
              <a:buAutoNum type="arabicParenR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Para previsão final, agregue as previsões individuais de cada uma das B árvore.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516553" y="2215985"/>
            <a:ext cx="723893" cy="817970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7580536" y="4386165"/>
            <a:ext cx="542919" cy="50358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411024" y="3273776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7543056" y="5338312"/>
            <a:ext cx="723893" cy="817970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1E61544-80F1-4805-8C1E-BA7D808BA06F}"/>
                  </a:ext>
                </a:extLst>
              </p14:cNvPr>
              <p14:cNvContentPartPr/>
              <p14:nvPr/>
            </p14:nvContentPartPr>
            <p14:xfrm>
              <a:off x="8404734" y="2575102"/>
              <a:ext cx="1227600" cy="32659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1E61544-80F1-4805-8C1E-BA7D808BA0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7094" y="2557102"/>
                <a:ext cx="1263240" cy="33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796622" y="3173369"/>
                <a:ext cx="1738553" cy="1312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22" y="3173369"/>
                <a:ext cx="1738553" cy="13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583A5994-BA79-4007-B25B-BC0426CC6374}"/>
              </a:ext>
            </a:extLst>
          </p:cNvPr>
          <p:cNvSpPr txBox="1"/>
          <p:nvPr/>
        </p:nvSpPr>
        <p:spPr>
          <a:xfrm>
            <a:off x="9048064" y="5841022"/>
            <a:ext cx="292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OBS: Nessa ilustração, B = 4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57D82904-7A40-4693-9360-41097A53E84D}"/>
              </a:ext>
            </a:extLst>
          </p:cNvPr>
          <p:cNvSpPr/>
          <p:nvPr/>
        </p:nvSpPr>
        <p:spPr>
          <a:xfrm>
            <a:off x="4919547" y="1820347"/>
            <a:ext cx="1188576" cy="33187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DA431179-5289-4B17-99AF-518BB06A82C1}"/>
              </a:ext>
            </a:extLst>
          </p:cNvPr>
          <p:cNvSpPr txBox="1"/>
          <p:nvPr/>
        </p:nvSpPr>
        <p:spPr>
          <a:xfrm>
            <a:off x="5118015" y="1823878"/>
            <a:ext cx="1245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ESL p 605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6AADCE67-BA99-49F7-9458-4F34418C9DAA}"/>
              </a:ext>
            </a:extLst>
          </p:cNvPr>
          <p:cNvSpPr/>
          <p:nvPr/>
        </p:nvSpPr>
        <p:spPr>
          <a:xfrm>
            <a:off x="4092145" y="2250545"/>
            <a:ext cx="1188576" cy="33187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258FA6E5-9431-4057-AB2B-B698BDA523E6}"/>
              </a:ext>
            </a:extLst>
          </p:cNvPr>
          <p:cNvSpPr txBox="1"/>
          <p:nvPr/>
        </p:nvSpPr>
        <p:spPr>
          <a:xfrm>
            <a:off x="4290613" y="2254076"/>
            <a:ext cx="1245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ESL p 282</a:t>
            </a:r>
          </a:p>
        </p:txBody>
      </p:sp>
      <p:pic>
        <p:nvPicPr>
          <p:cNvPr id="2048" name="Picture 2" descr="Image result for elements of statistical learning">
            <a:extLst>
              <a:ext uri="{FF2B5EF4-FFF2-40B4-BE49-F238E27FC236}">
                <a16:creationId xmlns:a16="http://schemas.microsoft.com/office/drawing/2014/main" id="{B7C5822A-1D70-4A7C-AFAC-B78AE061A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74" y="1851210"/>
            <a:ext cx="185034" cy="2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Image result for elements of statistical learning">
            <a:extLst>
              <a:ext uri="{FF2B5EF4-FFF2-40B4-BE49-F238E27FC236}">
                <a16:creationId xmlns:a16="http://schemas.microsoft.com/office/drawing/2014/main" id="{B590BE6E-9A77-4A97-86FE-83901A71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432" y="2274760"/>
            <a:ext cx="185034" cy="2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892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D3C56A-7BB6-4209-BF8C-4F7DE8D0EED3}"/>
              </a:ext>
            </a:extLst>
          </p:cNvPr>
          <p:cNvSpPr/>
          <p:nvPr/>
        </p:nvSpPr>
        <p:spPr>
          <a:xfrm>
            <a:off x="276681" y="1408921"/>
            <a:ext cx="6170772" cy="274978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631778-AF89-445A-8ECF-F248C1447E61}"/>
              </a:ext>
            </a:extLst>
          </p:cNvPr>
          <p:cNvSpPr txBox="1"/>
          <p:nvPr/>
        </p:nvSpPr>
        <p:spPr>
          <a:xfrm>
            <a:off x="217242" y="1056244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randomForest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B83D6C3-7F05-4AF3-9607-751760D03FCC}"/>
              </a:ext>
            </a:extLst>
          </p:cNvPr>
          <p:cNvSpPr/>
          <p:nvPr/>
        </p:nvSpPr>
        <p:spPr>
          <a:xfrm>
            <a:off x="276681" y="1499728"/>
            <a:ext cx="6096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ntree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Número de árvores (amostras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 para treinar. Não afeta muito 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mtry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de variáveis (colunas) sorteadas por árvore. Tem que testar via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cross-validation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pois é afetado pela razão entre #variáveis boas e #ruído.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nodesize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Análogo ao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minsplit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do `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`. Quantidade mínima de observações no nó para poder dividir.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6FF459A-31FC-4DD2-9F4F-07C05E9627B0}"/>
              </a:ext>
            </a:extLst>
          </p:cNvPr>
          <p:cNvSpPr/>
          <p:nvPr/>
        </p:nvSpPr>
        <p:spPr>
          <a:xfrm>
            <a:off x="217242" y="5182367"/>
            <a:ext cx="1826162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Image result for introduction to statistical learning pdf">
            <a:extLst>
              <a:ext uri="{FF2B5EF4-FFF2-40B4-BE49-F238E27FC236}">
                <a16:creationId xmlns:a16="http://schemas.microsoft.com/office/drawing/2014/main" id="{8A117FEB-3D78-478B-A7F9-15222460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6" y="5350459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A98C5ECA-5D26-4504-BA2D-44D347BC28FF}"/>
              </a:ext>
            </a:extLst>
          </p:cNvPr>
          <p:cNvSpPr txBox="1"/>
          <p:nvPr/>
        </p:nvSpPr>
        <p:spPr>
          <a:xfrm>
            <a:off x="1194615" y="5350459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3093EBB-B5A9-4ACD-94D0-858EF6240911}"/>
              </a:ext>
            </a:extLst>
          </p:cNvPr>
          <p:cNvSpPr txBox="1"/>
          <p:nvPr/>
        </p:nvSpPr>
        <p:spPr>
          <a:xfrm>
            <a:off x="1194615" y="5701350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 322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B351756-4B5D-4EED-8011-59E4FA346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602" y="2303323"/>
            <a:ext cx="4480948" cy="3798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1B79897A-7DE4-4269-A079-9A9DF96B8B01}"/>
              </a:ext>
            </a:extLst>
          </p:cNvPr>
          <p:cNvSpPr/>
          <p:nvPr/>
        </p:nvSpPr>
        <p:spPr>
          <a:xfrm>
            <a:off x="276682" y="4215553"/>
            <a:ext cx="6170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OBS: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forest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não usa CP. Ele permite que as árvores cresçam indeterminadamente, condicionadas apenas pelo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nodesize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0129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Importância das Variáveis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variable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importance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E38B35B1-2CD7-4D68-8220-07A68799E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06" y="1545337"/>
            <a:ext cx="4922947" cy="4625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E39A26AA-683D-44C9-B1A6-F0D57B6533F9}"/>
              </a:ext>
            </a:extLst>
          </p:cNvPr>
          <p:cNvSpPr/>
          <p:nvPr/>
        </p:nvSpPr>
        <p:spPr>
          <a:xfrm>
            <a:off x="217242" y="5182367"/>
            <a:ext cx="1826162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Image result for introduction to statistical learning pdf">
            <a:extLst>
              <a:ext uri="{FF2B5EF4-FFF2-40B4-BE49-F238E27FC236}">
                <a16:creationId xmlns:a16="http://schemas.microsoft.com/office/drawing/2014/main" id="{230FAE14-5DDB-4531-BB54-982260B80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6" y="5350459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3CADC8-0D9D-44B3-A1B7-BF54841E8729}"/>
              </a:ext>
            </a:extLst>
          </p:cNvPr>
          <p:cNvSpPr txBox="1"/>
          <p:nvPr/>
        </p:nvSpPr>
        <p:spPr>
          <a:xfrm>
            <a:off x="1194615" y="5350459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5D2478-ACC5-43C0-91AF-3B334ABB8BE8}"/>
              </a:ext>
            </a:extLst>
          </p:cNvPr>
          <p:cNvSpPr txBox="1"/>
          <p:nvPr/>
        </p:nvSpPr>
        <p:spPr>
          <a:xfrm>
            <a:off x="1194615" y="5701350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 319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50758EC-7EE9-40D8-AB86-AE289156C931}"/>
              </a:ext>
            </a:extLst>
          </p:cNvPr>
          <p:cNvSpPr txBox="1"/>
          <p:nvPr/>
        </p:nvSpPr>
        <p:spPr>
          <a:xfrm>
            <a:off x="217242" y="1455725"/>
            <a:ext cx="5878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 importância de uma certa variável X é calculara (na maioria das vezes) pela média dos ganhos de informação das quebras feitas por aquela variável.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 gráfico ao lado mostra uma escala de 0 a 100. É a maneira como se costuma apresentar a importância da variável uma vez que a média do ganho de informação é difícil de interpretar.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No R:  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varImp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(modelo)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Yu Gothic UI" panose="020B0500000000000000" pitchFamily="34" charset="-128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E46C98-2103-456A-8561-C8D4ED4A4175}"/>
              </a:ext>
            </a:extLst>
          </p:cNvPr>
          <p:cNvSpPr/>
          <p:nvPr/>
        </p:nvSpPr>
        <p:spPr>
          <a:xfrm>
            <a:off x="217243" y="1401227"/>
            <a:ext cx="5878758" cy="30401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1025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library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randomForest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7EAB66-F3ED-44AB-9E53-FDC93E4E918A}"/>
              </a:ext>
            </a:extLst>
          </p:cNvPr>
          <p:cNvSpPr txBox="1"/>
          <p:nvPr/>
        </p:nvSpPr>
        <p:spPr>
          <a:xfrm>
            <a:off x="877078" y="3009118"/>
            <a:ext cx="7333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Ao R...</a:t>
            </a:r>
          </a:p>
        </p:txBody>
      </p:sp>
    </p:spTree>
    <p:extLst>
      <p:ext uri="{BB962C8B-B14F-4D97-AF65-F5344CB8AC3E}">
        <p14:creationId xmlns:p14="http://schemas.microsoft.com/office/powerpoint/2010/main" val="2385452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Gradient</a:t>
            </a:r>
            <a:r>
              <a:rPr lang="pt-BR" sz="6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6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907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Modelo proposto: Expansão de bases de funções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721940" cy="698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𝑥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𝑏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721940" cy="69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 xmlns=""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 xmlns=""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 xmlns=""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 xmlns=""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 xmlns=""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 xmlns=""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 xmlns=""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Agrupar 66">
            <a:extLst>
              <a:ext uri="{FF2B5EF4-FFF2-40B4-BE49-F238E27FC236}">
                <a16:creationId xmlns:a16="http://schemas.microsoft.com/office/drawing/2014/main" id="{B2F7312A-A7BC-4FB9-B643-BA5E4E1F4C29}"/>
              </a:ext>
            </a:extLst>
          </p:cNvPr>
          <p:cNvGrpSpPr/>
          <p:nvPr/>
        </p:nvGrpSpPr>
        <p:grpSpPr>
          <a:xfrm>
            <a:off x="10596018" y="1188651"/>
            <a:ext cx="1527455" cy="1046223"/>
            <a:chOff x="10089157" y="5028006"/>
            <a:chExt cx="2143403" cy="1438077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F595C68-46C2-4CEE-BC25-423401AF7A91}"/>
                </a:ext>
              </a:extLst>
            </p:cNvPr>
            <p:cNvSpPr/>
            <p:nvPr/>
          </p:nvSpPr>
          <p:spPr>
            <a:xfrm>
              <a:off x="10089157" y="5028006"/>
              <a:ext cx="1826162" cy="143807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E0F92773-C87C-4386-807E-BE13F57F30F5}"/>
                </a:ext>
              </a:extLst>
            </p:cNvPr>
            <p:cNvSpPr txBox="1"/>
            <p:nvPr/>
          </p:nvSpPr>
          <p:spPr>
            <a:xfrm>
              <a:off x="11066530" y="5196097"/>
              <a:ext cx="746518" cy="5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ESL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55DAB8FF-E4C2-4C44-B8AF-6903C7646389}"/>
                </a:ext>
              </a:extLst>
            </p:cNvPr>
            <p:cNvSpPr txBox="1"/>
            <p:nvPr/>
          </p:nvSpPr>
          <p:spPr>
            <a:xfrm>
              <a:off x="11066530" y="5546989"/>
              <a:ext cx="1166030" cy="42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p 341</a:t>
              </a:r>
            </a:p>
          </p:txBody>
        </p:sp>
        <p:pic>
          <p:nvPicPr>
            <p:cNvPr id="72" name="Picture 2" descr="Image result for elements of statistical learning">
              <a:extLst>
                <a:ext uri="{FF2B5EF4-FFF2-40B4-BE49-F238E27FC236}">
                  <a16:creationId xmlns:a16="http://schemas.microsoft.com/office/drawing/2014/main" id="{62805B7C-95BA-44EA-A805-2D445D395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493" y="5196098"/>
              <a:ext cx="757745" cy="113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3569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Modelo proposto: Expansão de bases de funções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721940" cy="1088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𝑥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𝑏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0" lvl="2">
                  <a:spcBef>
                    <a:spcPts val="1200"/>
                  </a:spcBef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EXEMPLO:    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      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,     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721940" cy="1088183"/>
              </a:xfrm>
              <a:prstGeom prst="rect">
                <a:avLst/>
              </a:prstGeom>
              <a:blipFill>
                <a:blip r:embed="rId3"/>
                <a:stretch>
                  <a:fillRect l="-272" b="-28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 xmlns=""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 xmlns=""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 xmlns=""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 xmlns=""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 xmlns=""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 xmlns=""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 xmlns=""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Agrupar 66">
            <a:extLst>
              <a:ext uri="{FF2B5EF4-FFF2-40B4-BE49-F238E27FC236}">
                <a16:creationId xmlns:a16="http://schemas.microsoft.com/office/drawing/2014/main" id="{B2F7312A-A7BC-4FB9-B643-BA5E4E1F4C29}"/>
              </a:ext>
            </a:extLst>
          </p:cNvPr>
          <p:cNvGrpSpPr/>
          <p:nvPr/>
        </p:nvGrpSpPr>
        <p:grpSpPr>
          <a:xfrm>
            <a:off x="10596018" y="1188651"/>
            <a:ext cx="1527455" cy="1046223"/>
            <a:chOff x="10089157" y="5028006"/>
            <a:chExt cx="2143403" cy="1438077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F595C68-46C2-4CEE-BC25-423401AF7A91}"/>
                </a:ext>
              </a:extLst>
            </p:cNvPr>
            <p:cNvSpPr/>
            <p:nvPr/>
          </p:nvSpPr>
          <p:spPr>
            <a:xfrm>
              <a:off x="10089157" y="5028006"/>
              <a:ext cx="1826162" cy="143807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E0F92773-C87C-4386-807E-BE13F57F30F5}"/>
                </a:ext>
              </a:extLst>
            </p:cNvPr>
            <p:cNvSpPr txBox="1"/>
            <p:nvPr/>
          </p:nvSpPr>
          <p:spPr>
            <a:xfrm>
              <a:off x="11066530" y="5196097"/>
              <a:ext cx="746518" cy="5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ESL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55DAB8FF-E4C2-4C44-B8AF-6903C7646389}"/>
                </a:ext>
              </a:extLst>
            </p:cNvPr>
            <p:cNvSpPr txBox="1"/>
            <p:nvPr/>
          </p:nvSpPr>
          <p:spPr>
            <a:xfrm>
              <a:off x="11066530" y="5546989"/>
              <a:ext cx="1166030" cy="42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p 341</a:t>
              </a:r>
            </a:p>
          </p:txBody>
        </p:sp>
        <p:pic>
          <p:nvPicPr>
            <p:cNvPr id="72" name="Picture 2" descr="Image result for elements of statistical learning">
              <a:extLst>
                <a:ext uri="{FF2B5EF4-FFF2-40B4-BE49-F238E27FC236}">
                  <a16:creationId xmlns:a16="http://schemas.microsoft.com/office/drawing/2014/main" id="{62805B7C-95BA-44EA-A805-2D445D395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493" y="5196098"/>
              <a:ext cx="757745" cy="113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9F11CF0D-C43B-44B1-9565-DCE6277FBE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27" y="4149952"/>
            <a:ext cx="2815757" cy="23410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5B684B-D141-45EA-B293-BED6BCAA570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09416" y="6406704"/>
            <a:ext cx="256054" cy="2133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D6920B3-4737-4CB6-A5D1-34E004323B7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96267" y="6406704"/>
            <a:ext cx="26215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80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Modelo proposto: Expansão de bases de funções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721940" cy="223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𝑥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𝑏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0" lvl="2">
                  <a:spcBef>
                    <a:spcPts val="1200"/>
                  </a:spcBef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EXEMPLO:    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      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,     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0" lvl="2">
                  <a:spcBef>
                    <a:spcPts val="1200"/>
                  </a:spcBef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PROBLEMAS: </a:t>
                </a:r>
              </a:p>
              <a:p>
                <a:pPr marL="285750" lvl="2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No exemplo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𝛾</m:t>
                        </m:r>
                      </m:e>
                      <m:sub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1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𝛾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𝛾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3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 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foram fixados. Gostaríamos de encontrar conjuntamente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𝑚</m:t>
                            </m:r>
                          </m:sub>
                        </m:s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que melhor se ajustasse, mas é virtualmente impossível na maioria das vezes.</a:t>
                </a: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721940" cy="2237023"/>
              </a:xfrm>
              <a:prstGeom prst="rect">
                <a:avLst/>
              </a:prstGeom>
              <a:blipFill>
                <a:blip r:embed="rId3"/>
                <a:stretch>
                  <a:fillRect l="-272" r="-635" b="-16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 xmlns=""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 xmlns=""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 xmlns=""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 xmlns=""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 xmlns=""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 xmlns=""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 xmlns=""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Agrupar 66">
            <a:extLst>
              <a:ext uri="{FF2B5EF4-FFF2-40B4-BE49-F238E27FC236}">
                <a16:creationId xmlns:a16="http://schemas.microsoft.com/office/drawing/2014/main" id="{B2F7312A-A7BC-4FB9-B643-BA5E4E1F4C29}"/>
              </a:ext>
            </a:extLst>
          </p:cNvPr>
          <p:cNvGrpSpPr/>
          <p:nvPr/>
        </p:nvGrpSpPr>
        <p:grpSpPr>
          <a:xfrm>
            <a:off x="10596018" y="1188651"/>
            <a:ext cx="1527455" cy="1046223"/>
            <a:chOff x="10089157" y="5028006"/>
            <a:chExt cx="2143403" cy="1438077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F595C68-46C2-4CEE-BC25-423401AF7A91}"/>
                </a:ext>
              </a:extLst>
            </p:cNvPr>
            <p:cNvSpPr/>
            <p:nvPr/>
          </p:nvSpPr>
          <p:spPr>
            <a:xfrm>
              <a:off x="10089157" y="5028006"/>
              <a:ext cx="1826162" cy="143807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E0F92773-C87C-4386-807E-BE13F57F30F5}"/>
                </a:ext>
              </a:extLst>
            </p:cNvPr>
            <p:cNvSpPr txBox="1"/>
            <p:nvPr/>
          </p:nvSpPr>
          <p:spPr>
            <a:xfrm>
              <a:off x="11066530" y="5196097"/>
              <a:ext cx="746518" cy="5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ESL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55DAB8FF-E4C2-4C44-B8AF-6903C7646389}"/>
                </a:ext>
              </a:extLst>
            </p:cNvPr>
            <p:cNvSpPr txBox="1"/>
            <p:nvPr/>
          </p:nvSpPr>
          <p:spPr>
            <a:xfrm>
              <a:off x="11066530" y="5546989"/>
              <a:ext cx="1166030" cy="42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p 341</a:t>
              </a:r>
            </a:p>
          </p:txBody>
        </p:sp>
        <p:pic>
          <p:nvPicPr>
            <p:cNvPr id="72" name="Picture 2" descr="Image result for elements of statistical learning">
              <a:extLst>
                <a:ext uri="{FF2B5EF4-FFF2-40B4-BE49-F238E27FC236}">
                  <a16:creationId xmlns:a16="http://schemas.microsoft.com/office/drawing/2014/main" id="{62805B7C-95BA-44EA-A805-2D445D395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493" y="5196098"/>
              <a:ext cx="757745" cy="113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279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Forward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Stage-wise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Modeling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(coração do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695549" cy="2021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Inicialize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=0</m:t>
                    </m:r>
                  </m:oMath>
                </a14:m>
                <a:endParaRPr lang="pt-BR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Para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𝑚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=1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𝑎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𝑀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:</m:t>
                    </m:r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Calcule:</a:t>
                </a:r>
              </a:p>
              <a:p>
                <a:pPr lvl="2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unc>
                        <m:func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arg</m:t>
                              </m:r>
                              <m: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, 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𝑚</m:t>
                                      </m:r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𝛽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;</m:t>
                                      </m:r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Atribua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+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𝛽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</m:sub>
                        </m:sSub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;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695549" cy="2021579"/>
              </a:xfrm>
              <a:prstGeom prst="rect">
                <a:avLst/>
              </a:prstGeom>
              <a:blipFill>
                <a:blip r:embed="rId3"/>
                <a:stretch>
                  <a:fillRect l="-455" t="-1813" b="-30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 xmlns=""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 xmlns=""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 xmlns=""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 xmlns=""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 xmlns=""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 xmlns=""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 xmlns=""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0453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Forward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Stage-wise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Modeling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(coração do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695549" cy="2021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Inicialize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=0</m:t>
                    </m:r>
                  </m:oMath>
                </a14:m>
                <a:endParaRPr lang="pt-BR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Para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𝑚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=1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𝑎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𝑀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:</m:t>
                    </m:r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Calcule:</a:t>
                </a:r>
              </a:p>
              <a:p>
                <a:pPr lvl="2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unc>
                        <m:func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arg</m:t>
                              </m:r>
                              <m: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, 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𝑚</m:t>
                                      </m:r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𝛽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;</m:t>
                                      </m:r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Atribua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+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𝛽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</m:sub>
                        </m:sSub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;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695549" cy="2021579"/>
              </a:xfrm>
              <a:prstGeom prst="rect">
                <a:avLst/>
              </a:prstGeom>
              <a:blipFill>
                <a:blip r:embed="rId3"/>
                <a:stretch>
                  <a:fillRect l="-455" t="-1813" b="-30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 xmlns=""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 xmlns=""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 xmlns=""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 xmlns=""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 xmlns=""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 xmlns=""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 xmlns=""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BEB389D7-53BF-4270-9888-D1CAEC6B3DB3}"/>
                  </a:ext>
                </a:extLst>
              </p:cNvPr>
              <p:cNvSpPr txBox="1"/>
              <p:nvPr/>
            </p:nvSpPr>
            <p:spPr>
              <a:xfrm>
                <a:off x="217242" y="5136877"/>
                <a:ext cx="6695549" cy="13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EXEMPLO DE LOSS FUNCTION: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𝐿</m:t>
                    </m:r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</m:sub>
                        </m:s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(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)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sSup>
                      <m:sSup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−</m:t>
                            </m:r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d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2</m:t>
                        </m:r>
                      </m:sup>
                    </m:sSup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spcBef>
                    <a:spcPts val="1200"/>
                  </a:spcBef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𝐿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, </m:t>
                          </m:r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𝑓</m:t>
                          </m:r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)</m:t>
                          </m:r>
                        </m:e>
                      </m:d>
                      <m:r>
                        <a:rPr lang="pt-BR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−</m:t>
                              </m:r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;</m:t>
                                  </m:r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−</m:t>
                              </m:r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;</m:t>
                                  </m:r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BEB389D7-53BF-4270-9888-D1CAEC6B3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5136877"/>
                <a:ext cx="6695549" cy="1318631"/>
              </a:xfrm>
              <a:prstGeom prst="rect">
                <a:avLst/>
              </a:prstGeom>
              <a:blipFill>
                <a:blip r:embed="rId19"/>
                <a:stretch>
                  <a:fillRect l="-273" b="-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43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Árvore de Decisão</a:t>
            </a: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421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AdaBoost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(versão de classificação binária):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695549" cy="4001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buFontTx/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LOSS utilizada</a:t>
                </a: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Yu Gothic UI" panose="020B0500000000000000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𝐿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𝑦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(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)</m:t>
                        </m:r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m:rPr>
                        <m:sty m:val="p"/>
                      </m:rPr>
                      <a:rPr lang="pt-BR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exp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⁡(−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𝑦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∗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𝑓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)</m:t>
                    </m:r>
                  </m:oMath>
                </a14:m>
                <a:r>
                  <a:rPr lang="pt-BR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. Em que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𝑌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−1, 1</m:t>
                        </m:r>
                      </m:e>
                    </m:d>
                  </m:oMath>
                </a14:m>
                <a:r>
                  <a:rPr lang="pt-BR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. </a:t>
                </a: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As funções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(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𝑥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𝛾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)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agora serão árvores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𝑇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(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𝑥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)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que irão retornar ou 1 ou -1.</a:t>
                </a: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Temos que minimizar, então (para ser adicionado em cada passo m):</a:t>
                </a: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Solução:</a:t>
                </a:r>
              </a:p>
              <a:p>
                <a:pPr>
                  <a:spcBef>
                    <a:spcPts val="1200"/>
                  </a:spcBef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		</a:t>
                </a: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spcBef>
                    <a:spcPts val="1200"/>
                  </a:spcBef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695549" cy="4001095"/>
              </a:xfrm>
              <a:prstGeom prst="rect">
                <a:avLst/>
              </a:prstGeom>
              <a:blipFill>
                <a:blip r:embed="rId4"/>
                <a:stretch>
                  <a:fillRect l="-455" t="-9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 xmlns=""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 xmlns=""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 xmlns=""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 xmlns=""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 xmlns=""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 xmlns=""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 xmlns=""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6A5CC5A7-B570-49B8-A660-54C5042B6250}"/>
                  </a:ext>
                </a:extLst>
              </p:cNvPr>
              <p:cNvSpPr/>
              <p:nvPr/>
            </p:nvSpPr>
            <p:spPr>
              <a:xfrm>
                <a:off x="767737" y="4237165"/>
                <a:ext cx="573298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arg</m:t>
                              </m:r>
                              <m:r>
                                <a:rPr lang="pt-B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𝑖</m:t>
                              </m:r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−</m:t>
                                          </m:r>
                                          <m: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 </m:t>
                                      </m:r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𝑚</m:t>
                                          </m:r>
                                          <m: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+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𝛽</m:t>
                                      </m:r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6A5CC5A7-B570-49B8-A660-54C5042B6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7" y="4237165"/>
                <a:ext cx="5732980" cy="8712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tângulo 69">
            <a:extLst>
              <a:ext uri="{FF2B5EF4-FFF2-40B4-BE49-F238E27FC236}">
                <a16:creationId xmlns:a16="http://schemas.microsoft.com/office/drawing/2014/main" id="{B20F1C64-FB63-4A3A-BA03-D8831A10FD88}"/>
              </a:ext>
            </a:extLst>
          </p:cNvPr>
          <p:cNvSpPr/>
          <p:nvPr/>
        </p:nvSpPr>
        <p:spPr>
          <a:xfrm>
            <a:off x="1161264" y="526648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1400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8863C98-3034-4EA8-AC7F-6333872CCC83}"/>
              </a:ext>
            </a:extLst>
          </p:cNvPr>
          <p:cNvSpPr/>
          <p:nvPr/>
        </p:nvSpPr>
        <p:spPr>
          <a:xfrm>
            <a:off x="1249329" y="545168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54DE5BD-8A82-4453-9C15-C431F9797101}"/>
                  </a:ext>
                </a:extLst>
              </p:cNvPr>
              <p:cNvSpPr/>
              <p:nvPr/>
            </p:nvSpPr>
            <p:spPr>
              <a:xfrm>
                <a:off x="1545915" y="5774913"/>
                <a:ext cx="1748684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𝛽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pt-BR" sz="1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>
                        <m:f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Pr>
                        <m:num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1</m:t>
                          </m:r>
                        </m:num>
                        <m:den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1 −</m:t>
                                  </m:r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𝑒𝑟</m:t>
                                  </m:r>
                                  <m:sSub>
                                    <m:sSubPr>
                                      <m:ctrlP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𝑒𝑟</m:t>
                                  </m:r>
                                  <m:sSub>
                                    <m:sSubPr>
                                      <m:ctrlP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54DE5BD-8A82-4453-9C15-C431F9797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915" y="5774913"/>
                <a:ext cx="1748684" cy="50731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9AD7D6C-A5E3-4CED-8733-94AC83B264C5}"/>
                  </a:ext>
                </a:extLst>
              </p:cNvPr>
              <p:cNvSpPr/>
              <p:nvPr/>
            </p:nvSpPr>
            <p:spPr>
              <a:xfrm>
                <a:off x="1545915" y="5181196"/>
                <a:ext cx="2636106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𝑇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pt-BR" sz="1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unc>
                        <m:func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2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arg</m:t>
                              </m:r>
                              <m:r>
                                <a:rPr lang="pt-BR" sz="12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2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𝑖</m:t>
                              </m:r>
                              <m: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funcPr>
                                <m:fName>
                                  <m:sSubSup>
                                    <m:sSubSupPr>
                                      <m:ctrlP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2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12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(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𝑚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)</m:t>
                                      </m:r>
                                    </m:sup>
                                  </m:sSubSup>
                                </m:fName>
                                <m:e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≠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𝑇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9AD7D6C-A5E3-4CED-8733-94AC83B26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915" y="5181196"/>
                <a:ext cx="2636106" cy="61164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D29B8B7C-C526-4DE4-9AE8-1E9DB8B218F1}"/>
                  </a:ext>
                </a:extLst>
              </p:cNvPr>
              <p:cNvSpPr/>
              <p:nvPr/>
            </p:nvSpPr>
            <p:spPr>
              <a:xfrm>
                <a:off x="4481448" y="5323799"/>
                <a:ext cx="2021451" cy="326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BR" sz="12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2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i</m:t>
                          </m:r>
                        </m:sub>
                        <m:sup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(</m:t>
                          </m:r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)</m:t>
                          </m:r>
                        </m:sup>
                      </m:sSubSup>
                      <m:r>
                        <a:rPr lang="pt-BR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unc>
                        <m:func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−</m:t>
                                  </m:r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𝑚</m:t>
                                  </m:r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D29B8B7C-C526-4DE4-9AE8-1E9DB8B21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48" y="5323799"/>
                <a:ext cx="2021451" cy="326436"/>
              </a:xfrm>
              <a:prstGeom prst="rect">
                <a:avLst/>
              </a:prstGeom>
              <a:blipFill>
                <a:blip r:embed="rId2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5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Algoritmo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AdaBoost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(versão de classificação binária):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695549" cy="3489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Codifique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𝑌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−1, 1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.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Inicializa-se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𝑤</m:t>
                        </m:r>
                      </m:e>
                      <m:sub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f>
                      <m:f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fPr>
                      <m:num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1</m:t>
                        </m:r>
                      </m:num>
                      <m:den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𝑁</m:t>
                        </m:r>
                      </m:den>
                    </m:f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 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𝑖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=1, 2, …,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𝑁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 </m:t>
                    </m:r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Para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𝑚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=1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𝑎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𝑀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:</a:t>
                </a: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Ajuste uma árvore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𝑇</m:t>
                        </m:r>
                      </m:e>
                      <m:sub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(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𝑥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)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usando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𝑤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.</a:t>
                </a: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Calcule o erro de m: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𝑒𝑟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𝑟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f>
                      <m:f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𝐼</m:t>
                            </m:r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))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𝛼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func>
                      <m:func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fPr>
                              <m:num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1−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𝑒𝑟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𝑒𝑟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𝑚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pt-BR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Atualize os pesos: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</m:sub>
                        </m:s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←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𝑤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𝑖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.</m:t>
                    </m:r>
                    <m:func>
                      <m:func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 .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Yu Gothic UI" panose="020B0500000000000000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Yu Gothic UI" panose="020B0500000000000000" pitchFamily="34" charset="-128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Yu Gothic UI" panose="020B0500000000000000" pitchFamily="34" charset="-128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𝑖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=1, …,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𝑁</m:t>
                    </m:r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Previsão: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𝑠𝑖𝑛𝑎𝑙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naryPr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𝑚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𝑇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(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𝑥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695549" cy="3489160"/>
              </a:xfrm>
              <a:prstGeom prst="rect">
                <a:avLst/>
              </a:prstGeom>
              <a:blipFill>
                <a:blip r:embed="rId3"/>
                <a:stretch>
                  <a:fillRect l="-455" t="-1049" b="-110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 xmlns=""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 xmlns=""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 xmlns=""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 xmlns=""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 xmlns=""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 xmlns=""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 xmlns=""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Agrupar 92">
            <a:extLst>
              <a:ext uri="{FF2B5EF4-FFF2-40B4-BE49-F238E27FC236}">
                <a16:creationId xmlns:a16="http://schemas.microsoft.com/office/drawing/2014/main" id="{92F9C227-3971-4492-A606-905A575DF3F6}"/>
              </a:ext>
            </a:extLst>
          </p:cNvPr>
          <p:cNvGrpSpPr/>
          <p:nvPr/>
        </p:nvGrpSpPr>
        <p:grpSpPr>
          <a:xfrm>
            <a:off x="10596018" y="1188651"/>
            <a:ext cx="1527455" cy="1046223"/>
            <a:chOff x="10089157" y="5028006"/>
            <a:chExt cx="2143403" cy="1438077"/>
          </a:xfrm>
        </p:grpSpPr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99C9CBD5-B6F6-4B0C-9191-C26F51A891E6}"/>
                </a:ext>
              </a:extLst>
            </p:cNvPr>
            <p:cNvSpPr/>
            <p:nvPr/>
          </p:nvSpPr>
          <p:spPr>
            <a:xfrm>
              <a:off x="10089157" y="5028006"/>
              <a:ext cx="1826162" cy="143807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35BA2CA4-EF5E-457C-AF9B-0E0BF742BA53}"/>
                </a:ext>
              </a:extLst>
            </p:cNvPr>
            <p:cNvSpPr txBox="1"/>
            <p:nvPr/>
          </p:nvSpPr>
          <p:spPr>
            <a:xfrm>
              <a:off x="11066530" y="5196097"/>
              <a:ext cx="746518" cy="5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ESL</a:t>
              </a: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AEB0A89E-8702-4C23-8796-87BE157B38F8}"/>
                </a:ext>
              </a:extLst>
            </p:cNvPr>
            <p:cNvSpPr txBox="1"/>
            <p:nvPr/>
          </p:nvSpPr>
          <p:spPr>
            <a:xfrm>
              <a:off x="11066530" y="5546989"/>
              <a:ext cx="1166030" cy="42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p 343</a:t>
              </a:r>
            </a:p>
          </p:txBody>
        </p:sp>
        <p:pic>
          <p:nvPicPr>
            <p:cNvPr id="97" name="Picture 2" descr="Image result for elements of statistical learning">
              <a:extLst>
                <a:ext uri="{FF2B5EF4-FFF2-40B4-BE49-F238E27FC236}">
                  <a16:creationId xmlns:a16="http://schemas.microsoft.com/office/drawing/2014/main" id="{A238CB4A-6F4D-4DD6-BBA3-4D9CCB24F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493" y="5196098"/>
              <a:ext cx="757745" cy="113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4364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endParaRPr lang="pt-BR" sz="6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921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ADEAD8-37EB-45BC-AF05-04F7871A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52" y="1388697"/>
            <a:ext cx="4556259" cy="148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48814"/>
            <a:ext cx="6975410" cy="226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é uma implementação eficiente do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Gradient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Ele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tamém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é uma sofisticação. O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traz de volta um monte de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 regularização.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Top 2 no Ranking de Algoritmos que mais ganharam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Kaggle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No R: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library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620CEE9-8A33-48E1-A83D-1CA354132DAE}"/>
              </a:ext>
            </a:extLst>
          </p:cNvPr>
          <p:cNvSpPr txBox="1"/>
          <p:nvPr/>
        </p:nvSpPr>
        <p:spPr>
          <a:xfrm>
            <a:off x="276680" y="3186462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2C99F533-8813-4CE6-A957-AA81842F00B2}"/>
              </a:ext>
            </a:extLst>
          </p:cNvPr>
          <p:cNvSpPr/>
          <p:nvPr/>
        </p:nvSpPr>
        <p:spPr>
          <a:xfrm>
            <a:off x="341994" y="3721469"/>
            <a:ext cx="11461230" cy="288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nrounds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Número de árvores.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max_depth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Profundidade máxima da árvore.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eta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Tamanho do passo em busca do mínimo da função de custo. Quanto menor, mais devagar. Aconselha-se aumentar o número de árvores junto!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gamma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Parâmetro regularizador. Análogo ao CP do `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colsample_bytree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Qtd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 variáveis sorteadas por árvore.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subsample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– Quantidade de observações por árvore.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min_child_weight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Observações mínimas nas folhas.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lambda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-  Regularizador L2. Controla o tamanho dos parâmetros das folhas como se fosse o RIDGE.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F872174B-6233-4151-8677-448BF9019AEB}"/>
              </a:ext>
            </a:extLst>
          </p:cNvPr>
          <p:cNvSpPr/>
          <p:nvPr/>
        </p:nvSpPr>
        <p:spPr>
          <a:xfrm>
            <a:off x="276680" y="3573624"/>
            <a:ext cx="11698075" cy="30468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075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library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7EAB66-F3ED-44AB-9E53-FDC93E4E918A}"/>
              </a:ext>
            </a:extLst>
          </p:cNvPr>
          <p:cNvSpPr txBox="1"/>
          <p:nvPr/>
        </p:nvSpPr>
        <p:spPr>
          <a:xfrm>
            <a:off x="877078" y="3009118"/>
            <a:ext cx="7333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Ao R...</a:t>
            </a:r>
          </a:p>
        </p:txBody>
      </p:sp>
    </p:spTree>
    <p:extLst>
      <p:ext uri="{BB962C8B-B14F-4D97-AF65-F5344CB8AC3E}">
        <p14:creationId xmlns:p14="http://schemas.microsoft.com/office/powerpoint/2010/main" val="3579592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Misc</a:t>
            </a:r>
            <a:endParaRPr lang="pt-BR" sz="6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796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1874B0-B1AF-42B6-9E18-72DFCCA8089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Resumão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 R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09BA597-CB0E-40DA-A71F-B63A52AA3C6F}"/>
              </a:ext>
            </a:extLst>
          </p:cNvPr>
          <p:cNvSpPr/>
          <p:nvPr/>
        </p:nvSpPr>
        <p:spPr>
          <a:xfrm>
            <a:off x="221323" y="2892489"/>
            <a:ext cx="3888000" cy="37556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536497-85A3-44B4-B531-876E559AE630}"/>
              </a:ext>
            </a:extLst>
          </p:cNvPr>
          <p:cNvSpPr/>
          <p:nvPr/>
        </p:nvSpPr>
        <p:spPr>
          <a:xfrm>
            <a:off x="4152612" y="2892489"/>
            <a:ext cx="3888000" cy="37556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7F82F7B-2B27-4D00-9F00-A5ED6D469519}"/>
              </a:ext>
            </a:extLst>
          </p:cNvPr>
          <p:cNvSpPr/>
          <p:nvPr/>
        </p:nvSpPr>
        <p:spPr>
          <a:xfrm>
            <a:off x="8083901" y="2892489"/>
            <a:ext cx="3888000" cy="37556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7C85CB-2C67-469C-BB4E-152916FCA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55" y="2997892"/>
            <a:ext cx="3307367" cy="24919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2C00C8D-F5BC-4ABB-9C42-EA645755C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79" y="2997892"/>
            <a:ext cx="2690093" cy="248433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3CCEC9D-F3C3-4619-A07D-CE608A071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44" y="2997892"/>
            <a:ext cx="3543607" cy="3650296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04BDBBA4-332C-4367-B5FE-D5DB5BB18BB9}"/>
              </a:ext>
            </a:extLst>
          </p:cNvPr>
          <p:cNvSpPr/>
          <p:nvPr/>
        </p:nvSpPr>
        <p:spPr>
          <a:xfrm>
            <a:off x="221323" y="1064321"/>
            <a:ext cx="3888000" cy="17810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7E03B35-B2B7-481B-9C1E-DFAD482D8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8" y="1175805"/>
            <a:ext cx="3185436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89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642E22-989D-4CA1-8CF0-95D3C98C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10" y="1412158"/>
            <a:ext cx="5113739" cy="3652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108582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Gráfico de Dependência Parcial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partial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dependence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plot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3E685F40-1D0E-4CA6-B052-4730E1561A3E}"/>
              </a:ext>
            </a:extLst>
          </p:cNvPr>
          <p:cNvSpPr/>
          <p:nvPr/>
        </p:nvSpPr>
        <p:spPr>
          <a:xfrm>
            <a:off x="276681" y="1408921"/>
            <a:ext cx="6170772" cy="521152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0C4D2B9-C6E1-4955-BB6D-E4FE29002295}"/>
              </a:ext>
            </a:extLst>
          </p:cNvPr>
          <p:cNvGrpSpPr/>
          <p:nvPr/>
        </p:nvGrpSpPr>
        <p:grpSpPr>
          <a:xfrm>
            <a:off x="6699310" y="5519941"/>
            <a:ext cx="1527455" cy="1046223"/>
            <a:chOff x="10089157" y="5028006"/>
            <a:chExt cx="2143403" cy="1438077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FB4BCDB8-DD78-44D7-8DE5-5D1952CD4513}"/>
                </a:ext>
              </a:extLst>
            </p:cNvPr>
            <p:cNvSpPr/>
            <p:nvPr/>
          </p:nvSpPr>
          <p:spPr>
            <a:xfrm>
              <a:off x="10089157" y="5028006"/>
              <a:ext cx="1826162" cy="143807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75E784F-2F4D-4938-95AE-9693583E5279}"/>
                </a:ext>
              </a:extLst>
            </p:cNvPr>
            <p:cNvSpPr txBox="1"/>
            <p:nvPr/>
          </p:nvSpPr>
          <p:spPr>
            <a:xfrm>
              <a:off x="11066530" y="5196097"/>
              <a:ext cx="746518" cy="5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ESL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355E209-5EFC-464F-A71F-9469722D5744}"/>
                </a:ext>
              </a:extLst>
            </p:cNvPr>
            <p:cNvSpPr txBox="1"/>
            <p:nvPr/>
          </p:nvSpPr>
          <p:spPr>
            <a:xfrm>
              <a:off x="11066530" y="5546989"/>
              <a:ext cx="1166030" cy="42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p 369</a:t>
              </a:r>
            </a:p>
          </p:txBody>
        </p:sp>
        <p:pic>
          <p:nvPicPr>
            <p:cNvPr id="26" name="Picture 2" descr="Image result for elements of statistical learning">
              <a:extLst>
                <a:ext uri="{FF2B5EF4-FFF2-40B4-BE49-F238E27FC236}">
                  <a16:creationId xmlns:a16="http://schemas.microsoft.com/office/drawing/2014/main" id="{C827D1C1-355D-4779-ADB9-80F3FFAC03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493" y="5196098"/>
              <a:ext cx="757745" cy="113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tângulo 26">
            <a:extLst>
              <a:ext uri="{FF2B5EF4-FFF2-40B4-BE49-F238E27FC236}">
                <a16:creationId xmlns:a16="http://schemas.microsoft.com/office/drawing/2014/main" id="{E838AB54-8DA4-4BDF-A96F-A0A856F740B1}"/>
              </a:ext>
            </a:extLst>
          </p:cNvPr>
          <p:cNvSpPr/>
          <p:nvPr/>
        </p:nvSpPr>
        <p:spPr>
          <a:xfrm>
            <a:off x="276681" y="1499728"/>
            <a:ext cx="609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pdp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Partial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Dependence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Plot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 Serve para mostrar o efeito (marginal) de uma variável explicativa na estimativa do modelo.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É possível fazer o efeito conjunto de duas ou mais variáveis.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Motivação: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Forest,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Redes Neurais, SVM e tantos outros modelos são difíceis de serem interpretados diretamente pelos seus parâmetros.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Receita: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para cada observação da sua base, crie N linhas a mais alterando os valores de uma variável enquanto mantém as demais características fixas. Então, calcule as respectivas estimativas.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No R: pacotes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pdp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ou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plotmo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1862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108582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Do R para o SQL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F0146053-93FA-4261-9BCB-0AF9275E5BB5}"/>
              </a:ext>
            </a:extLst>
          </p:cNvPr>
          <p:cNvSpPr/>
          <p:nvPr/>
        </p:nvSpPr>
        <p:spPr>
          <a:xfrm>
            <a:off x="751155" y="3244334"/>
            <a:ext cx="8349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https://rviews.rstudio.com/2018/11/07/in-database-xgboost-predictions-with-r/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C2AAFC6-DDE3-40E2-9521-D3406D771EA3}"/>
              </a:ext>
            </a:extLst>
          </p:cNvPr>
          <p:cNvSpPr/>
          <p:nvPr/>
        </p:nvSpPr>
        <p:spPr>
          <a:xfrm>
            <a:off x="751155" y="2254520"/>
            <a:ext cx="3113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/>
              </a:rPr>
              <a:t>https://tidypredict.netlify.com/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24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Nó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(RAIZ)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Pergunta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Folha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Nó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Pergunta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Folha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Folha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DF21AA36-5C22-4134-94D1-61B2E6D7D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6" y="1303660"/>
            <a:ext cx="4359018" cy="3345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915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22144"/>
              </p:ext>
            </p:extLst>
          </p:nvPr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164742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46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6839339" y="1045029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14F0F48-289A-4C50-99A1-6DC1C09CA735}"/>
              </a:ext>
            </a:extLst>
          </p:cNvPr>
          <p:cNvSpPr/>
          <p:nvPr/>
        </p:nvSpPr>
        <p:spPr>
          <a:xfrm>
            <a:off x="154271" y="1575556"/>
            <a:ext cx="5014310" cy="2865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65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8735584" y="2790164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14F0F48-289A-4C50-99A1-6DC1C09CA735}"/>
              </a:ext>
            </a:extLst>
          </p:cNvPr>
          <p:cNvSpPr/>
          <p:nvPr/>
        </p:nvSpPr>
        <p:spPr>
          <a:xfrm>
            <a:off x="154271" y="2057408"/>
            <a:ext cx="4968235" cy="1003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3F73B9B-E66F-475A-A173-52EA184C448C}"/>
              </a:ext>
            </a:extLst>
          </p:cNvPr>
          <p:cNvSpPr/>
          <p:nvPr/>
        </p:nvSpPr>
        <p:spPr>
          <a:xfrm>
            <a:off x="135799" y="3412372"/>
            <a:ext cx="4968235" cy="1003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658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12504</TotalTime>
  <Words>4315</Words>
  <Application>Microsoft Office PowerPoint</Application>
  <PresentationFormat>Widescreen</PresentationFormat>
  <Paragraphs>993</Paragraphs>
  <Slides>48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6" baseType="lpstr">
      <vt:lpstr>Yu Gothic UI</vt:lpstr>
      <vt:lpstr>Arial</vt:lpstr>
      <vt:lpstr>Calibri</vt:lpstr>
      <vt:lpstr>Calibri Light</vt:lpstr>
      <vt:lpstr>Cambria Math</vt:lpstr>
      <vt:lpstr>Consolas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Athos Petri Damiani</dc:creator>
  <cp:lastModifiedBy>Athos Petri Damiani</cp:lastModifiedBy>
  <cp:revision>167</cp:revision>
  <dcterms:created xsi:type="dcterms:W3CDTF">2018-03-24T00:25:58Z</dcterms:created>
  <dcterms:modified xsi:type="dcterms:W3CDTF">2018-12-01T03:10:48Z</dcterms:modified>
</cp:coreProperties>
</file>